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733FFE-83EA-4DEA-A244-0508EBF6315E}"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2EC8B7-3FFF-4F44-8B3E-97820623836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33FFE-83EA-4DEA-A244-0508EBF6315E}" type="datetimeFigureOut">
              <a:rPr lang="fr-FR" smtClean="0"/>
              <a:pPr/>
              <a:t>03/05/2015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EC8B7-3FFF-4F44-8B3E-97820623836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i="1" dirty="0"/>
              <a:t>LA MEDECINE ALTERNATIVE  </a:t>
            </a:r>
            <a:r>
              <a:rPr lang="fr-FR" dirty="0"/>
              <a:t/>
            </a:r>
            <a:br>
              <a:rPr lang="fr-FR" dirty="0"/>
            </a:br>
            <a:r>
              <a:rPr lang="fr-FR" b="1" i="1" dirty="0"/>
              <a:t>ET COMPLEMENTAIRE</a:t>
            </a:r>
            <a:r>
              <a:rPr lang="fr-FR" dirty="0"/>
              <a:t/>
            </a:r>
            <a:br>
              <a:rPr lang="fr-FR" dirty="0"/>
            </a:br>
            <a:endParaRPr lang="fr-FR" dirty="0"/>
          </a:p>
        </p:txBody>
      </p:sp>
      <p:sp>
        <p:nvSpPr>
          <p:cNvPr id="3" name="Sous-titre 2"/>
          <p:cNvSpPr>
            <a:spLocks noGrp="1"/>
          </p:cNvSpPr>
          <p:nvPr>
            <p:ph type="subTitle" idx="1"/>
          </p:nvPr>
        </p:nvSpPr>
        <p:spPr/>
        <p:txBody>
          <a:bodyPr/>
          <a:lstStyle/>
          <a:p>
            <a:pPr algn="l"/>
            <a:r>
              <a:rPr lang="fr-FR" sz="2800" i="1" dirty="0" smtClean="0"/>
              <a:t>Docteur </a:t>
            </a:r>
            <a:r>
              <a:rPr lang="fr-FR" sz="2800" i="1" dirty="0" err="1" smtClean="0"/>
              <a:t>T</a:t>
            </a:r>
            <a:r>
              <a:rPr lang="fr-FR" sz="2800" i="1" dirty="0" err="1" smtClean="0"/>
              <a:t>ahraoui</a:t>
            </a:r>
            <a:r>
              <a:rPr lang="fr-FR" sz="2800" i="1" dirty="0" smtClean="0"/>
              <a:t> </a:t>
            </a:r>
          </a:p>
          <a:p>
            <a:pPr algn="l"/>
            <a:r>
              <a:rPr lang="fr-FR" sz="2800" i="1" smtClean="0"/>
              <a:t>CHU Bâb </a:t>
            </a:r>
            <a:r>
              <a:rPr lang="fr-FR" sz="2800" i="1" dirty="0" smtClean="0"/>
              <a:t>El Oued</a:t>
            </a:r>
            <a:endParaRPr lang="fr-FR"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71472" y="571480"/>
            <a:ext cx="807249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Article  31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Le médecin et chirurgien dentiste ne peut proposer un remède  ou un procédé  illusoire  ou insuffisamment   éprouvé. Toute pratique de  charlatanisme leur est interdite.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Article  45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Le médecin, le chirurgien dentiste, s’engage à  assurer  à ses malades des soins consciencieux, dévoués, conformes aux données récentes de la science.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500042"/>
            <a:ext cx="8286808" cy="4078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800" b="1" i="1" u="none" strike="noStrike" cap="none" normalizeH="0" baseline="0" dirty="0" smtClean="0">
                <a:ln>
                  <a:noFill/>
                </a:ln>
                <a:solidFill>
                  <a:schemeClr val="tx1"/>
                </a:solidFill>
                <a:effectLst/>
                <a:ea typeface="Calibri" pitchFamily="34" charset="0"/>
                <a:cs typeface="Arial" pitchFamily="34" charset="0"/>
              </a:rPr>
              <a:t> VII- </a:t>
            </a:r>
            <a:r>
              <a:rPr kumimoji="0" lang="fr-FR" sz="2800" b="1" i="1" u="none" strike="noStrike" cap="none" normalizeH="0" baseline="0" dirty="0" smtClean="0">
                <a:ln>
                  <a:noFill/>
                </a:ln>
                <a:solidFill>
                  <a:schemeClr val="tx1"/>
                </a:solidFill>
                <a:effectLst/>
                <a:ea typeface="Calibri" pitchFamily="34" charset="0"/>
                <a:cs typeface="Arial" pitchFamily="34" charset="0"/>
              </a:rPr>
              <a:t>CONCLUSION</a:t>
            </a:r>
          </a:p>
          <a:p>
            <a:pPr marL="0" marR="0" lvl="0" indent="0" algn="l" defTabSz="914400" rtl="0" eaLnBrk="1" fontAlgn="base" latinLnBrk="0" hangingPunct="1">
              <a:lnSpc>
                <a:spcPct val="100000"/>
              </a:lnSpc>
              <a:spcBef>
                <a:spcPct val="0"/>
              </a:spcBef>
              <a:spcAft>
                <a:spcPct val="0"/>
              </a:spcAft>
              <a:buClrTx/>
              <a:buSzTx/>
              <a:tabLst/>
            </a:pPr>
            <a:endParaRPr kumimoji="0" lang="fr-FR" sz="2800" b="1" i="1"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C’est l’ensemble des pratiques non  conventionnelles constituées   de méthodes différentes  les unes des autres, tant par les techniques  employées que par  les fondements  théoriques  invoques. Leur point commun est de ne  pas êtres reconnues  au plan scientifique  par la médecine conventionnelle et donc de ne pas être  enseignées  au cours de la formation  initiale des médecins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57232"/>
            <a:ext cx="86439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tabLst/>
            </a:pPr>
            <a:r>
              <a:rPr kumimoji="0" lang="fr-FR" sz="3200" b="1" i="1" u="none" strike="noStrike" cap="none" normalizeH="0" baseline="0" dirty="0" smtClean="0">
                <a:ln>
                  <a:noFill/>
                </a:ln>
                <a:solidFill>
                  <a:schemeClr val="tx1"/>
                </a:solidFill>
                <a:effectLst/>
                <a:ea typeface="Calibri" pitchFamily="34" charset="0"/>
                <a:cs typeface="Arial" pitchFamily="34" charset="0"/>
              </a:rPr>
              <a:t>I- DEFINITITON :</a:t>
            </a:r>
          </a:p>
          <a:p>
            <a:pPr marL="0" marR="0" lvl="0" indent="449263" algn="just" defTabSz="914400" rtl="0" eaLnBrk="1" fontAlgn="base" latinLnBrk="0" hangingPunct="1">
              <a:lnSpc>
                <a:spcPct val="100000"/>
              </a:lnSpc>
              <a:spcBef>
                <a:spcPct val="0"/>
              </a:spcBef>
              <a:spcAft>
                <a:spcPct val="0"/>
              </a:spcAft>
              <a:buClrTx/>
              <a:buSzTx/>
              <a:tabLst/>
            </a:pPr>
            <a:endParaRPr kumimoji="0" lang="fr-FR" sz="32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La thérapie complémentaire : est l’utilisation de procédés, des produits de santé et médicaux qui ne sont pas habituellement considérés comme faisant  parties de la médecine conventionnelle, elle vient  compléter  les soins médicaux.</a:t>
            </a:r>
            <a:endParaRPr kumimoji="0" lang="fr-FR" sz="24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La médecine alternative : est l’utilisation  de procédés non reconnues  et qui  sont utilisés  à la place de la médecine conventionnelle.</a:t>
            </a:r>
            <a:endParaRPr kumimoji="0" lang="fr-FR" sz="24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Généralement ces procèdes sont utilisés lorsque  la  médecine conventionnelle  n’est  pas efficace  et sans    aucun résultat </a:t>
            </a: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00034" y="785794"/>
            <a:ext cx="821537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1" u="none" strike="noStrike" cap="none" normalizeH="0" baseline="0" dirty="0" smtClean="0">
                <a:ln>
                  <a:noFill/>
                </a:ln>
                <a:solidFill>
                  <a:schemeClr val="tx1"/>
                </a:solidFill>
                <a:effectLst/>
                <a:ea typeface="Calibri" pitchFamily="34" charset="0"/>
                <a:cs typeface="Arial" pitchFamily="34" charset="0"/>
              </a:rPr>
              <a:t>LA DEFINITION DE L’OMS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Les termes « médecine  complémentaire » et « médecine parallèle «  parfois également « médecine non conventionnelle » ou « médecine alternative » font référence  à un vaste ensemble de pratiques de santé qui ne font pas partie  de la  tradition  du pays  même  ( si non , il s’agirait  de médecine traditionnelles ) ou ne sont pas intégrées à son système  de santé prédominant.</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14348" y="785794"/>
            <a:ext cx="771530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fr-FR" sz="2800" b="1" i="1" dirty="0" smtClean="0">
                <a:ea typeface="Calibri" pitchFamily="34" charset="0"/>
                <a:cs typeface="Arial" pitchFamily="34" charset="0"/>
              </a:rPr>
              <a:t>II- </a:t>
            </a:r>
            <a:r>
              <a:rPr kumimoji="0" lang="fr-FR" sz="2800" b="1" i="1" u="none" strike="noStrike" cap="none" normalizeH="0" baseline="0" dirty="0" smtClean="0">
                <a:ln>
                  <a:noFill/>
                </a:ln>
                <a:solidFill>
                  <a:schemeClr val="tx1"/>
                </a:solidFill>
                <a:effectLst/>
                <a:ea typeface="Calibri" pitchFamily="34" charset="0"/>
                <a:cs typeface="Arial" pitchFamily="34" charset="0"/>
              </a:rPr>
              <a:t>Les différents types de thérapies complémentaire   les plus utilises sont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Homéopathies : son  principe fondamental est l’utilisation de substances naturelles susceptibles  de guérir le malade, le traitement des signes cliniques provoqués par une piqure d’abeille (œdème, brulure…) fera appelle à un remède homéopathique préparé à partir du corps de l’abeille.</a:t>
            </a: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500042"/>
            <a:ext cx="828680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Suppléments alimentaires.</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 Régimes diététiques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Phytothérapies : remèdes à base de plantes</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Acupuncture : largement utilisée en Chine, consiste à piquer avec des aiguilles en des points précis sur le corps d’un patient pour soigner différentes maladies ou provoquer un effet analgésique</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Activités physique adaptée.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Ostéopathie : méthode thérapeutique manuelle utilisant des techniques de manipulation  vertébrales ou musculaires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642918"/>
            <a:ext cx="8143932" cy="55553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fr-FR" sz="2800" b="1" i="1" dirty="0" smtClean="0">
                <a:ea typeface="Calibri" pitchFamily="34" charset="0"/>
                <a:cs typeface="Arial" pitchFamily="34" charset="0"/>
              </a:rPr>
              <a:t>III-</a:t>
            </a:r>
            <a:r>
              <a:rPr lang="fr-FR" sz="1400" b="1" i="1" dirty="0" smtClean="0">
                <a:latin typeface="Cambria" pitchFamily="18" charset="0"/>
                <a:ea typeface="Calibri" pitchFamily="34" charset="0"/>
                <a:cs typeface="Arial" pitchFamily="34" charset="0"/>
              </a:rPr>
              <a:t> </a:t>
            </a:r>
            <a:r>
              <a:rPr kumimoji="0" lang="fr-FR" sz="2800" b="1" i="1" u="none" strike="noStrike" cap="none" normalizeH="0" baseline="0" dirty="0" smtClean="0">
                <a:ln>
                  <a:noFill/>
                </a:ln>
                <a:solidFill>
                  <a:schemeClr val="tx1"/>
                </a:solidFill>
                <a:effectLst/>
                <a:ea typeface="Calibri" pitchFamily="34" charset="0"/>
                <a:cs typeface="Arial" pitchFamily="34" charset="0"/>
              </a:rPr>
              <a:t>Classification des thérapies  complémentaires et alternatives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Techniques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Thérapie du corps et de l’esprit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 Méditation,  yoga, prière, groupe de   soutient, musique, danse …….etc.</a:t>
            </a:r>
          </a:p>
          <a:p>
            <a:pPr marL="0" marR="0" lvl="0" indent="0" algn="l" defTabSz="914400" rtl="0" eaLnBrk="0" fontAlgn="base" latinLnBrk="0" hangingPunct="0">
              <a:lnSpc>
                <a:spcPct val="100000"/>
              </a:lnSpc>
              <a:spcBef>
                <a:spcPct val="0"/>
              </a:spcBef>
              <a:spcAft>
                <a:spcPct val="0"/>
              </a:spcAft>
              <a:buClrTx/>
              <a:buSzTx/>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Thérapie par l’utilisation  de substance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Fondée   sur les produits naturels, supplément alimentaire, la phytothérapie……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Systèmes  médicaux</a:t>
            </a:r>
            <a:r>
              <a:rPr kumimoji="0" lang="fr-FR" sz="2400" b="0" i="1" u="none" strike="noStrike" cap="none" normalizeH="0" baseline="0" dirty="0" smtClean="0">
                <a:ln>
                  <a:noFill/>
                </a:ln>
                <a:solidFill>
                  <a:schemeClr val="tx1"/>
                </a:solidFill>
                <a:effectLst/>
                <a:ea typeface="Calibri" pitchFamily="34" charset="0"/>
                <a:cs typeface="Arial" pitchFamily="34" charset="0"/>
              </a:rPr>
              <a:t> fondés  sur des théories et une littérature scientifique  propre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Homéopathie, acupunctures, massage, ostéopathies.</a:t>
            </a: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571480"/>
            <a:ext cx="8215370" cy="4355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800" b="1" i="1" u="none" strike="noStrike" cap="none" normalizeH="0" baseline="0" dirty="0" smtClean="0">
                <a:ln>
                  <a:noFill/>
                </a:ln>
                <a:solidFill>
                  <a:schemeClr val="tx1"/>
                </a:solidFill>
                <a:effectLst/>
                <a:ea typeface="Calibri" pitchFamily="34" charset="0"/>
                <a:cs typeface="Arial" pitchFamily="34" charset="0"/>
              </a:rPr>
              <a:t>IV- Les effets bénéfiques de la médecine complémentaire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Ces thérapies permettent de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Atténuer les effets indésirables d’un traitement lourd</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Stimuler  le système immunitaire et les défenses de l’organisme.</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Augmenter  la qualité de vie    et le bien être.</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Parfois guérir les maladies.</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 Agir  sur les troubles psychosomatiques  des malades.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Préparer  les patients   pour un éventuel traitement lourd.</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428604"/>
            <a:ext cx="8072494" cy="25391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fr-FR" sz="2800" b="1" i="1" dirty="0">
                <a:ea typeface="Calibri" pitchFamily="34" charset="0"/>
                <a:cs typeface="Arial" pitchFamily="34" charset="0"/>
              </a:rPr>
              <a:t> </a:t>
            </a:r>
            <a:r>
              <a:rPr lang="fr-FR" sz="2800" b="1" i="1" dirty="0" smtClean="0">
                <a:ea typeface="Calibri" pitchFamily="34" charset="0"/>
                <a:cs typeface="Arial" pitchFamily="34" charset="0"/>
              </a:rPr>
              <a:t>V- </a:t>
            </a:r>
            <a:r>
              <a:rPr kumimoji="0" lang="fr-FR" sz="2800" b="1" i="1" u="none" strike="noStrike" cap="none" normalizeH="0" baseline="0" dirty="0" smtClean="0">
                <a:ln>
                  <a:noFill/>
                </a:ln>
                <a:solidFill>
                  <a:schemeClr val="tx1"/>
                </a:solidFill>
                <a:effectLst/>
                <a:ea typeface="Calibri" pitchFamily="34" charset="0"/>
                <a:cs typeface="Arial" pitchFamily="34" charset="0"/>
              </a:rPr>
              <a:t>LES RISQUES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L’interaction avec le traitement conventionnel</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Toxicité  directe  des  substances utilisées.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Risque d’arrêt du traitement conventionnel. </a:t>
            </a:r>
            <a:endParaRPr kumimoji="0" lang="fr-F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Retard  au diagnostic  et à la prise en charge surtout  pour les thérapies altératives</a:t>
            </a: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28596" y="428604"/>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tabLst/>
            </a:pPr>
            <a:r>
              <a:rPr kumimoji="0" lang="fr-FR" sz="2800" b="1" i="1" u="none" strike="noStrike" cap="none" normalizeH="0" baseline="0" dirty="0" smtClean="0">
                <a:ln>
                  <a:noFill/>
                </a:ln>
                <a:solidFill>
                  <a:schemeClr val="tx1"/>
                </a:solidFill>
                <a:effectLst/>
                <a:ea typeface="Calibri" pitchFamily="34" charset="0"/>
                <a:cs typeface="Arial" pitchFamily="34" charset="0"/>
              </a:rPr>
              <a:t>VI- DU POINT DE VUE DEONTOLOGIQUE</a:t>
            </a:r>
          </a:p>
          <a:p>
            <a:pPr marL="0" marR="0" lvl="0" indent="449263" algn="just"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Les professionnels  de santé et l’ordre des médecins ne reconnaissent pas la médecine  non conventionnelle  qui utilise  des  traitements  non reconnus.</a:t>
            </a:r>
            <a:endParaRPr kumimoji="0" lang="fr-FR" sz="24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ea typeface="Calibri" pitchFamily="34" charset="0"/>
                <a:cs typeface="Arial" pitchFamily="34" charset="0"/>
              </a:rPr>
              <a:t>Les obligations  déontologiques des médecins sont  codifiées  dans le code de déontologie médicale notamment  dans : </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chemeClr val="tx1"/>
                </a:solidFill>
                <a:effectLst/>
                <a:ea typeface="Calibri" pitchFamily="34" charset="0"/>
                <a:cs typeface="Arial" pitchFamily="34" charset="0"/>
              </a:rPr>
              <a:t>Article 18</a:t>
            </a:r>
            <a:r>
              <a:rPr kumimoji="0" lang="fr-FR" sz="2400" b="0" i="1" u="none" strike="noStrike" cap="none" normalizeH="0" baseline="0" dirty="0" smtClean="0">
                <a:ln>
                  <a:noFill/>
                </a:ln>
                <a:solidFill>
                  <a:schemeClr val="tx1"/>
                </a:solidFill>
                <a:effectLst/>
                <a:ea typeface="Calibri" pitchFamily="34" charset="0"/>
                <a:cs typeface="Arial" pitchFamily="34" charset="0"/>
              </a:rPr>
              <a:t> :  du CDM l’emploi  sur un malade d’une thérapeutique nouvelle ne peut être envisagé qu’après des études biologiques adéquates , sous  une surveillance  stricte  et seulement si cette thérapeutique peut  présenté pour  ce patient un intérêt  direct</a:t>
            </a:r>
            <a:endParaRPr kumimoji="0" lang="fr-F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189</Words>
  <Application>Microsoft Office PowerPoint</Application>
  <PresentationFormat>Affichage à l'écran (4:3)</PresentationFormat>
  <Paragraphs>62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LA MEDECINE ALTERNATIVE   ET COMPLEMENTAIRE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MEDECINE ALTERNATIVE   ET COMPLEMENTAIRE </dc:title>
  <dc:creator>ADMIN</dc:creator>
  <cp:lastModifiedBy>ADMIN</cp:lastModifiedBy>
  <cp:revision>13</cp:revision>
  <dcterms:created xsi:type="dcterms:W3CDTF">2015-05-03T10:21:13Z</dcterms:created>
  <dcterms:modified xsi:type="dcterms:W3CDTF">2015-05-03T11:01:28Z</dcterms:modified>
</cp:coreProperties>
</file>