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0866B-FA9F-4C07-B316-598636026E31}" type="datetimeFigureOut">
              <a:rPr lang="fr-FR" smtClean="0"/>
              <a:pPr/>
              <a:t>18/04/2016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E42DE-32A1-4EAE-A7A0-2195D449D43E}" type="slidenum">
              <a:rPr lang="fr-FR" smtClean="0"/>
              <a:pPr/>
              <a:t>‹N°›</a:t>
            </a:fld>
            <a:endParaRPr lang="fr-FR"/>
          </a:p>
        </p:txBody>
      </p:sp>
    </p:spTree>
    <p:extLst>
      <p:ext uri="{BB962C8B-B14F-4D97-AF65-F5344CB8AC3E}">
        <p14:creationId xmlns:p14="http://schemas.microsoft.com/office/powerpoint/2010/main" val="2547264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a:lstStyle/>
          <a:p>
            <a:fld id="{4106922F-9A37-4B25-9C84-24D94B46B3F6}" type="slidenum">
              <a:rPr lang="en-US">
                <a:solidFill>
                  <a:srgbClr val="000000"/>
                </a:solidFill>
                <a:latin typeface="Arial" pitchFamily="34" charset="0"/>
              </a:rPr>
              <a:pPr/>
              <a:t>1</a:t>
            </a:fld>
            <a:endParaRPr lang="en-US">
              <a:solidFill>
                <a:srgbClr val="000000"/>
              </a:solidFill>
              <a:latin typeface="Arial" pitchFamily="34" charset="0"/>
            </a:endParaRPr>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GB" smtClean="0">
                <a:ea typeface="ＭＳ Ｐゴシック" pitchFamily="34" charset="-128"/>
              </a:rPr>
              <a:t>I would like to thank the PCB for requesting that this issue is discussed as a substantive agenda item. </a:t>
            </a:r>
          </a:p>
          <a:p>
            <a:pPr eaLnBrk="1" hangingPunct="1">
              <a:spcBef>
                <a:spcPct val="0"/>
              </a:spcBef>
              <a:buFontTx/>
              <a:buChar char="•"/>
            </a:pPr>
            <a:r>
              <a:rPr lang="en-GB" smtClean="0">
                <a:ea typeface="ＭＳ Ｐゴシック" pitchFamily="34" charset="-128"/>
              </a:rPr>
              <a:t>It is a timely issue. As we have just heard (presentation by the PCB NGOs), stigma and discrimination remain highly prevalent across the globe. However, we do have some good news. Much progress has been made in recent years to understand, measure and programmatically reduce HIV-related stigma and discrimination. </a:t>
            </a:r>
            <a:r>
              <a:rPr lang="en-US" smtClean="0">
                <a:ea typeface="ＭＳ Ｐゴシック" pitchFamily="34" charset="-128"/>
              </a:rPr>
              <a:t>We must now dramatically scale up the response so as to make an impact on the epidemic and to put an end to the individual suffering that stigma and discrimination cause.</a:t>
            </a:r>
            <a:endParaRPr lang="en-GB" smtClean="0">
              <a:ea typeface="ＭＳ Ｐゴシック" pitchFamily="34" charset="-128"/>
            </a:endParaRPr>
          </a:p>
          <a:p>
            <a:pPr eaLnBrk="1" hangingPunct="1">
              <a:spcBef>
                <a:spcPct val="0"/>
              </a:spcBef>
              <a:buFontTx/>
              <a:buChar char="•"/>
            </a:pPr>
            <a:r>
              <a:rPr lang="en-GB" smtClean="0">
                <a:ea typeface="ＭＳ Ｐゴシック" pitchFamily="34" charset="-128"/>
              </a:rPr>
              <a:t>The UNAIDS document under this agenda item:</a:t>
            </a:r>
          </a:p>
          <a:p>
            <a:pPr lvl="1" eaLnBrk="1" hangingPunct="1">
              <a:spcBef>
                <a:spcPct val="0"/>
              </a:spcBef>
              <a:buFontTx/>
              <a:buChar char="•"/>
            </a:pPr>
            <a:r>
              <a:rPr lang="en-GB" smtClean="0">
                <a:ea typeface="ＭＳ Ｐゴシック" pitchFamily="34" charset="-128"/>
              </a:rPr>
              <a:t>Summarises the currently available evidence on HIV-related discrimination and stigma and their impact on national HIV responses. It also </a:t>
            </a:r>
          </a:p>
          <a:p>
            <a:pPr lvl="1" eaLnBrk="1" hangingPunct="1">
              <a:spcBef>
                <a:spcPct val="0"/>
              </a:spcBef>
              <a:buFontTx/>
              <a:buChar char="•"/>
            </a:pPr>
            <a:r>
              <a:rPr lang="en-GB" smtClean="0">
                <a:ea typeface="ＭＳ Ｐゴシック" pitchFamily="34" charset="-128"/>
              </a:rPr>
              <a:t>Outlines the main challenges, gaps and opportunities for effectively reducing stigma and discrimination within national HIV responses, and </a:t>
            </a:r>
          </a:p>
          <a:p>
            <a:pPr lvl="1" eaLnBrk="1" hangingPunct="1">
              <a:spcBef>
                <a:spcPct val="0"/>
              </a:spcBef>
              <a:buFontTx/>
              <a:buChar char="•"/>
            </a:pPr>
            <a:r>
              <a:rPr lang="en-GB" smtClean="0">
                <a:ea typeface="ＭＳ Ｐゴシック" pitchFamily="34" charset="-128"/>
              </a:rPr>
              <a:t>Highlights some examples of action being taken by UNAIDS to support national, regional and global efforts to tackle HIV-related stigma and discrimination.</a:t>
            </a:r>
          </a:p>
          <a:p>
            <a:pPr eaLnBrk="1" hangingPunct="1">
              <a:spcBef>
                <a:spcPct val="0"/>
              </a:spcBef>
              <a:buFontTx/>
              <a:buChar char="•"/>
            </a:pPr>
            <a:r>
              <a:rPr lang="en-GB" smtClean="0">
                <a:ea typeface="ＭＳ Ｐゴシック" pitchFamily="34" charset="-128"/>
              </a:rPr>
              <a:t>This presentation summarises only the key messages from the document.</a:t>
            </a:r>
          </a:p>
        </p:txBody>
      </p:sp>
    </p:spTree>
    <p:extLst>
      <p:ext uri="{BB962C8B-B14F-4D97-AF65-F5344CB8AC3E}">
        <p14:creationId xmlns:p14="http://schemas.microsoft.com/office/powerpoint/2010/main" val="3884057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fld id="{B20DF6CE-63F0-4F7D-83F9-8F229CC43ACB}" type="datetime1">
              <a:rPr lang="en-GB"/>
              <a:pPr/>
              <a:t>18/04/2016</a:t>
            </a:fld>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t>1</a:t>
            </a:r>
          </a:p>
        </p:txBody>
      </p:sp>
      <p:sp>
        <p:nvSpPr>
          <p:cNvPr id="7" name="Rectangle 6"/>
          <p:cNvSpPr>
            <a:spLocks noGrp="1" noChangeArrowheads="1"/>
          </p:cNvSpPr>
          <p:nvPr>
            <p:ph type="sldNum" sz="quarter" idx="12"/>
          </p:nvPr>
        </p:nvSpPr>
        <p:spPr/>
        <p:txBody>
          <a:bodyPr/>
          <a:lstStyle>
            <a:lvl1pPr>
              <a:defRPr/>
            </a:lvl1pPr>
          </a:lstStyle>
          <a:p>
            <a:fld id="{F5FA8C35-8871-4979-B923-43321F7715F0}"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592FDA3-F066-4EE7-A000-CAD7D8AF5FDC}" type="datetimeFigureOut">
              <a:rPr lang="fr-FR" smtClean="0"/>
              <a:pPr/>
              <a:t>18/04/2016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79A205B-4B72-4532-94FF-65288A2C643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2FDA3-F066-4EE7-A000-CAD7D8AF5FDC}" type="datetimeFigureOut">
              <a:rPr lang="fr-FR" smtClean="0"/>
              <a:pPr/>
              <a:t>18/04/2016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A205B-4B72-4532-94FF-65288A2C643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95288" y="1096963"/>
            <a:ext cx="7135812" cy="4724400"/>
          </a:xfrm>
        </p:spPr>
        <p:txBody>
          <a:bodyPr/>
          <a:lstStyle/>
          <a:p>
            <a:pPr eaLnBrk="1" hangingPunct="1">
              <a:lnSpc>
                <a:spcPct val="95000"/>
              </a:lnSpc>
              <a:spcBef>
                <a:spcPct val="20000"/>
              </a:spcBef>
            </a:pPr>
            <a:r>
              <a:rPr lang="fr-FR" sz="4000" b="1" dirty="0" smtClean="0">
                <a:solidFill>
                  <a:srgbClr val="000000"/>
                </a:solidFill>
                <a:latin typeface="Times New Roman" pitchFamily="18" charset="0"/>
                <a:ea typeface="ＭＳ Ｐゴシック" pitchFamily="34" charset="-128"/>
                <a:cs typeface="Times New Roman" pitchFamily="18" charset="0"/>
              </a:rPr>
              <a:t/>
            </a:r>
            <a:br>
              <a:rPr lang="fr-FR" sz="4000" b="1" dirty="0" smtClean="0">
                <a:solidFill>
                  <a:srgbClr val="000000"/>
                </a:solidFill>
                <a:latin typeface="Times New Roman" pitchFamily="18" charset="0"/>
                <a:ea typeface="ＭＳ Ｐゴシック" pitchFamily="34" charset="-128"/>
                <a:cs typeface="Times New Roman" pitchFamily="18" charset="0"/>
              </a:rPr>
            </a:br>
            <a:r>
              <a:rPr lang="fr-FR" sz="4000" b="1" dirty="0" smtClean="0">
                <a:solidFill>
                  <a:srgbClr val="000000"/>
                </a:solidFill>
                <a:latin typeface="Times New Roman" pitchFamily="18" charset="0"/>
                <a:ea typeface="ＭＳ Ｐゴシック" pitchFamily="34" charset="-128"/>
                <a:cs typeface="Times New Roman" pitchFamily="18" charset="0"/>
              </a:rPr>
              <a:t>ETHIQUE  MEDICALE</a:t>
            </a:r>
            <a:r>
              <a:rPr lang="en-US" sz="4000" dirty="0" smtClean="0">
                <a:latin typeface="Times New Roman" pitchFamily="18" charset="0"/>
                <a:ea typeface="ＭＳ Ｐゴシック" pitchFamily="34" charset="-128"/>
                <a:cs typeface="Times New Roman" pitchFamily="18" charset="0"/>
              </a:rPr>
              <a:t/>
            </a:r>
            <a:br>
              <a:rPr lang="en-US" sz="4000" dirty="0" smtClean="0">
                <a:latin typeface="Times New Roman" pitchFamily="18" charset="0"/>
                <a:ea typeface="ＭＳ Ｐゴシック" pitchFamily="34" charset="-128"/>
                <a:cs typeface="Times New Roman" pitchFamily="18" charset="0"/>
              </a:rPr>
            </a:br>
            <a:r>
              <a:rPr lang="en-US" sz="4000" dirty="0" smtClean="0">
                <a:latin typeface="Times New Roman" pitchFamily="18" charset="0"/>
                <a:ea typeface="ＭＳ Ｐゴシック" pitchFamily="34" charset="-128"/>
                <a:cs typeface="Times New Roman" pitchFamily="18" charset="0"/>
              </a:rPr>
              <a:t/>
            </a:r>
            <a:br>
              <a:rPr lang="en-US" sz="4000" dirty="0" smtClean="0">
                <a:latin typeface="Times New Roman" pitchFamily="18" charset="0"/>
                <a:ea typeface="ＭＳ Ｐゴシック" pitchFamily="34" charset="-128"/>
                <a:cs typeface="Times New Roman" pitchFamily="18" charset="0"/>
              </a:rPr>
            </a:br>
            <a:r>
              <a:rPr lang="en-US" sz="2000" dirty="0" smtClean="0">
                <a:latin typeface="Times New Roman" pitchFamily="18" charset="0"/>
                <a:ea typeface="ＭＳ Ｐゴシック" pitchFamily="34" charset="-128"/>
                <a:cs typeface="Times New Roman" pitchFamily="18" charset="0"/>
              </a:rPr>
              <a:t/>
            </a:r>
            <a:br>
              <a:rPr lang="en-US" sz="2000" dirty="0" smtClean="0">
                <a:latin typeface="Times New Roman" pitchFamily="18" charset="0"/>
                <a:ea typeface="ＭＳ Ｐゴシック" pitchFamily="34" charset="-128"/>
                <a:cs typeface="Times New Roman" pitchFamily="18" charset="0"/>
              </a:rPr>
            </a:br>
            <a:r>
              <a:rPr lang="en-US" sz="2000" dirty="0" smtClean="0">
                <a:latin typeface="Times New Roman" pitchFamily="18" charset="0"/>
                <a:ea typeface="ＭＳ Ｐゴシック" pitchFamily="34" charset="-128"/>
                <a:cs typeface="Times New Roman" pitchFamily="18" charset="0"/>
              </a:rPr>
              <a:t/>
            </a:r>
            <a:br>
              <a:rPr lang="en-US" sz="2000" dirty="0" smtClean="0">
                <a:latin typeface="Times New Roman" pitchFamily="18" charset="0"/>
                <a:ea typeface="ＭＳ Ｐゴシック" pitchFamily="34" charset="-128"/>
                <a:cs typeface="Times New Roman" pitchFamily="18" charset="0"/>
              </a:rPr>
            </a:br>
            <a:endParaRPr lang="en-GB" sz="2000" b="1" dirty="0" smtClean="0">
              <a:latin typeface="Times New Roman" pitchFamily="18" charset="0"/>
              <a:ea typeface="ＭＳ Ｐゴシック" pitchFamily="34" charset="-128"/>
              <a:cs typeface="Times New Roman" pitchFamily="18" charset="0"/>
            </a:endParaRPr>
          </a:p>
        </p:txBody>
      </p:sp>
      <p:pic>
        <p:nvPicPr>
          <p:cNvPr id="27650" name="Picture 4" descr="C-2556-Europe-Prevention12"/>
          <p:cNvPicPr>
            <a:picLocks noChangeAspect="1" noChangeArrowheads="1"/>
          </p:cNvPicPr>
          <p:nvPr/>
        </p:nvPicPr>
        <p:blipFill>
          <a:blip r:embed="rId3" cstate="print"/>
          <a:srcRect b="8046"/>
          <a:stretch>
            <a:fillRect/>
          </a:stretch>
        </p:blipFill>
        <p:spPr bwMode="auto">
          <a:xfrm>
            <a:off x="7620000" y="5105400"/>
            <a:ext cx="1306513" cy="801688"/>
          </a:xfrm>
          <a:prstGeom prst="rect">
            <a:avLst/>
          </a:prstGeom>
          <a:noFill/>
          <a:ln w="9525">
            <a:solidFill>
              <a:schemeClr val="bg2"/>
            </a:solidFill>
            <a:miter lim="800000"/>
            <a:headEnd/>
            <a:tailEnd/>
          </a:ln>
        </p:spPr>
      </p:pic>
      <p:pic>
        <p:nvPicPr>
          <p:cNvPr id="27651" name="Picture 5" descr="C-1826-Middle East-Community03"/>
          <p:cNvPicPr>
            <a:picLocks noChangeAspect="1" noChangeArrowheads="1"/>
          </p:cNvPicPr>
          <p:nvPr/>
        </p:nvPicPr>
        <p:blipFill>
          <a:blip r:embed="rId4" cstate="print"/>
          <a:srcRect l="1820" t="5167" r="1083" b="2879"/>
          <a:stretch>
            <a:fillRect/>
          </a:stretch>
        </p:blipFill>
        <p:spPr bwMode="auto">
          <a:xfrm>
            <a:off x="7620000" y="3048000"/>
            <a:ext cx="1303338" cy="823913"/>
          </a:xfrm>
          <a:prstGeom prst="rect">
            <a:avLst/>
          </a:prstGeom>
          <a:noFill/>
          <a:ln w="9525">
            <a:solidFill>
              <a:schemeClr val="bg2"/>
            </a:solidFill>
            <a:miter lim="800000"/>
            <a:headEnd/>
            <a:tailEnd/>
          </a:ln>
        </p:spPr>
      </p:pic>
      <p:pic>
        <p:nvPicPr>
          <p:cNvPr id="27652" name="Picture 6" descr="C-2116-Africa-Counselling and Testing02"/>
          <p:cNvPicPr>
            <a:picLocks noChangeAspect="1" noChangeArrowheads="1"/>
          </p:cNvPicPr>
          <p:nvPr/>
        </p:nvPicPr>
        <p:blipFill>
          <a:blip r:embed="rId5" cstate="print"/>
          <a:srcRect l="1772" t="1477" r="1280" b="1477"/>
          <a:stretch>
            <a:fillRect/>
          </a:stretch>
        </p:blipFill>
        <p:spPr bwMode="auto">
          <a:xfrm>
            <a:off x="7620000" y="1219200"/>
            <a:ext cx="1293813" cy="863600"/>
          </a:xfrm>
          <a:prstGeom prst="rect">
            <a:avLst/>
          </a:prstGeom>
          <a:noFill/>
          <a:ln w="9525">
            <a:solidFill>
              <a:schemeClr val="bg2"/>
            </a:solidFill>
            <a:miter lim="800000"/>
            <a:headEnd/>
            <a:tailEnd/>
          </a:ln>
        </p:spPr>
      </p:pic>
      <p:pic>
        <p:nvPicPr>
          <p:cNvPr id="27653" name="Picture 7" descr="C-2148-Africa-Orphans07"/>
          <p:cNvPicPr>
            <a:picLocks noChangeAspect="1" noChangeArrowheads="1"/>
          </p:cNvPicPr>
          <p:nvPr/>
        </p:nvPicPr>
        <p:blipFill>
          <a:blip r:embed="rId6" cstate="print"/>
          <a:srcRect l="1477" t="6201" r="1477" b="6053"/>
          <a:stretch>
            <a:fillRect/>
          </a:stretch>
        </p:blipFill>
        <p:spPr bwMode="auto">
          <a:xfrm>
            <a:off x="7620000" y="2209800"/>
            <a:ext cx="1304925" cy="785813"/>
          </a:xfrm>
          <a:prstGeom prst="rect">
            <a:avLst/>
          </a:prstGeom>
          <a:noFill/>
          <a:ln w="9525">
            <a:solidFill>
              <a:schemeClr val="bg2"/>
            </a:solidFill>
            <a:miter lim="800000"/>
            <a:headEnd/>
            <a:tailEnd/>
          </a:ln>
        </p:spPr>
      </p:pic>
      <p:pic>
        <p:nvPicPr>
          <p:cNvPr id="27654" name="Picture 9"/>
          <p:cNvPicPr>
            <a:picLocks noChangeAspect="1" noChangeArrowheads="1"/>
          </p:cNvPicPr>
          <p:nvPr/>
        </p:nvPicPr>
        <p:blipFill>
          <a:blip r:embed="rId7" cstate="print"/>
          <a:srcRect/>
          <a:stretch>
            <a:fillRect/>
          </a:stretch>
        </p:blipFill>
        <p:spPr bwMode="auto">
          <a:xfrm>
            <a:off x="7620000" y="3962400"/>
            <a:ext cx="1295400" cy="1063625"/>
          </a:xfrm>
          <a:prstGeom prst="rect">
            <a:avLst/>
          </a:prstGeom>
          <a:noFill/>
          <a:ln w="9525">
            <a:noFill/>
            <a:miter lim="800000"/>
            <a:headEnd/>
            <a:tailEnd/>
          </a:ln>
        </p:spPr>
      </p:pic>
      <p:sp>
        <p:nvSpPr>
          <p:cNvPr id="2" name="Footer Placeholder 1"/>
          <p:cNvSpPr>
            <a:spLocks noGrp="1"/>
          </p:cNvSpPr>
          <p:nvPr>
            <p:ph type="ftr" sz="quarter" idx="11"/>
          </p:nvPr>
        </p:nvSpPr>
        <p:spPr>
          <a:xfrm>
            <a:off x="3124200" y="5517232"/>
            <a:ext cx="2895600" cy="1204243"/>
          </a:xfrm>
        </p:spPr>
        <p:txBody>
          <a:bodyPr/>
          <a:lstStyle/>
          <a:p>
            <a:pPr>
              <a:defRPr/>
            </a:pPr>
            <a:r>
              <a:rPr lang="en-US" sz="2400" b="1" dirty="0" err="1" smtClean="0">
                <a:solidFill>
                  <a:schemeClr val="tx1"/>
                </a:solidFill>
              </a:rPr>
              <a:t>Dr</a:t>
            </a:r>
            <a:r>
              <a:rPr lang="en-US" sz="2400" b="1" dirty="0" smtClean="0">
                <a:solidFill>
                  <a:schemeClr val="tx1"/>
                </a:solidFill>
              </a:rPr>
              <a:t>: </a:t>
            </a:r>
            <a:r>
              <a:rPr lang="en-US" sz="2400" b="1" dirty="0" err="1" smtClean="0">
                <a:solidFill>
                  <a:schemeClr val="tx1"/>
                </a:solidFill>
              </a:rPr>
              <a:t>l.MEROUANI</a:t>
            </a:r>
            <a:endParaRPr lang="en-US" sz="2400" b="1" dirty="0">
              <a:solidFill>
                <a:schemeClr val="tx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lnSpcReduction="10000"/>
          </a:bodyPr>
          <a:lstStyle/>
          <a:p>
            <a:pPr algn="just">
              <a:buNone/>
            </a:pPr>
            <a:r>
              <a:rPr lang="fr-FR" dirty="0" smtClean="0"/>
              <a:t>il  </a:t>
            </a:r>
            <a:r>
              <a:rPr lang="fr-FR" dirty="0"/>
              <a:t>est </a:t>
            </a:r>
            <a:r>
              <a:rPr lang="fr-FR" dirty="0" smtClean="0"/>
              <a:t>composé </a:t>
            </a:r>
            <a:r>
              <a:rPr lang="fr-FR" dirty="0"/>
              <a:t>de :</a:t>
            </a:r>
          </a:p>
          <a:p>
            <a:pPr lvl="0" algn="just"/>
            <a:r>
              <a:rPr lang="fr-FR" dirty="0"/>
              <a:t>1 représentant du Ministère de la </a:t>
            </a:r>
            <a:r>
              <a:rPr lang="fr-FR" dirty="0" smtClean="0"/>
              <a:t>santé,</a:t>
            </a:r>
            <a:endParaRPr lang="fr-FR" dirty="0"/>
          </a:p>
          <a:p>
            <a:pPr lvl="0" algn="just"/>
            <a:r>
              <a:rPr lang="fr-FR" dirty="0"/>
              <a:t>9 Professeurs en sciences </a:t>
            </a:r>
            <a:r>
              <a:rPr lang="fr-FR" dirty="0" smtClean="0"/>
              <a:t>médicales,</a:t>
            </a:r>
          </a:p>
          <a:p>
            <a:pPr lvl="0"/>
            <a:r>
              <a:rPr lang="fr-FR" dirty="0"/>
              <a:t>3 praticiens de la </a:t>
            </a:r>
            <a:r>
              <a:rPr lang="fr-FR" dirty="0" smtClean="0"/>
              <a:t>santé,</a:t>
            </a:r>
            <a:endParaRPr lang="fr-FR" dirty="0"/>
          </a:p>
          <a:p>
            <a:pPr lvl="0"/>
            <a:r>
              <a:rPr lang="fr-FR" dirty="0"/>
              <a:t>1 représentant du Ministère de la </a:t>
            </a:r>
            <a:r>
              <a:rPr lang="fr-FR" dirty="0" smtClean="0"/>
              <a:t>justice,</a:t>
            </a:r>
            <a:endParaRPr lang="fr-FR" dirty="0"/>
          </a:p>
          <a:p>
            <a:pPr lvl="0"/>
            <a:r>
              <a:rPr lang="fr-FR" dirty="0"/>
              <a:t>1 représentant du conseil supérieur </a:t>
            </a:r>
            <a:r>
              <a:rPr lang="fr-FR" dirty="0" smtClean="0"/>
              <a:t>islamique,</a:t>
            </a:r>
            <a:endParaRPr lang="fr-FR" dirty="0"/>
          </a:p>
          <a:p>
            <a:pPr lvl="0"/>
            <a:r>
              <a:rPr lang="fr-FR" dirty="0"/>
              <a:t>1 représentant du conseil national de déontologie </a:t>
            </a:r>
            <a:r>
              <a:rPr lang="fr-FR" dirty="0" smtClean="0"/>
              <a:t>médicale.</a:t>
            </a:r>
            <a:endParaRPr lang="fr-FR" dirty="0"/>
          </a:p>
          <a:p>
            <a:pPr>
              <a:buNone/>
            </a:pPr>
            <a:r>
              <a:rPr lang="fr-FR" dirty="0"/>
              <a:t>Ce conseil peut être saisi par toute personne physique ou morale pour toute question entrant dans le cadre de sa mission.</a:t>
            </a:r>
            <a:r>
              <a:rPr lang="fr-FR" b="1" dirty="0"/>
              <a:t> </a:t>
            </a:r>
            <a:endParaRPr lang="fr-FR" dirty="0"/>
          </a:p>
          <a:p>
            <a:pPr lvl="0" algn="just"/>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QU’EST-CE QUE L’ÉTHIQUE MÉDICALE</a:t>
            </a:r>
            <a:r>
              <a:rPr lang="fr-FR" b="1" dirty="0" smtClean="0"/>
              <a:t>?</a:t>
            </a:r>
            <a:endParaRPr lang="fr-FR" dirty="0"/>
          </a:p>
        </p:txBody>
      </p:sp>
      <p:sp>
        <p:nvSpPr>
          <p:cNvPr id="4" name="Explosion 1 3"/>
          <p:cNvSpPr/>
          <p:nvPr/>
        </p:nvSpPr>
        <p:spPr>
          <a:xfrm>
            <a:off x="3707904" y="2996952"/>
            <a:ext cx="1800200" cy="1562472"/>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ETHOS</a:t>
            </a:r>
          </a:p>
          <a:p>
            <a:pPr algn="ctr"/>
            <a:r>
              <a:rPr lang="fr-FR" dirty="0" smtClean="0"/>
              <a:t>grec</a:t>
            </a:r>
            <a:endParaRPr lang="fr-FR" dirty="0"/>
          </a:p>
        </p:txBody>
      </p:sp>
      <p:sp>
        <p:nvSpPr>
          <p:cNvPr id="5" name="ZoneTexte 4"/>
          <p:cNvSpPr txBox="1"/>
          <p:nvPr/>
        </p:nvSpPr>
        <p:spPr>
          <a:xfrm>
            <a:off x="539552" y="1844824"/>
            <a:ext cx="2845266" cy="646331"/>
          </a:xfrm>
          <a:prstGeom prst="rect">
            <a:avLst/>
          </a:prstGeom>
          <a:noFill/>
        </p:spPr>
        <p:txBody>
          <a:bodyPr wrap="none" rtlCol="0">
            <a:spAutoFit/>
          </a:bodyPr>
          <a:lstStyle/>
          <a:p>
            <a:r>
              <a:rPr lang="fr-FR" b="1" dirty="0"/>
              <a:t>manière d’être </a:t>
            </a:r>
            <a:r>
              <a:rPr lang="fr-FR" b="1" dirty="0" smtClean="0"/>
              <a:t> et de se</a:t>
            </a:r>
          </a:p>
          <a:p>
            <a:r>
              <a:rPr lang="fr-FR" b="1" dirty="0" smtClean="0"/>
              <a:t>comporter selon les mœurs</a:t>
            </a:r>
            <a:endParaRPr lang="fr-FR" dirty="0"/>
          </a:p>
        </p:txBody>
      </p:sp>
      <p:sp>
        <p:nvSpPr>
          <p:cNvPr id="6" name="ZoneTexte 5"/>
          <p:cNvSpPr txBox="1"/>
          <p:nvPr/>
        </p:nvSpPr>
        <p:spPr>
          <a:xfrm>
            <a:off x="5652120" y="1844824"/>
            <a:ext cx="3215304" cy="369332"/>
          </a:xfrm>
          <a:prstGeom prst="rect">
            <a:avLst/>
          </a:prstGeom>
          <a:noFill/>
        </p:spPr>
        <p:txBody>
          <a:bodyPr wrap="none" rtlCol="0">
            <a:spAutoFit/>
          </a:bodyPr>
          <a:lstStyle/>
          <a:p>
            <a:r>
              <a:rPr lang="fr-FR" dirty="0" smtClean="0"/>
              <a:t>Moralité, </a:t>
            </a:r>
            <a:r>
              <a:rPr lang="fr-FR" dirty="0"/>
              <a:t>« bon » et « mauvais »</a:t>
            </a:r>
          </a:p>
        </p:txBody>
      </p:sp>
      <p:sp>
        <p:nvSpPr>
          <p:cNvPr id="7" name="Rectangle 6"/>
          <p:cNvSpPr/>
          <p:nvPr/>
        </p:nvSpPr>
        <p:spPr>
          <a:xfrm>
            <a:off x="683568" y="4869160"/>
            <a:ext cx="3600400" cy="1200329"/>
          </a:xfrm>
          <a:prstGeom prst="rect">
            <a:avLst/>
          </a:prstGeom>
        </p:spPr>
        <p:txBody>
          <a:bodyPr wrap="square">
            <a:spAutoFit/>
          </a:bodyPr>
          <a:lstStyle/>
          <a:p>
            <a:pPr algn="just"/>
            <a:r>
              <a:rPr lang="fr-FR" dirty="0"/>
              <a:t>l’étude de la </a:t>
            </a:r>
            <a:r>
              <a:rPr lang="fr-FR" dirty="0" smtClean="0"/>
              <a:t>moralité</a:t>
            </a:r>
          </a:p>
          <a:p>
            <a:pPr algn="just"/>
            <a:r>
              <a:rPr lang="fr-FR" dirty="0" smtClean="0"/>
              <a:t>Analyse du comportement</a:t>
            </a:r>
            <a:r>
              <a:rPr lang="fr-FR" dirty="0"/>
              <a:t> </a:t>
            </a:r>
            <a:r>
              <a:rPr lang="fr-FR" dirty="0" smtClean="0"/>
              <a:t>moral, </a:t>
            </a:r>
          </a:p>
          <a:p>
            <a:pPr algn="just"/>
            <a:r>
              <a:rPr lang="fr-FR" dirty="0" smtClean="0"/>
              <a:t>passés</a:t>
            </a:r>
            <a:r>
              <a:rPr lang="fr-FR" dirty="0"/>
              <a:t>, présents ou futurs</a:t>
            </a:r>
            <a:endParaRPr lang="fr-FR" dirty="0" smtClean="0"/>
          </a:p>
          <a:p>
            <a:endParaRPr lang="fr-FR" dirty="0"/>
          </a:p>
        </p:txBody>
      </p:sp>
      <p:sp>
        <p:nvSpPr>
          <p:cNvPr id="9" name="Rectangle 8"/>
          <p:cNvSpPr/>
          <p:nvPr/>
        </p:nvSpPr>
        <p:spPr>
          <a:xfrm>
            <a:off x="5580112" y="4941168"/>
            <a:ext cx="2952328" cy="1200329"/>
          </a:xfrm>
          <a:prstGeom prst="rect">
            <a:avLst/>
          </a:prstGeom>
        </p:spPr>
        <p:txBody>
          <a:bodyPr wrap="square">
            <a:spAutoFit/>
          </a:bodyPr>
          <a:lstStyle/>
          <a:p>
            <a:pPr algn="just"/>
            <a:r>
              <a:rPr lang="fr-FR" dirty="0" smtClean="0"/>
              <a:t>l’utilisation de la médecine suivant des règles morales  pour l’amélioration de la qualité de vie des personnes</a:t>
            </a:r>
            <a:endParaRPr lang="fr-FR" dirty="0"/>
          </a:p>
        </p:txBody>
      </p:sp>
      <p:sp>
        <p:nvSpPr>
          <p:cNvPr id="10" name="Flèche courbée vers le haut 9"/>
          <p:cNvSpPr/>
          <p:nvPr/>
        </p:nvSpPr>
        <p:spPr>
          <a:xfrm rot="19177602">
            <a:off x="5991712" y="2778571"/>
            <a:ext cx="121615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Flèche courbée vers le bas 10"/>
          <p:cNvSpPr/>
          <p:nvPr/>
        </p:nvSpPr>
        <p:spPr>
          <a:xfrm rot="2710365">
            <a:off x="5876146" y="3680352"/>
            <a:ext cx="1216152"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Flèche courbée vers la gauche 11"/>
          <p:cNvSpPr/>
          <p:nvPr/>
        </p:nvSpPr>
        <p:spPr>
          <a:xfrm rot="7660743">
            <a:off x="1958739" y="2617986"/>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Flèche courbée vers le bas 12"/>
          <p:cNvSpPr/>
          <p:nvPr/>
        </p:nvSpPr>
        <p:spPr>
          <a:xfrm rot="2710365">
            <a:off x="1987713" y="3824367"/>
            <a:ext cx="1216152"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dow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down)">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wipe(down)">
                                      <p:cBhvr>
                                        <p:cTn id="3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9" grpId="0"/>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normAutofit fontScale="92500" lnSpcReduction="20000"/>
          </a:bodyPr>
          <a:lstStyle/>
          <a:p>
            <a:pPr marL="0" indent="0" algn="just">
              <a:lnSpc>
                <a:spcPct val="94000"/>
              </a:lnSpc>
              <a:spcBef>
                <a:spcPts val="475"/>
              </a:spcBef>
              <a:spcAft>
                <a:spcPts val="1000"/>
              </a:spcAft>
              <a:buFont typeface="Wingdings" pitchFamily="2" charset="2"/>
              <a:buChar char="§"/>
            </a:pPr>
            <a:r>
              <a:rPr lang="fr-FR" dirty="0" smtClean="0"/>
              <a:t>L’éthique médicale correspond à l’utilisation des sciences biologiques et médicales suivant des règles morales précises </a:t>
            </a:r>
          </a:p>
          <a:p>
            <a:pPr marL="0" indent="0" algn="just">
              <a:lnSpc>
                <a:spcPct val="94000"/>
              </a:lnSpc>
              <a:spcBef>
                <a:spcPts val="475"/>
              </a:spcBef>
              <a:spcAft>
                <a:spcPts val="1000"/>
              </a:spcAft>
              <a:buFont typeface="Wingdings" pitchFamily="2" charset="2"/>
              <a:buChar char="§"/>
            </a:pPr>
            <a:r>
              <a:rPr lang="fr-FR" dirty="0" smtClean="0"/>
              <a:t>pour l’amélioration de la qualité de vie des personne, </a:t>
            </a:r>
          </a:p>
          <a:p>
            <a:pPr marL="0" indent="0" algn="just">
              <a:lnSpc>
                <a:spcPct val="94000"/>
              </a:lnSpc>
              <a:spcBef>
                <a:spcPts val="475"/>
              </a:spcBef>
              <a:spcAft>
                <a:spcPts val="1000"/>
              </a:spcAft>
              <a:buFont typeface="Wingdings" pitchFamily="2" charset="2"/>
              <a:buChar char="§"/>
            </a:pPr>
            <a:r>
              <a:rPr lang="fr-FR" dirty="0" smtClean="0">
                <a:solidFill>
                  <a:srgbClr val="000000"/>
                </a:solidFill>
                <a:latin typeface="Times New Roman" pitchFamily="18" charset="0"/>
                <a:ea typeface="ＭＳ Ｐゴシック" pitchFamily="34" charset="-128"/>
                <a:cs typeface="Times New Roman" pitchFamily="18" charset="0"/>
              </a:rPr>
              <a:t>Découle d</a:t>
            </a:r>
            <a:r>
              <a:rPr lang="fr-FR" altLang="fr-FR" dirty="0" smtClean="0">
                <a:solidFill>
                  <a:srgbClr val="000000"/>
                </a:solidFill>
                <a:latin typeface="Times New Roman" pitchFamily="18" charset="0"/>
                <a:ea typeface="ＭＳ Ｐゴシック" pitchFamily="34" charset="-128"/>
                <a:cs typeface="Times New Roman" pitchFamily="18" charset="0"/>
              </a:rPr>
              <a:t>’</a:t>
            </a:r>
            <a:r>
              <a:rPr lang="fr-FR" dirty="0" smtClean="0">
                <a:solidFill>
                  <a:srgbClr val="000000"/>
                </a:solidFill>
                <a:latin typeface="Times New Roman" pitchFamily="18" charset="0"/>
                <a:ea typeface="ＭＳ Ｐゴシック" pitchFamily="34" charset="-128"/>
                <a:cs typeface="Times New Roman" pitchFamily="18" charset="0"/>
              </a:rPr>
              <a:t>une réflexion critique sur les situations et les comportements;</a:t>
            </a:r>
            <a:endParaRPr lang="en-GB" dirty="0" smtClean="0">
              <a:solidFill>
                <a:srgbClr val="000000"/>
              </a:solidFill>
              <a:latin typeface="Times New Roman" pitchFamily="18" charset="0"/>
              <a:ea typeface="ＭＳ Ｐゴシック" pitchFamily="34" charset="-128"/>
              <a:cs typeface="Times New Roman" pitchFamily="18" charset="0"/>
            </a:endParaRPr>
          </a:p>
          <a:p>
            <a:pPr marL="0" indent="0" algn="just">
              <a:lnSpc>
                <a:spcPct val="94000"/>
              </a:lnSpc>
              <a:spcBef>
                <a:spcPts val="475"/>
              </a:spcBef>
              <a:spcAft>
                <a:spcPts val="1000"/>
              </a:spcAft>
              <a:buFont typeface="Wingdings" pitchFamily="2" charset="2"/>
              <a:buChar char="§"/>
            </a:pPr>
            <a:r>
              <a:rPr lang="fr-FR" dirty="0" smtClean="0">
                <a:solidFill>
                  <a:srgbClr val="000000"/>
                </a:solidFill>
                <a:latin typeface="Times New Roman" pitchFamily="18" charset="0"/>
                <a:ea typeface="ＭＳ Ｐゴシック" pitchFamily="34" charset="-128"/>
                <a:cs typeface="Times New Roman" pitchFamily="18" charset="0"/>
              </a:rPr>
              <a:t>Recommande alors que la morale commande;</a:t>
            </a:r>
          </a:p>
          <a:p>
            <a:pPr marL="0" indent="0" algn="just">
              <a:lnSpc>
                <a:spcPct val="94000"/>
              </a:lnSpc>
              <a:spcBef>
                <a:spcPts val="475"/>
              </a:spcBef>
              <a:spcAft>
                <a:spcPts val="1000"/>
              </a:spcAft>
              <a:buFont typeface="Wingdings" pitchFamily="2" charset="2"/>
              <a:buChar char="§"/>
            </a:pPr>
            <a:r>
              <a:rPr lang="fr-FR" dirty="0" smtClean="0">
                <a:solidFill>
                  <a:srgbClr val="000000"/>
                </a:solidFill>
                <a:latin typeface="Times New Roman" pitchFamily="18" charset="0"/>
                <a:ea typeface="ＭＳ Ｐゴシック" pitchFamily="34" charset="-128"/>
                <a:cs typeface="Times New Roman" pitchFamily="18" charset="0"/>
              </a:rPr>
              <a:t>L’</a:t>
            </a:r>
            <a:r>
              <a:rPr lang="fr-FR" dirty="0">
                <a:solidFill>
                  <a:srgbClr val="000000"/>
                </a:solidFill>
                <a:latin typeface="Times New Roman" pitchFamily="18" charset="0"/>
                <a:ea typeface="ＭＳ Ｐゴシック" pitchFamily="34" charset="-128"/>
                <a:cs typeface="Times New Roman" pitchFamily="18" charset="0"/>
              </a:rPr>
              <a:t>é</a:t>
            </a:r>
            <a:r>
              <a:rPr lang="fr-FR" dirty="0" smtClean="0">
                <a:solidFill>
                  <a:srgbClr val="000000"/>
                </a:solidFill>
                <a:latin typeface="Times New Roman" pitchFamily="18" charset="0"/>
                <a:ea typeface="ＭＳ Ｐゴシック" pitchFamily="34" charset="-128"/>
                <a:cs typeface="Times New Roman" pitchFamily="18" charset="0"/>
              </a:rPr>
              <a:t>thique médicale s’intéresse principalement aux problèmes soulevés par l’exercice de la médecine.</a:t>
            </a:r>
          </a:p>
          <a:p>
            <a:pPr marL="0" indent="0" algn="just">
              <a:lnSpc>
                <a:spcPct val="94000"/>
              </a:lnSpc>
              <a:spcBef>
                <a:spcPts val="475"/>
              </a:spcBef>
              <a:spcAft>
                <a:spcPts val="1000"/>
              </a:spcAft>
              <a:buFont typeface="Wingdings" pitchFamily="2" charset="2"/>
              <a:buChar char="§"/>
            </a:pPr>
            <a:r>
              <a:rPr lang="fr-FR" dirty="0" smtClean="0">
                <a:solidFill>
                  <a:srgbClr val="000000"/>
                </a:solidFill>
                <a:latin typeface="Times New Roman" pitchFamily="18" charset="0"/>
                <a:ea typeface="ＭＳ Ｐゴシック" pitchFamily="34" charset="-128"/>
                <a:cs typeface="Times New Roman" pitchFamily="18" charset="0"/>
              </a:rPr>
              <a:t>La bioéthique concerne les questions morales soulevées par le développement des sciences biologiques.</a:t>
            </a:r>
            <a:endParaRPr lang="en-GB" dirty="0" smtClean="0">
              <a:solidFill>
                <a:srgbClr val="000000"/>
              </a:solidFill>
              <a:latin typeface="Times New Roman" pitchFamily="18" charset="0"/>
              <a:ea typeface="ＭＳ Ｐゴシック" pitchFamily="34" charset="-128"/>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POURQUOI ÉTUDIER L’ÉTHIQUE MÉDICALE</a:t>
            </a:r>
            <a:r>
              <a:rPr lang="fr-FR" b="1" dirty="0" smtClean="0"/>
              <a:t>?</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L'enseignement de l’éthique </a:t>
            </a:r>
            <a:r>
              <a:rPr lang="fr-FR" dirty="0"/>
              <a:t>prépare les étudiants à reconnaître ces situations </a:t>
            </a:r>
            <a:r>
              <a:rPr lang="fr-FR" b="1" dirty="0"/>
              <a:t>difficiles</a:t>
            </a:r>
            <a:r>
              <a:rPr lang="fr-FR" dirty="0"/>
              <a:t> </a:t>
            </a:r>
            <a:r>
              <a:rPr lang="fr-FR" dirty="0" smtClean="0"/>
              <a:t>qui se posent dans un contexte médical et biologique et </a:t>
            </a:r>
            <a:r>
              <a:rPr lang="fr-FR" dirty="0"/>
              <a:t>à </a:t>
            </a:r>
            <a:r>
              <a:rPr lang="fr-FR" dirty="0" smtClean="0"/>
              <a:t> </a:t>
            </a:r>
            <a:r>
              <a:rPr lang="fr-FR" dirty="0"/>
              <a:t>répondre sur la base de principes </a:t>
            </a:r>
            <a:r>
              <a:rPr lang="fr-FR" dirty="0" smtClean="0"/>
              <a:t>rationnels.</a:t>
            </a:r>
          </a:p>
          <a:p>
            <a:pPr algn="just"/>
            <a:r>
              <a:rPr lang="fr-FR" dirty="0" smtClean="0"/>
              <a:t>L’éthique </a:t>
            </a:r>
            <a:r>
              <a:rPr lang="fr-FR" b="1" dirty="0" smtClean="0"/>
              <a:t>diffère</a:t>
            </a:r>
            <a:r>
              <a:rPr lang="fr-FR" dirty="0" smtClean="0"/>
              <a:t> d’une société à l’autre car la </a:t>
            </a:r>
            <a:r>
              <a:rPr lang="fr-FR" b="1" dirty="0" smtClean="0"/>
              <a:t>culture</a:t>
            </a:r>
            <a:r>
              <a:rPr lang="fr-FR" dirty="0" smtClean="0"/>
              <a:t> et la </a:t>
            </a:r>
            <a:r>
              <a:rPr lang="fr-FR" b="1" dirty="0" smtClean="0"/>
              <a:t>religion</a:t>
            </a:r>
            <a:r>
              <a:rPr lang="fr-FR" dirty="0" smtClean="0"/>
              <a:t> jouent souvent un rôle important dans la détermination du comportement éthique. </a:t>
            </a:r>
          </a:p>
          <a:p>
            <a:pPr algn="just"/>
            <a:r>
              <a:rPr lang="fr-FR" dirty="0" smtClean="0"/>
              <a:t>Elle évolue avec les progrès des sciences médicales tout en respectant les </a:t>
            </a:r>
            <a:r>
              <a:rPr lang="fr-FR" b="1" dirty="0" smtClean="0"/>
              <a:t>valeurs de la société</a:t>
            </a: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85000" lnSpcReduction="10000"/>
          </a:bodyPr>
          <a:lstStyle/>
          <a:p>
            <a:pPr algn="just">
              <a:buNone/>
            </a:pPr>
            <a:r>
              <a:rPr lang="fr-FR" dirty="0"/>
              <a:t>L’éthique médicale comporte des champs </a:t>
            </a:r>
            <a:r>
              <a:rPr lang="fr-FR" dirty="0" smtClean="0"/>
              <a:t>d’investigations  </a:t>
            </a:r>
            <a:r>
              <a:rPr lang="fr-FR" dirty="0"/>
              <a:t>sur les questions éthiques de </a:t>
            </a:r>
            <a:r>
              <a:rPr lang="fr-FR" b="1" dirty="0"/>
              <a:t>la naissance</a:t>
            </a:r>
            <a:r>
              <a:rPr lang="fr-FR" dirty="0"/>
              <a:t>, de </a:t>
            </a:r>
            <a:r>
              <a:rPr lang="fr-FR" b="1" dirty="0"/>
              <a:t>la vie </a:t>
            </a:r>
            <a:r>
              <a:rPr lang="fr-FR" dirty="0"/>
              <a:t>et de la </a:t>
            </a:r>
            <a:r>
              <a:rPr lang="fr-FR" b="1" dirty="0"/>
              <a:t>mort</a:t>
            </a:r>
            <a:r>
              <a:rPr lang="fr-FR" dirty="0"/>
              <a:t> parmi ces questions on peut citer : </a:t>
            </a:r>
          </a:p>
          <a:p>
            <a:pPr lvl="0" algn="just"/>
            <a:r>
              <a:rPr lang="fr-FR" dirty="0"/>
              <a:t>L’avortement ;</a:t>
            </a:r>
          </a:p>
          <a:p>
            <a:pPr lvl="0" algn="just"/>
            <a:r>
              <a:rPr lang="fr-FR" dirty="0"/>
              <a:t>Les techniques de procréations médicalement assistés </a:t>
            </a:r>
            <a:r>
              <a:rPr lang="fr-FR" dirty="0" smtClean="0"/>
              <a:t>;</a:t>
            </a:r>
            <a:endParaRPr lang="fr-FR" dirty="0"/>
          </a:p>
          <a:p>
            <a:pPr lvl="0" algn="just"/>
            <a:r>
              <a:rPr lang="fr-FR" dirty="0"/>
              <a:t>Les transplantations d’organes, de tissus et de </a:t>
            </a:r>
            <a:r>
              <a:rPr lang="fr-FR" dirty="0" smtClean="0"/>
              <a:t>cellules;</a:t>
            </a:r>
            <a:endParaRPr lang="fr-FR" dirty="0"/>
          </a:p>
          <a:p>
            <a:pPr lvl="0" algn="just"/>
            <a:r>
              <a:rPr lang="fr-FR" dirty="0" smtClean="0"/>
              <a:t>Le </a:t>
            </a:r>
            <a:r>
              <a:rPr lang="fr-FR" dirty="0"/>
              <a:t>consentement éclairé </a:t>
            </a:r>
            <a:r>
              <a:rPr lang="fr-FR" dirty="0" smtClean="0"/>
              <a:t>;</a:t>
            </a:r>
          </a:p>
          <a:p>
            <a:pPr lvl="0" algn="just"/>
            <a:r>
              <a:rPr lang="fr-FR" dirty="0" smtClean="0"/>
              <a:t>Les expérimentations sur l’homme; Les essais thérapeutiques;</a:t>
            </a:r>
          </a:p>
          <a:p>
            <a:pPr algn="just"/>
            <a:r>
              <a:rPr lang="fr-FR" dirty="0" smtClean="0"/>
              <a:t>L’acharnement thérapeutique ;</a:t>
            </a:r>
          </a:p>
          <a:p>
            <a:pPr lvl="0" algn="just"/>
            <a:r>
              <a:rPr lang="fr-FR" dirty="0" smtClean="0"/>
              <a:t>Les décisions d’arrêt de traitement ;</a:t>
            </a:r>
          </a:p>
          <a:p>
            <a:pPr lvl="0" algn="just"/>
            <a:r>
              <a:rPr lang="fr-FR" dirty="0" smtClean="0"/>
              <a:t>Les soins en fin de vie.</a:t>
            </a:r>
          </a:p>
          <a:p>
            <a:pPr lvl="0">
              <a:buNone/>
            </a:pPr>
            <a:endParaRPr lang="fr-FR"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QUELLE EST LA PARTICULARITÉ DE LA MÉDECINE</a:t>
            </a:r>
            <a:r>
              <a:rPr lang="fr-FR" b="1" dirty="0" smtClean="0"/>
              <a:t>?</a:t>
            </a:r>
            <a:endParaRPr lang="fr-FR" dirty="0"/>
          </a:p>
        </p:txBody>
      </p:sp>
      <p:sp>
        <p:nvSpPr>
          <p:cNvPr id="3" name="Espace réservé du contenu 2"/>
          <p:cNvSpPr>
            <a:spLocks noGrp="1"/>
          </p:cNvSpPr>
          <p:nvPr>
            <p:ph idx="1"/>
          </p:nvPr>
        </p:nvSpPr>
        <p:spPr/>
        <p:txBody>
          <a:bodyPr>
            <a:normAutofit/>
          </a:bodyPr>
          <a:lstStyle/>
          <a:p>
            <a:pPr algn="just"/>
            <a:r>
              <a:rPr lang="fr-FR" dirty="0"/>
              <a:t>Il semble que de tout temps et partout dans le monde, le fait d’être médecin a signifié quelque chose de </a:t>
            </a:r>
            <a:r>
              <a:rPr lang="fr-FR" b="1" dirty="0" smtClean="0"/>
              <a:t>particulier</a:t>
            </a:r>
            <a:r>
              <a:rPr lang="fr-FR" dirty="0" smtClean="0"/>
              <a:t>.</a:t>
            </a:r>
          </a:p>
          <a:p>
            <a:pPr algn="just"/>
            <a:r>
              <a:rPr lang="fr-FR" dirty="0"/>
              <a:t>On permet au médecin de voir, de </a:t>
            </a:r>
            <a:r>
              <a:rPr lang="fr-FR" b="1" dirty="0"/>
              <a:t>toucher</a:t>
            </a:r>
            <a:r>
              <a:rPr lang="fr-FR" dirty="0"/>
              <a:t>, de </a:t>
            </a:r>
            <a:r>
              <a:rPr lang="fr-FR" b="1" dirty="0"/>
              <a:t>manipuler</a:t>
            </a:r>
            <a:r>
              <a:rPr lang="fr-FR" dirty="0"/>
              <a:t> toutes les parties du corps humain, même les plus </a:t>
            </a:r>
            <a:r>
              <a:rPr lang="fr-FR" dirty="0" smtClean="0"/>
              <a:t>intimes. </a:t>
            </a:r>
          </a:p>
          <a:p>
            <a:pPr algn="just"/>
            <a:r>
              <a:rPr lang="fr-FR" dirty="0"/>
              <a:t>Et ce, au nom de la conviction que le médecin agit dans le </a:t>
            </a:r>
            <a:r>
              <a:rPr lang="fr-FR" b="1" dirty="0"/>
              <a:t>meilleur intérêt </a:t>
            </a:r>
            <a:r>
              <a:rPr lang="fr-FR" dirty="0"/>
              <a:t>du patient</a:t>
            </a:r>
            <a:r>
              <a:rPr lang="fr-FR"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QUELLE EST LA PARTICULARITÉ DE L’ÉTHIQUE MÉDICALE</a:t>
            </a:r>
            <a:r>
              <a:rPr lang="fr-FR" b="1" dirty="0" smtClean="0"/>
              <a:t>?</a:t>
            </a:r>
            <a:endParaRPr lang="fr-FR" dirty="0"/>
          </a:p>
        </p:txBody>
      </p:sp>
      <p:sp>
        <p:nvSpPr>
          <p:cNvPr id="3" name="Espace réservé du contenu 2"/>
          <p:cNvSpPr>
            <a:spLocks noGrp="1"/>
          </p:cNvSpPr>
          <p:nvPr>
            <p:ph idx="1"/>
          </p:nvPr>
        </p:nvSpPr>
        <p:spPr/>
        <p:txBody>
          <a:bodyPr/>
          <a:lstStyle/>
          <a:p>
            <a:pPr algn="just"/>
            <a:r>
              <a:rPr lang="fr-FR" b="1" u="sng" dirty="0"/>
              <a:t>La compassion</a:t>
            </a:r>
            <a:r>
              <a:rPr lang="fr-FR" b="1" dirty="0"/>
              <a:t>, </a:t>
            </a:r>
            <a:r>
              <a:rPr lang="fr-FR" dirty="0"/>
              <a:t>définie comme la </a:t>
            </a:r>
            <a:r>
              <a:rPr lang="fr-FR" b="1" dirty="0"/>
              <a:t>compréhension</a:t>
            </a:r>
            <a:r>
              <a:rPr lang="fr-FR" dirty="0"/>
              <a:t> et la </a:t>
            </a:r>
            <a:r>
              <a:rPr lang="fr-FR" b="1" dirty="0"/>
              <a:t>sensibilité</a:t>
            </a:r>
            <a:r>
              <a:rPr lang="fr-FR" dirty="0"/>
              <a:t> aux souffrances </a:t>
            </a:r>
            <a:r>
              <a:rPr lang="fr-FR" dirty="0" smtClean="0"/>
              <a:t>d’autrui,</a:t>
            </a:r>
          </a:p>
          <a:p>
            <a:pPr algn="just"/>
            <a:r>
              <a:rPr lang="fr-FR" dirty="0"/>
              <a:t>Les patients répondent mieux au traitement </a:t>
            </a:r>
            <a:r>
              <a:rPr lang="fr-FR" dirty="0" smtClean="0"/>
              <a:t>quad le médecin </a:t>
            </a:r>
            <a:r>
              <a:rPr lang="fr-FR" dirty="0"/>
              <a:t>est </a:t>
            </a:r>
            <a:r>
              <a:rPr lang="fr-FR" b="1" dirty="0"/>
              <a:t>sensible à leur problème </a:t>
            </a:r>
            <a:r>
              <a:rPr lang="fr-FR" dirty="0"/>
              <a:t>et qu’il </a:t>
            </a:r>
            <a:r>
              <a:rPr lang="fr-FR" b="1" dirty="0" smtClean="0"/>
              <a:t>soigne leur personne </a:t>
            </a:r>
            <a:r>
              <a:rPr lang="fr-FR" dirty="0" smtClean="0"/>
              <a:t>plutôt </a:t>
            </a:r>
            <a:r>
              <a:rPr lang="fr-FR" dirty="0"/>
              <a:t>que leur seule maladie.</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77483"/>
          </a:xfrm>
        </p:spPr>
        <p:txBody>
          <a:bodyPr/>
          <a:lstStyle/>
          <a:p>
            <a:pPr algn="just"/>
            <a:r>
              <a:rPr lang="fr-FR" b="1" u="sng" dirty="0"/>
              <a:t>compétence</a:t>
            </a:r>
            <a:r>
              <a:rPr lang="fr-FR" b="1" dirty="0"/>
              <a:t> </a:t>
            </a:r>
            <a:r>
              <a:rPr lang="fr-FR" dirty="0"/>
              <a:t>est à la fois attendu et exigé des </a:t>
            </a:r>
            <a:r>
              <a:rPr lang="fr-FR" dirty="0" smtClean="0"/>
              <a:t>médecins,</a:t>
            </a:r>
          </a:p>
          <a:p>
            <a:pPr algn="just"/>
            <a:r>
              <a:rPr lang="fr-FR" dirty="0"/>
              <a:t>vu l’évolution rapide des connaissances médicales, le maintien de ces aptitudes constitue un défi qu’ils doivent relever sans cesse</a:t>
            </a:r>
            <a:r>
              <a:rPr lang="fr-FR" dirty="0" smtClean="0"/>
              <a:t>.</a:t>
            </a:r>
          </a:p>
          <a:p>
            <a:pPr algn="just"/>
            <a:r>
              <a:rPr lang="fr-FR" b="1" u="sng" dirty="0"/>
              <a:t>L’autonomie</a:t>
            </a:r>
            <a:r>
              <a:rPr lang="fr-FR" b="1" dirty="0"/>
              <a:t>, </a:t>
            </a:r>
            <a:r>
              <a:rPr lang="fr-FR" dirty="0" smtClean="0"/>
              <a:t> </a:t>
            </a:r>
            <a:r>
              <a:rPr lang="fr-FR" dirty="0"/>
              <a:t>ce qui signifie que le patient doit être celui qui prend la décision finale sur les questions le concernant.</a:t>
            </a:r>
          </a:p>
          <a:p>
            <a:pPr algn="just"/>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QUI DÉCIDE DE CE QUI EST ÉTHIQUE</a:t>
            </a:r>
            <a:r>
              <a:rPr lang="fr-FR" b="1" dirty="0" smtClean="0"/>
              <a:t>?</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Chez nous (en ALGERIE</a:t>
            </a:r>
            <a:r>
              <a:rPr lang="fr-FR" b="1" dirty="0" smtClean="0"/>
              <a:t>) , </a:t>
            </a:r>
            <a:r>
              <a:rPr lang="fr-FR" dirty="0" smtClean="0"/>
              <a:t>c’est le conseil de l’éthique</a:t>
            </a:r>
          </a:p>
          <a:p>
            <a:pPr algn="just"/>
            <a:r>
              <a:rPr lang="fr-FR" dirty="0" smtClean="0"/>
              <a:t>Il siège à Alger ; crée par la loi 85/05 du 16/02/1985 complétée par la loi 90/17 du 31/07/1990, chapitre III du titre IV , installé en octobre 1996.</a:t>
            </a:r>
            <a:endParaRPr lang="fr-FR" sz="2800" dirty="0" smtClean="0"/>
          </a:p>
          <a:p>
            <a:pPr lvl="1" algn="just"/>
            <a:r>
              <a:rPr lang="fr-FR" dirty="0" smtClean="0"/>
              <a:t>c’est un conseil consultatif : il émet des avis et des recommandations.</a:t>
            </a:r>
            <a:endParaRPr lang="fr-FR" sz="2400" dirty="0" smtClean="0"/>
          </a:p>
          <a:p>
            <a:pPr lvl="1" algn="just"/>
            <a:r>
              <a:rPr lang="fr-FR" dirty="0" smtClean="0"/>
              <a:t>Son objectif : veiller au respect de la vie de la personne et à la protection de son intégrité corporelle.</a:t>
            </a:r>
            <a:endParaRPr lang="fr-FR" sz="2400" dirty="0" smtClean="0"/>
          </a:p>
          <a:p>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582</Words>
  <Application>Microsoft Office PowerPoint</Application>
  <PresentationFormat>Affichage à l'écran (4:3)</PresentationFormat>
  <Paragraphs>62</Paragraphs>
  <Slides>10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ＭＳ Ｐゴシック</vt:lpstr>
      <vt:lpstr>Arial</vt:lpstr>
      <vt:lpstr>Calibri</vt:lpstr>
      <vt:lpstr>Times New Roman</vt:lpstr>
      <vt:lpstr>Wingdings</vt:lpstr>
      <vt:lpstr>Thème Office</vt:lpstr>
      <vt:lpstr> ETHIQUE  MEDICALE    </vt:lpstr>
      <vt:lpstr>QU’EST-CE QUE L’ÉTHIQUE MÉDICALE?</vt:lpstr>
      <vt:lpstr>Présentation PowerPoint</vt:lpstr>
      <vt:lpstr>POURQUOI ÉTUDIER L’ÉTHIQUE MÉDICALE?</vt:lpstr>
      <vt:lpstr>Présentation PowerPoint</vt:lpstr>
      <vt:lpstr>QUELLE EST LA PARTICULARITÉ DE LA MÉDECINE?</vt:lpstr>
      <vt:lpstr>QUELLE EST LA PARTICULARITÉ DE L’ÉTHIQUE MÉDICALE?</vt:lpstr>
      <vt:lpstr>Présentation PowerPoint</vt:lpstr>
      <vt:lpstr>QUI DÉCIDE DE CE QUI EST ÉTHIQUE?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ETHIQUE ET MEDICALE</dc:title>
  <dc:creator>admin</dc:creator>
  <cp:lastModifiedBy>PC.LINE</cp:lastModifiedBy>
  <cp:revision>13</cp:revision>
  <dcterms:created xsi:type="dcterms:W3CDTF">2014-04-18T12:40:31Z</dcterms:created>
  <dcterms:modified xsi:type="dcterms:W3CDTF">2016-04-18T23:31:31Z</dcterms:modified>
</cp:coreProperties>
</file>