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70"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87D932-897C-4420-B40F-E95A42C88DD5}" type="doc">
      <dgm:prSet loTypeId="urn:microsoft.com/office/officeart/2005/8/layout/arrow6" loCatId="relationship" qsTypeId="urn:microsoft.com/office/officeart/2005/8/quickstyle/simple1" qsCatId="simple" csTypeId="urn:microsoft.com/office/officeart/2005/8/colors/accent0_1" csCatId="mainScheme" phldr="1"/>
      <dgm:spPr/>
      <dgm:t>
        <a:bodyPr/>
        <a:lstStyle/>
        <a:p>
          <a:endParaRPr lang="fr-FR"/>
        </a:p>
      </dgm:t>
    </dgm:pt>
    <dgm:pt modelId="{D4868A03-8ACC-49AA-9E4E-4CAF182291D1}">
      <dgm:prSet phldrT="[Texte]"/>
      <dgm:spPr/>
      <dgm:t>
        <a:bodyPr/>
        <a:lstStyle/>
        <a:p>
          <a:r>
            <a:rPr lang="fr-FR" dirty="0" smtClean="0"/>
            <a:t>RELATION PATIENT-PRATICIEN</a:t>
          </a:r>
          <a:endParaRPr lang="fr-FR" dirty="0"/>
        </a:p>
      </dgm:t>
    </dgm:pt>
    <dgm:pt modelId="{F220D7E1-8261-46C7-9C85-F7FC16C99D6B}" type="parTrans" cxnId="{0DC7E16E-0769-4279-8C5B-8C52AA1C5C1C}">
      <dgm:prSet/>
      <dgm:spPr/>
      <dgm:t>
        <a:bodyPr/>
        <a:lstStyle/>
        <a:p>
          <a:endParaRPr lang="fr-FR"/>
        </a:p>
      </dgm:t>
    </dgm:pt>
    <dgm:pt modelId="{77E0BCD5-A70B-46E2-920D-8BDADF81C1EA}" type="sibTrans" cxnId="{0DC7E16E-0769-4279-8C5B-8C52AA1C5C1C}">
      <dgm:prSet/>
      <dgm:spPr/>
      <dgm:t>
        <a:bodyPr/>
        <a:lstStyle/>
        <a:p>
          <a:endParaRPr lang="fr-FR"/>
        </a:p>
      </dgm:t>
    </dgm:pt>
    <dgm:pt modelId="{A4DD3AC4-E551-4E12-B913-F473E6211318}">
      <dgm:prSet phldrT="[Texte]"/>
      <dgm:spPr/>
      <dgm:t>
        <a:bodyPr/>
        <a:lstStyle/>
        <a:p>
          <a:r>
            <a:rPr lang="fr-FR" dirty="0" smtClean="0"/>
            <a:t>PROTHESE TRANSITOIRE</a:t>
          </a:r>
          <a:endParaRPr lang="fr-FR" dirty="0"/>
        </a:p>
      </dgm:t>
    </dgm:pt>
    <dgm:pt modelId="{EF37EBC0-E890-434F-B3A9-DB968E6F3EC7}" type="parTrans" cxnId="{7D89FC6C-E3B6-403D-B0C3-8004326C5270}">
      <dgm:prSet/>
      <dgm:spPr/>
      <dgm:t>
        <a:bodyPr/>
        <a:lstStyle/>
        <a:p>
          <a:endParaRPr lang="fr-FR"/>
        </a:p>
      </dgm:t>
    </dgm:pt>
    <dgm:pt modelId="{8E56C359-A737-4E7D-BACB-E5A56CB2B423}" type="sibTrans" cxnId="{7D89FC6C-E3B6-403D-B0C3-8004326C5270}">
      <dgm:prSet/>
      <dgm:spPr/>
      <dgm:t>
        <a:bodyPr/>
        <a:lstStyle/>
        <a:p>
          <a:endParaRPr lang="fr-FR"/>
        </a:p>
      </dgm:t>
    </dgm:pt>
    <dgm:pt modelId="{1E5DE7E8-20C1-4BBF-A1E0-3409B3C528C6}" type="pres">
      <dgm:prSet presAssocID="{7087D932-897C-4420-B40F-E95A42C88DD5}" presName="compositeShape" presStyleCnt="0">
        <dgm:presLayoutVars>
          <dgm:chMax val="2"/>
          <dgm:dir/>
          <dgm:resizeHandles val="exact"/>
        </dgm:presLayoutVars>
      </dgm:prSet>
      <dgm:spPr/>
      <dgm:t>
        <a:bodyPr/>
        <a:lstStyle/>
        <a:p>
          <a:endParaRPr lang="fr-FR"/>
        </a:p>
      </dgm:t>
    </dgm:pt>
    <dgm:pt modelId="{D0333596-CC76-4339-82D8-86730FF45F94}" type="pres">
      <dgm:prSet presAssocID="{7087D932-897C-4420-B40F-E95A42C88DD5}" presName="ribbon" presStyleLbl="node1" presStyleIdx="0" presStyleCnt="1" custLinFactNeighborX="877" custLinFactNeighborY="2462"/>
      <dgm:spPr/>
    </dgm:pt>
    <dgm:pt modelId="{4C89D30C-86E7-4A9F-B64E-214268778818}" type="pres">
      <dgm:prSet presAssocID="{7087D932-897C-4420-B40F-E95A42C88DD5}" presName="leftArrowText" presStyleLbl="node1" presStyleIdx="0" presStyleCnt="1" custLinFactNeighborX="3509" custLinFactNeighborY="5113">
        <dgm:presLayoutVars>
          <dgm:chMax val="0"/>
          <dgm:bulletEnabled val="1"/>
        </dgm:presLayoutVars>
      </dgm:prSet>
      <dgm:spPr/>
      <dgm:t>
        <a:bodyPr/>
        <a:lstStyle/>
        <a:p>
          <a:endParaRPr lang="fr-FR"/>
        </a:p>
      </dgm:t>
    </dgm:pt>
    <dgm:pt modelId="{B502A461-6AC6-497B-8596-22446CDF3A8E}" type="pres">
      <dgm:prSet presAssocID="{7087D932-897C-4420-B40F-E95A42C88DD5}" presName="rightArrowText" presStyleLbl="node1" presStyleIdx="0" presStyleCnt="1">
        <dgm:presLayoutVars>
          <dgm:chMax val="0"/>
          <dgm:bulletEnabled val="1"/>
        </dgm:presLayoutVars>
      </dgm:prSet>
      <dgm:spPr/>
      <dgm:t>
        <a:bodyPr/>
        <a:lstStyle/>
        <a:p>
          <a:endParaRPr lang="fr-FR"/>
        </a:p>
      </dgm:t>
    </dgm:pt>
  </dgm:ptLst>
  <dgm:cxnLst>
    <dgm:cxn modelId="{31B0C1F1-2D97-4C93-BB78-973B12F3F143}" type="presOf" srcId="{D4868A03-8ACC-49AA-9E4E-4CAF182291D1}" destId="{4C89D30C-86E7-4A9F-B64E-214268778818}" srcOrd="0" destOrd="0" presId="urn:microsoft.com/office/officeart/2005/8/layout/arrow6"/>
    <dgm:cxn modelId="{707F1FA0-70A0-4AF0-95F0-111D6EF8EF79}" type="presOf" srcId="{A4DD3AC4-E551-4E12-B913-F473E6211318}" destId="{B502A461-6AC6-497B-8596-22446CDF3A8E}" srcOrd="0" destOrd="0" presId="urn:microsoft.com/office/officeart/2005/8/layout/arrow6"/>
    <dgm:cxn modelId="{0DC7E16E-0769-4279-8C5B-8C52AA1C5C1C}" srcId="{7087D932-897C-4420-B40F-E95A42C88DD5}" destId="{D4868A03-8ACC-49AA-9E4E-4CAF182291D1}" srcOrd="0" destOrd="0" parTransId="{F220D7E1-8261-46C7-9C85-F7FC16C99D6B}" sibTransId="{77E0BCD5-A70B-46E2-920D-8BDADF81C1EA}"/>
    <dgm:cxn modelId="{3F4F42B7-8852-41DF-9B2C-F66BEED5EF75}" type="presOf" srcId="{7087D932-897C-4420-B40F-E95A42C88DD5}" destId="{1E5DE7E8-20C1-4BBF-A1E0-3409B3C528C6}" srcOrd="0" destOrd="0" presId="urn:microsoft.com/office/officeart/2005/8/layout/arrow6"/>
    <dgm:cxn modelId="{7D89FC6C-E3B6-403D-B0C3-8004326C5270}" srcId="{7087D932-897C-4420-B40F-E95A42C88DD5}" destId="{A4DD3AC4-E551-4E12-B913-F473E6211318}" srcOrd="1" destOrd="0" parTransId="{EF37EBC0-E890-434F-B3A9-DB968E6F3EC7}" sibTransId="{8E56C359-A737-4E7D-BACB-E5A56CB2B423}"/>
    <dgm:cxn modelId="{40DCCEB7-7883-435E-85D3-76D9F242EF86}" type="presParOf" srcId="{1E5DE7E8-20C1-4BBF-A1E0-3409B3C528C6}" destId="{D0333596-CC76-4339-82D8-86730FF45F94}" srcOrd="0" destOrd="0" presId="urn:microsoft.com/office/officeart/2005/8/layout/arrow6"/>
    <dgm:cxn modelId="{3F0953AD-6481-419C-8A93-E970ABF80D53}" type="presParOf" srcId="{1E5DE7E8-20C1-4BBF-A1E0-3409B3C528C6}" destId="{4C89D30C-86E7-4A9F-B64E-214268778818}" srcOrd="1" destOrd="0" presId="urn:microsoft.com/office/officeart/2005/8/layout/arrow6"/>
    <dgm:cxn modelId="{F1C86171-8FB7-4CF0-AE3C-8CFAFBA56750}" type="presParOf" srcId="{1E5DE7E8-20C1-4BBF-A1E0-3409B3C528C6}" destId="{B502A461-6AC6-497B-8596-22446CDF3A8E}"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B39626-9B16-461C-BAF1-CC6507EAF6E6}" type="doc">
      <dgm:prSet loTypeId="urn:microsoft.com/office/officeart/2005/8/layout/chevron2" loCatId="process" qsTypeId="urn:microsoft.com/office/officeart/2005/8/quickstyle/simple3" qsCatId="simple" csTypeId="urn:microsoft.com/office/officeart/2005/8/colors/colorful1" csCatId="colorful" phldr="1"/>
      <dgm:spPr/>
      <dgm:t>
        <a:bodyPr/>
        <a:lstStyle/>
        <a:p>
          <a:endParaRPr lang="fr-FR"/>
        </a:p>
      </dgm:t>
    </dgm:pt>
    <dgm:pt modelId="{D29FF824-02D6-4B93-9F17-26597E492AE8}">
      <dgm:prSet phldrT="[Texte]"/>
      <dgm:spPr/>
      <dgm:t>
        <a:bodyPr/>
        <a:lstStyle/>
        <a:p>
          <a:r>
            <a:rPr lang="fr-FR" dirty="0" smtClean="0"/>
            <a:t>1 séance</a:t>
          </a:r>
          <a:endParaRPr lang="fr-FR" dirty="0"/>
        </a:p>
      </dgm:t>
    </dgm:pt>
    <dgm:pt modelId="{1244599F-696F-4149-8558-3EB42B6A0324}" type="parTrans" cxnId="{9D35F042-0411-45A6-97AD-D5734F5069C2}">
      <dgm:prSet/>
      <dgm:spPr/>
      <dgm:t>
        <a:bodyPr/>
        <a:lstStyle/>
        <a:p>
          <a:endParaRPr lang="fr-FR"/>
        </a:p>
      </dgm:t>
    </dgm:pt>
    <dgm:pt modelId="{27865D8D-BE49-4C37-BCC9-D6D5D76EE579}" type="sibTrans" cxnId="{9D35F042-0411-45A6-97AD-D5734F5069C2}">
      <dgm:prSet/>
      <dgm:spPr/>
      <dgm:t>
        <a:bodyPr/>
        <a:lstStyle/>
        <a:p>
          <a:endParaRPr lang="fr-FR"/>
        </a:p>
      </dgm:t>
    </dgm:pt>
    <dgm:pt modelId="{1C8477F3-0F13-4387-8ADD-8BF71017CE13}">
      <dgm:prSet phldrT="[Texte]" custT="1">
        <dgm:style>
          <a:lnRef idx="2">
            <a:schemeClr val="dk1"/>
          </a:lnRef>
          <a:fillRef idx="1">
            <a:schemeClr val="lt1"/>
          </a:fillRef>
          <a:effectRef idx="0">
            <a:schemeClr val="dk1"/>
          </a:effectRef>
          <a:fontRef idx="minor">
            <a:schemeClr val="dk1"/>
          </a:fontRef>
        </dgm:style>
      </dgm:prSet>
      <dgm:spPr/>
      <dgm:t>
        <a:bodyPr/>
        <a:lstStyle/>
        <a:p>
          <a:r>
            <a:rPr lang="fr-FR" sz="2800" dirty="0" smtClean="0"/>
            <a:t>4 temps cliniques</a:t>
          </a:r>
          <a:endParaRPr lang="fr-FR" sz="2800" dirty="0"/>
        </a:p>
      </dgm:t>
    </dgm:pt>
    <dgm:pt modelId="{FE049E7B-D86F-42D6-8077-0A8559B30C99}" type="parTrans" cxnId="{AAD05F75-4D33-4597-A08F-3A54AF8DEC74}">
      <dgm:prSet/>
      <dgm:spPr/>
      <dgm:t>
        <a:bodyPr/>
        <a:lstStyle/>
        <a:p>
          <a:endParaRPr lang="fr-FR"/>
        </a:p>
      </dgm:t>
    </dgm:pt>
    <dgm:pt modelId="{183BE386-88F6-4DD8-A24F-13B0CD26F9DA}" type="sibTrans" cxnId="{AAD05F75-4D33-4597-A08F-3A54AF8DEC74}">
      <dgm:prSet/>
      <dgm:spPr/>
      <dgm:t>
        <a:bodyPr/>
        <a:lstStyle/>
        <a:p>
          <a:endParaRPr lang="fr-FR"/>
        </a:p>
      </dgm:t>
    </dgm:pt>
    <dgm:pt modelId="{928CABCA-CF67-4E2C-AFE9-B05C35356C15}">
      <dgm:prSet phldrT="[Texte]" phldr="1">
        <dgm:style>
          <a:lnRef idx="2">
            <a:schemeClr val="dk1"/>
          </a:lnRef>
          <a:fillRef idx="1">
            <a:schemeClr val="lt1"/>
          </a:fillRef>
          <a:effectRef idx="0">
            <a:schemeClr val="dk1"/>
          </a:effectRef>
          <a:fontRef idx="minor">
            <a:schemeClr val="dk1"/>
          </a:fontRef>
        </dgm:style>
      </dgm:prSet>
      <dgm:spPr/>
      <dgm:t>
        <a:bodyPr/>
        <a:lstStyle/>
        <a:p>
          <a:endParaRPr lang="fr-FR" sz="1200"/>
        </a:p>
      </dgm:t>
    </dgm:pt>
    <dgm:pt modelId="{69E3EB9B-3CF1-420A-805A-90901C2C6DDD}" type="parTrans" cxnId="{22F5B8D2-B39A-4333-9AC0-4EC5CF0F8A27}">
      <dgm:prSet/>
      <dgm:spPr/>
      <dgm:t>
        <a:bodyPr/>
        <a:lstStyle/>
        <a:p>
          <a:endParaRPr lang="fr-FR"/>
        </a:p>
      </dgm:t>
    </dgm:pt>
    <dgm:pt modelId="{380D51DC-4597-4D81-8528-DB729B7BDC39}" type="sibTrans" cxnId="{22F5B8D2-B39A-4333-9AC0-4EC5CF0F8A27}">
      <dgm:prSet/>
      <dgm:spPr/>
      <dgm:t>
        <a:bodyPr/>
        <a:lstStyle/>
        <a:p>
          <a:endParaRPr lang="fr-FR"/>
        </a:p>
      </dgm:t>
    </dgm:pt>
    <dgm:pt modelId="{F5142BCC-CA60-4F18-929F-579FE458134B}">
      <dgm:prSet phldrT="[Texte]"/>
      <dgm:spPr/>
      <dgm:t>
        <a:bodyPr/>
        <a:lstStyle/>
        <a:p>
          <a:r>
            <a:rPr lang="fr-FR" dirty="0" smtClean="0"/>
            <a:t>2 séance</a:t>
          </a:r>
          <a:endParaRPr lang="fr-FR" dirty="0"/>
        </a:p>
      </dgm:t>
    </dgm:pt>
    <dgm:pt modelId="{4AB14172-645F-41D9-8A62-6571FCC04DA5}" type="parTrans" cxnId="{7E18F82F-688E-4A9C-8934-24FB29192E1C}">
      <dgm:prSet/>
      <dgm:spPr/>
      <dgm:t>
        <a:bodyPr/>
        <a:lstStyle/>
        <a:p>
          <a:endParaRPr lang="fr-FR"/>
        </a:p>
      </dgm:t>
    </dgm:pt>
    <dgm:pt modelId="{BFFF1FD5-8704-404F-8BD5-BC92AF85B0E7}" type="sibTrans" cxnId="{7E18F82F-688E-4A9C-8934-24FB29192E1C}">
      <dgm:prSet/>
      <dgm:spPr/>
      <dgm:t>
        <a:bodyPr/>
        <a:lstStyle/>
        <a:p>
          <a:endParaRPr lang="fr-FR"/>
        </a:p>
      </dgm:t>
    </dgm:pt>
    <dgm:pt modelId="{97ADC81C-5417-4F5F-9794-96AA75C39B83}">
      <dgm:prSet phldrT="[Texte]" custT="1">
        <dgm:style>
          <a:lnRef idx="2">
            <a:schemeClr val="dk1"/>
          </a:lnRef>
          <a:fillRef idx="1">
            <a:schemeClr val="lt1"/>
          </a:fillRef>
          <a:effectRef idx="0">
            <a:schemeClr val="dk1"/>
          </a:effectRef>
          <a:fontRef idx="minor">
            <a:schemeClr val="dk1"/>
          </a:fontRef>
        </dgm:style>
      </dgm:prSet>
      <dgm:spPr/>
      <dgm:t>
        <a:bodyPr/>
        <a:lstStyle/>
        <a:p>
          <a:r>
            <a:rPr lang="fr-FR" sz="2400" dirty="0" smtClean="0"/>
            <a:t>2 à3 jours après ,</a:t>
          </a:r>
          <a:endParaRPr lang="fr-FR" sz="2400" dirty="0"/>
        </a:p>
      </dgm:t>
    </dgm:pt>
    <dgm:pt modelId="{B7AE5E1B-8A97-4384-921C-E0EC25FDD7DF}" type="parTrans" cxnId="{F52D5E7E-F5E3-41E2-B20D-7EB7C9A89E3E}">
      <dgm:prSet/>
      <dgm:spPr/>
      <dgm:t>
        <a:bodyPr/>
        <a:lstStyle/>
        <a:p>
          <a:endParaRPr lang="fr-FR"/>
        </a:p>
      </dgm:t>
    </dgm:pt>
    <dgm:pt modelId="{64EE8372-36AF-4427-B7A2-79C74BABC6CC}" type="sibTrans" cxnId="{F52D5E7E-F5E3-41E2-B20D-7EB7C9A89E3E}">
      <dgm:prSet/>
      <dgm:spPr/>
      <dgm:t>
        <a:bodyPr/>
        <a:lstStyle/>
        <a:p>
          <a:endParaRPr lang="fr-FR"/>
        </a:p>
      </dgm:t>
    </dgm:pt>
    <dgm:pt modelId="{04B432DF-8A6D-40BC-8F28-4718FC5A6291}">
      <dgm:prSet phldrT="[Texte]" custT="1">
        <dgm:style>
          <a:lnRef idx="2">
            <a:schemeClr val="dk1"/>
          </a:lnRef>
          <a:fillRef idx="1">
            <a:schemeClr val="lt1"/>
          </a:fillRef>
          <a:effectRef idx="0">
            <a:schemeClr val="dk1"/>
          </a:effectRef>
          <a:fontRef idx="minor">
            <a:schemeClr val="dk1"/>
          </a:fontRef>
        </dgm:style>
      </dgm:prSet>
      <dgm:spPr/>
      <dgm:t>
        <a:bodyPr/>
        <a:lstStyle/>
        <a:p>
          <a:r>
            <a:rPr lang="fr-FR" sz="2400" dirty="0" smtClean="0"/>
            <a:t>4 temps clinique </a:t>
          </a:r>
          <a:endParaRPr lang="fr-FR" sz="2400" dirty="0"/>
        </a:p>
      </dgm:t>
    </dgm:pt>
    <dgm:pt modelId="{4ECAD518-9BC3-4EC0-975E-ED4E77E4EAB0}" type="parTrans" cxnId="{8CECB443-48BD-483B-B6F7-68BA7BA17872}">
      <dgm:prSet/>
      <dgm:spPr/>
      <dgm:t>
        <a:bodyPr/>
        <a:lstStyle/>
        <a:p>
          <a:endParaRPr lang="fr-FR"/>
        </a:p>
      </dgm:t>
    </dgm:pt>
    <dgm:pt modelId="{ED6DAECC-73F7-487C-A827-53587613E923}" type="sibTrans" cxnId="{8CECB443-48BD-483B-B6F7-68BA7BA17872}">
      <dgm:prSet/>
      <dgm:spPr/>
      <dgm:t>
        <a:bodyPr/>
        <a:lstStyle/>
        <a:p>
          <a:endParaRPr lang="fr-FR"/>
        </a:p>
      </dgm:t>
    </dgm:pt>
    <dgm:pt modelId="{E2D121B2-010A-412B-920C-5FF10E001E15}">
      <dgm:prSet phldrT="[Texte]"/>
      <dgm:spPr/>
      <dgm:t>
        <a:bodyPr/>
        <a:lstStyle/>
        <a:p>
          <a:r>
            <a:rPr lang="fr-FR" dirty="0" smtClean="0"/>
            <a:t>3 séance</a:t>
          </a:r>
          <a:endParaRPr lang="fr-FR" dirty="0"/>
        </a:p>
      </dgm:t>
    </dgm:pt>
    <dgm:pt modelId="{136352AA-A781-479C-97B4-7565B9CF2027}" type="parTrans" cxnId="{A1A59D52-A3CC-44F9-8DD5-9770B7400BBF}">
      <dgm:prSet/>
      <dgm:spPr/>
      <dgm:t>
        <a:bodyPr/>
        <a:lstStyle/>
        <a:p>
          <a:endParaRPr lang="fr-FR"/>
        </a:p>
      </dgm:t>
    </dgm:pt>
    <dgm:pt modelId="{1574372C-3301-404C-8834-E411423533A9}" type="sibTrans" cxnId="{A1A59D52-A3CC-44F9-8DD5-9770B7400BBF}">
      <dgm:prSet/>
      <dgm:spPr/>
      <dgm:t>
        <a:bodyPr/>
        <a:lstStyle/>
        <a:p>
          <a:endParaRPr lang="fr-FR"/>
        </a:p>
      </dgm:t>
    </dgm:pt>
    <dgm:pt modelId="{E9FFE3EB-DA50-42A0-AFED-CF63F5DDF25B}">
      <dgm:prSet phldrT="[Texte]" custT="1">
        <dgm:style>
          <a:lnRef idx="2">
            <a:schemeClr val="dk1"/>
          </a:lnRef>
          <a:fillRef idx="1">
            <a:schemeClr val="lt1"/>
          </a:fillRef>
          <a:effectRef idx="0">
            <a:schemeClr val="dk1"/>
          </a:effectRef>
          <a:fontRef idx="minor">
            <a:schemeClr val="dk1"/>
          </a:fontRef>
        </dgm:style>
      </dgm:prSet>
      <dgm:spPr/>
      <dgm:t>
        <a:bodyPr/>
        <a:lstStyle/>
        <a:p>
          <a:r>
            <a:rPr lang="fr-FR" sz="2000" b="1" dirty="0" smtClean="0"/>
            <a:t>Une semaine</a:t>
          </a:r>
          <a:endParaRPr lang="fr-FR" sz="2000" b="1" dirty="0"/>
        </a:p>
      </dgm:t>
    </dgm:pt>
    <dgm:pt modelId="{05BDEDE1-DFE8-404E-9862-AFF0FBE59F52}" type="parTrans" cxnId="{39FFC11D-ABFD-49B8-88E3-3232FBE2EE13}">
      <dgm:prSet/>
      <dgm:spPr/>
      <dgm:t>
        <a:bodyPr/>
        <a:lstStyle/>
        <a:p>
          <a:endParaRPr lang="fr-FR"/>
        </a:p>
      </dgm:t>
    </dgm:pt>
    <dgm:pt modelId="{B8B6045D-6DF0-4050-82B6-631869094656}" type="sibTrans" cxnId="{39FFC11D-ABFD-49B8-88E3-3232FBE2EE13}">
      <dgm:prSet/>
      <dgm:spPr/>
      <dgm:t>
        <a:bodyPr/>
        <a:lstStyle/>
        <a:p>
          <a:endParaRPr lang="fr-FR"/>
        </a:p>
      </dgm:t>
    </dgm:pt>
    <dgm:pt modelId="{1D31997C-37C3-4D72-96F1-1EC398E437E6}">
      <dgm:prSet phldrT="[Texte]" custT="1">
        <dgm:style>
          <a:lnRef idx="2">
            <a:schemeClr val="dk1"/>
          </a:lnRef>
          <a:fillRef idx="1">
            <a:schemeClr val="lt1"/>
          </a:fillRef>
          <a:effectRef idx="0">
            <a:schemeClr val="dk1"/>
          </a:effectRef>
          <a:fontRef idx="minor">
            <a:schemeClr val="dk1"/>
          </a:fontRef>
        </dgm:style>
      </dgm:prSet>
      <dgm:spPr/>
      <dgm:t>
        <a:bodyPr/>
        <a:lstStyle/>
        <a:p>
          <a:r>
            <a:rPr lang="fr-FR" sz="2000" b="1" dirty="0" smtClean="0"/>
            <a:t>Même chronologie </a:t>
          </a:r>
          <a:endParaRPr lang="fr-FR" sz="2000" b="1" dirty="0"/>
        </a:p>
      </dgm:t>
    </dgm:pt>
    <dgm:pt modelId="{CA9F5DD6-EE94-414E-A414-C317F3A772AD}" type="parTrans" cxnId="{39A519F8-E997-45A1-A254-53E3CAA737BC}">
      <dgm:prSet/>
      <dgm:spPr/>
      <dgm:t>
        <a:bodyPr/>
        <a:lstStyle/>
        <a:p>
          <a:endParaRPr lang="fr-FR"/>
        </a:p>
      </dgm:t>
    </dgm:pt>
    <dgm:pt modelId="{99B17393-3134-46F9-A464-82CA1EBDCB09}" type="sibTrans" cxnId="{39A519F8-E997-45A1-A254-53E3CAA737BC}">
      <dgm:prSet/>
      <dgm:spPr/>
      <dgm:t>
        <a:bodyPr/>
        <a:lstStyle/>
        <a:p>
          <a:endParaRPr lang="fr-FR"/>
        </a:p>
      </dgm:t>
    </dgm:pt>
    <dgm:pt modelId="{6D0A4B09-3718-4707-96EB-5B41A7A5C509}">
      <dgm:prSet phldrT="[Texte]"/>
      <dgm:spPr/>
      <dgm:t>
        <a:bodyPr/>
        <a:lstStyle/>
        <a:p>
          <a:r>
            <a:rPr lang="fr-FR" dirty="0" smtClean="0"/>
            <a:t>4 séance</a:t>
          </a:r>
          <a:endParaRPr lang="fr-FR" dirty="0"/>
        </a:p>
      </dgm:t>
    </dgm:pt>
    <dgm:pt modelId="{7877B2B5-05EA-4218-9D89-517F8241B073}" type="parTrans" cxnId="{BCF4C0C8-0186-4035-AA00-807BE5F3FCB8}">
      <dgm:prSet/>
      <dgm:spPr/>
      <dgm:t>
        <a:bodyPr/>
        <a:lstStyle/>
        <a:p>
          <a:endParaRPr lang="fr-FR"/>
        </a:p>
      </dgm:t>
    </dgm:pt>
    <dgm:pt modelId="{B4993961-E6F5-45D4-9B4C-CD98C8DA8D25}" type="sibTrans" cxnId="{BCF4C0C8-0186-4035-AA00-807BE5F3FCB8}">
      <dgm:prSet/>
      <dgm:spPr/>
      <dgm:t>
        <a:bodyPr/>
        <a:lstStyle/>
        <a:p>
          <a:endParaRPr lang="fr-FR"/>
        </a:p>
      </dgm:t>
    </dgm:pt>
    <dgm:pt modelId="{A17382BD-B2D9-48ED-8ABB-6737194BAAC4}">
      <dgm:prSet phldrT="[Texte]"/>
      <dgm:spPr/>
      <dgm:t>
        <a:bodyPr/>
        <a:lstStyle/>
        <a:p>
          <a:r>
            <a:rPr lang="fr-FR" dirty="0" smtClean="0"/>
            <a:t>5 séance</a:t>
          </a:r>
          <a:endParaRPr lang="fr-FR" dirty="0"/>
        </a:p>
      </dgm:t>
    </dgm:pt>
    <dgm:pt modelId="{B08D9DA8-43FC-4C8B-89D0-78CF9FB32074}" type="parTrans" cxnId="{AE5705BD-95AC-4DC8-BBAF-4CBE154544E1}">
      <dgm:prSet/>
      <dgm:spPr/>
      <dgm:t>
        <a:bodyPr/>
        <a:lstStyle/>
        <a:p>
          <a:endParaRPr lang="fr-FR"/>
        </a:p>
      </dgm:t>
    </dgm:pt>
    <dgm:pt modelId="{E6F998B8-2AEA-4912-9495-302591264356}" type="sibTrans" cxnId="{AE5705BD-95AC-4DC8-BBAF-4CBE154544E1}">
      <dgm:prSet/>
      <dgm:spPr/>
      <dgm:t>
        <a:bodyPr/>
        <a:lstStyle/>
        <a:p>
          <a:endParaRPr lang="fr-FR"/>
        </a:p>
      </dgm:t>
    </dgm:pt>
    <dgm:pt modelId="{19AFD71F-E767-4684-AC24-83332AE1781A}">
      <dgm:prSet custT="1">
        <dgm:style>
          <a:lnRef idx="2">
            <a:schemeClr val="dk1"/>
          </a:lnRef>
          <a:fillRef idx="1">
            <a:schemeClr val="lt1"/>
          </a:fillRef>
          <a:effectRef idx="0">
            <a:schemeClr val="dk1"/>
          </a:effectRef>
          <a:fontRef idx="minor">
            <a:schemeClr val="dk1"/>
          </a:fontRef>
        </dgm:style>
      </dgm:prSet>
      <dgm:spPr/>
      <dgm:t>
        <a:bodyPr/>
        <a:lstStyle/>
        <a:p>
          <a:r>
            <a:rPr lang="fr-FR" sz="2800" dirty="0" smtClean="0"/>
            <a:t> la prothèse est adressée au laboratoire pour une réfection totale</a:t>
          </a:r>
          <a:endParaRPr lang="fr-FR" sz="2800" dirty="0"/>
        </a:p>
      </dgm:t>
    </dgm:pt>
    <dgm:pt modelId="{BF940EF2-E56E-400D-A33B-77E5115611EE}" type="parTrans" cxnId="{14F0D210-F416-4E5A-B2F1-F5BBEAD59F4D}">
      <dgm:prSet/>
      <dgm:spPr/>
    </dgm:pt>
    <dgm:pt modelId="{C102CE43-55AA-4925-8BCA-AB2E7784BD84}" type="sibTrans" cxnId="{14F0D210-F416-4E5A-B2F1-F5BBEAD59F4D}">
      <dgm:prSet/>
      <dgm:spPr/>
    </dgm:pt>
    <dgm:pt modelId="{C17F5AE9-0302-410B-8323-104868BE18DC}">
      <dgm:prSet custT="1">
        <dgm:style>
          <a:lnRef idx="2">
            <a:schemeClr val="dk1"/>
          </a:lnRef>
          <a:fillRef idx="1">
            <a:schemeClr val="lt1"/>
          </a:fillRef>
          <a:effectRef idx="0">
            <a:schemeClr val="dk1"/>
          </a:effectRef>
          <a:fontRef idx="minor">
            <a:schemeClr val="dk1"/>
          </a:fontRef>
        </dgm:style>
      </dgm:prSet>
      <dgm:spPr/>
      <dgm:t>
        <a:bodyPr/>
        <a:lstStyle/>
        <a:p>
          <a:r>
            <a:rPr lang="fr-FR" sz="1800" b="1" dirty="0" smtClean="0"/>
            <a:t>Au retour du laboratoire, la remise en place se déroule sans aucune difficulté tant au niveau de la muqueuse que de l’occlusion.</a:t>
          </a:r>
          <a:endParaRPr lang="fr-FR" sz="1800" b="1" dirty="0"/>
        </a:p>
      </dgm:t>
    </dgm:pt>
    <dgm:pt modelId="{CB536CE4-1719-45CD-8FD9-E35E42A3CD81}" type="parTrans" cxnId="{68153230-B09A-40C6-8F8A-59FF74961F92}">
      <dgm:prSet/>
      <dgm:spPr/>
    </dgm:pt>
    <dgm:pt modelId="{96E86D35-2DC4-4E30-9FEC-27D1144ACDC1}" type="sibTrans" cxnId="{68153230-B09A-40C6-8F8A-59FF74961F92}">
      <dgm:prSet/>
      <dgm:spPr/>
    </dgm:pt>
    <dgm:pt modelId="{A24F76CB-E783-4883-BE94-EDA7325C1CE0}">
      <dgm:prSet>
        <dgm:style>
          <a:lnRef idx="2">
            <a:schemeClr val="dk1"/>
          </a:lnRef>
          <a:fillRef idx="1">
            <a:schemeClr val="lt1"/>
          </a:fillRef>
          <a:effectRef idx="0">
            <a:schemeClr val="dk1"/>
          </a:effectRef>
          <a:fontRef idx="minor">
            <a:schemeClr val="dk1"/>
          </a:fontRef>
        </dgm:style>
      </dgm:prSet>
      <dgm:spPr/>
      <dgm:t>
        <a:bodyPr/>
        <a:lstStyle/>
        <a:p>
          <a:endParaRPr lang="fr-FR" sz="1200" dirty="0"/>
        </a:p>
      </dgm:t>
    </dgm:pt>
    <dgm:pt modelId="{45AB293B-2D16-4696-8DCC-2A07A90A975A}" type="parTrans" cxnId="{8BC90FE0-5FAB-4CE4-A3C8-54C13D0C7A4A}">
      <dgm:prSet/>
      <dgm:spPr/>
      <dgm:t>
        <a:bodyPr/>
        <a:lstStyle/>
        <a:p>
          <a:endParaRPr lang="fr-FR"/>
        </a:p>
      </dgm:t>
    </dgm:pt>
    <dgm:pt modelId="{46145B42-CBF0-49B0-87BB-BE1D462E9ECE}" type="sibTrans" cxnId="{8BC90FE0-5FAB-4CE4-A3C8-54C13D0C7A4A}">
      <dgm:prSet/>
      <dgm:spPr/>
      <dgm:t>
        <a:bodyPr/>
        <a:lstStyle/>
        <a:p>
          <a:endParaRPr lang="fr-FR"/>
        </a:p>
      </dgm:t>
    </dgm:pt>
    <dgm:pt modelId="{2356FB94-A511-438D-ACC0-CA41830FBFB6}" type="pres">
      <dgm:prSet presAssocID="{CBB39626-9B16-461C-BAF1-CC6507EAF6E6}" presName="linearFlow" presStyleCnt="0">
        <dgm:presLayoutVars>
          <dgm:dir/>
          <dgm:animLvl val="lvl"/>
          <dgm:resizeHandles val="exact"/>
        </dgm:presLayoutVars>
      </dgm:prSet>
      <dgm:spPr/>
      <dgm:t>
        <a:bodyPr/>
        <a:lstStyle/>
        <a:p>
          <a:endParaRPr lang="fr-FR"/>
        </a:p>
      </dgm:t>
    </dgm:pt>
    <dgm:pt modelId="{0C026C1A-BCA4-4487-BC3D-3DE167D86E42}" type="pres">
      <dgm:prSet presAssocID="{D29FF824-02D6-4B93-9F17-26597E492AE8}" presName="composite" presStyleCnt="0"/>
      <dgm:spPr/>
    </dgm:pt>
    <dgm:pt modelId="{ED8EE2AD-B0FF-46CA-A7D6-C8233908F0EB}" type="pres">
      <dgm:prSet presAssocID="{D29FF824-02D6-4B93-9F17-26597E492AE8}" presName="parentText" presStyleLbl="alignNode1" presStyleIdx="0" presStyleCnt="5">
        <dgm:presLayoutVars>
          <dgm:chMax val="1"/>
          <dgm:bulletEnabled val="1"/>
        </dgm:presLayoutVars>
      </dgm:prSet>
      <dgm:spPr/>
      <dgm:t>
        <a:bodyPr/>
        <a:lstStyle/>
        <a:p>
          <a:endParaRPr lang="fr-FR"/>
        </a:p>
      </dgm:t>
    </dgm:pt>
    <dgm:pt modelId="{E587CD29-A93B-49B6-803C-1F660D57DB68}" type="pres">
      <dgm:prSet presAssocID="{D29FF824-02D6-4B93-9F17-26597E492AE8}" presName="descendantText" presStyleLbl="alignAcc1" presStyleIdx="0" presStyleCnt="5">
        <dgm:presLayoutVars>
          <dgm:bulletEnabled val="1"/>
        </dgm:presLayoutVars>
      </dgm:prSet>
      <dgm:spPr/>
      <dgm:t>
        <a:bodyPr/>
        <a:lstStyle/>
        <a:p>
          <a:endParaRPr lang="fr-FR"/>
        </a:p>
      </dgm:t>
    </dgm:pt>
    <dgm:pt modelId="{1A41985D-C1EB-4995-A2CD-7FC6A26B582C}" type="pres">
      <dgm:prSet presAssocID="{27865D8D-BE49-4C37-BCC9-D6D5D76EE579}" presName="sp" presStyleCnt="0"/>
      <dgm:spPr/>
    </dgm:pt>
    <dgm:pt modelId="{B8C4F7E7-9843-4D83-9849-0FE88EEA050B}" type="pres">
      <dgm:prSet presAssocID="{F5142BCC-CA60-4F18-929F-579FE458134B}" presName="composite" presStyleCnt="0"/>
      <dgm:spPr/>
    </dgm:pt>
    <dgm:pt modelId="{0D7F3CDA-0DD1-491B-AAA6-2447F6C513D8}" type="pres">
      <dgm:prSet presAssocID="{F5142BCC-CA60-4F18-929F-579FE458134B}" presName="parentText" presStyleLbl="alignNode1" presStyleIdx="1" presStyleCnt="5">
        <dgm:presLayoutVars>
          <dgm:chMax val="1"/>
          <dgm:bulletEnabled val="1"/>
        </dgm:presLayoutVars>
      </dgm:prSet>
      <dgm:spPr/>
      <dgm:t>
        <a:bodyPr/>
        <a:lstStyle/>
        <a:p>
          <a:endParaRPr lang="fr-FR"/>
        </a:p>
      </dgm:t>
    </dgm:pt>
    <dgm:pt modelId="{896210A5-0D64-436C-A97F-D66CA59B82B2}" type="pres">
      <dgm:prSet presAssocID="{F5142BCC-CA60-4F18-929F-579FE458134B}" presName="descendantText" presStyleLbl="alignAcc1" presStyleIdx="1" presStyleCnt="5">
        <dgm:presLayoutVars>
          <dgm:bulletEnabled val="1"/>
        </dgm:presLayoutVars>
      </dgm:prSet>
      <dgm:spPr/>
      <dgm:t>
        <a:bodyPr/>
        <a:lstStyle/>
        <a:p>
          <a:endParaRPr lang="fr-FR"/>
        </a:p>
      </dgm:t>
    </dgm:pt>
    <dgm:pt modelId="{9568EB02-5FAA-4262-A56F-0A0FBDF1EEF2}" type="pres">
      <dgm:prSet presAssocID="{BFFF1FD5-8704-404F-8BD5-BC92AF85B0E7}" presName="sp" presStyleCnt="0"/>
      <dgm:spPr/>
    </dgm:pt>
    <dgm:pt modelId="{F00BB315-C36E-4DAC-AB57-13858620193E}" type="pres">
      <dgm:prSet presAssocID="{E2D121B2-010A-412B-920C-5FF10E001E15}" presName="composite" presStyleCnt="0"/>
      <dgm:spPr/>
    </dgm:pt>
    <dgm:pt modelId="{72271B05-4E20-4C73-A685-3DB9C1299666}" type="pres">
      <dgm:prSet presAssocID="{E2D121B2-010A-412B-920C-5FF10E001E15}" presName="parentText" presStyleLbl="alignNode1" presStyleIdx="2" presStyleCnt="5">
        <dgm:presLayoutVars>
          <dgm:chMax val="1"/>
          <dgm:bulletEnabled val="1"/>
        </dgm:presLayoutVars>
      </dgm:prSet>
      <dgm:spPr/>
      <dgm:t>
        <a:bodyPr/>
        <a:lstStyle/>
        <a:p>
          <a:endParaRPr lang="fr-FR"/>
        </a:p>
      </dgm:t>
    </dgm:pt>
    <dgm:pt modelId="{B74873E5-CBCB-4F48-BF8A-DAC5943E7CF2}" type="pres">
      <dgm:prSet presAssocID="{E2D121B2-010A-412B-920C-5FF10E001E15}" presName="descendantText" presStyleLbl="alignAcc1" presStyleIdx="2" presStyleCnt="5">
        <dgm:presLayoutVars>
          <dgm:bulletEnabled val="1"/>
        </dgm:presLayoutVars>
      </dgm:prSet>
      <dgm:spPr/>
      <dgm:t>
        <a:bodyPr/>
        <a:lstStyle/>
        <a:p>
          <a:endParaRPr lang="fr-FR"/>
        </a:p>
      </dgm:t>
    </dgm:pt>
    <dgm:pt modelId="{4926B3F9-CF4E-40BE-B73E-03EB7303B26D}" type="pres">
      <dgm:prSet presAssocID="{1574372C-3301-404C-8834-E411423533A9}" presName="sp" presStyleCnt="0"/>
      <dgm:spPr/>
    </dgm:pt>
    <dgm:pt modelId="{9EBFA155-D0EB-42BB-8C18-BEDA6E8063E8}" type="pres">
      <dgm:prSet presAssocID="{6D0A4B09-3718-4707-96EB-5B41A7A5C509}" presName="composite" presStyleCnt="0"/>
      <dgm:spPr/>
    </dgm:pt>
    <dgm:pt modelId="{19D31E4A-E34E-409B-B9D3-672D8D758933}" type="pres">
      <dgm:prSet presAssocID="{6D0A4B09-3718-4707-96EB-5B41A7A5C509}" presName="parentText" presStyleLbl="alignNode1" presStyleIdx="3" presStyleCnt="5">
        <dgm:presLayoutVars>
          <dgm:chMax val="1"/>
          <dgm:bulletEnabled val="1"/>
        </dgm:presLayoutVars>
      </dgm:prSet>
      <dgm:spPr/>
      <dgm:t>
        <a:bodyPr/>
        <a:lstStyle/>
        <a:p>
          <a:endParaRPr lang="fr-FR"/>
        </a:p>
      </dgm:t>
    </dgm:pt>
    <dgm:pt modelId="{6CFF28A9-C1BB-402D-BD9F-5E13D6EC1EFA}" type="pres">
      <dgm:prSet presAssocID="{6D0A4B09-3718-4707-96EB-5B41A7A5C509}" presName="descendantText" presStyleLbl="alignAcc1" presStyleIdx="3" presStyleCnt="5">
        <dgm:presLayoutVars>
          <dgm:bulletEnabled val="1"/>
        </dgm:presLayoutVars>
      </dgm:prSet>
      <dgm:spPr/>
      <dgm:t>
        <a:bodyPr/>
        <a:lstStyle/>
        <a:p>
          <a:endParaRPr lang="fr-FR"/>
        </a:p>
      </dgm:t>
    </dgm:pt>
    <dgm:pt modelId="{64A24456-C569-4057-B9CD-C5E1C374E05D}" type="pres">
      <dgm:prSet presAssocID="{B4993961-E6F5-45D4-9B4C-CD98C8DA8D25}" presName="sp" presStyleCnt="0"/>
      <dgm:spPr/>
    </dgm:pt>
    <dgm:pt modelId="{D6D92EC4-30E8-40C8-9391-4E4A22852ABF}" type="pres">
      <dgm:prSet presAssocID="{A17382BD-B2D9-48ED-8ABB-6737194BAAC4}" presName="composite" presStyleCnt="0"/>
      <dgm:spPr/>
    </dgm:pt>
    <dgm:pt modelId="{B16AFC10-7B59-4A3A-8716-C046161FB130}" type="pres">
      <dgm:prSet presAssocID="{A17382BD-B2D9-48ED-8ABB-6737194BAAC4}" presName="parentText" presStyleLbl="alignNode1" presStyleIdx="4" presStyleCnt="5">
        <dgm:presLayoutVars>
          <dgm:chMax val="1"/>
          <dgm:bulletEnabled val="1"/>
        </dgm:presLayoutVars>
      </dgm:prSet>
      <dgm:spPr/>
      <dgm:t>
        <a:bodyPr/>
        <a:lstStyle/>
        <a:p>
          <a:endParaRPr lang="fr-FR"/>
        </a:p>
      </dgm:t>
    </dgm:pt>
    <dgm:pt modelId="{823C5842-A0ED-4023-81D4-4A068D6EDA3D}" type="pres">
      <dgm:prSet presAssocID="{A17382BD-B2D9-48ED-8ABB-6737194BAAC4}" presName="descendantText" presStyleLbl="alignAcc1" presStyleIdx="4" presStyleCnt="5">
        <dgm:presLayoutVars>
          <dgm:bulletEnabled val="1"/>
        </dgm:presLayoutVars>
      </dgm:prSet>
      <dgm:spPr/>
      <dgm:t>
        <a:bodyPr/>
        <a:lstStyle/>
        <a:p>
          <a:endParaRPr lang="fr-FR"/>
        </a:p>
      </dgm:t>
    </dgm:pt>
  </dgm:ptLst>
  <dgm:cxnLst>
    <dgm:cxn modelId="{05621733-8494-4952-88DA-92E2446BDD7C}" type="presOf" srcId="{E9FFE3EB-DA50-42A0-AFED-CF63F5DDF25B}" destId="{B74873E5-CBCB-4F48-BF8A-DAC5943E7CF2}" srcOrd="0" destOrd="0" presId="urn:microsoft.com/office/officeart/2005/8/layout/chevron2"/>
    <dgm:cxn modelId="{112A94EE-211C-4C3B-BD6E-EEDCEB39225B}" type="presOf" srcId="{1C8477F3-0F13-4387-8ADD-8BF71017CE13}" destId="{E587CD29-A93B-49B6-803C-1F660D57DB68}" srcOrd="0" destOrd="0" presId="urn:microsoft.com/office/officeart/2005/8/layout/chevron2"/>
    <dgm:cxn modelId="{8BC90FE0-5FAB-4CE4-A3C8-54C13D0C7A4A}" srcId="{A17382BD-B2D9-48ED-8ABB-6737194BAAC4}" destId="{A24F76CB-E783-4883-BE94-EDA7325C1CE0}" srcOrd="1" destOrd="0" parTransId="{45AB293B-2D16-4696-8DCC-2A07A90A975A}" sibTransId="{46145B42-CBF0-49B0-87BB-BE1D462E9ECE}"/>
    <dgm:cxn modelId="{B144B2DB-A81D-4A94-B49C-3138A4E1E0F6}" type="presOf" srcId="{1D31997C-37C3-4D72-96F1-1EC398E437E6}" destId="{B74873E5-CBCB-4F48-BF8A-DAC5943E7CF2}" srcOrd="0" destOrd="1" presId="urn:microsoft.com/office/officeart/2005/8/layout/chevron2"/>
    <dgm:cxn modelId="{5B821860-9E34-46BF-B4C9-E7A4F8219CF0}" type="presOf" srcId="{F5142BCC-CA60-4F18-929F-579FE458134B}" destId="{0D7F3CDA-0DD1-491B-AAA6-2447F6C513D8}" srcOrd="0" destOrd="0" presId="urn:microsoft.com/office/officeart/2005/8/layout/chevron2"/>
    <dgm:cxn modelId="{22F5B8D2-B39A-4333-9AC0-4EC5CF0F8A27}" srcId="{D29FF824-02D6-4B93-9F17-26597E492AE8}" destId="{928CABCA-CF67-4E2C-AFE9-B05C35356C15}" srcOrd="1" destOrd="0" parTransId="{69E3EB9B-3CF1-420A-805A-90901C2C6DDD}" sibTransId="{380D51DC-4597-4D81-8528-DB729B7BDC39}"/>
    <dgm:cxn modelId="{39A519F8-E997-45A1-A254-53E3CAA737BC}" srcId="{E2D121B2-010A-412B-920C-5FF10E001E15}" destId="{1D31997C-37C3-4D72-96F1-1EC398E437E6}" srcOrd="1" destOrd="0" parTransId="{CA9F5DD6-EE94-414E-A414-C317F3A772AD}" sibTransId="{99B17393-3134-46F9-A464-82CA1EBDCB09}"/>
    <dgm:cxn modelId="{AAD05F75-4D33-4597-A08F-3A54AF8DEC74}" srcId="{D29FF824-02D6-4B93-9F17-26597E492AE8}" destId="{1C8477F3-0F13-4387-8ADD-8BF71017CE13}" srcOrd="0" destOrd="0" parTransId="{FE049E7B-D86F-42D6-8077-0A8559B30C99}" sibTransId="{183BE386-88F6-4DD8-A24F-13B0CD26F9DA}"/>
    <dgm:cxn modelId="{8CECB443-48BD-483B-B6F7-68BA7BA17872}" srcId="{F5142BCC-CA60-4F18-929F-579FE458134B}" destId="{04B432DF-8A6D-40BC-8F28-4718FC5A6291}" srcOrd="1" destOrd="0" parTransId="{4ECAD518-9BC3-4EC0-975E-ED4E77E4EAB0}" sibTransId="{ED6DAECC-73F7-487C-A827-53587613E923}"/>
    <dgm:cxn modelId="{BCF4C0C8-0186-4035-AA00-807BE5F3FCB8}" srcId="{CBB39626-9B16-461C-BAF1-CC6507EAF6E6}" destId="{6D0A4B09-3718-4707-96EB-5B41A7A5C509}" srcOrd="3" destOrd="0" parTransId="{7877B2B5-05EA-4218-9D89-517F8241B073}" sibTransId="{B4993961-E6F5-45D4-9B4C-CD98C8DA8D25}"/>
    <dgm:cxn modelId="{FAF0C23E-B841-46DA-BFAF-1E50DCCB61AA}" type="presOf" srcId="{6D0A4B09-3718-4707-96EB-5B41A7A5C509}" destId="{19D31E4A-E34E-409B-B9D3-672D8D758933}" srcOrd="0" destOrd="0" presId="urn:microsoft.com/office/officeart/2005/8/layout/chevron2"/>
    <dgm:cxn modelId="{0A8A676B-C5A5-487C-A36F-4579F3746E02}" type="presOf" srcId="{97ADC81C-5417-4F5F-9794-96AA75C39B83}" destId="{896210A5-0D64-436C-A97F-D66CA59B82B2}" srcOrd="0" destOrd="0" presId="urn:microsoft.com/office/officeart/2005/8/layout/chevron2"/>
    <dgm:cxn modelId="{7E18F82F-688E-4A9C-8934-24FB29192E1C}" srcId="{CBB39626-9B16-461C-BAF1-CC6507EAF6E6}" destId="{F5142BCC-CA60-4F18-929F-579FE458134B}" srcOrd="1" destOrd="0" parTransId="{4AB14172-645F-41D9-8A62-6571FCC04DA5}" sibTransId="{BFFF1FD5-8704-404F-8BD5-BC92AF85B0E7}"/>
    <dgm:cxn modelId="{44FE49FB-8F9A-42DA-9156-3FD090A0C542}" type="presOf" srcId="{E2D121B2-010A-412B-920C-5FF10E001E15}" destId="{72271B05-4E20-4C73-A685-3DB9C1299666}" srcOrd="0" destOrd="0" presId="urn:microsoft.com/office/officeart/2005/8/layout/chevron2"/>
    <dgm:cxn modelId="{457A8372-09C2-47C6-93E3-F13B66F0EA6B}" type="presOf" srcId="{C17F5AE9-0302-410B-8323-104868BE18DC}" destId="{823C5842-A0ED-4023-81D4-4A068D6EDA3D}" srcOrd="0" destOrd="0" presId="urn:microsoft.com/office/officeart/2005/8/layout/chevron2"/>
    <dgm:cxn modelId="{462180DE-8BDE-468B-8D06-15A6A3D70690}" type="presOf" srcId="{D29FF824-02D6-4B93-9F17-26597E492AE8}" destId="{ED8EE2AD-B0FF-46CA-A7D6-C8233908F0EB}" srcOrd="0" destOrd="0" presId="urn:microsoft.com/office/officeart/2005/8/layout/chevron2"/>
    <dgm:cxn modelId="{F52D5E7E-F5E3-41E2-B20D-7EB7C9A89E3E}" srcId="{F5142BCC-CA60-4F18-929F-579FE458134B}" destId="{97ADC81C-5417-4F5F-9794-96AA75C39B83}" srcOrd="0" destOrd="0" parTransId="{B7AE5E1B-8A97-4384-921C-E0EC25FDD7DF}" sibTransId="{64EE8372-36AF-4427-B7A2-79C74BABC6CC}"/>
    <dgm:cxn modelId="{14F0D210-F416-4E5A-B2F1-F5BBEAD59F4D}" srcId="{6D0A4B09-3718-4707-96EB-5B41A7A5C509}" destId="{19AFD71F-E767-4684-AC24-83332AE1781A}" srcOrd="0" destOrd="0" parTransId="{BF940EF2-E56E-400D-A33B-77E5115611EE}" sibTransId="{C102CE43-55AA-4925-8BCA-AB2E7784BD84}"/>
    <dgm:cxn modelId="{5BF3601D-57AE-4AAF-8547-6174ECD286DC}" type="presOf" srcId="{A17382BD-B2D9-48ED-8ABB-6737194BAAC4}" destId="{B16AFC10-7B59-4A3A-8716-C046161FB130}" srcOrd="0" destOrd="0" presId="urn:microsoft.com/office/officeart/2005/8/layout/chevron2"/>
    <dgm:cxn modelId="{3C989B6C-697B-460F-8C25-792826473AA4}" type="presOf" srcId="{A24F76CB-E783-4883-BE94-EDA7325C1CE0}" destId="{823C5842-A0ED-4023-81D4-4A068D6EDA3D}" srcOrd="0" destOrd="1" presId="urn:microsoft.com/office/officeart/2005/8/layout/chevron2"/>
    <dgm:cxn modelId="{39FFC11D-ABFD-49B8-88E3-3232FBE2EE13}" srcId="{E2D121B2-010A-412B-920C-5FF10E001E15}" destId="{E9FFE3EB-DA50-42A0-AFED-CF63F5DDF25B}" srcOrd="0" destOrd="0" parTransId="{05BDEDE1-DFE8-404E-9862-AFF0FBE59F52}" sibTransId="{B8B6045D-6DF0-4050-82B6-631869094656}"/>
    <dgm:cxn modelId="{7B593DD0-1FA0-48DF-A45D-0764DDA02177}" type="presOf" srcId="{04B432DF-8A6D-40BC-8F28-4718FC5A6291}" destId="{896210A5-0D64-436C-A97F-D66CA59B82B2}" srcOrd="0" destOrd="1" presId="urn:microsoft.com/office/officeart/2005/8/layout/chevron2"/>
    <dgm:cxn modelId="{BD373440-713C-4110-80AE-418E48DBF026}" type="presOf" srcId="{CBB39626-9B16-461C-BAF1-CC6507EAF6E6}" destId="{2356FB94-A511-438D-ACC0-CA41830FBFB6}" srcOrd="0" destOrd="0" presId="urn:microsoft.com/office/officeart/2005/8/layout/chevron2"/>
    <dgm:cxn modelId="{EC96ADB8-49C3-4AD8-85AB-34F39E388632}" type="presOf" srcId="{19AFD71F-E767-4684-AC24-83332AE1781A}" destId="{6CFF28A9-C1BB-402D-BD9F-5E13D6EC1EFA}" srcOrd="0" destOrd="0" presId="urn:microsoft.com/office/officeart/2005/8/layout/chevron2"/>
    <dgm:cxn modelId="{CE16E01A-D0D8-4C8A-8421-B396D5219BB0}" type="presOf" srcId="{928CABCA-CF67-4E2C-AFE9-B05C35356C15}" destId="{E587CD29-A93B-49B6-803C-1F660D57DB68}" srcOrd="0" destOrd="1" presId="urn:microsoft.com/office/officeart/2005/8/layout/chevron2"/>
    <dgm:cxn modelId="{A1A59D52-A3CC-44F9-8DD5-9770B7400BBF}" srcId="{CBB39626-9B16-461C-BAF1-CC6507EAF6E6}" destId="{E2D121B2-010A-412B-920C-5FF10E001E15}" srcOrd="2" destOrd="0" parTransId="{136352AA-A781-479C-97B4-7565B9CF2027}" sibTransId="{1574372C-3301-404C-8834-E411423533A9}"/>
    <dgm:cxn modelId="{68153230-B09A-40C6-8F8A-59FF74961F92}" srcId="{A17382BD-B2D9-48ED-8ABB-6737194BAAC4}" destId="{C17F5AE9-0302-410B-8323-104868BE18DC}" srcOrd="0" destOrd="0" parTransId="{CB536CE4-1719-45CD-8FD9-E35E42A3CD81}" sibTransId="{96E86D35-2DC4-4E30-9FEC-27D1144ACDC1}"/>
    <dgm:cxn modelId="{9D35F042-0411-45A6-97AD-D5734F5069C2}" srcId="{CBB39626-9B16-461C-BAF1-CC6507EAF6E6}" destId="{D29FF824-02D6-4B93-9F17-26597E492AE8}" srcOrd="0" destOrd="0" parTransId="{1244599F-696F-4149-8558-3EB42B6A0324}" sibTransId="{27865D8D-BE49-4C37-BCC9-D6D5D76EE579}"/>
    <dgm:cxn modelId="{AE5705BD-95AC-4DC8-BBAF-4CBE154544E1}" srcId="{CBB39626-9B16-461C-BAF1-CC6507EAF6E6}" destId="{A17382BD-B2D9-48ED-8ABB-6737194BAAC4}" srcOrd="4" destOrd="0" parTransId="{B08D9DA8-43FC-4C8B-89D0-78CF9FB32074}" sibTransId="{E6F998B8-2AEA-4912-9495-302591264356}"/>
    <dgm:cxn modelId="{3E6E5EA8-B273-4D82-875D-4FB839A6096D}" type="presParOf" srcId="{2356FB94-A511-438D-ACC0-CA41830FBFB6}" destId="{0C026C1A-BCA4-4487-BC3D-3DE167D86E42}" srcOrd="0" destOrd="0" presId="urn:microsoft.com/office/officeart/2005/8/layout/chevron2"/>
    <dgm:cxn modelId="{0601D614-C403-4B56-B879-C9CDDB5069CC}" type="presParOf" srcId="{0C026C1A-BCA4-4487-BC3D-3DE167D86E42}" destId="{ED8EE2AD-B0FF-46CA-A7D6-C8233908F0EB}" srcOrd="0" destOrd="0" presId="urn:microsoft.com/office/officeart/2005/8/layout/chevron2"/>
    <dgm:cxn modelId="{1AE40684-828A-4B7F-8B10-7D1F09ED514A}" type="presParOf" srcId="{0C026C1A-BCA4-4487-BC3D-3DE167D86E42}" destId="{E587CD29-A93B-49B6-803C-1F660D57DB68}" srcOrd="1" destOrd="0" presId="urn:microsoft.com/office/officeart/2005/8/layout/chevron2"/>
    <dgm:cxn modelId="{A991B3E6-107A-4A46-A396-CFF9BDEE2522}" type="presParOf" srcId="{2356FB94-A511-438D-ACC0-CA41830FBFB6}" destId="{1A41985D-C1EB-4995-A2CD-7FC6A26B582C}" srcOrd="1" destOrd="0" presId="urn:microsoft.com/office/officeart/2005/8/layout/chevron2"/>
    <dgm:cxn modelId="{D4B1843E-6363-47C0-B188-A35E90104064}" type="presParOf" srcId="{2356FB94-A511-438D-ACC0-CA41830FBFB6}" destId="{B8C4F7E7-9843-4D83-9849-0FE88EEA050B}" srcOrd="2" destOrd="0" presId="urn:microsoft.com/office/officeart/2005/8/layout/chevron2"/>
    <dgm:cxn modelId="{25DFBF29-E22F-4D46-A2D3-E75E21CFED5F}" type="presParOf" srcId="{B8C4F7E7-9843-4D83-9849-0FE88EEA050B}" destId="{0D7F3CDA-0DD1-491B-AAA6-2447F6C513D8}" srcOrd="0" destOrd="0" presId="urn:microsoft.com/office/officeart/2005/8/layout/chevron2"/>
    <dgm:cxn modelId="{E54ACBAA-A4A9-48D5-BFC8-A132B71EB464}" type="presParOf" srcId="{B8C4F7E7-9843-4D83-9849-0FE88EEA050B}" destId="{896210A5-0D64-436C-A97F-D66CA59B82B2}" srcOrd="1" destOrd="0" presId="urn:microsoft.com/office/officeart/2005/8/layout/chevron2"/>
    <dgm:cxn modelId="{D5124F87-1678-43FF-BA25-8ED0A64D013E}" type="presParOf" srcId="{2356FB94-A511-438D-ACC0-CA41830FBFB6}" destId="{9568EB02-5FAA-4262-A56F-0A0FBDF1EEF2}" srcOrd="3" destOrd="0" presId="urn:microsoft.com/office/officeart/2005/8/layout/chevron2"/>
    <dgm:cxn modelId="{AC71D0C4-2B2F-4E64-9F29-2705F9C7A995}" type="presParOf" srcId="{2356FB94-A511-438D-ACC0-CA41830FBFB6}" destId="{F00BB315-C36E-4DAC-AB57-13858620193E}" srcOrd="4" destOrd="0" presId="urn:microsoft.com/office/officeart/2005/8/layout/chevron2"/>
    <dgm:cxn modelId="{5E4426B0-3CAB-4B9A-B6B2-FC7A04454C94}" type="presParOf" srcId="{F00BB315-C36E-4DAC-AB57-13858620193E}" destId="{72271B05-4E20-4C73-A685-3DB9C1299666}" srcOrd="0" destOrd="0" presId="urn:microsoft.com/office/officeart/2005/8/layout/chevron2"/>
    <dgm:cxn modelId="{6F7C081C-BBC0-4B80-8866-8F3D2B4CFF93}" type="presParOf" srcId="{F00BB315-C36E-4DAC-AB57-13858620193E}" destId="{B74873E5-CBCB-4F48-BF8A-DAC5943E7CF2}" srcOrd="1" destOrd="0" presId="urn:microsoft.com/office/officeart/2005/8/layout/chevron2"/>
    <dgm:cxn modelId="{8A553A8A-236B-4A6E-81E5-288237CB18A1}" type="presParOf" srcId="{2356FB94-A511-438D-ACC0-CA41830FBFB6}" destId="{4926B3F9-CF4E-40BE-B73E-03EB7303B26D}" srcOrd="5" destOrd="0" presId="urn:microsoft.com/office/officeart/2005/8/layout/chevron2"/>
    <dgm:cxn modelId="{DE28F9C3-0E8E-4342-8369-9DD1EA5F1787}" type="presParOf" srcId="{2356FB94-A511-438D-ACC0-CA41830FBFB6}" destId="{9EBFA155-D0EB-42BB-8C18-BEDA6E8063E8}" srcOrd="6" destOrd="0" presId="urn:microsoft.com/office/officeart/2005/8/layout/chevron2"/>
    <dgm:cxn modelId="{794825AB-A647-46A3-9B2D-FAEE5B7BC47E}" type="presParOf" srcId="{9EBFA155-D0EB-42BB-8C18-BEDA6E8063E8}" destId="{19D31E4A-E34E-409B-B9D3-672D8D758933}" srcOrd="0" destOrd="0" presId="urn:microsoft.com/office/officeart/2005/8/layout/chevron2"/>
    <dgm:cxn modelId="{69E5740F-A86D-443C-9883-42A6AF493AE7}" type="presParOf" srcId="{9EBFA155-D0EB-42BB-8C18-BEDA6E8063E8}" destId="{6CFF28A9-C1BB-402D-BD9F-5E13D6EC1EFA}" srcOrd="1" destOrd="0" presId="urn:microsoft.com/office/officeart/2005/8/layout/chevron2"/>
    <dgm:cxn modelId="{EEA2B723-E98C-40B0-8FD5-2A8790D51C86}" type="presParOf" srcId="{2356FB94-A511-438D-ACC0-CA41830FBFB6}" destId="{64A24456-C569-4057-B9CD-C5E1C374E05D}" srcOrd="7" destOrd="0" presId="urn:microsoft.com/office/officeart/2005/8/layout/chevron2"/>
    <dgm:cxn modelId="{93035407-E6F3-4D7D-AA3B-6C805401D1F9}" type="presParOf" srcId="{2356FB94-A511-438D-ACC0-CA41830FBFB6}" destId="{D6D92EC4-30E8-40C8-9391-4E4A22852ABF}" srcOrd="8" destOrd="0" presId="urn:microsoft.com/office/officeart/2005/8/layout/chevron2"/>
    <dgm:cxn modelId="{448B68F6-0111-4991-852B-8AB6417754B3}" type="presParOf" srcId="{D6D92EC4-30E8-40C8-9391-4E4A22852ABF}" destId="{B16AFC10-7B59-4A3A-8716-C046161FB130}" srcOrd="0" destOrd="0" presId="urn:microsoft.com/office/officeart/2005/8/layout/chevron2"/>
    <dgm:cxn modelId="{3153EED0-512F-4806-81C8-20A6D680446D}" type="presParOf" srcId="{D6D92EC4-30E8-40C8-9391-4E4A22852ABF}" destId="{823C5842-A0ED-4023-81D4-4A068D6EDA3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333596-CC76-4339-82D8-86730FF45F94}">
      <dsp:nvSpPr>
        <dsp:cNvPr id="0" name=""/>
        <dsp:cNvSpPr/>
      </dsp:nvSpPr>
      <dsp:spPr>
        <a:xfrm>
          <a:off x="0" y="714396"/>
          <a:ext cx="8143932" cy="3257572"/>
        </a:xfrm>
        <a:prstGeom prst="leftRightRibb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89D30C-86E7-4A9F-B64E-214268778818}">
      <dsp:nvSpPr>
        <dsp:cNvPr id="0" name=""/>
        <dsp:cNvSpPr/>
      </dsp:nvSpPr>
      <dsp:spPr>
        <a:xfrm>
          <a:off x="1071576" y="1285884"/>
          <a:ext cx="2687497" cy="15962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fr-FR" sz="3200" kern="1200" dirty="0" smtClean="0"/>
            <a:t>RELATION PATIENT-PRATICIEN</a:t>
          </a:r>
          <a:endParaRPr lang="fr-FR" sz="3200" kern="1200" dirty="0"/>
        </a:p>
      </dsp:txBody>
      <dsp:txXfrm>
        <a:off x="1071576" y="1285884"/>
        <a:ext cx="2687497" cy="1596210"/>
      </dsp:txXfrm>
    </dsp:sp>
    <dsp:sp modelId="{B502A461-6AC6-497B-8596-22446CDF3A8E}">
      <dsp:nvSpPr>
        <dsp:cNvPr id="0" name=""/>
        <dsp:cNvSpPr/>
      </dsp:nvSpPr>
      <dsp:spPr>
        <a:xfrm>
          <a:off x="4071966" y="1725481"/>
          <a:ext cx="3176133" cy="15962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fr-FR" sz="3200" kern="1200" dirty="0" smtClean="0"/>
            <a:t>PROTHESE TRANSITOIRE</a:t>
          </a:r>
          <a:endParaRPr lang="fr-FR" sz="3200" kern="1200" dirty="0"/>
        </a:p>
      </dsp:txBody>
      <dsp:txXfrm>
        <a:off x="4071966" y="1725481"/>
        <a:ext cx="3176133" cy="159621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8EE2AD-B0FF-46CA-A7D6-C8233908F0EB}">
      <dsp:nvSpPr>
        <dsp:cNvPr id="0" name=""/>
        <dsp:cNvSpPr/>
      </dsp:nvSpPr>
      <dsp:spPr>
        <a:xfrm rot="5400000">
          <a:off x="-149687" y="154094"/>
          <a:ext cx="997918" cy="698543"/>
        </a:xfrm>
        <a:prstGeom prst="chevr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1 séance</a:t>
          </a:r>
          <a:endParaRPr lang="fr-FR" sz="1500" kern="1200" dirty="0"/>
        </a:p>
      </dsp:txBody>
      <dsp:txXfrm rot="5400000">
        <a:off x="-149687" y="154094"/>
        <a:ext cx="997918" cy="698543"/>
      </dsp:txXfrm>
    </dsp:sp>
    <dsp:sp modelId="{E587CD29-A93B-49B6-803C-1F660D57DB68}">
      <dsp:nvSpPr>
        <dsp:cNvPr id="0" name=""/>
        <dsp:cNvSpPr/>
      </dsp:nvSpPr>
      <dsp:spPr>
        <a:xfrm rot="5400000">
          <a:off x="4139747" y="-3436798"/>
          <a:ext cx="648647" cy="7531056"/>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fr-FR" sz="2800" kern="1200" dirty="0" smtClean="0"/>
            <a:t>4 temps cliniques</a:t>
          </a:r>
          <a:endParaRPr lang="fr-FR" sz="2800" kern="1200" dirty="0"/>
        </a:p>
        <a:p>
          <a:pPr marL="114300" lvl="1" indent="-114300" algn="l" defTabSz="533400">
            <a:lnSpc>
              <a:spcPct val="90000"/>
            </a:lnSpc>
            <a:spcBef>
              <a:spcPct val="0"/>
            </a:spcBef>
            <a:spcAft>
              <a:spcPct val="15000"/>
            </a:spcAft>
            <a:buChar char="••"/>
          </a:pPr>
          <a:endParaRPr lang="fr-FR" sz="1200" kern="1200"/>
        </a:p>
      </dsp:txBody>
      <dsp:txXfrm rot="5400000">
        <a:off x="4139747" y="-3436798"/>
        <a:ext cx="648647" cy="7531056"/>
      </dsp:txXfrm>
    </dsp:sp>
    <dsp:sp modelId="{0D7F3CDA-0DD1-491B-AAA6-2447F6C513D8}">
      <dsp:nvSpPr>
        <dsp:cNvPr id="0" name=""/>
        <dsp:cNvSpPr/>
      </dsp:nvSpPr>
      <dsp:spPr>
        <a:xfrm rot="5400000">
          <a:off x="-149687" y="1033902"/>
          <a:ext cx="997918" cy="698543"/>
        </a:xfrm>
        <a:prstGeom prst="chevr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2 séance</a:t>
          </a:r>
          <a:endParaRPr lang="fr-FR" sz="1500" kern="1200" dirty="0"/>
        </a:p>
      </dsp:txBody>
      <dsp:txXfrm rot="5400000">
        <a:off x="-149687" y="1033902"/>
        <a:ext cx="997918" cy="698543"/>
      </dsp:txXfrm>
    </dsp:sp>
    <dsp:sp modelId="{896210A5-0D64-436C-A97F-D66CA59B82B2}">
      <dsp:nvSpPr>
        <dsp:cNvPr id="0" name=""/>
        <dsp:cNvSpPr/>
      </dsp:nvSpPr>
      <dsp:spPr>
        <a:xfrm rot="5400000">
          <a:off x="4139747" y="-2556990"/>
          <a:ext cx="648647" cy="7531056"/>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kern="1200" dirty="0" smtClean="0"/>
            <a:t>2 à3 jours après ,</a:t>
          </a:r>
          <a:endParaRPr lang="fr-FR" sz="2400" kern="1200" dirty="0"/>
        </a:p>
        <a:p>
          <a:pPr marL="228600" lvl="1" indent="-228600" algn="l" defTabSz="1066800">
            <a:lnSpc>
              <a:spcPct val="90000"/>
            </a:lnSpc>
            <a:spcBef>
              <a:spcPct val="0"/>
            </a:spcBef>
            <a:spcAft>
              <a:spcPct val="15000"/>
            </a:spcAft>
            <a:buChar char="••"/>
          </a:pPr>
          <a:r>
            <a:rPr lang="fr-FR" sz="2400" kern="1200" dirty="0" smtClean="0"/>
            <a:t>4 temps clinique </a:t>
          </a:r>
          <a:endParaRPr lang="fr-FR" sz="2400" kern="1200" dirty="0"/>
        </a:p>
      </dsp:txBody>
      <dsp:txXfrm rot="5400000">
        <a:off x="4139747" y="-2556990"/>
        <a:ext cx="648647" cy="7531056"/>
      </dsp:txXfrm>
    </dsp:sp>
    <dsp:sp modelId="{72271B05-4E20-4C73-A685-3DB9C1299666}">
      <dsp:nvSpPr>
        <dsp:cNvPr id="0" name=""/>
        <dsp:cNvSpPr/>
      </dsp:nvSpPr>
      <dsp:spPr>
        <a:xfrm rot="5400000">
          <a:off x="-149687" y="1913709"/>
          <a:ext cx="997918" cy="698543"/>
        </a:xfrm>
        <a:prstGeom prst="chevron">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3 séance</a:t>
          </a:r>
          <a:endParaRPr lang="fr-FR" sz="1500" kern="1200" dirty="0"/>
        </a:p>
      </dsp:txBody>
      <dsp:txXfrm rot="5400000">
        <a:off x="-149687" y="1913709"/>
        <a:ext cx="997918" cy="698543"/>
      </dsp:txXfrm>
    </dsp:sp>
    <dsp:sp modelId="{B74873E5-CBCB-4F48-BF8A-DAC5943E7CF2}">
      <dsp:nvSpPr>
        <dsp:cNvPr id="0" name=""/>
        <dsp:cNvSpPr/>
      </dsp:nvSpPr>
      <dsp:spPr>
        <a:xfrm rot="5400000">
          <a:off x="4139747" y="-1677182"/>
          <a:ext cx="648647" cy="7531056"/>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fr-FR" sz="2000" b="1" kern="1200" dirty="0" smtClean="0"/>
            <a:t>Une semaine</a:t>
          </a:r>
          <a:endParaRPr lang="fr-FR" sz="2000" b="1" kern="1200" dirty="0"/>
        </a:p>
        <a:p>
          <a:pPr marL="228600" lvl="1" indent="-228600" algn="l" defTabSz="889000">
            <a:lnSpc>
              <a:spcPct val="90000"/>
            </a:lnSpc>
            <a:spcBef>
              <a:spcPct val="0"/>
            </a:spcBef>
            <a:spcAft>
              <a:spcPct val="15000"/>
            </a:spcAft>
            <a:buChar char="••"/>
          </a:pPr>
          <a:r>
            <a:rPr lang="fr-FR" sz="2000" b="1" kern="1200" dirty="0" smtClean="0"/>
            <a:t>Même chronologie </a:t>
          </a:r>
          <a:endParaRPr lang="fr-FR" sz="2000" b="1" kern="1200" dirty="0"/>
        </a:p>
      </dsp:txBody>
      <dsp:txXfrm rot="5400000">
        <a:off x="4139747" y="-1677182"/>
        <a:ext cx="648647" cy="7531056"/>
      </dsp:txXfrm>
    </dsp:sp>
    <dsp:sp modelId="{19D31E4A-E34E-409B-B9D3-672D8D758933}">
      <dsp:nvSpPr>
        <dsp:cNvPr id="0" name=""/>
        <dsp:cNvSpPr/>
      </dsp:nvSpPr>
      <dsp:spPr>
        <a:xfrm rot="5400000">
          <a:off x="-149687" y="2793517"/>
          <a:ext cx="997918" cy="698543"/>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4 séance</a:t>
          </a:r>
          <a:endParaRPr lang="fr-FR" sz="1500" kern="1200" dirty="0"/>
        </a:p>
      </dsp:txBody>
      <dsp:txXfrm rot="5400000">
        <a:off x="-149687" y="2793517"/>
        <a:ext cx="997918" cy="698543"/>
      </dsp:txXfrm>
    </dsp:sp>
    <dsp:sp modelId="{6CFF28A9-C1BB-402D-BD9F-5E13D6EC1EFA}">
      <dsp:nvSpPr>
        <dsp:cNvPr id="0" name=""/>
        <dsp:cNvSpPr/>
      </dsp:nvSpPr>
      <dsp:spPr>
        <a:xfrm rot="5400000">
          <a:off x="4139747" y="-797374"/>
          <a:ext cx="648647" cy="7531056"/>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fr-FR" sz="2800" kern="1200" dirty="0" smtClean="0"/>
            <a:t> la prothèse est adressée au laboratoire pour une réfection totale</a:t>
          </a:r>
          <a:endParaRPr lang="fr-FR" sz="2800" kern="1200" dirty="0"/>
        </a:p>
      </dsp:txBody>
      <dsp:txXfrm rot="5400000">
        <a:off x="4139747" y="-797374"/>
        <a:ext cx="648647" cy="7531056"/>
      </dsp:txXfrm>
    </dsp:sp>
    <dsp:sp modelId="{B16AFC10-7B59-4A3A-8716-C046161FB130}">
      <dsp:nvSpPr>
        <dsp:cNvPr id="0" name=""/>
        <dsp:cNvSpPr/>
      </dsp:nvSpPr>
      <dsp:spPr>
        <a:xfrm rot="5400000">
          <a:off x="-149687" y="3673325"/>
          <a:ext cx="997918" cy="698543"/>
        </a:xfrm>
        <a:prstGeom prst="chevron">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5 séance</a:t>
          </a:r>
          <a:endParaRPr lang="fr-FR" sz="1500" kern="1200" dirty="0"/>
        </a:p>
      </dsp:txBody>
      <dsp:txXfrm rot="5400000">
        <a:off x="-149687" y="3673325"/>
        <a:ext cx="997918" cy="698543"/>
      </dsp:txXfrm>
    </dsp:sp>
    <dsp:sp modelId="{823C5842-A0ED-4023-81D4-4A068D6EDA3D}">
      <dsp:nvSpPr>
        <dsp:cNvPr id="0" name=""/>
        <dsp:cNvSpPr/>
      </dsp:nvSpPr>
      <dsp:spPr>
        <a:xfrm rot="5400000">
          <a:off x="4139747" y="82433"/>
          <a:ext cx="648647" cy="7531056"/>
        </a:xfrm>
        <a:prstGeom prst="round2Same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kern="1200" dirty="0" smtClean="0"/>
            <a:t>Au retour du laboratoire, la remise en place se déroule sans aucune difficulté tant au niveau de la muqueuse que de l’occlusion.</a:t>
          </a:r>
          <a:endParaRPr lang="fr-FR" sz="1800" b="1" kern="1200" dirty="0"/>
        </a:p>
        <a:p>
          <a:pPr marL="114300" lvl="1" indent="-114300" algn="l" defTabSz="533400">
            <a:lnSpc>
              <a:spcPct val="90000"/>
            </a:lnSpc>
            <a:spcBef>
              <a:spcPct val="0"/>
            </a:spcBef>
            <a:spcAft>
              <a:spcPct val="15000"/>
            </a:spcAft>
            <a:buChar char="••"/>
          </a:pPr>
          <a:endParaRPr lang="fr-FR" sz="1200" kern="1200" dirty="0"/>
        </a:p>
      </dsp:txBody>
      <dsp:txXfrm rot="5400000">
        <a:off x="4139747" y="82433"/>
        <a:ext cx="648647" cy="7531056"/>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219B6E2-2BAC-4203-BA39-1CB70468911C}" type="datetimeFigureOut">
              <a:rPr lang="fr-FR" smtClean="0"/>
              <a:pPr/>
              <a:t>05/11/2014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ECCBF9-411E-4777-8FED-65A96B00842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9B6E2-2BAC-4203-BA39-1CB70468911C}" type="datetimeFigureOut">
              <a:rPr lang="fr-FR" smtClean="0"/>
              <a:pPr/>
              <a:t>05/11/2014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CCBF9-411E-4777-8FED-65A96B00842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560406"/>
          </a:xfrm>
          <a:ln>
            <a:solidFill>
              <a:schemeClr val="bg1"/>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fr-FR" sz="2000" b="1" dirty="0" smtClean="0"/>
              <a:t>université de Constantine</a:t>
            </a:r>
            <a:br>
              <a:rPr lang="fr-FR" sz="2000" b="1" dirty="0" smtClean="0"/>
            </a:br>
            <a:r>
              <a:rPr lang="fr-FR" sz="2000" b="1" dirty="0" smtClean="0"/>
              <a:t>faculté de médecine</a:t>
            </a:r>
            <a:br>
              <a:rPr lang="fr-FR" sz="2000" b="1" dirty="0" smtClean="0"/>
            </a:br>
            <a:r>
              <a:rPr lang="fr-FR" sz="2000" b="1" dirty="0" smtClean="0"/>
              <a:t>département de chirurgie dentaire</a:t>
            </a:r>
            <a:br>
              <a:rPr lang="fr-FR" sz="2000" b="1" dirty="0" smtClean="0"/>
            </a:br>
            <a:r>
              <a:rPr lang="fr-FR" sz="2000" b="1" dirty="0" smtClean="0"/>
              <a:t>service de prothèse</a:t>
            </a:r>
            <a:br>
              <a:rPr lang="fr-FR" sz="2000" b="1" dirty="0" smtClean="0"/>
            </a:br>
            <a:r>
              <a:rPr lang="fr-FR" sz="6600" b="1" dirty="0" smtClean="0"/>
              <a:t> </a:t>
            </a:r>
            <a:endParaRPr lang="fr-FR" sz="6600" b="1" dirty="0"/>
          </a:p>
        </p:txBody>
      </p:sp>
      <p:sp>
        <p:nvSpPr>
          <p:cNvPr id="4" name="Espace réservé du contenu 3"/>
          <p:cNvSpPr>
            <a:spLocks noGrp="1"/>
          </p:cNvSpPr>
          <p:nvPr>
            <p:ph idx="1"/>
          </p:nvPr>
        </p:nvSpPr>
        <p:spPr>
          <a:xfrm>
            <a:off x="642910" y="1785926"/>
            <a:ext cx="8072494" cy="2000264"/>
          </a:xfrm>
          <a:ln w="38100"/>
        </p:spPr>
        <p:style>
          <a:lnRef idx="2">
            <a:schemeClr val="accent2"/>
          </a:lnRef>
          <a:fillRef idx="1">
            <a:schemeClr val="lt1"/>
          </a:fillRef>
          <a:effectRef idx="0">
            <a:schemeClr val="accent2"/>
          </a:effectRef>
          <a:fontRef idx="minor">
            <a:schemeClr val="dk1"/>
          </a:fontRef>
        </p:style>
        <p:txBody>
          <a:bodyPr/>
          <a:lstStyle/>
          <a:p>
            <a:pPr>
              <a:buNone/>
            </a:pPr>
            <a:r>
              <a:rPr lang="fr-FR" dirty="0"/>
              <a:t> </a:t>
            </a:r>
            <a:endParaRPr lang="fr-FR" dirty="0" smtClean="0"/>
          </a:p>
          <a:p>
            <a:pPr algn="ctr">
              <a:buNone/>
            </a:pPr>
            <a:r>
              <a:rPr lang="fr-FR" sz="6600" b="1" dirty="0" smtClean="0"/>
              <a:t>La mise en condition </a:t>
            </a:r>
            <a:endParaRPr lang="fr-FR" sz="6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dirty="0"/>
          </a:p>
        </p:txBody>
      </p:sp>
      <p:sp>
        <p:nvSpPr>
          <p:cNvPr id="7" name="Espace réservé du texte 6"/>
          <p:cNvSpPr>
            <a:spLocks noGrp="1"/>
          </p:cNvSpPr>
          <p:nvPr>
            <p:ph type="body" idx="1"/>
          </p:nvPr>
        </p:nvSpPr>
        <p:spPr/>
        <p:txBody>
          <a:bodyPr/>
          <a:lstStyle/>
          <a:p>
            <a:r>
              <a:rPr lang="fr-FR" dirty="0" smtClean="0"/>
              <a:t>1-Inflammation localisée </a:t>
            </a:r>
            <a:endParaRPr lang="fr-FR" dirty="0"/>
          </a:p>
        </p:txBody>
      </p:sp>
      <p:pic>
        <p:nvPicPr>
          <p:cNvPr id="4" name="Picture 3" descr="C:\Users\micro center\Documents\stomatite 1.jpg"/>
          <p:cNvPicPr>
            <a:picLocks noGrp="1" noChangeAspect="1" noChangeArrowheads="1"/>
          </p:cNvPicPr>
          <p:nvPr>
            <p:ph sz="half" idx="2"/>
          </p:nvPr>
        </p:nvPicPr>
        <p:blipFill>
          <a:blip r:embed="rId2" cstate="print"/>
          <a:stretch>
            <a:fillRect/>
          </a:stretch>
        </p:blipFill>
        <p:spPr bwMode="auto">
          <a:xfrm>
            <a:off x="571473" y="2643182"/>
            <a:ext cx="3301234" cy="2571767"/>
          </a:xfrm>
          <a:prstGeom prst="rect">
            <a:avLst/>
          </a:prstGeom>
          <a:noFill/>
        </p:spPr>
      </p:pic>
      <p:sp>
        <p:nvSpPr>
          <p:cNvPr id="8" name="Espace réservé du texte 7"/>
          <p:cNvSpPr>
            <a:spLocks noGrp="1"/>
          </p:cNvSpPr>
          <p:nvPr>
            <p:ph type="body" sz="quarter" idx="3"/>
          </p:nvPr>
        </p:nvSpPr>
        <p:spPr/>
        <p:txBody>
          <a:bodyPr/>
          <a:lstStyle/>
          <a:p>
            <a:r>
              <a:rPr lang="fr-FR" dirty="0" smtClean="0"/>
              <a:t>2-Inflammation généralisée</a:t>
            </a:r>
            <a:endParaRPr lang="fr-FR" dirty="0"/>
          </a:p>
        </p:txBody>
      </p:sp>
      <p:sp>
        <p:nvSpPr>
          <p:cNvPr id="9" name="Espace réservé du contenu 8"/>
          <p:cNvSpPr>
            <a:spLocks noGrp="1"/>
          </p:cNvSpPr>
          <p:nvPr>
            <p:ph sz="quarter" idx="4"/>
          </p:nvPr>
        </p:nvSpPr>
        <p:spPr/>
        <p:txBody>
          <a:bodyPr/>
          <a:lstStyle/>
          <a:p>
            <a:endParaRPr lang="fr-FR" dirty="0"/>
          </a:p>
        </p:txBody>
      </p:sp>
      <p:pic>
        <p:nvPicPr>
          <p:cNvPr id="5" name="Picture 4" descr="C:\Users\micro center\Documents\stomaiteerythemateuse generalisée.jpg"/>
          <p:cNvPicPr>
            <a:picLocks noChangeAspect="1" noChangeArrowheads="1"/>
          </p:cNvPicPr>
          <p:nvPr/>
        </p:nvPicPr>
        <p:blipFill>
          <a:blip r:embed="rId3" cstate="print"/>
          <a:srcRect/>
          <a:stretch>
            <a:fillRect/>
          </a:stretch>
        </p:blipFill>
        <p:spPr bwMode="auto">
          <a:xfrm>
            <a:off x="5000628" y="2857496"/>
            <a:ext cx="3286148" cy="25717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FF0000"/>
                </a:solidFill>
              </a:rPr>
              <a:t>Matériaux:</a:t>
            </a:r>
            <a:endParaRPr lang="fr-FR" u="sng" dirty="0">
              <a:solidFill>
                <a:srgbClr val="FF0000"/>
              </a:solidFill>
            </a:endParaRPr>
          </a:p>
        </p:txBody>
      </p:sp>
      <p:sp>
        <p:nvSpPr>
          <p:cNvPr id="3" name="Espace réservé du contenu 2"/>
          <p:cNvSpPr>
            <a:spLocks noGrp="1"/>
          </p:cNvSpPr>
          <p:nvPr>
            <p:ph idx="1"/>
          </p:nvPr>
        </p:nvSpPr>
        <p:spPr/>
        <p:txBody>
          <a:bodyPr>
            <a:normAutofit lnSpcReduction="10000"/>
          </a:bodyPr>
          <a:lstStyle/>
          <a:p>
            <a:pPr lvl="0">
              <a:buNone/>
            </a:pPr>
            <a:endParaRPr lang="fr-FR" dirty="0" smtClean="0"/>
          </a:p>
          <a:p>
            <a:pPr lvl="0"/>
            <a:r>
              <a:rPr lang="fr-FR" b="1" u="sng" dirty="0" smtClean="0"/>
              <a:t>Le matériau</a:t>
            </a:r>
            <a:r>
              <a:rPr lang="fr-FR" b="1" dirty="0" smtClean="0"/>
              <a:t> :  la résine acrylique à prise retardées </a:t>
            </a:r>
            <a:endParaRPr lang="fr-FR" dirty="0" smtClean="0"/>
          </a:p>
          <a:p>
            <a:r>
              <a:rPr lang="fr-FR" dirty="0" smtClean="0"/>
              <a:t>Ces matériaux se composent d’une poudre contenant du polyméthyl méthacrylate et d’un liquide contenant de l’éthanol et autres composants différents qui agissent comme plastifiants. (coe-confort – viscogel – coe soft – Fitt de Kerr – Hydrocast)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séquences cliniques</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La  chronologie des étapes de la mise en condition</a:t>
            </a:r>
            <a:endParaRPr lang="fr-FR" u="sng" dirty="0"/>
          </a:p>
        </p:txBody>
      </p:sp>
      <p:sp>
        <p:nvSpPr>
          <p:cNvPr id="3" name="Espace réservé du contenu 2"/>
          <p:cNvSpPr>
            <a:spLocks noGrp="1"/>
          </p:cNvSpPr>
          <p:nvPr>
            <p:ph idx="1"/>
          </p:nvPr>
        </p:nvSpPr>
        <p:spPr/>
        <p:txBody>
          <a:bodyPr/>
          <a:lstStyle/>
          <a:p>
            <a:pPr lvl="0"/>
            <a:r>
              <a:rPr lang="fr-FR" b="1" u="sng" dirty="0" smtClean="0"/>
              <a:t>1</a:t>
            </a:r>
            <a:r>
              <a:rPr lang="fr-FR" b="1" u="sng" baseline="30000" dirty="0" smtClean="0"/>
              <a:t>er</a:t>
            </a:r>
            <a:r>
              <a:rPr lang="fr-FR" b="1" u="sng" dirty="0" smtClean="0"/>
              <a:t> temps</a:t>
            </a:r>
            <a:r>
              <a:rPr lang="fr-FR" u="sng" dirty="0" smtClean="0"/>
              <a:t> </a:t>
            </a:r>
            <a:r>
              <a:rPr lang="fr-FR" dirty="0" smtClean="0"/>
              <a:t>: les erreurs d’occlusion sont corrigées par l’élimination des contacts prématurés, par l’adjonction de résine au niveau des dents de manière à rétablir si nécessaire le plan occlusal et la dimension verticale d’occlusion.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l"/>
            <a:r>
              <a:rPr lang="fr-FR" dirty="0" smtClean="0"/>
              <a:t>2eme temps:</a:t>
            </a:r>
            <a:endParaRPr lang="fr-FR" dirty="0"/>
          </a:p>
        </p:txBody>
      </p:sp>
      <p:sp>
        <p:nvSpPr>
          <p:cNvPr id="7" name="Espace réservé du contenu 6"/>
          <p:cNvSpPr>
            <a:spLocks noGrp="1"/>
          </p:cNvSpPr>
          <p:nvPr>
            <p:ph idx="1"/>
          </p:nvPr>
        </p:nvSpPr>
        <p:spPr/>
        <p:txBody>
          <a:bodyPr>
            <a:normAutofit fontScale="85000" lnSpcReduction="10000"/>
          </a:bodyPr>
          <a:lstStyle/>
          <a:p>
            <a:pPr lvl="0"/>
            <a:r>
              <a:rPr lang="fr-FR" dirty="0" smtClean="0"/>
              <a:t>l’intrados et les bords sont contrôlés.</a:t>
            </a:r>
          </a:p>
          <a:p>
            <a:pPr lvl="0"/>
            <a:r>
              <a:rPr lang="fr-FR" dirty="0" smtClean="0"/>
              <a:t> À ce stade la prothèse doit être considérée comme un </a:t>
            </a:r>
            <a:r>
              <a:rPr lang="fr-FR" u="sng" dirty="0" smtClean="0">
                <a:solidFill>
                  <a:srgbClr val="FF0000"/>
                </a:solidFill>
              </a:rPr>
              <a:t>porte-empreinte individuel</a:t>
            </a:r>
            <a:r>
              <a:rPr lang="fr-FR" dirty="0" smtClean="0"/>
              <a:t>. </a:t>
            </a:r>
          </a:p>
          <a:p>
            <a:pPr lvl="0"/>
            <a:r>
              <a:rPr lang="fr-FR" dirty="0" smtClean="0"/>
              <a:t> </a:t>
            </a:r>
            <a:r>
              <a:rPr lang="fr-FR" u="sng" dirty="0" smtClean="0"/>
              <a:t>les bords </a:t>
            </a:r>
            <a:r>
              <a:rPr lang="fr-FR" dirty="0" smtClean="0"/>
              <a:t>en sur extension sont largement raccourcis,</a:t>
            </a:r>
          </a:p>
          <a:p>
            <a:pPr lvl="0"/>
            <a:r>
              <a:rPr lang="fr-FR" dirty="0" smtClean="0"/>
              <a:t> </a:t>
            </a:r>
            <a:r>
              <a:rPr lang="fr-FR" u="sng" dirty="0" smtClean="0"/>
              <a:t>les freins </a:t>
            </a:r>
            <a:r>
              <a:rPr lang="fr-FR" dirty="0" smtClean="0"/>
              <a:t>fortement échancrés de manière à assurer ou à rétablir la stabilité de la prothèse. </a:t>
            </a:r>
          </a:p>
          <a:p>
            <a:r>
              <a:rPr lang="fr-FR" dirty="0" smtClean="0"/>
              <a:t> </a:t>
            </a:r>
            <a:r>
              <a:rPr lang="fr-FR" u="sng" dirty="0" smtClean="0"/>
              <a:t> l’intrados </a:t>
            </a:r>
            <a:r>
              <a:rPr lang="fr-FR" dirty="0" smtClean="0"/>
              <a:t>prothétique est creusé en regard des trigones rétro molaires et des niches rétro molaires, </a:t>
            </a:r>
          </a:p>
          <a:p>
            <a:r>
              <a:rPr lang="fr-FR" dirty="0" smtClean="0"/>
              <a:t>le bord prothétique au niveau du joint </a:t>
            </a:r>
            <a:r>
              <a:rPr lang="fr-FR" u="sng" dirty="0" smtClean="0"/>
              <a:t>sublingual</a:t>
            </a:r>
            <a:r>
              <a:rPr lang="fr-FR" dirty="0" smtClean="0"/>
              <a:t> est raccourci par un meulage </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3eme temps: retouches au niveau de l’intra dos </a:t>
            </a:r>
            <a:endParaRPr lang="fr-FR" dirty="0"/>
          </a:p>
        </p:txBody>
      </p:sp>
      <p:pic>
        <p:nvPicPr>
          <p:cNvPr id="26626" name="Picture 2" descr="C:\Users\micro center\Documents\mise en condition 2.jpg"/>
          <p:cNvPicPr>
            <a:picLocks noGrp="1" noChangeAspect="1" noChangeArrowheads="1"/>
          </p:cNvPicPr>
          <p:nvPr>
            <p:ph idx="1"/>
          </p:nvPr>
        </p:nvPicPr>
        <p:blipFill>
          <a:blip r:embed="rId2" cstate="print"/>
          <a:srcRect/>
          <a:stretch>
            <a:fillRect/>
          </a:stretch>
        </p:blipFill>
        <p:spPr bwMode="auto">
          <a:xfrm>
            <a:off x="428596" y="1785926"/>
            <a:ext cx="3286148" cy="2357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6629" name="Picture 5" descr="C:\Users\micro center\Documents\mise en condition 1.jpg"/>
          <p:cNvPicPr>
            <a:picLocks noChangeAspect="1" noChangeArrowheads="1"/>
          </p:cNvPicPr>
          <p:nvPr/>
        </p:nvPicPr>
        <p:blipFill>
          <a:blip r:embed="rId3" cstate="print"/>
          <a:srcRect/>
          <a:stretch>
            <a:fillRect/>
          </a:stretch>
        </p:blipFill>
        <p:spPr bwMode="auto">
          <a:xfrm>
            <a:off x="4572000" y="3357562"/>
            <a:ext cx="3343276" cy="250033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fontScale="90000"/>
          </a:bodyPr>
          <a:lstStyle/>
          <a:p>
            <a:r>
              <a:rPr lang="fr-FR" dirty="0" smtClean="0"/>
              <a:t>4eme tps: application de la résine &amp; insertion de la prothèse en bouche  </a:t>
            </a:r>
            <a:endParaRPr lang="fr-FR" dirty="0"/>
          </a:p>
        </p:txBody>
      </p:sp>
      <p:pic>
        <p:nvPicPr>
          <p:cNvPr id="4" name="Picture 4" descr="C:\Users\micro center\Documents\mise en place d' une resine de mise en codition1.jpg"/>
          <p:cNvPicPr>
            <a:picLocks noGrp="1" noChangeAspect="1" noChangeArrowheads="1"/>
          </p:cNvPicPr>
          <p:nvPr>
            <p:ph idx="1"/>
          </p:nvPr>
        </p:nvPicPr>
        <p:blipFill>
          <a:blip r:embed="rId2" cstate="print"/>
          <a:srcRect/>
          <a:stretch>
            <a:fillRect/>
          </a:stretch>
        </p:blipFill>
        <p:spPr bwMode="auto">
          <a:xfrm>
            <a:off x="357158" y="1571612"/>
            <a:ext cx="2786082" cy="2214578"/>
          </a:xfrm>
          <a:prstGeom prst="rect">
            <a:avLst/>
          </a:prstGeom>
          <a:noFill/>
        </p:spPr>
      </p:pic>
      <p:pic>
        <p:nvPicPr>
          <p:cNvPr id="5" name="Picture 6" descr="C:\Users\micro center\Documents\image023.jpg"/>
          <p:cNvPicPr>
            <a:picLocks noChangeAspect="1" noChangeArrowheads="1"/>
          </p:cNvPicPr>
          <p:nvPr/>
        </p:nvPicPr>
        <p:blipFill>
          <a:blip r:embed="rId3" cstate="print"/>
          <a:srcRect/>
          <a:stretch>
            <a:fillRect/>
          </a:stretch>
        </p:blipFill>
        <p:spPr bwMode="auto">
          <a:xfrm>
            <a:off x="3714744" y="2285992"/>
            <a:ext cx="3071834" cy="2098548"/>
          </a:xfrm>
          <a:prstGeom prst="rect">
            <a:avLst/>
          </a:prstGeom>
          <a:noFill/>
        </p:spPr>
      </p:pic>
      <p:pic>
        <p:nvPicPr>
          <p:cNvPr id="6" name="Picture 7" descr="C:\Users\micro center\Documents\image021.jpg"/>
          <p:cNvPicPr>
            <a:picLocks noChangeAspect="1" noChangeArrowheads="1"/>
          </p:cNvPicPr>
          <p:nvPr/>
        </p:nvPicPr>
        <p:blipFill>
          <a:blip r:embed="rId4" cstate="print"/>
          <a:srcRect/>
          <a:stretch>
            <a:fillRect/>
          </a:stretch>
        </p:blipFill>
        <p:spPr bwMode="auto">
          <a:xfrm>
            <a:off x="5572132" y="4500570"/>
            <a:ext cx="3172968" cy="2103120"/>
          </a:xfrm>
          <a:prstGeom prst="rect">
            <a:avLst/>
          </a:prstGeom>
          <a:noFill/>
        </p:spPr>
      </p:pic>
      <p:cxnSp>
        <p:nvCxnSpPr>
          <p:cNvPr id="21" name="Connecteur droit avec flèche 20"/>
          <p:cNvCxnSpPr/>
          <p:nvPr/>
        </p:nvCxnSpPr>
        <p:spPr>
          <a:xfrm>
            <a:off x="2928926" y="3000372"/>
            <a:ext cx="9144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6200000" flipH="1">
            <a:off x="5965041" y="4179099"/>
            <a:ext cx="928694" cy="5715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lstStyle/>
          <a:p>
            <a:r>
              <a:rPr lang="fr-FR" dirty="0" smtClean="0"/>
              <a:t>Après la gélification du matériau, la prothèse est retirée de la cavité buccale puis examinée.</a:t>
            </a:r>
          </a:p>
          <a:p>
            <a:endParaRPr lang="fr-FR" dirty="0"/>
          </a:p>
        </p:txBody>
      </p:sp>
      <p:pic>
        <p:nvPicPr>
          <p:cNvPr id="6" name="Picture 7" descr="C:\Users\micro center\Documents\image021.jpg"/>
          <p:cNvPicPr>
            <a:picLocks noChangeAspect="1" noChangeArrowheads="1"/>
          </p:cNvPicPr>
          <p:nvPr/>
        </p:nvPicPr>
        <p:blipFill>
          <a:blip r:embed="rId2" cstate="print"/>
          <a:srcRect/>
          <a:stretch>
            <a:fillRect/>
          </a:stretch>
        </p:blipFill>
        <p:spPr bwMode="auto">
          <a:xfrm>
            <a:off x="2643174" y="3071810"/>
            <a:ext cx="3714776" cy="238887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2eme séance : 2-3 jours après</a:t>
            </a:r>
            <a:endParaRPr lang="fr-FR" dirty="0"/>
          </a:p>
        </p:txBody>
      </p:sp>
      <p:sp>
        <p:nvSpPr>
          <p:cNvPr id="3" name="Espace réservé du contenu 2"/>
          <p:cNvSpPr>
            <a:spLocks noGrp="1"/>
          </p:cNvSpPr>
          <p:nvPr>
            <p:ph idx="1"/>
          </p:nvPr>
        </p:nvSpPr>
        <p:spPr/>
        <p:txBody>
          <a:bodyPr/>
          <a:lstStyle/>
          <a:p>
            <a:r>
              <a:rPr lang="fr-FR" dirty="0" smtClean="0"/>
              <a:t>2-3 jours après</a:t>
            </a:r>
          </a:p>
          <a:p>
            <a:r>
              <a:rPr lang="fr-FR" dirty="0" smtClean="0"/>
              <a:t>Se déroule en 4 temps:</a:t>
            </a:r>
          </a:p>
          <a:p>
            <a:pPr marL="514350" indent="-514350">
              <a:buFont typeface="+mj-lt"/>
              <a:buAutoNum type="arabicPeriod"/>
            </a:pPr>
            <a:r>
              <a:rPr lang="fr-FR" dirty="0" smtClean="0"/>
              <a:t>Contrôle de la prothèse (intrados et bords)</a:t>
            </a:r>
          </a:p>
          <a:p>
            <a:pPr marL="514350" indent="-514350">
              <a:buFont typeface="+mj-lt"/>
              <a:buAutoNum type="arabicPeriod"/>
            </a:pPr>
            <a:r>
              <a:rPr lang="fr-FR" dirty="0" smtClean="0"/>
              <a:t>Retouches (compression ,imprécision des bords)</a:t>
            </a:r>
          </a:p>
          <a:p>
            <a:pPr marL="514350" indent="-514350">
              <a:buFont typeface="+mj-lt"/>
              <a:buAutoNum type="arabicPeriod"/>
            </a:pPr>
            <a:r>
              <a:rPr lang="fr-FR" dirty="0" smtClean="0"/>
              <a:t>Garnissage avec la résine à prise retardée</a:t>
            </a:r>
          </a:p>
          <a:p>
            <a:pPr marL="514350" indent="-514350">
              <a:buFont typeface="+mj-lt"/>
              <a:buAutoNum type="arabicPeriod"/>
            </a:pPr>
            <a:r>
              <a:rPr lang="fr-FR" dirty="0" smtClean="0"/>
              <a:t>Mise en bouche &amp; contrôle après prise           </a:t>
            </a:r>
          </a:p>
          <a:p>
            <a:pPr marL="914400" lvl="1" indent="-514350">
              <a:buFont typeface="+mj-lt"/>
              <a:buAutoNum type="arabicPeriod"/>
            </a:pPr>
            <a:endParaRPr lang="fr-FR" dirty="0" smtClean="0"/>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3eme séance:</a:t>
            </a:r>
            <a:endParaRPr lang="fr-FR" u="sng" dirty="0"/>
          </a:p>
        </p:txBody>
      </p:sp>
      <p:sp>
        <p:nvSpPr>
          <p:cNvPr id="3" name="Espace réservé du contenu 2"/>
          <p:cNvSpPr>
            <a:spLocks noGrp="1"/>
          </p:cNvSpPr>
          <p:nvPr>
            <p:ph idx="1"/>
          </p:nvPr>
        </p:nvSpPr>
        <p:spPr/>
        <p:txBody>
          <a:bodyPr/>
          <a:lstStyle/>
          <a:p>
            <a:r>
              <a:rPr lang="fr-FR" dirty="0" smtClean="0"/>
              <a:t>Ces séquences se renouvellent de séance en séance, jusqu’à ce que l’intégrité de la surface d’appui soit rétablie et les qualités mécaniques de rétention, de stabilisation, de sustentation soient obtenues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a:xfrm>
            <a:off x="285720" y="1285860"/>
            <a:ext cx="8401080" cy="5357850"/>
          </a:xfrm>
        </p:spPr>
        <p:txBody>
          <a:bodyPr>
            <a:normAutofit fontScale="92500" lnSpcReduction="10000"/>
          </a:bodyPr>
          <a:lstStyle/>
          <a:p>
            <a:pPr marL="514350" lvl="0" indent="-514350">
              <a:buFont typeface="+mj-lt"/>
              <a:buAutoNum type="arabicPeriod"/>
            </a:pPr>
            <a:r>
              <a:rPr lang="fr-FR" b="1" dirty="0" smtClean="0"/>
              <a:t>Introduction </a:t>
            </a:r>
          </a:p>
          <a:p>
            <a:pPr marL="514350" lvl="0" indent="-514350">
              <a:buNone/>
            </a:pPr>
            <a:endParaRPr lang="fr-FR" sz="2400" dirty="0"/>
          </a:p>
          <a:p>
            <a:pPr lvl="0">
              <a:buNone/>
            </a:pPr>
            <a:r>
              <a:rPr lang="fr-FR" b="1" dirty="0" smtClean="0"/>
              <a:t>2.  Définition </a:t>
            </a:r>
            <a:endParaRPr lang="fr-FR" sz="2400" dirty="0"/>
          </a:p>
          <a:p>
            <a:pPr lvl="0">
              <a:buNone/>
            </a:pPr>
            <a:r>
              <a:rPr lang="fr-FR" b="1" dirty="0" smtClean="0"/>
              <a:t>3.Mise </a:t>
            </a:r>
            <a:r>
              <a:rPr lang="fr-FR" b="1" dirty="0"/>
              <a:t>en condition </a:t>
            </a:r>
            <a:r>
              <a:rPr lang="fr-FR" b="1" u="sng" dirty="0" smtClean="0"/>
              <a:t>psychique </a:t>
            </a:r>
            <a:endParaRPr lang="fr-FR" sz="1600" u="sng" dirty="0"/>
          </a:p>
          <a:p>
            <a:pPr lvl="0">
              <a:buNone/>
            </a:pPr>
            <a:r>
              <a:rPr lang="fr-FR" b="1" dirty="0" smtClean="0"/>
              <a:t>4.Mise </a:t>
            </a:r>
            <a:r>
              <a:rPr lang="fr-FR" b="1" dirty="0"/>
              <a:t>en condition</a:t>
            </a:r>
            <a:r>
              <a:rPr lang="fr-FR" b="1" u="sng" dirty="0"/>
              <a:t> </a:t>
            </a:r>
            <a:r>
              <a:rPr lang="fr-FR" b="1" u="sng" dirty="0" smtClean="0"/>
              <a:t>tissulaire++++++</a:t>
            </a:r>
            <a:endParaRPr lang="fr-FR" sz="2400" u="sng" dirty="0"/>
          </a:p>
          <a:p>
            <a:pPr lvl="3">
              <a:buNone/>
            </a:pPr>
            <a:endParaRPr lang="fr-FR" sz="1600" dirty="0"/>
          </a:p>
          <a:p>
            <a:pPr lvl="0">
              <a:buNone/>
            </a:pPr>
            <a:r>
              <a:rPr lang="fr-FR" b="1" dirty="0" smtClean="0"/>
              <a:t>5.Mise </a:t>
            </a:r>
            <a:r>
              <a:rPr lang="fr-FR" b="1" dirty="0"/>
              <a:t>en condition </a:t>
            </a:r>
            <a:r>
              <a:rPr lang="fr-FR" b="1" u="sng" dirty="0"/>
              <a:t>neuro-articulaire</a:t>
            </a:r>
            <a:endParaRPr lang="fr-FR" sz="2400" u="sng" dirty="0"/>
          </a:p>
          <a:p>
            <a:pPr lvl="3">
              <a:buNone/>
            </a:pPr>
            <a:endParaRPr lang="fr-FR" sz="1600" dirty="0"/>
          </a:p>
          <a:p>
            <a:pPr lvl="3">
              <a:buNone/>
            </a:pPr>
            <a:endParaRPr lang="fr-FR" sz="1600" dirty="0"/>
          </a:p>
          <a:p>
            <a:pPr lvl="0">
              <a:buNone/>
            </a:pPr>
            <a:r>
              <a:rPr lang="fr-FR" b="1" dirty="0" smtClean="0"/>
              <a:t>6.Mise </a:t>
            </a:r>
            <a:r>
              <a:rPr lang="fr-FR" b="1" dirty="0"/>
              <a:t>en condition </a:t>
            </a:r>
            <a:r>
              <a:rPr lang="fr-FR" b="1" u="sng" dirty="0"/>
              <a:t>esthétique</a:t>
            </a:r>
            <a:endParaRPr lang="fr-FR" sz="2400" u="sng" dirty="0"/>
          </a:p>
          <a:p>
            <a:pPr lvl="0">
              <a:buNone/>
            </a:pPr>
            <a:r>
              <a:rPr lang="fr-FR" b="1" dirty="0" smtClean="0"/>
              <a:t>7.Mise </a:t>
            </a:r>
            <a:r>
              <a:rPr lang="fr-FR" b="1" dirty="0"/>
              <a:t>en condition</a:t>
            </a:r>
            <a:r>
              <a:rPr lang="fr-FR" b="1" u="sng" dirty="0"/>
              <a:t> phonétique</a:t>
            </a:r>
            <a:endParaRPr lang="fr-FR" sz="2400" u="sng" dirty="0"/>
          </a:p>
          <a:p>
            <a:pPr marL="514350" indent="-514350">
              <a:buNone/>
            </a:pPr>
            <a:r>
              <a:rPr lang="fr-FR" dirty="0" smtClean="0"/>
              <a:t>8.</a:t>
            </a:r>
            <a:r>
              <a:rPr lang="fr-FR" b="1" dirty="0" smtClean="0"/>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4eme séance:</a:t>
            </a:r>
            <a:endParaRPr lang="fr-FR" u="sng" dirty="0"/>
          </a:p>
        </p:txBody>
      </p:sp>
      <p:sp>
        <p:nvSpPr>
          <p:cNvPr id="3" name="Espace réservé du contenu 2"/>
          <p:cNvSpPr>
            <a:spLocks noGrp="1"/>
          </p:cNvSpPr>
          <p:nvPr>
            <p:ph idx="1"/>
          </p:nvPr>
        </p:nvSpPr>
        <p:spPr/>
        <p:txBody>
          <a:bodyPr/>
          <a:lstStyle/>
          <a:p>
            <a:r>
              <a:rPr lang="fr-FR" dirty="0" smtClean="0"/>
              <a:t>Lorsque l’ensemble des problèmes a été résolu, la prothèse est adressée au laboratoire pour une réfection totale. </a:t>
            </a:r>
          </a:p>
          <a:p>
            <a:endParaRPr lang="fr-FR" dirty="0"/>
          </a:p>
        </p:txBody>
      </p:sp>
      <p:pic>
        <p:nvPicPr>
          <p:cNvPr id="27651" name="Picture 3" descr="C:\Users\micro center\Pictures\images.jpg"/>
          <p:cNvPicPr>
            <a:picLocks noChangeAspect="1" noChangeArrowheads="1"/>
          </p:cNvPicPr>
          <p:nvPr/>
        </p:nvPicPr>
        <p:blipFill>
          <a:blip r:embed="rId2" cstate="print"/>
          <a:srcRect/>
          <a:stretch>
            <a:fillRect/>
          </a:stretch>
        </p:blipFill>
        <p:spPr bwMode="auto">
          <a:xfrm>
            <a:off x="5500694" y="3429000"/>
            <a:ext cx="3214710" cy="2357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7652" name="Picture 4" descr="C:\Users\micro center\Documents\prothesiste.jpeg"/>
          <p:cNvPicPr>
            <a:picLocks noChangeAspect="1" noChangeArrowheads="1"/>
          </p:cNvPicPr>
          <p:nvPr/>
        </p:nvPicPr>
        <p:blipFill>
          <a:blip r:embed="rId3" cstate="print"/>
          <a:srcRect/>
          <a:stretch>
            <a:fillRect/>
          </a:stretch>
        </p:blipFill>
        <p:spPr bwMode="auto">
          <a:xfrm>
            <a:off x="1071538" y="3429000"/>
            <a:ext cx="3143272" cy="23574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8" name="Connecteur droit avec flèche 7"/>
          <p:cNvCxnSpPr/>
          <p:nvPr/>
        </p:nvCxnSpPr>
        <p:spPr>
          <a:xfrm flipV="1">
            <a:off x="3357554" y="4500570"/>
            <a:ext cx="2357454" cy="64294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u="sng" dirty="0" smtClean="0"/>
              <a:t>Dernière séance</a:t>
            </a:r>
            <a:endParaRPr lang="fr-FR" u="sng" dirty="0"/>
          </a:p>
        </p:txBody>
      </p:sp>
      <p:sp>
        <p:nvSpPr>
          <p:cNvPr id="7" name="Espace réservé du contenu 6"/>
          <p:cNvSpPr>
            <a:spLocks noGrp="1"/>
          </p:cNvSpPr>
          <p:nvPr>
            <p:ph idx="1"/>
          </p:nvPr>
        </p:nvSpPr>
        <p:spPr/>
        <p:txBody>
          <a:bodyPr/>
          <a:lstStyle/>
          <a:p>
            <a:r>
              <a:rPr lang="fr-FR" dirty="0" smtClean="0"/>
              <a:t>Au retour du laboratoire, la prothèse est contrôlée puis désinfectée. la remise en place se déroule sans aucune difficulté tant au niveau de la muqueuse que de l’occlusion.</a:t>
            </a:r>
          </a:p>
          <a:p>
            <a:pPr>
              <a:buNone/>
            </a:pPr>
            <a:r>
              <a:rPr lang="fr-FR" dirty="0" smtClean="0"/>
              <a:t> </a:t>
            </a:r>
          </a:p>
          <a:p>
            <a:pPr>
              <a:buNone/>
            </a:pPr>
            <a:r>
              <a:rPr lang="fr-FR" dirty="0" smtClean="0"/>
              <a:t> </a:t>
            </a:r>
          </a:p>
          <a:p>
            <a:endParaRPr lang="fr-FR" dirty="0"/>
          </a:p>
        </p:txBody>
      </p:sp>
      <p:pic>
        <p:nvPicPr>
          <p:cNvPr id="28674" name="Picture 2" descr="C:\Users\micro center\Pictures\SoinsDentaires2_clip_image002_0001.jpg"/>
          <p:cNvPicPr>
            <a:picLocks noChangeAspect="1" noChangeArrowheads="1"/>
          </p:cNvPicPr>
          <p:nvPr/>
        </p:nvPicPr>
        <p:blipFill>
          <a:blip r:embed="rId2" cstate="print"/>
          <a:srcRect/>
          <a:stretch>
            <a:fillRect/>
          </a:stretch>
        </p:blipFill>
        <p:spPr bwMode="auto">
          <a:xfrm>
            <a:off x="1428728" y="4000504"/>
            <a:ext cx="2557466" cy="2214578"/>
          </a:xfrm>
          <a:prstGeom prst="rect">
            <a:avLst/>
          </a:prstGeom>
          <a:ln w="38100" cap="sq">
            <a:solidFill>
              <a:srgbClr val="0070C0"/>
            </a:solidFill>
            <a:prstDash val="solid"/>
            <a:miter lim="800000"/>
          </a:ln>
          <a:effectLst>
            <a:outerShdw blurRad="50800" dist="38100" dir="2700000" algn="tl" rotWithShape="0">
              <a:srgbClr val="000000">
                <a:alpha val="43000"/>
              </a:srgbClr>
            </a:outerShdw>
          </a:effectLst>
        </p:spPr>
      </p:pic>
      <p:pic>
        <p:nvPicPr>
          <p:cNvPr id="28675" name="Picture 3" descr="C:\Users\micro center\Pictures\7-8.jpg"/>
          <p:cNvPicPr>
            <a:picLocks noChangeAspect="1" noChangeArrowheads="1"/>
          </p:cNvPicPr>
          <p:nvPr/>
        </p:nvPicPr>
        <p:blipFill>
          <a:blip r:embed="rId3" cstate="print"/>
          <a:srcRect/>
          <a:stretch>
            <a:fillRect/>
          </a:stretch>
        </p:blipFill>
        <p:spPr bwMode="auto">
          <a:xfrm>
            <a:off x="4929190" y="3786190"/>
            <a:ext cx="2352675" cy="2857500"/>
          </a:xfrm>
          <a:prstGeom prst="rect">
            <a:avLst/>
          </a:prstGeom>
          <a:noFill/>
          <a:ln>
            <a:solidFill>
              <a:srgbClr val="7030A0"/>
            </a:solid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fr-FR" dirty="0" smtClean="0"/>
              <a:t>La mise en condition neuro-articulaire:</a:t>
            </a:r>
            <a:endParaRPr lang="fr-FR" dirty="0"/>
          </a:p>
        </p:txBody>
      </p:sp>
      <p:sp>
        <p:nvSpPr>
          <p:cNvPr id="3" name="Espace réservé du contenu 2"/>
          <p:cNvSpPr>
            <a:spLocks noGrp="1"/>
          </p:cNvSpPr>
          <p:nvPr>
            <p:ph idx="1"/>
          </p:nvPr>
        </p:nvSpPr>
        <p:spPr/>
        <p:txBody>
          <a:bodyPr/>
          <a:lstStyle/>
          <a:p>
            <a:r>
              <a:rPr lang="fr-FR" u="sng" dirty="0" smtClean="0"/>
              <a:t>Objectifs :</a:t>
            </a:r>
          </a:p>
          <a:p>
            <a:pPr>
              <a:buFont typeface="Wingdings" pitchFamily="2" charset="2"/>
              <a:buChar char="Ø"/>
            </a:pPr>
            <a:r>
              <a:rPr lang="fr-FR" dirty="0" smtClean="0"/>
              <a:t> les corrections de </a:t>
            </a:r>
            <a:r>
              <a:rPr lang="fr-FR" u="sng" dirty="0" smtClean="0"/>
              <a:t>dimension verticale</a:t>
            </a:r>
            <a:r>
              <a:rPr lang="fr-FR" dirty="0" smtClean="0"/>
              <a:t>.</a:t>
            </a:r>
          </a:p>
          <a:p>
            <a:pPr>
              <a:buFont typeface="Wingdings" pitchFamily="2" charset="2"/>
              <a:buChar char="Ø"/>
            </a:pPr>
            <a:r>
              <a:rPr lang="fr-FR" dirty="0" smtClean="0"/>
              <a:t> l’établissement d’une </a:t>
            </a:r>
            <a:r>
              <a:rPr lang="fr-FR" u="sng" dirty="0" smtClean="0"/>
              <a:t>relation condylienne équilibrée.</a:t>
            </a: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cette dimension est progressivement augmentée :</a:t>
            </a:r>
          </a:p>
          <a:p>
            <a:pPr lvl="0"/>
            <a:r>
              <a:rPr lang="fr-FR" dirty="0" smtClean="0"/>
              <a:t>Par apport de résine sur les faces occlusales des dents prothétiques.</a:t>
            </a:r>
          </a:p>
          <a:p>
            <a:r>
              <a:rPr lang="fr-FR" dirty="0" smtClean="0"/>
              <a:t>Cependant, l’adaptation du patient à ces modifications d’épaisseur de la prothèse est lente, 90 jours environ.</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r>
              <a:rPr lang="fr-FR" i="1" u="sng" dirty="0" smtClean="0"/>
              <a:t>Altération des relations condyliennes</a:t>
            </a:r>
            <a:r>
              <a:rPr lang="fr-FR" dirty="0" smtClean="0"/>
              <a:t> : </a:t>
            </a:r>
          </a:p>
          <a:p>
            <a:pPr>
              <a:buNone/>
            </a:pPr>
            <a:r>
              <a:rPr lang="fr-FR" dirty="0" smtClean="0"/>
              <a:t>          le praticien réalise les deux prothèses : la </a:t>
            </a:r>
            <a:r>
              <a:rPr lang="fr-FR" dirty="0" smtClean="0">
                <a:solidFill>
                  <a:srgbClr val="FF0000"/>
                </a:solidFill>
              </a:rPr>
              <a:t>prothèse maxillaire </a:t>
            </a:r>
            <a:r>
              <a:rPr lang="fr-FR" dirty="0" smtClean="0"/>
              <a:t>(POP, montages). La </a:t>
            </a:r>
            <a:r>
              <a:rPr lang="fr-FR" dirty="0" smtClean="0">
                <a:solidFill>
                  <a:srgbClr val="FF0000"/>
                </a:solidFill>
              </a:rPr>
              <a:t>prothèse mandibulaire</a:t>
            </a:r>
            <a:r>
              <a:rPr lang="fr-FR" dirty="0" smtClean="0"/>
              <a:t>, seules les dents antéro-inférieures définitives sont mises en place, deux </a:t>
            </a:r>
            <a:r>
              <a:rPr lang="fr-FR" dirty="0" smtClean="0">
                <a:solidFill>
                  <a:srgbClr val="FF0000"/>
                </a:solidFill>
              </a:rPr>
              <a:t>bourrelets en résine </a:t>
            </a:r>
            <a:r>
              <a:rPr lang="fr-FR" dirty="0" smtClean="0"/>
              <a:t>remplacent les dents postérieures.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smtClean="0"/>
              <a:t>. Les prothèses sont insérées, puis les bourrelets sont</a:t>
            </a:r>
            <a:r>
              <a:rPr lang="fr-FR" dirty="0" smtClean="0">
                <a:solidFill>
                  <a:srgbClr val="FF0000"/>
                </a:solidFill>
              </a:rPr>
              <a:t> corrigés </a:t>
            </a:r>
            <a:r>
              <a:rPr lang="fr-FR" dirty="0" smtClean="0"/>
              <a:t>par soustraction ou addition pour rétablir progressivement la stabilité occlusale.</a:t>
            </a:r>
          </a:p>
          <a:p>
            <a:r>
              <a:rPr lang="fr-FR" dirty="0" smtClean="0"/>
              <a:t>Lorsque les structures condyliennes retrouvent leur </a:t>
            </a:r>
            <a:r>
              <a:rPr lang="fr-FR" dirty="0" smtClean="0">
                <a:solidFill>
                  <a:srgbClr val="FF0000"/>
                </a:solidFill>
              </a:rPr>
              <a:t>position d’équilibre physiologique</a:t>
            </a:r>
            <a:r>
              <a:rPr lang="fr-FR" dirty="0" smtClean="0"/>
              <a:t>, les bourrelets sont remplacés par les dents prothétiques puis la réfection de la prothèse mandibulaire est réalisée au laboratoire.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fr-FR" dirty="0" smtClean="0"/>
              <a:t>Mise en condition esthétique:</a:t>
            </a:r>
            <a:endParaRPr lang="fr-FR" dirty="0"/>
          </a:p>
        </p:txBody>
      </p:sp>
      <p:sp>
        <p:nvSpPr>
          <p:cNvPr id="3" name="Espace réservé du contenu 2"/>
          <p:cNvSpPr>
            <a:spLocks noGrp="1"/>
          </p:cNvSpPr>
          <p:nvPr>
            <p:ph idx="1"/>
          </p:nvPr>
        </p:nvSpPr>
        <p:spPr/>
        <p:txBody>
          <a:bodyPr>
            <a:normAutofit/>
          </a:bodyPr>
          <a:lstStyle/>
          <a:p>
            <a:r>
              <a:rPr lang="fr-FR" dirty="0" smtClean="0"/>
              <a:t>Le succès de l’intégration organique et psychique de la prothèse complète ne peut être optimal qu’à condition que le sourire recréé prothétiquement coïncide aussi fidèlement que possible avec </a:t>
            </a:r>
            <a:r>
              <a:rPr lang="fr-FR" u="sng" dirty="0" smtClean="0"/>
              <a:t>l’image naturelle du patient.</a:t>
            </a:r>
          </a:p>
          <a:p>
            <a:pPr lvl="0">
              <a:buNone/>
            </a:pPr>
            <a:endParaRPr lang="fr-FR" dirty="0" smtClean="0"/>
          </a:p>
        </p:txBody>
      </p:sp>
      <p:pic>
        <p:nvPicPr>
          <p:cNvPr id="4" name="Image 3" descr="Sourire.jpg"/>
          <p:cNvPicPr>
            <a:picLocks noChangeAspect="1"/>
          </p:cNvPicPr>
          <p:nvPr/>
        </p:nvPicPr>
        <p:blipFill>
          <a:blip r:embed="rId2" cstate="print"/>
          <a:stretch>
            <a:fillRect/>
          </a:stretch>
        </p:blipFill>
        <p:spPr>
          <a:xfrm>
            <a:off x="3643306" y="4286256"/>
            <a:ext cx="2881314" cy="228601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fr-FR" dirty="0" smtClean="0"/>
              <a:t>Mise en condition phonétique: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 La prothèse transitoire facilite l’élimination progressive des doléances phonétiques. La mise en condition des organes para-prothétiques ayant une incidence dans l’émission et l’articulation des principaux phonèmes sera conduite simultanément avec la </a:t>
            </a:r>
            <a:r>
              <a:rPr lang="fr-FR" dirty="0" smtClean="0"/>
              <a:t>Mise en Condition </a:t>
            </a:r>
            <a:r>
              <a:rPr lang="fr-FR" dirty="0" smtClean="0"/>
              <a:t>tissulaire.</a:t>
            </a:r>
          </a:p>
          <a:p>
            <a:pPr>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57232"/>
            <a:ext cx="8229600" cy="5268931"/>
          </a:xfrm>
        </p:spPr>
        <p:txBody>
          <a:bodyPr>
            <a:normAutofit fontScale="85000" lnSpcReduction="10000"/>
          </a:bodyPr>
          <a:lstStyle/>
          <a:p>
            <a:pPr lvl="0"/>
            <a:r>
              <a:rPr lang="fr-FR" dirty="0" smtClean="0"/>
              <a:t>L’édenté total est prié d’avaler sa salive 7 à 8 fois ; la déglutition assure un pré modelage de la résine qui permet la création d’un relief en harmonie avec celui de la muqueuse tapissant la face dorsale de la langue.</a:t>
            </a:r>
          </a:p>
          <a:p>
            <a:pPr lvl="0">
              <a:buNone/>
            </a:pPr>
            <a:endParaRPr lang="fr-FR" dirty="0" smtClean="0"/>
          </a:p>
          <a:p>
            <a:pPr lvl="0"/>
            <a:r>
              <a:rPr lang="fr-FR" dirty="0" smtClean="0"/>
              <a:t>Le patient sera invité à lire les consonnes L, T, D, J, CH, S, Z, F et V renforcées successivement par des voyelles, seront répétées dans l’ordre plusieurs fois.</a:t>
            </a:r>
          </a:p>
          <a:p>
            <a:pPr lvl="0">
              <a:buNone/>
            </a:pPr>
            <a:r>
              <a:rPr lang="fr-FR" dirty="0" smtClean="0"/>
              <a:t> </a:t>
            </a:r>
          </a:p>
          <a:p>
            <a:pPr lvl="0"/>
            <a:r>
              <a:rPr lang="fr-FR" dirty="0" smtClean="0"/>
              <a:t>Après l’adaptation de la phonation, la prothèse sera transférée au labo pour la réfection partielle ou totale.</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8000" dirty="0" smtClean="0"/>
              <a:t>Conclusion</a:t>
            </a:r>
            <a:r>
              <a:rPr lang="fr-FR" dirty="0" smtClean="0"/>
              <a:t> </a:t>
            </a:r>
            <a:endParaRPr lang="fr-FR" dirty="0"/>
          </a:p>
        </p:txBody>
      </p:sp>
      <p:sp>
        <p:nvSpPr>
          <p:cNvPr id="3" name="Espace réservé du contenu 2"/>
          <p:cNvSpPr>
            <a:spLocks noGrp="1"/>
          </p:cNvSpPr>
          <p:nvPr>
            <p:ph idx="1"/>
          </p:nvPr>
        </p:nvSpPr>
        <p:spPr>
          <a:xfrm>
            <a:off x="457200" y="2000239"/>
            <a:ext cx="8229600" cy="3000397"/>
          </a:xfrm>
          <a:ln w="57150"/>
        </p:spPr>
        <p:style>
          <a:lnRef idx="2">
            <a:schemeClr val="accent2"/>
          </a:lnRef>
          <a:fillRef idx="1">
            <a:schemeClr val="lt1"/>
          </a:fillRef>
          <a:effectRef idx="0">
            <a:schemeClr val="accent2"/>
          </a:effectRef>
          <a:fontRef idx="minor">
            <a:schemeClr val="dk1"/>
          </a:fontRef>
        </p:style>
        <p:txBody>
          <a:bodyPr>
            <a:normAutofit lnSpcReduction="10000"/>
          </a:bodyPr>
          <a:lstStyle/>
          <a:p>
            <a:endParaRPr lang="fr-FR" dirty="0" smtClean="0"/>
          </a:p>
          <a:p>
            <a:r>
              <a:rPr lang="fr-FR" dirty="0" smtClean="0"/>
              <a:t>La prothèse transitoire est une prothèse destinée a améliorée les conditions </a:t>
            </a:r>
            <a:r>
              <a:rPr lang="fr-FR" u="sng" dirty="0" smtClean="0"/>
              <a:t>anatomiques</a:t>
            </a:r>
            <a:r>
              <a:rPr lang="fr-FR" dirty="0" smtClean="0"/>
              <a:t> et </a:t>
            </a:r>
            <a:r>
              <a:rPr lang="fr-FR" u="sng" dirty="0" smtClean="0"/>
              <a:t>physiologiques</a:t>
            </a:r>
            <a:r>
              <a:rPr lang="fr-FR" dirty="0" smtClean="0"/>
              <a:t> des structures buccales du patient afin d’assurer à ce dernier une </a:t>
            </a:r>
            <a:r>
              <a:rPr lang="fr-FR" smtClean="0"/>
              <a:t>restauration </a:t>
            </a:r>
            <a:r>
              <a:rPr lang="fr-FR" u="sng" smtClean="0"/>
              <a:t>esthétique et  </a:t>
            </a:r>
            <a:r>
              <a:rPr lang="fr-FR" u="sng" dirty="0" smtClean="0"/>
              <a:t>fonctionnelle . </a:t>
            </a:r>
            <a:endParaRPr lang="fr-FR"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8000" u="sng" dirty="0" smtClean="0"/>
              <a:t>1-Introduction</a:t>
            </a:r>
            <a:endParaRPr lang="fr-FR" sz="8000" u="sng" dirty="0"/>
          </a:p>
        </p:txBody>
      </p:sp>
      <p:sp>
        <p:nvSpPr>
          <p:cNvPr id="3" name="Espace réservé du contenu 2"/>
          <p:cNvSpPr>
            <a:spLocks noGrp="1"/>
          </p:cNvSpPr>
          <p:nvPr>
            <p:ph idx="1"/>
          </p:nvPr>
        </p:nvSpPr>
        <p:spPr/>
        <p:txBody>
          <a:bodyPr/>
          <a:lstStyle/>
          <a:p>
            <a:r>
              <a:rPr lang="fr-FR" dirty="0"/>
              <a:t>Le port de prothèses complètes plus ou moins inadaptées s’accompagne  d’ altérations de l’ensemble des tissus impliqués dans le port des prothèses. Les muqueuses, les muscles, les ATM et  l’état psychologique des patients. </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1604" y="274638"/>
            <a:ext cx="6429420" cy="1143000"/>
          </a:xfrm>
        </p:spPr>
        <p:txBody>
          <a:bodyPr>
            <a:noAutofit/>
          </a:bodyPr>
          <a:lstStyle/>
          <a:p>
            <a:r>
              <a:rPr lang="fr-FR" sz="7200" dirty="0" smtClean="0"/>
              <a:t>2- </a:t>
            </a:r>
            <a:r>
              <a:rPr lang="fr-FR" sz="7200" u="sng" dirty="0" smtClean="0"/>
              <a:t>Définition</a:t>
            </a:r>
            <a:endParaRPr lang="fr-FR" sz="7200" u="sng" dirty="0"/>
          </a:p>
        </p:txBody>
      </p:sp>
      <p:sp>
        <p:nvSpPr>
          <p:cNvPr id="3" name="Espace réservé du contenu 2"/>
          <p:cNvSpPr>
            <a:spLocks noGrp="1"/>
          </p:cNvSpPr>
          <p:nvPr>
            <p:ph idx="1"/>
          </p:nvPr>
        </p:nvSpPr>
        <p:spPr>
          <a:xfrm>
            <a:off x="457200" y="1600201"/>
            <a:ext cx="8229600" cy="3543312"/>
          </a:xfrm>
          <a:ln w="57150"/>
        </p:spPr>
        <p:style>
          <a:lnRef idx="2">
            <a:schemeClr val="accent2"/>
          </a:lnRef>
          <a:fillRef idx="1">
            <a:schemeClr val="lt1"/>
          </a:fillRef>
          <a:effectRef idx="0">
            <a:schemeClr val="accent2"/>
          </a:effectRef>
          <a:fontRef idx="minor">
            <a:schemeClr val="dk1"/>
          </a:fontRef>
        </p:style>
        <p:txBody>
          <a:bodyPr>
            <a:normAutofit/>
          </a:bodyPr>
          <a:lstStyle/>
          <a:p>
            <a:r>
              <a:rPr lang="fr-FR" dirty="0"/>
              <a:t>La mise en condition est constituée par l’ensemble des </a:t>
            </a:r>
            <a:r>
              <a:rPr lang="fr-FR" u="sng" dirty="0"/>
              <a:t>thérapeutiques</a:t>
            </a:r>
            <a:r>
              <a:rPr lang="fr-FR" dirty="0"/>
              <a:t> ou des </a:t>
            </a:r>
            <a:r>
              <a:rPr lang="fr-FR" u="sng" dirty="0"/>
              <a:t>préparations</a:t>
            </a:r>
            <a:r>
              <a:rPr lang="fr-FR" dirty="0"/>
              <a:t> destinées à </a:t>
            </a:r>
            <a:r>
              <a:rPr lang="fr-FR" u="sng" dirty="0">
                <a:solidFill>
                  <a:srgbClr val="FF0000"/>
                </a:solidFill>
              </a:rPr>
              <a:t>placer le patient dans les conditions psychiques et physiques idéales </a:t>
            </a:r>
            <a:r>
              <a:rPr lang="fr-FR" dirty="0"/>
              <a:t>pour recevoir une prothèse </a:t>
            </a:r>
            <a:r>
              <a:rPr lang="fr-FR" dirty="0" smtClean="0"/>
              <a:t>stable , </a:t>
            </a:r>
            <a:r>
              <a:rPr lang="fr-FR" dirty="0"/>
              <a:t>rétentive, confortable et s’adapter rapidement à </a:t>
            </a:r>
            <a:r>
              <a:rPr lang="fr-FR" dirty="0" smtClean="0"/>
              <a:t>elle.</a:t>
            </a: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Les différents aspects de la mise en</a:t>
            </a:r>
            <a:r>
              <a:rPr lang="fr-FR" dirty="0" smtClean="0"/>
              <a:t> </a:t>
            </a:r>
            <a:r>
              <a:rPr lang="fr-FR" u="sng" dirty="0" smtClean="0"/>
              <a:t>condition</a:t>
            </a:r>
            <a:endParaRPr lang="fr-FR" u="sng"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fr-FR" sz="4000" dirty="0" smtClean="0"/>
              <a:t>La mise en condition psychique</a:t>
            </a:r>
          </a:p>
          <a:p>
            <a:pPr marL="514350" indent="-514350">
              <a:buFont typeface="+mj-lt"/>
              <a:buAutoNum type="arabicPeriod"/>
            </a:pPr>
            <a:r>
              <a:rPr lang="fr-FR" sz="4000" dirty="0" smtClean="0"/>
              <a:t>La mise en condition tissulaire ++++</a:t>
            </a:r>
          </a:p>
          <a:p>
            <a:pPr marL="514350" indent="-514350">
              <a:buFont typeface="+mj-lt"/>
              <a:buAutoNum type="arabicPeriod"/>
            </a:pPr>
            <a:r>
              <a:rPr lang="fr-FR" sz="4000" dirty="0" smtClean="0"/>
              <a:t>La mise en condition neuro-articulaire</a:t>
            </a:r>
          </a:p>
          <a:p>
            <a:pPr marL="514350" indent="-514350">
              <a:buFont typeface="+mj-lt"/>
              <a:buAutoNum type="arabicPeriod"/>
            </a:pPr>
            <a:r>
              <a:rPr lang="fr-FR" sz="4000" dirty="0" smtClean="0"/>
              <a:t>La mise en condition esthétique</a:t>
            </a:r>
          </a:p>
          <a:p>
            <a:pPr marL="514350" indent="-514350">
              <a:buFont typeface="+mj-lt"/>
              <a:buAutoNum type="arabicPeriod"/>
            </a:pPr>
            <a:r>
              <a:rPr lang="fr-FR" sz="4000" dirty="0" smtClean="0"/>
              <a:t>La mise en condition phonétique</a:t>
            </a:r>
          </a:p>
          <a:p>
            <a:pPr marL="514350" indent="-514350">
              <a:buNone/>
            </a:pP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buFont typeface="Wingdings" pitchFamily="2" charset="2"/>
              <a:buChar char="Ø"/>
            </a:pPr>
            <a:r>
              <a:rPr lang="fr-FR" u="sng" dirty="0" smtClean="0"/>
              <a:t>La mise en condition psychique</a:t>
            </a:r>
            <a:endParaRPr lang="fr-FR" u="sng" dirty="0"/>
          </a:p>
        </p:txBody>
      </p:sp>
      <p:sp>
        <p:nvSpPr>
          <p:cNvPr id="3" name="Espace réservé du contenu 2"/>
          <p:cNvSpPr>
            <a:spLocks noGrp="1"/>
          </p:cNvSpPr>
          <p:nvPr>
            <p:ph idx="1"/>
          </p:nvPr>
        </p:nvSpPr>
        <p:spPr>
          <a:xfrm>
            <a:off x="357158" y="1714488"/>
            <a:ext cx="8329642" cy="4411675"/>
          </a:xfrm>
        </p:spPr>
        <p:txBody>
          <a:bodyPr/>
          <a:lstStyle/>
          <a:p>
            <a:r>
              <a:rPr lang="fr-FR" dirty="0" smtClean="0"/>
              <a:t>Elle doit occuper la première place dans l’approche clinique d’un édenté total.</a:t>
            </a:r>
          </a:p>
          <a:p>
            <a:pPr>
              <a:buNone/>
            </a:pPr>
            <a:r>
              <a:rPr lang="fr-FR" dirty="0" smtClean="0"/>
              <a:t> </a:t>
            </a:r>
          </a:p>
          <a:p>
            <a:r>
              <a:rPr lang="fr-FR" dirty="0" smtClean="0"/>
              <a:t>Il ne peut y avoir d’intégration organique ni d’adaptation possible à une prothèse amovible si son intégration psychique n’existe pas.</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nvPr>
        </p:nvGraphicFramePr>
        <p:xfrm>
          <a:off x="428596" y="1357298"/>
          <a:ext cx="814393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descr="7-10.jpg"/>
          <p:cNvPicPr>
            <a:picLocks noChangeAspect="1"/>
          </p:cNvPicPr>
          <p:nvPr/>
        </p:nvPicPr>
        <p:blipFill>
          <a:blip r:embed="rId7" cstate="print"/>
          <a:stretch>
            <a:fillRect/>
          </a:stretch>
        </p:blipFill>
        <p:spPr>
          <a:xfrm>
            <a:off x="6286500" y="0"/>
            <a:ext cx="2857500" cy="2628900"/>
          </a:xfrm>
          <a:prstGeom prst="rect">
            <a:avLst/>
          </a:prstGeom>
        </p:spPr>
      </p:pic>
      <p:pic>
        <p:nvPicPr>
          <p:cNvPr id="6" name="Image 5" descr="protheses-dentaires.jpg"/>
          <p:cNvPicPr>
            <a:picLocks noChangeAspect="1"/>
          </p:cNvPicPr>
          <p:nvPr/>
        </p:nvPicPr>
        <p:blipFill>
          <a:blip r:embed="rId8" cstate="print"/>
          <a:stretch>
            <a:fillRect/>
          </a:stretch>
        </p:blipFill>
        <p:spPr>
          <a:xfrm>
            <a:off x="214282" y="214290"/>
            <a:ext cx="1714500" cy="1724025"/>
          </a:xfrm>
          <a:prstGeom prst="rect">
            <a:avLst/>
          </a:prstGeom>
          <a:ln w="127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Font typeface="Wingdings" pitchFamily="2" charset="2"/>
              <a:buChar char="Ø"/>
            </a:pPr>
            <a:r>
              <a:rPr lang="fr-FR" u="sng" dirty="0" smtClean="0"/>
              <a:t>La mise en condition tissulaire</a:t>
            </a:r>
            <a:endParaRPr lang="fr-FR" u="sng" dirty="0"/>
          </a:p>
        </p:txBody>
      </p:sp>
      <p:sp>
        <p:nvSpPr>
          <p:cNvPr id="3" name="Espace réservé du contenu 2"/>
          <p:cNvSpPr>
            <a:spLocks noGrp="1"/>
          </p:cNvSpPr>
          <p:nvPr>
            <p:ph idx="1"/>
          </p:nvPr>
        </p:nvSpPr>
        <p:spPr/>
        <p:txBody>
          <a:bodyPr>
            <a:normAutofit/>
          </a:bodyPr>
          <a:lstStyle/>
          <a:p>
            <a:pPr lvl="0">
              <a:buNone/>
            </a:pPr>
            <a:r>
              <a:rPr lang="fr-FR" b="1" dirty="0" smtClean="0"/>
              <a:t>         </a:t>
            </a:r>
            <a:r>
              <a:rPr lang="fr-FR" b="1" u="sng" dirty="0" smtClean="0"/>
              <a:t>Les objectifs</a:t>
            </a:r>
            <a:r>
              <a:rPr lang="fr-FR" b="1" dirty="0" smtClean="0"/>
              <a:t> :</a:t>
            </a:r>
            <a:r>
              <a:rPr lang="fr-FR" dirty="0" smtClean="0"/>
              <a:t> </a:t>
            </a:r>
          </a:p>
          <a:p>
            <a:pPr lvl="0"/>
            <a:r>
              <a:rPr lang="fr-FR" dirty="0" smtClean="0"/>
              <a:t>Réhabiliter la surface d’appui avant la réalisation d’une nouvelle prothèse. </a:t>
            </a:r>
          </a:p>
          <a:p>
            <a:pPr lvl="0"/>
            <a:r>
              <a:rPr lang="fr-FR" dirty="0" smtClean="0"/>
              <a:t>Réhabiliter la surface d’appui après la réalisation de la prothèse </a:t>
            </a:r>
            <a:r>
              <a:rPr lang="fr-FR" dirty="0" smtClean="0">
                <a:sym typeface="Symbol"/>
              </a:rPr>
              <a:t></a:t>
            </a:r>
            <a:r>
              <a:rPr lang="fr-FR" dirty="0" smtClean="0"/>
              <a:t> approche post-prothétique permet d’améliorer la sustentation, la stabilisation, la rétention d’une prothèse nouvellement réalisée.</a:t>
            </a:r>
          </a:p>
          <a:p>
            <a:pPr lvl="0">
              <a:buNone/>
            </a:pP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Exemples:</a:t>
            </a:r>
            <a:endParaRPr lang="fr-FR" u="sng" dirty="0"/>
          </a:p>
        </p:txBody>
      </p:sp>
      <p:pic>
        <p:nvPicPr>
          <p:cNvPr id="25602" name="Picture 2" descr="C:\Users\micro center\Documents\stomatite2.jpg"/>
          <p:cNvPicPr>
            <a:picLocks noGrp="1" noChangeAspect="1" noChangeArrowheads="1"/>
          </p:cNvPicPr>
          <p:nvPr>
            <p:ph idx="1"/>
          </p:nvPr>
        </p:nvPicPr>
        <p:blipFill>
          <a:blip r:embed="rId2" cstate="print"/>
          <a:srcRect/>
          <a:stretch>
            <a:fillRect/>
          </a:stretch>
        </p:blipFill>
        <p:spPr bwMode="auto">
          <a:xfrm>
            <a:off x="1071538" y="1571612"/>
            <a:ext cx="2800350" cy="2071702"/>
          </a:xfrm>
          <a:prstGeom prst="rect">
            <a:avLst/>
          </a:prstGeom>
          <a:noFill/>
        </p:spPr>
      </p:pic>
      <p:pic>
        <p:nvPicPr>
          <p:cNvPr id="25605" name="Picture 5" descr="C:\Users\micro center\Documents\imise en condition modification de la base prothètique.jpg"/>
          <p:cNvPicPr>
            <a:picLocks noChangeAspect="1" noChangeArrowheads="1"/>
          </p:cNvPicPr>
          <p:nvPr/>
        </p:nvPicPr>
        <p:blipFill>
          <a:blip r:embed="rId3" cstate="print"/>
          <a:srcRect/>
          <a:stretch>
            <a:fillRect/>
          </a:stretch>
        </p:blipFill>
        <p:spPr bwMode="auto">
          <a:xfrm>
            <a:off x="4572000" y="3786190"/>
            <a:ext cx="2786082" cy="21431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721</Words>
  <Application>Microsoft Office PowerPoint</Application>
  <PresentationFormat>Affichage à l'écran (4:3)</PresentationFormat>
  <Paragraphs>106</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université de Constantine faculté de médecine département de chirurgie dentaire service de prothèse  </vt:lpstr>
      <vt:lpstr>plan</vt:lpstr>
      <vt:lpstr>1-Introduction</vt:lpstr>
      <vt:lpstr>2- Définition</vt:lpstr>
      <vt:lpstr>Les différents aspects de la mise en condition</vt:lpstr>
      <vt:lpstr>La mise en condition psychique</vt:lpstr>
      <vt:lpstr>Diapositive 7</vt:lpstr>
      <vt:lpstr>La mise en condition tissulaire</vt:lpstr>
      <vt:lpstr>Exemples:</vt:lpstr>
      <vt:lpstr>Diapositive 10</vt:lpstr>
      <vt:lpstr>Matériaux:</vt:lpstr>
      <vt:lpstr>Les séquences cliniques</vt:lpstr>
      <vt:lpstr>La  chronologie des étapes de la mise en condition</vt:lpstr>
      <vt:lpstr>2eme temps:</vt:lpstr>
      <vt:lpstr>3eme temps: retouches au niveau de l’intra dos </vt:lpstr>
      <vt:lpstr>4eme tps: application de la résine &amp; insertion de la prothèse en bouche  </vt:lpstr>
      <vt:lpstr>Diapositive 17</vt:lpstr>
      <vt:lpstr>2eme séance : 2-3 jours après</vt:lpstr>
      <vt:lpstr>3eme séance:</vt:lpstr>
      <vt:lpstr>4eme séance:</vt:lpstr>
      <vt:lpstr>Dernière séance</vt:lpstr>
      <vt:lpstr>La mise en condition neuro-articulaire:</vt:lpstr>
      <vt:lpstr>Diapositive 23</vt:lpstr>
      <vt:lpstr>Diapositive 24</vt:lpstr>
      <vt:lpstr>Diapositive 25</vt:lpstr>
      <vt:lpstr>Mise en condition esthétique:</vt:lpstr>
      <vt:lpstr>Mise en condition phonétique:</vt:lpstr>
      <vt:lpstr>Diapositive 28</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de Constantine faculté de médecine département de chirurgie dentaire service de prothèse</dc:title>
  <dc:creator>micro center</dc:creator>
  <cp:lastModifiedBy>SERAOUI</cp:lastModifiedBy>
  <cp:revision>40</cp:revision>
  <dcterms:created xsi:type="dcterms:W3CDTF">2011-11-09T17:34:08Z</dcterms:created>
  <dcterms:modified xsi:type="dcterms:W3CDTF">2014-11-05T19:37:40Z</dcterms:modified>
</cp:coreProperties>
</file>