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2" r:id="rId9"/>
    <p:sldId id="268" r:id="rId10"/>
    <p:sldId id="264" r:id="rId11"/>
    <p:sldId id="266" r:id="rId12"/>
    <p:sldId id="269" r:id="rId13"/>
    <p:sldId id="271" r:id="rId14"/>
    <p:sldId id="263"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p:scale>
          <a:sx n="78" d="100"/>
          <a:sy n="78" d="100"/>
        </p:scale>
        <p:origin x="-1146" y="2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4DF4D53-40F5-48CF-A921-1CE8C7DCE371}" type="datetimeFigureOut">
              <a:rPr lang="fr-FR" smtClean="0"/>
              <a:pPr/>
              <a:t>18/03/2014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98C32EE-0EE6-40BD-B6C0-916464F93203}"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4DF4D53-40F5-48CF-A921-1CE8C7DCE371}" type="datetimeFigureOut">
              <a:rPr lang="fr-FR" smtClean="0"/>
              <a:pPr/>
              <a:t>18/03/2014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98C32EE-0EE6-40BD-B6C0-916464F93203}"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4DF4D53-40F5-48CF-A921-1CE8C7DCE371}" type="datetimeFigureOut">
              <a:rPr lang="fr-FR" smtClean="0"/>
              <a:pPr/>
              <a:t>18/03/2014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98C32EE-0EE6-40BD-B6C0-916464F93203}"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4DF4D53-40F5-48CF-A921-1CE8C7DCE371}" type="datetimeFigureOut">
              <a:rPr lang="fr-FR" smtClean="0"/>
              <a:pPr/>
              <a:t>18/03/2014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98C32EE-0EE6-40BD-B6C0-916464F93203}"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4DF4D53-40F5-48CF-A921-1CE8C7DCE371}" type="datetimeFigureOut">
              <a:rPr lang="fr-FR" smtClean="0"/>
              <a:pPr/>
              <a:t>18/03/2014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98C32EE-0EE6-40BD-B6C0-916464F93203}"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4DF4D53-40F5-48CF-A921-1CE8C7DCE371}" type="datetimeFigureOut">
              <a:rPr lang="fr-FR" smtClean="0"/>
              <a:pPr/>
              <a:t>18/03/2014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98C32EE-0EE6-40BD-B6C0-916464F93203}"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4DF4D53-40F5-48CF-A921-1CE8C7DCE371}" type="datetimeFigureOut">
              <a:rPr lang="fr-FR" smtClean="0"/>
              <a:pPr/>
              <a:t>18/03/2014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98C32EE-0EE6-40BD-B6C0-916464F93203}"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44DF4D53-40F5-48CF-A921-1CE8C7DCE371}" type="datetimeFigureOut">
              <a:rPr lang="fr-FR" smtClean="0"/>
              <a:pPr/>
              <a:t>18/03/2014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98C32EE-0EE6-40BD-B6C0-916464F93203}"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4DF4D53-40F5-48CF-A921-1CE8C7DCE371}" type="datetimeFigureOut">
              <a:rPr lang="fr-FR" smtClean="0"/>
              <a:pPr/>
              <a:t>18/03/2014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98C32EE-0EE6-40BD-B6C0-916464F93203}"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4DF4D53-40F5-48CF-A921-1CE8C7DCE371}" type="datetimeFigureOut">
              <a:rPr lang="fr-FR" smtClean="0"/>
              <a:pPr/>
              <a:t>18/03/2014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98C32EE-0EE6-40BD-B6C0-916464F93203}"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4DF4D53-40F5-48CF-A921-1CE8C7DCE371}" type="datetimeFigureOut">
              <a:rPr lang="fr-FR" smtClean="0"/>
              <a:pPr/>
              <a:t>18/03/2014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98C32EE-0EE6-40BD-B6C0-916464F93203}"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DF4D53-40F5-48CF-A921-1CE8C7DCE371}" type="datetimeFigureOut">
              <a:rPr lang="fr-FR" smtClean="0"/>
              <a:pPr/>
              <a:t>18/03/2014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C32EE-0EE6-40BD-B6C0-916464F9320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2.e-monsite.com/2010/02/24/02/resize_550_550/axone.jpg" TargetMode="External"/><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500166" y="857232"/>
            <a:ext cx="6286544" cy="1200329"/>
          </a:xfrm>
          <a:prstGeom prst="rect">
            <a:avLst/>
          </a:prstGeom>
          <a:noFill/>
        </p:spPr>
        <p:txBody>
          <a:bodyPr wrap="square" rtlCol="0">
            <a:spAutoFit/>
          </a:bodyPr>
          <a:lstStyle/>
          <a:p>
            <a:r>
              <a:rPr lang="fr-FR" sz="5400" b="1" dirty="0">
                <a:latin typeface="Arial" pitchFamily="34" charset="0"/>
                <a:cs typeface="Arial" pitchFamily="34" charset="0"/>
              </a:rPr>
              <a:t>Le Cytosquelette</a:t>
            </a:r>
          </a:p>
          <a:p>
            <a:endParaRPr lang="fr-FR" b="1" dirty="0"/>
          </a:p>
        </p:txBody>
      </p:sp>
      <p:pic>
        <p:nvPicPr>
          <p:cNvPr id="11266" name="Picture 2" descr="http://johann.gerard.chez-alice.fr/cellule2/images/microtrab.jpg"/>
          <p:cNvPicPr>
            <a:picLocks noChangeAspect="1" noChangeArrowheads="1"/>
          </p:cNvPicPr>
          <p:nvPr/>
        </p:nvPicPr>
        <p:blipFill>
          <a:blip r:embed="rId2"/>
          <a:srcRect/>
          <a:stretch>
            <a:fillRect/>
          </a:stretch>
        </p:blipFill>
        <p:spPr bwMode="auto">
          <a:xfrm>
            <a:off x="1000100" y="1785926"/>
            <a:ext cx="7143800" cy="442915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data:image/jpeg;base64,/9j/4AAQSkZJRgABAQAAAQABAAD/2wCEAAkGBhMSERQTEhIWFRUUFxgXFxYXFhoVFxoUFRUVFxUVFhUYHSYeFxojGRgXIjAhIygpLCwsFSAxNTAqNSYrLCkBCQoKDgwOGg8PGi8lHiQsLCwpKi4sKS0pLCwpLCwsKSwpLCosKSksKSkpLCwsLCkpLSwsLCwsLCksKSksKSwpLP/AABEIAL4BCQMBIgACEQEDEQH/xAAbAAACAwEBAQAAAAAAAAAAAAAABAIDBQYBB//EAEUQAAIBAgMEBgULAwMDBAMAAAECEQADBBIhBSIxQRMyUWFxkQYUUoGxFSMzNFOCkpOhstFC0uFiY8FyovAHQ+PxJIPC/8QAGQEBAAMBAQAAAAAAAAAAAAAAAAECAwQF/8QAKxEAAgIBAwMDAwQDAAAAAAAAAAECEQMSITEEE1FBYXGBkfAyobHhFCIj/9oADAMBAAIRAxEAPwD7ZatDKNBwHLuqXQr2DyFFnqjwHwqdAQ6FeweQo6FeweQqdFAJbSSEEaS9sSNDDXEBE8tCaRv43DIzI14hl6wLtu7ufePAHJvRxIFPbWuAIpJgdJa1Og+lSsjE7LtXWvZ8V83eYMbasgEratoDJBaQUzaGNF04yBPEbWwqKzG65ygEhWcnUqNBzIzrIGokTXr7UwwLZrjBVOrG4QMoVmZwSdVGRhInUGi5szDsTOI3czOqZ0hbjsWdgYzGSz6EkDpG7oWHo7hBp0wgaKA1oZVIYZcwXM2jcWJO6vfIDwxuG0+ebUx1n0ObLvexvab0a1763huj6TpjkLBQc7GWMZQBxJMiI4yImaVxOxcK9xrhvCXILDNbYECIXeUlRx1EHeOvCL8JgcPbUL085bvSiXQbwERCgKF5kACSSeJNAFvaOFYEreJAjg7GS0gZQNW1DdWeqew1Wu18KWyC6xOZFG+YbpBbIKkmCPnFk98cSAZNs+x82VxGVrQORg6EjMWkkMCDozDUcD2waq+RMLwN6e2bi671hjOnM2Vnh1miNIAvXaGFIkXmI04M5JkFgQo1ZSAxzARCkzoattvZuC50V0sUWTDkjUEqZ4HhynhSd3ZNlgobFFjb0QsbLZVy5SuUplM6akEyo8KswmDsWBdKXgc6BcuZIARWCwFAkwYkyYVRwAoDZw6AopIElQeA7Ks6FeweQqOF6i/9I+Aq2gIdCvYPIUdCvYPIVOigIdCvYPIUdCvYPIVOigIdCvYPIUvjU0WN2WUSAJgnXiDTdK7QcAKSYAdNToONAU27CsWAuscphupocoaDuccpB99T9R/3G8k/srAxfo/aa7cuq9iXYtlIENPqsq5B1DdA0nXr8DqDVh/Rm2Fcm5hw5YFCo0tr0924yKcwYArcynKVnXgDAA6T1H/cbyT+yoXsOqKWa6wVQSSckADiTuVyuB9G8rMC+HUfN5bqlRcQIzMRaIgc8sws6khpirbnotbdSHfDAdGUCqAUL9G6C8Qx6+9rxMKNTQHUepf7j+Sf2VD1cZivSPIAJ3ViDMa5I5HSl9q2UuWwtq8lp0IKNIIXQqYAI/oZh3T3Vg3fRZN8Lds5d7LLAEqXRltuQNVUKAM2cbqysAggdOmGB4XG4kcE4qYP9HbXhw6hgputJBIG5MKVDHqcBmX8QrBsbCCneu4d54uRDW952PQgGFnNwkQZ6w0EG2IzEM97DtlVVyScjqnR6PJ4HITEGDl60GQOiXCgkjpGkRIhOfD+iq8Vhyq5g7GCvEJEFgPZ7DXNp6KLDTesCQ+VVAyrnvrdyAMTuFQbZ01DHSNK1sLYWzhynSISbgaFYQM1xTlUCP0AEkmBNAMek+LNix0luAwdRMcmMGj5Sft/SqPTj6r9+3+6oUB0FnqjwHwqdQs9UeA+FToAqq/iVTrHjoNCST3Aamraydt2SzLDhIV2JJKjKDbkMykEDnIPLsmgJY/aKFNMxIKsPm3/AKWDez3Usu3mIkKSO3o7nxil22HcIITEEZi863IDs7sWEPMgMBEwYM614mw7hCZMUwE6wWgnOxBAJMQpChRA0qANLtxjyEjkVZT5GD/9VL5ZfsX9f5rNxCdD0a3LoZhbbeZon5wkauZMAgfxUPXLf2ifjX+aqyDV+WX7F/X+aPll+xf1/msr1y39on41/mj1y39on41/motkWavyy/Yv6/zR8sv2L+v81kXNo2lEtdtgdpdQPMmq7O17LtlS8jMSRAYEyOQjjSydzb+WX7F/X+aPll+xf1/mkKKWyLH/AJZfsX9f5o+Wn7F8j/NIUUsWP/LL9i/r/NSXatw8FX9f5rOq63cIAgqBDsWdsoCplkkwfa/Sok36C2P2tpPmGYACdT3edO+up2/GsB8eAobpLMFlQQ7E53MKsZJn4QeygbRXT57D6zA6QyYjgMvev4l7RUXPwNzf9dTt+NeHFoef6GsBNpKY+dsCY0Nwg68JBX/6g9lFvaKMN29hzAnS4TppH9PPMvjmXtFNU/A3N71i33eX+KPWLfd5f4rJsXs09UiFIKNmUhhIIMCrao8slsRbNH1i33eX+KPWLfd5f4rOop3mLNH1i33eX+KPWLfd5f4rOoqO8xZo+sW+7y/xR6xb7vL/ABWdRTvMWaPrFvu8v8VTinVgAsTntnh2XEJ/QGlKsw43l8alZW2LFfTj6r9+3+6oVP04+q/ft/uqFdJc6Cz1R4D4VOoWeqPAfCp0AVmbZSY0LZle3lXrQ4XVZ00y8+2tOsza9sMQC2UFXE8R1rWhHME6EcwTQHNXthHgtq8RIDz0bPlUoyhGL7j7uraEyDyFStbIUgEWcSdYJBswcpaR9LoQSe2DPaacGzLJO7ftZiQSAAUbOAiKUD6qDabKM2hHdrBdiWioRcUC2sksrZhlWAwz7wAUsNdJnxgkLGCdQqizdARSozBJOZ2c6K0ACYHPTzu9XufY3PIf3U5sm5asqF6cN0rFkk7xDeJLNqpJY854RAeG07PHpUiJnMIiYmZjjHmO2lEUc5igQUDKynONGEaEMJHI8eXbV1T9Iris9oqxOXODkMkfOYcGQsmQDPdSOZfbu+T/ANtVZDInYvrF87+Xo0VhpOtw3EKx2Qrdmr91Up6LNkzpckHKArgQbdpwbYJUaHSZg8dAK8a+wYtZZzlyq+ZmQbzDLByHUF5+8fcw+Ku2UNrechc2cEMqpMAlSc2k8BM5eI4Dzc8pKTo7cSlSLsE020PaoPmAY93Cr6XwNwFIAG5uaajdAgg8xlI/8FMV6EeDjkqbF8Opz3ZYkErAMQu4shYE6nXWdTTFU2uu/iv7Fq6rMqFWLbBEMpZSrqQpAO8UIIJI9nl3VXTWG6tZzdKwUNhEZ87pec5Qu86axc6STDjnAgAQJHOqvky3mLFb5BUIwL295QRAY5uAAA0jnqZM6NFU7shqM9tlWiAuS/lXRV6RIUFgzAb2kkTPHsirr+EtOADZuaEMN63oyoiAwWIOiLxEedNUU7shqF8NZCyFUqoChQSCd0GScpI4mmKKpxmLW2pZvcOZPICs7cmV5J3ryqMzEADmdKxMZ6UgaWkzf6m0HuHE/pWdi8S95pbhyXkPD+arGFreOJepZI8v+keJPBlXwUf/ANTSx9I8SP8A3J8VU/8AFXPhqVvYetNK8FqHcP6c3F+ltqw7VlD5GQf0rpNlbes4gfNtvDih0Yd8cx3ia+f3rNIvKkMpKkGQQYIPaCOFUliT4IcT69VmH6y+Ncp6J+lfT/NXSBdA0PAOBx05MOJHPj211eH6y+NYJNSplK3FfTj6r9+3+6oVP04+q/ft/uqFdpodBZ6o8B8KnWJidsi0pa5et2wMwVWG8QmhyjOCx4aAcSBVl3ayrlzYqwuYArMDMG4FZu6g9ooDXpDauA6UREiCCJyyCVOjQYMqOXbSbbbAZ1N+1uEBjlG6TM5vnZUCNSYHkYmNrrCn1qxDkqp0gsCAQD0upkjTvHbQCWO2KsZmtHSAYuDUcMsFIg6f4pZrFopk6FoIj6QTGYNxjtFbd+6zWGzcQxXQQN26VmJPZWSKq2RYqcBbIg23IzZiOkUS5BBYwgMwxGkDunWvWwVslmKOWYyW6RJnTUAJl4COH660zRUWLKLOGCndUqozQpYN1+jmIAAA6MdskkkzV9FVYljEDQsQoPZPE+4SfdVW63CVujO2simQpbMSA4U7uURIfSJy6cjqOykLTXAbiKxAcCVOuYAQRmOoHLjpMiJk9CNmQOFZuNs5d72Tm8uI96yPfXj5pTc9XB7WGMYw08juDupGVVKQOqRBjt4kHxBPHWmajjdnlVJHFZKnvE/oeHgTSuI6RoNvQFG9nrFTk46yGy8og8o19PDNyVS2Z5eaCi9uC+2pzOe0iPcqj41bSt/pc25ly7oMiSBJzniJgZYHfVmFz5fnIzacOHVUnmeDZh4AVu0YF1NYbq0rTWG6tZZOAy2iiiucqFFFFAFcztPFdLcMdVdB/wAn3/AVv469ktu3YpjxjT9a5nBrW+FepaI1Yw1NrhO6rsHamti3g9K6SxzV7C1m4mzXTY2zFYmLWoBgYm3WZiEraxQrKxAoSZTXGRgykqykEEcQRqDX1z0Z2qMTatXRoW0YdjjRh4TqO4ivkmIFdl/6VYs5rtrkGRx75VvgtZzV0yGjr/Tj6r9+3+6oVP04+q/ft/uqFaghjtktczgZ16RWtuQiODbLMylczbrb7axz4SARXh9gx0pZLs3BfQQEOW1eK5EEtwULoOEuePGuns9UeA+FToDjrvooGDKRey74XRSVFxiziWuEHWOAXhrJ1pjaGwBduPcy3h0u64hYKFLalYFwCYT+oMN7UGBHU0UBh39nJ0LM9pQzOx3lUtDXSRJ15Ec6zrGHVBlRQokmAIEkyT5muh2r9Efd+4VhVRkMKKKQTbuHZmUXkJXjvCPDMdCe4TUVZaMJSulwP1XeHAgTlYNHbGhA78pNVfKVn7a3+Yv80HaVn7a3+Yn80atEqMk7o2vXEKaazzrCx+8QvtED3E7x9yyaRxG1YdhbKsCRqDmGcoOEaamPwmtC7gVAJUb4Bh53pjST2SBpw7q4ZY5TfwdiyLGt/U09pY/MuUdZgQPLUnuEj9BzpRFgAcgI8qytlY4vcM81JHgrnT9T+EVr10Yt1bObNs6RTa67+K/sWrqptde54r+xaurZmAU1hurStNYbq1nk4DLaKKK5yoUUUUAntgfMXPD/AJFc7hHrq79rMrKf6gR5iK4u2xUkHiDB8QYNdGF7UWidHhL0VqpjtK5exiqaGLrcsaGMxE1i4u5Vl3FVnYi/QCmJasrEGncRcrNxD0JEMQa6n/0qU+s3DyyL+riPga5LEPX0H/0u2eVttdP/ALrgD/otyJ/EW8qrJ7EM6X04+q/ft/uqFT9OPqv37f7qhVwdBZ6o8B8KnULPVHgPhU6AKKKKAU2r9Efd+4Vg1vbV+iPu/cKwaqyGStWmdsqCTE6mABPEkA8//OyhtmC1cJNtVdxqy8HAPgJIJ5idedFzDW2M3LQurHVJgyJgjgJ1OhI48o1qvoltWezaFoKrELIktAMsQSB1QAAe33ESpNLZlOJ2siNlKkxxIAMfrSWI9K7KOVKOVH9YAI8pmlcFLAgMO0kjXtjUaUo1gszhbg3dTujU8Ygjl2VbqV24po5uqyZIxTg9xq5iVN7NO6biNIU5SqtCtmAjLkM1o2PSmwXynMpnQssAkcgQTr3GPOs3Z1sm3EpuzqF0I5bpGmnIUlfsFrchkgGBKzP+rhm49nCsJQWGmn+ojqepyOMJRXyhrB4oW3DZWAGbsjKA8KIM6yOOk607g/S5GbK9tknqmcwJ5LwBBPKl+Nosz5RGoHIRJ8az3skoHF3U8FjMNNQMvZoNffU5IRwNKPDI6zPk1xa+qNpduKnSu2c5ipVIUQAqqQGHHUTr7ppzZW3Ev5goZWXUq2hg8x2isjGH5sOXHKFjSZAA/Wp7ItOt9SHDgqc26NFIGoYARvBRB41bO9GRJcMplyTjlilx4OlFNYbq0qKaw3VrPJwdjLaKKyMdtxrV9bbWCUcT0oaVAHXLKFkRI8we2MYxb4JhjlkdRNeio27gYAggg6ggyCO0EcalVSgVzXpLs4q3TLwMB+48A3gfj410teMoIgiQdCO6rRlpdkp0cquCDKDbaT2GNfA/zSjXyCQdCOINN47YlxHc4ZwAoXcbWXaSEXQ5tIPLRuPMY+PxzsMzrluK2Rl4aAce4jgQSR2NBBPVHLGTpHXKEZR1R29hh8TSt7EUn63P/mo7iOVVXMRVzAnevVn37tSu3qY2T6P3sUdxYTncaQg8PaPcP0qG0uQK7J2U+KvLaTTmzclQcWP/AB2kivsWzMKtsW0QQqAKB3DQVn7E2FbwtvJbEk6s56zN2nsHYOA8ydXD9ZfGudz1SRm3uK+nH1X79v8AdUKn6cfVfv2/3VCuoudBZ6o8B8KnULPVHgPhU6AKKKKAU2r9Efd+4Vg1vbV+iPu/cKwaqyGFZO18WrpkRgWLDgdIXU5j2U/jlY22C8Y7Y056+E1zuPeUlLRgRJj+kcSKvCOzl4KyemLZVZxaXLmrKNOCkRHaec/zVOMs2ekAJIUzLcjHD3+NeXLql1boSAOeUyOX4TOvuprH3NVbojkne7f9OnMSKo5vLgbOGU+9hldbexVgcMkk526M6AkysrpoeWkaHsqhrVnOwzFcuo1I3jrIjv51fhLgFwnoiubXKRAMcOcZgDw007dasxZYXAzWpWICiJzceHbrVZf7dMmilKXTr2f58FWzOjKNmYtBMTqePA0rcWxDlhBk5QeyeRj9ac2exW402ePCANY5EjmJ50XiwZwbUlurEQB2kcuFRmerBGQyLV08X49r/sngbFs2wIZieqpMkjiBmjXTn3VVgsGGYBM6XpkxKFR2sI4Ds4Hhzq/0aLG7B0yK0oRGXNqGWNIMwO48q6cXROXMJ7JE+XGonLupPijZY1mjFk6aw3VpUUwjxbJiYBMeAJiq5ODrZfRWa+NuCIt3AXkKbotKhbKxGQo5Maf1TpzHPIsYm9nVhcJLoS2vSAR22wNwj4T3VVYmTRuvs4AlrTdGx1MCUY/67fAnvGVu+vBtAppeXJ/rBm0fv/0HuaO4mlcH6QK0dIpTTrcUJBgxzHGdeVaqsDwIPbz4jn7qo01yW1ektyVKYnaSoYhmI45QNPEsQJ7qnhsAqHclV9gdSZ4qv9PgsDXhVFh06AT1tZPa0nMfe0n31nN0tjTFjjKVehzeFxDJdJQHpOIMO+aFIh7a6dIRLl50mNRFby7ES7bHrCBrjbzHgQzASAQdIAAjhp3UouAYK18aElej78vA+DMxHeD310BrPDqW75Nuqkk6jwcxifQKyxlblxD91vdqNR40qnoKgMXLz68CAoU9gkzlPcfcTXY14ygiCONdHckcVsxcF6G4W2Z6Mue24c3/AG6L+lbSiNBwHD/FIYmLViUsoxLXt5rZuQVZ8qwoLEmAB4c9AabONcgxgrZybrjJvNcVlVgkLAG9IJ9kjvGvbb5ZNGtVmHO8PGsixjMzZfV7IGYAN0FzK0rbJCjJIKlmknTd5b2SixibnRAvg7bHRW+ZgyVZmcrljIuXhx149pYqd2NJqem5/wDxfv2/3VCsrbTThmboxbLdCSqjKNL14Bo5SADz48TxrVroLHQWeqPAfCp1nrtRRC5WMT7InJAYiWBgSJPfVnyjpm6N8sTO5ERMzm4RQDlFJfKegPRuA0ROUSTwGrce6p+un7K5/wBv91AebV+iPu/cKwa2MZic9p9CCrAEGJndPInkRWPVWQyN22GUqeBBBjsOlc3cUvaMvCiYAG//ABXTVX6subNlGbtjXzq0J6U0yHuqOOh3VG6QHhlCqSfeJ1B7qbxwLWgxudWCAB2R1u7WujXAoGLhFDERmCidaVGzdIypmmTczNmPbIAnX/qrlU5YoOKjqv4MMPT1GUZPn5OfKXM6t0mYgScq6BZiSZkRp41btKAFfpGLAgZgN0Zva7OGmtPWFUF0PRoqk5iRukjKDm1XP1kAn2jMkU0MTZzg9Jh0AEEIyjNoRDCeHdrwFVw5ZSx6FHb8v7GkejaxuF7v5ZiWkIfOLhbgHcDdBMxz0Mz5GpYuA4YXSM0gvErpGg79TpNdBax2HUQtyyo7AyAa8dAaDtCxGXpLUdmdI8pit1H/AJdsp/iz7ej1+pmbBwOVblwEkGQhgT2uVI1MwsTzBitQPf6W6GSx0IsWCMt24QJuYmGtfNwbp07CYXUzpHZ217N6RadSV0K8CIMdXs7xpTYsrM5RPGY5nifHvpBaFRrHE8K0SW6JJMCeMa+POjF3IskcCxCDjMseQGpgSYHGDXtXLYDpDCdZ7CCOBBGoNVm6JZzd9d280GMyopTdQEf7Z1XXXTmO0VaEg3HB6ii2HtHIMxEjMDx7DWpiNjDTLyfPHBu/5zU6HUTWffwjboZSWe6SzcGgSQA5hG0EjwrRTUuCbKMKuWSArBLO8yHIZYzFydWMxVWDtFTmtsZFqXybjDUQGzaNEcvDhU8RDqTGd7t0Dj85lGkQu6eB4UX95bjEhiT0aF926uUbu6vfI99X5JL8Vtm81rKFElQSyTIQ6NmB6pOmvAAnmKnisNZs4UwEdwQM0BvnM0nwA1Mdg79VmclLhDZ1yqilt117VCz1QdNaXxOHVlusp0QJp9E2aG4pxbjHeDXPPCnui0XVI6nBKzoj3CZIDZf6VJEjTmQOZJ14RTdY+F24ZYXEgIRLLIChhpKtDafDWtDCbQt3RKMDBg8jPgdaxcHHkzk23bGKKKKqVKhhxyZxJJgXHAkmToGga170H+q5+bc/uqyiran5FlfQ/wCu5+bc/uqdnDywBe5qftbn91e1Zh+svjUxk7W4szvTDBqmGYiZL2gSzM2gYx1iY4nzqyp+nH1X79v91QrtNBbamBa4UKsVNs3ZBW5DdI1srvKp0GXNpzVeImlDsMi2oVzm3+l3bnzoN5Xtq2a2wIC5hqp7Igmu0tdUeA+FToDgb2wbpBAuRNspJ6YkSSVVSLSwqyRppAWFUglmMdsQl26JytuTkQLcXoyVtTcSbTQ+ZWO7lOvW3mrtqKAw8QhZLrBnUFxAygTu2xMOk8QR7qz7FsqoBYsR/UYk+MACug2r9E3u+IrCqjIYUUUVBAV4a9oNAZWCjp3++B3/ADhYnzkf/qNaorKwdsnE3CeADR72yR3ncdp/3a1a5umTUX8v+TXI9/sE0UUV0mdsqsYVEEIoUTOgiSeJPae+raKKBtvdhTWG6tK01hurWeTghltRe2CIIBHYRI8jUqK5yojitkq2SDojZgpnLrMiAQR26HlWZcwzWzaU5oTO/WVdRzRj48G14+/oa8ZQeInxE1rHK0SmcpkJ6ERmLFrjZRlux1tS2h5GvBbF1V0z3LjZiYi5A5EkgaoD7x31vYnZKtEf0qygMM4g8IBO7B4R2ms3G4RlgkFlS0QqtLbw4wyDdjiJ5VvHImWTsSDF1aGD9JdAAb6aFIHW86LgE3XBhw6qitJcEREONDqf1q3Jl6G2+qqhcq5CiSOAdZJ7dTXrKQq24MBemZHhAYPBW4mRVyRy1tZ7RIu70Pl4Q+oBgKJDR46z3Vp4PaNu6N1tdd06MIMGV4iuf49GqBjLm50bHIpEEiHOswY91ULbnomXMrPcPEZSBqNLp46adlZSxJ8ENHYUVgWNr3LajPvyWVZ3WOUmCXO63ZI8a0cDtm3dgCVfXdPHSZE8Dwnw1rBwkitD1WYfrL41XVmH6y+NRHlECvpx9V+/b/dUKn6cfVfv2/3VCu40Ogs9UeA+FTqFnqjwHwqdAFV3sQqasQPHtqyszaxfMnR9bK3CJjNazFc2mbLMTpNAG0sfbNsgOCdPiKxenHb+h/imrjY0KSpknMQItypg5F1aMpMTqY5HnUR68qgLlJ5yQxA1y6lt4ExMmY4RUNCihboOgNTqePuXujtG6sv0zjio3ejvRwJA0jSSdKV6V/s/+4VRkF9eVT0r/Z/9wrB9JNoOWW1lgRmYZgZkkAHuEEx3issuRY4OTLQhrdD+Gc+suBOpeeyAF/8AiHird9a1cPhcQyBbi5gbcmDpNq42dTHNdSO7OviO4Brn6SepSXu/3NM0aaYUUUV2mAUUUUAU1hurStNYbq1nk4DLaKKK5yoUUUUAUUUUAnf2YjAgbkqVOWACCZgjnB1rK2hs5h0hIUgqijdJAHBiGJ3DPxroaIrSORolM5fGNvuNCLdsIoc5xmb2GXQEcRNGKuZGKmALKyLdw5gWYQQMunEyPfW/fwCtJ4Ex4HL1cy8G7NeVZeK2S4FwDVXdGMcMo0INsCdO48DwreORMtYi/wA2bak5cqF8t4ZkzMDAUA8xVK2oWwrLkzZmOck2iDMQqmQJJFMYi2ZvNGUMVtaCUy6EyG3l0M6dtTxBy53tpOUMvzcNIyEkL0hA1gmeIg6HQHSyR3Yj3NyScjISAdQACAuU8Y5axW7h+svjWNsATbzZSkqm6YmSoaTlJE68o0jQHQbOG6y+Ncsv17FHyK+nH1X79v8AdUKn6cfVfv2/3VCusudBZ6o8B8KnULPVHgPhU6AKz9poZBAPUuLIBJBcLBhdY04itCiKA4u6mJtr9JcaTxCOoBlQLjTbkjKCuTUcNZ4xTpgsDFONeAS5zzZmnovaIaII4jhpXVbVHzTe74isGKq2LPOmZkRWYuy3HcsQ43WW4FEuqyd4aAQAKlRRVSApbF7Ot3YzqDBB4CTEwCYmNTTNFQ0mqYuha/s+28lkUkjLMQcuu7I5akR2GKZoookkLCiiipICiiigCmcOwy8aWoqslYH1MmBqe6p9A3snypXZ/wBKnj/wa6GqrChRkdA3snyo6BvZPlWvRFT2V5GkyOgb2T5UdA3snyrWivYp2V5GkyOgb2T5UdA3snyrWivadleRpMjoG9k+VHQN7J8q14oinZXkaTDu7OzEEocwIIYCGBHCD5+dejA6Zcmh4giZJMkmeJmtuvDU9r3FGQmFIEBIA5AQPIVbYstmGh49laU17RYknYo5/wBOPqv37f7qhU/Tj6r9+3+6oVsWOgs9UeA+FTrn9p3MWtyLNy2EAEBlk+YpT1nH/a2fwGgOrorlPWcf9rZ/AaPWcf8Aa2fwGgOg2r9Efd8RWDVb3scRBuWCOw2zVeXGe1h/yqhqyBiil8uM9rD/AJVGXGe1h/yqjSKGKKXy4z2sP+VRlxntYf8AKppFDFFL5cZ7WH/Koy4z2sP+VTSKGKKXy4z2sP8AlUZcZ7WH/KppFDFFL5cZ7WH/ACqMuM9rD/lU0ihiil8uM9rD/lUZcZ7WH/KppFGhs/6VPH/g10NcgvrgMh8OD29HVnrOP+1s/gNSiTq6K5T1nH/a2fwGj1nH/a2fwGpB1dFcp6zj/tbP4DR6zj/tbP4DQHV0VynrOP8AtbP4DR6zj/tbP4DQHV0VynrOP+1s/gNHrOP+1s/gNAdXUXrlvWcf9rZ/AaPWMf8Aa2fwGgE1uDeGVCAkcFmSiwQDxaQeGok89D2y1yvrOP8AtbP4DR6xj/tbP4DUkDfpx9V+/b/dUKzsfhsZfXJcu2isg6KQdDI1rc+Tz2ioJ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2532" name="AutoShape 4" descr="data:image/jpeg;base64,/9j/4AAQSkZJRgABAQAAAQABAAD/2wCEAAkGBhMSERQTEhIWFRUUFxgXFxYXFhoVFxoUFRUVFxUVFhUYHSYeFxojGRgXIjAhIygpLCwsFSAxNTAqNSYrLCkBCQoKDgwOGg8PGi8lHiQsLCwpKi4sKS0pLCwpLCwsKSwpLCosKSksKSkpLCwsLCkpLSwsLCwsLCksKSksKSwpLP/AABEIAL4BCQMBIgACEQEDEQH/xAAbAAACAwEBAQAAAAAAAAAAAAAABAIDBQYBB//EAEUQAAIBAgMEBgULAwMDBAMAAAECEQADBBIhBSIxQRMyUWFxkQYUUoGxFSMzNFOCkpOhstFC0uFiY8FyovAHQ+PxJIPC/8QAGQEBAAMBAQAAAAAAAAAAAAAAAAECAwQF/8QAKxEAAgIBAwMDAwQDAAAAAAAAAAECEQMSITEEE1FBYXGBkfAyobHhFCIj/9oADAMBAAIRAxEAPwD7ZatDKNBwHLuqXQr2DyFFnqjwHwqdAQ6FeweQo6FeweQqdFAJbSSEEaS9sSNDDXEBE8tCaRv43DIzI14hl6wLtu7ufePAHJvRxIFPbWuAIpJgdJa1Og+lSsjE7LtXWvZ8V83eYMbasgEratoDJBaQUzaGNF04yBPEbWwqKzG65ygEhWcnUqNBzIzrIGokTXr7UwwLZrjBVOrG4QMoVmZwSdVGRhInUGi5szDsTOI3czOqZ0hbjsWdgYzGSz6EkDpG7oWHo7hBp0wgaKA1oZVIYZcwXM2jcWJO6vfIDwxuG0+ebUx1n0ObLvexvab0a1763huj6TpjkLBQc7GWMZQBxJMiI4yImaVxOxcK9xrhvCXILDNbYECIXeUlRx1EHeOvCL8JgcPbUL085bvSiXQbwERCgKF5kACSSeJNAFvaOFYEreJAjg7GS0gZQNW1DdWeqew1Wu18KWyC6xOZFG+YbpBbIKkmCPnFk98cSAZNs+x82VxGVrQORg6EjMWkkMCDozDUcD2waq+RMLwN6e2bi671hjOnM2Vnh1miNIAvXaGFIkXmI04M5JkFgQo1ZSAxzARCkzoattvZuC50V0sUWTDkjUEqZ4HhynhSd3ZNlgobFFjb0QsbLZVy5SuUplM6akEyo8KswmDsWBdKXgc6BcuZIARWCwFAkwYkyYVRwAoDZw6AopIElQeA7Ks6FeweQqOF6i/9I+Aq2gIdCvYPIUdCvYPIVOigIdCvYPIUdCvYPIVOigIdCvYPIUvjU0WN2WUSAJgnXiDTdK7QcAKSYAdNToONAU27CsWAuscphupocoaDuccpB99T9R/3G8k/srAxfo/aa7cuq9iXYtlIENPqsq5B1DdA0nXr8DqDVh/Rm2Fcm5hw5YFCo0tr0924yKcwYArcynKVnXgDAA6T1H/cbyT+yoXsOqKWa6wVQSSckADiTuVyuB9G8rMC+HUfN5bqlRcQIzMRaIgc8sws6khpirbnotbdSHfDAdGUCqAUL9G6C8Qx6+9rxMKNTQHUepf7j+Sf2VD1cZivSPIAJ3ViDMa5I5HSl9q2UuWwtq8lp0IKNIIXQqYAI/oZh3T3Vg3fRZN8Lds5d7LLAEqXRltuQNVUKAM2cbqysAggdOmGB4XG4kcE4qYP9HbXhw6hgputJBIG5MKVDHqcBmX8QrBsbCCneu4d54uRDW952PQgGFnNwkQZ6w0EG2IzEM97DtlVVyScjqnR6PJ4HITEGDl60GQOiXCgkjpGkRIhOfD+iq8Vhyq5g7GCvEJEFgPZ7DXNp6KLDTesCQ+VVAyrnvrdyAMTuFQbZ01DHSNK1sLYWzhynSISbgaFYQM1xTlUCP0AEkmBNAMek+LNix0luAwdRMcmMGj5Sft/SqPTj6r9+3+6oUB0FnqjwHwqdQs9UeA+FToAqq/iVTrHjoNCST3Aamraydt2SzLDhIV2JJKjKDbkMykEDnIPLsmgJY/aKFNMxIKsPm3/AKWDez3Usu3mIkKSO3o7nxil22HcIITEEZi863IDs7sWEPMgMBEwYM614mw7hCZMUwE6wWgnOxBAJMQpChRA0qANLtxjyEjkVZT5GD/9VL5ZfsX9f5rNxCdD0a3LoZhbbeZon5wkauZMAgfxUPXLf2ifjX+aqyDV+WX7F/X+aPll+xf1/msr1y39on41/mj1y39on41/motkWavyy/Yv6/zR8sv2L+v81kXNo2lEtdtgdpdQPMmq7O17LtlS8jMSRAYEyOQjjSydzb+WX7F/X+aPll+xf1/mkKKWyLH/AJZfsX9f5o+Wn7F8j/NIUUsWP/LL9i/r/NSXatw8FX9f5rOq63cIAgqBDsWdsoCplkkwfa/Sok36C2P2tpPmGYACdT3edO+up2/GsB8eAobpLMFlQQ7E53MKsZJn4QeygbRXT57D6zA6QyYjgMvev4l7RUXPwNzf9dTt+NeHFoef6GsBNpKY+dsCY0Nwg68JBX/6g9lFvaKMN29hzAnS4TppH9PPMvjmXtFNU/A3N71i33eX+KPWLfd5f4rJsXs09UiFIKNmUhhIIMCrao8slsRbNH1i33eX+KPWLfd5f4rOop3mLNH1i33eX+KPWLfd5f4rOoqO8xZo+sW+7y/xR6xb7vL/ABWdRTvMWaPrFvu8v8VTinVgAsTntnh2XEJ/QGlKsw43l8alZW2LFfTj6r9+3+6oVP04+q/ft/uqFdJc6Cz1R4D4VOoWeqPAfCp0AVmbZSY0LZle3lXrQ4XVZ00y8+2tOsza9sMQC2UFXE8R1rWhHME6EcwTQHNXthHgtq8RIDz0bPlUoyhGL7j7uraEyDyFStbIUgEWcSdYJBswcpaR9LoQSe2DPaacGzLJO7ftZiQSAAUbOAiKUD6qDabKM2hHdrBdiWioRcUC2sksrZhlWAwz7wAUsNdJnxgkLGCdQqizdARSozBJOZ2c6K0ACYHPTzu9XufY3PIf3U5sm5asqF6cN0rFkk7xDeJLNqpJY854RAeG07PHpUiJnMIiYmZjjHmO2lEUc5igQUDKynONGEaEMJHI8eXbV1T9Iris9oqxOXODkMkfOYcGQsmQDPdSOZfbu+T/ANtVZDInYvrF87+Xo0VhpOtw3EKx2Qrdmr91Up6LNkzpckHKArgQbdpwbYJUaHSZg8dAK8a+wYtZZzlyq+ZmQbzDLByHUF5+8fcw+Ku2UNrechc2cEMqpMAlSc2k8BM5eI4Dzc8pKTo7cSlSLsE020PaoPmAY93Cr6XwNwFIAG5uaajdAgg8xlI/8FMV6EeDjkqbF8Opz3ZYkErAMQu4shYE6nXWdTTFU2uu/iv7Fq6rMqFWLbBEMpZSrqQpAO8UIIJI9nl3VXTWG6tZzdKwUNhEZ87pec5Qu86axc6STDjnAgAQJHOqvky3mLFb5BUIwL295QRAY5uAAA0jnqZM6NFU7shqM9tlWiAuS/lXRV6RIUFgzAb2kkTPHsirr+EtOADZuaEMN63oyoiAwWIOiLxEedNUU7shqF8NZCyFUqoChQSCd0GScpI4mmKKpxmLW2pZvcOZPICs7cmV5J3ryqMzEADmdKxMZ6UgaWkzf6m0HuHE/pWdi8S95pbhyXkPD+arGFreOJepZI8v+keJPBlXwUf/ANTSx9I8SP8A3J8VU/8AFXPhqVvYetNK8FqHcP6c3F+ltqw7VlD5GQf0rpNlbes4gfNtvDih0Yd8cx3ia+f3rNIvKkMpKkGQQYIPaCOFUliT4IcT69VmH6y+Ncp6J+lfT/NXSBdA0PAOBx05MOJHPj211eH6y+NYJNSplK3FfTj6r9+3+6oVP04+q/ft/uqFdpodBZ6o8B8KnWJidsi0pa5et2wMwVWG8QmhyjOCx4aAcSBVl3ayrlzYqwuYArMDMG4FZu6g9ooDXpDauA6UREiCCJyyCVOjQYMqOXbSbbbAZ1N+1uEBjlG6TM5vnZUCNSYHkYmNrrCn1qxDkqp0gsCAQD0upkjTvHbQCWO2KsZmtHSAYuDUcMsFIg6f4pZrFopk6FoIj6QTGYNxjtFbd+6zWGzcQxXQQN26VmJPZWSKq2RYqcBbIg23IzZiOkUS5BBYwgMwxGkDunWvWwVslmKOWYyW6RJnTUAJl4COH660zRUWLKLOGCndUqozQpYN1+jmIAAA6MdskkkzV9FVYljEDQsQoPZPE+4SfdVW63CVujO2simQpbMSA4U7uURIfSJy6cjqOykLTXAbiKxAcCVOuYAQRmOoHLjpMiJk9CNmQOFZuNs5d72Tm8uI96yPfXj5pTc9XB7WGMYw08juDupGVVKQOqRBjt4kHxBPHWmajjdnlVJHFZKnvE/oeHgTSuI6RoNvQFG9nrFTk46yGy8og8o19PDNyVS2Z5eaCi9uC+2pzOe0iPcqj41bSt/pc25ly7oMiSBJzniJgZYHfVmFz5fnIzacOHVUnmeDZh4AVu0YF1NYbq0rTWG6tZZOAy2iiiucqFFFFAFcztPFdLcMdVdB/wAn3/AVv469ktu3YpjxjT9a5nBrW+FepaI1Yw1NrhO6rsHamti3g9K6SxzV7C1m4mzXTY2zFYmLWoBgYm3WZiEraxQrKxAoSZTXGRgykqykEEcQRqDX1z0Z2qMTatXRoW0YdjjRh4TqO4ivkmIFdl/6VYs5rtrkGRx75VvgtZzV0yGjr/Tj6r9+3+6oVP04+q/ft/uqFaghjtktczgZ16RWtuQiODbLMylczbrb7axz4SARXh9gx0pZLs3BfQQEOW1eK5EEtwULoOEuePGuns9UeA+FToDjrvooGDKRey74XRSVFxiziWuEHWOAXhrJ1pjaGwBduPcy3h0u64hYKFLalYFwCYT+oMN7UGBHU0UBh39nJ0LM9pQzOx3lUtDXSRJ15Ec6zrGHVBlRQokmAIEkyT5muh2r9Efd+4VhVRkMKKKQTbuHZmUXkJXjvCPDMdCe4TUVZaMJSulwP1XeHAgTlYNHbGhA78pNVfKVn7a3+Yv80HaVn7a3+Yn80atEqMk7o2vXEKaazzrCx+8QvtED3E7x9yyaRxG1YdhbKsCRqDmGcoOEaamPwmtC7gVAJUb4Bh53pjST2SBpw7q4ZY5TfwdiyLGt/U09pY/MuUdZgQPLUnuEj9BzpRFgAcgI8qytlY4vcM81JHgrnT9T+EVr10Yt1bObNs6RTa67+K/sWrqptde54r+xaurZmAU1hurStNYbq1nk4DLaKKK5yoUUUUAntgfMXPD/AJFc7hHrq79rMrKf6gR5iK4u2xUkHiDB8QYNdGF7UWidHhL0VqpjtK5exiqaGLrcsaGMxE1i4u5Vl3FVnYi/QCmJasrEGncRcrNxD0JEMQa6n/0qU+s3DyyL+riPga5LEPX0H/0u2eVttdP/ALrgD/otyJ/EW8qrJ7EM6X04+q/ft/uqFT9OPqv37f7qhVwdBZ6o8B8KnULPVHgPhU6AKKKKAU2r9Efd+4Vg1vbV+iPu/cKwaqyGStWmdsqCTE6mABPEkA8//OyhtmC1cJNtVdxqy8HAPgJIJ5idedFzDW2M3LQurHVJgyJgjgJ1OhI48o1qvoltWezaFoKrELIktAMsQSB1QAAe33ESpNLZlOJ2siNlKkxxIAMfrSWI9K7KOVKOVH9YAI8pmlcFLAgMO0kjXtjUaUo1gszhbg3dTujU8Ygjl2VbqV24po5uqyZIxTg9xq5iVN7NO6biNIU5SqtCtmAjLkM1o2PSmwXynMpnQssAkcgQTr3GPOs3Z1sm3EpuzqF0I5bpGmnIUlfsFrchkgGBKzP+rhm49nCsJQWGmn+ojqepyOMJRXyhrB4oW3DZWAGbsjKA8KIM6yOOk607g/S5GbK9tknqmcwJ5LwBBPKl+Nosz5RGoHIRJ8az3skoHF3U8FjMNNQMvZoNffU5IRwNKPDI6zPk1xa+qNpduKnSu2c5ipVIUQAqqQGHHUTr7ppzZW3Ev5goZWXUq2hg8x2isjGH5sOXHKFjSZAA/Wp7ItOt9SHDgqc26NFIGoYARvBRB41bO9GRJcMplyTjlilx4OlFNYbq0qKaw3VrPJwdjLaKKyMdtxrV9bbWCUcT0oaVAHXLKFkRI8we2MYxb4JhjlkdRNeio27gYAggg6ggyCO0EcalVSgVzXpLs4q3TLwMB+48A3gfj410teMoIgiQdCO6rRlpdkp0cquCDKDbaT2GNfA/zSjXyCQdCOINN47YlxHc4ZwAoXcbWXaSEXQ5tIPLRuPMY+PxzsMzrluK2Rl4aAce4jgQSR2NBBPVHLGTpHXKEZR1R29hh8TSt7EUn63P/mo7iOVVXMRVzAnevVn37tSu3qY2T6P3sUdxYTncaQg8PaPcP0qG0uQK7J2U+KvLaTTmzclQcWP/AB2kivsWzMKtsW0QQqAKB3DQVn7E2FbwtvJbEk6s56zN2nsHYOA8ydXD9ZfGudz1SRm3uK+nH1X79v8AdUKn6cfVfv2/3VCuoudBZ6o8B8KnULPVHgPhU6AKKKKAU2r9Efd+4Vg1vbV+iPu/cKwaqyGFZO18WrpkRgWLDgdIXU5j2U/jlY22C8Y7Y056+E1zuPeUlLRgRJj+kcSKvCOzl4KyemLZVZxaXLmrKNOCkRHaec/zVOMs2ekAJIUzLcjHD3+NeXLql1boSAOeUyOX4TOvuprH3NVbojkne7f9OnMSKo5vLgbOGU+9hldbexVgcMkk526M6AkysrpoeWkaHsqhrVnOwzFcuo1I3jrIjv51fhLgFwnoiubXKRAMcOcZgDw007dasxZYXAzWpWICiJzceHbrVZf7dMmilKXTr2f58FWzOjKNmYtBMTqePA0rcWxDlhBk5QeyeRj9ac2exW402ePCANY5EjmJ50XiwZwbUlurEQB2kcuFRmerBGQyLV08X49r/sngbFs2wIZieqpMkjiBmjXTn3VVgsGGYBM6XpkxKFR2sI4Ds4Hhzq/0aLG7B0yK0oRGXNqGWNIMwO48q6cXROXMJ7JE+XGonLupPijZY1mjFk6aw3VpUUwjxbJiYBMeAJiq5ODrZfRWa+NuCIt3AXkKbotKhbKxGQo5Maf1TpzHPIsYm9nVhcJLoS2vSAR22wNwj4T3VVYmTRuvs4AlrTdGx1MCUY/67fAnvGVu+vBtAppeXJ/rBm0fv/0HuaO4mlcH6QK0dIpTTrcUJBgxzHGdeVaqsDwIPbz4jn7qo01yW1ektyVKYnaSoYhmI45QNPEsQJ7qnhsAqHclV9gdSZ4qv9PgsDXhVFh06AT1tZPa0nMfe0n31nN0tjTFjjKVehzeFxDJdJQHpOIMO+aFIh7a6dIRLl50mNRFby7ES7bHrCBrjbzHgQzASAQdIAAjhp3UouAYK18aElej78vA+DMxHeD310BrPDqW75Nuqkk6jwcxifQKyxlblxD91vdqNR40qnoKgMXLz68CAoU9gkzlPcfcTXY14ygiCONdHckcVsxcF6G4W2Z6Mue24c3/AG6L+lbSiNBwHD/FIYmLViUsoxLXt5rZuQVZ8qwoLEmAB4c9AabONcgxgrZybrjJvNcVlVgkLAG9IJ9kjvGvbb5ZNGtVmHO8PGsixjMzZfV7IGYAN0FzK0rbJCjJIKlmknTd5b2SixibnRAvg7bHRW+ZgyVZmcrljIuXhx149pYqd2NJqem5/wDxfv2/3VCsrbTThmboxbLdCSqjKNL14Bo5SADz48TxrVroLHQWeqPAfCp1nrtRRC5WMT7InJAYiWBgSJPfVnyjpm6N8sTO5ERMzm4RQDlFJfKegPRuA0ROUSTwGrce6p+un7K5/wBv91AebV+iPu/cKwa2MZic9p9CCrAEGJndPInkRWPVWQyN22GUqeBBBjsOlc3cUvaMvCiYAG//ABXTVX6subNlGbtjXzq0J6U0yHuqOOh3VG6QHhlCqSfeJ1B7qbxwLWgxudWCAB2R1u7WujXAoGLhFDERmCidaVGzdIypmmTczNmPbIAnX/qrlU5YoOKjqv4MMPT1GUZPn5OfKXM6t0mYgScq6BZiSZkRp41btKAFfpGLAgZgN0Zva7OGmtPWFUF0PRoqk5iRukjKDm1XP1kAn2jMkU0MTZzg9Jh0AEEIyjNoRDCeHdrwFVw5ZSx6FHb8v7GkejaxuF7v5ZiWkIfOLhbgHcDdBMxz0Mz5GpYuA4YXSM0gvErpGg79TpNdBax2HUQtyyo7AyAa8dAaDtCxGXpLUdmdI8pit1H/AJdsp/iz7ej1+pmbBwOVblwEkGQhgT2uVI1MwsTzBitQPf6W6GSx0IsWCMt24QJuYmGtfNwbp07CYXUzpHZ217N6RadSV0K8CIMdXs7xpTYsrM5RPGY5nifHvpBaFRrHE8K0SW6JJMCeMa+POjF3IskcCxCDjMseQGpgSYHGDXtXLYDpDCdZ7CCOBBGoNVm6JZzd9d280GMyopTdQEf7Z1XXXTmO0VaEg3HB6ii2HtHIMxEjMDx7DWpiNjDTLyfPHBu/5zU6HUTWffwjboZSWe6SzcGgSQA5hG0EjwrRTUuCbKMKuWSArBLO8yHIZYzFydWMxVWDtFTmtsZFqXybjDUQGzaNEcvDhU8RDqTGd7t0Dj85lGkQu6eB4UX95bjEhiT0aF926uUbu6vfI99X5JL8Vtm81rKFElQSyTIQ6NmB6pOmvAAnmKnisNZs4UwEdwQM0BvnM0nwA1Mdg79VmclLhDZ1yqilt117VCz1QdNaXxOHVlusp0QJp9E2aG4pxbjHeDXPPCnui0XVI6nBKzoj3CZIDZf6VJEjTmQOZJ14RTdY+F24ZYXEgIRLLIChhpKtDafDWtDCbQt3RKMDBg8jPgdaxcHHkzk23bGKKKKqVKhhxyZxJJgXHAkmToGga170H+q5+bc/uqyiran5FlfQ/wCu5+bc/uqdnDywBe5qftbn91e1Zh+svjUxk7W4szvTDBqmGYiZL2gSzM2gYx1iY4nzqyp+nH1X79v91QrtNBbamBa4UKsVNs3ZBW5DdI1srvKp0GXNpzVeImlDsMi2oVzm3+l3bnzoN5Xtq2a2wIC5hqp7Igmu0tdUeA+FToDgb2wbpBAuRNspJ6YkSSVVSLSwqyRppAWFUglmMdsQl26JytuTkQLcXoyVtTcSbTQ+ZWO7lOvW3mrtqKAw8QhZLrBnUFxAygTu2xMOk8QR7qz7FsqoBYsR/UYk+MACug2r9E3u+IrCqjIYUUUVBAV4a9oNAZWCjp3++B3/ADhYnzkf/qNaorKwdsnE3CeADR72yR3ncdp/3a1a5umTUX8v+TXI9/sE0UUV0mdsqsYVEEIoUTOgiSeJPae+raKKBtvdhTWG6tK01hurWeTghltRe2CIIBHYRI8jUqK5yojitkq2SDojZgpnLrMiAQR26HlWZcwzWzaU5oTO/WVdRzRj48G14+/oa8ZQeInxE1rHK0SmcpkJ6ERmLFrjZRlux1tS2h5GvBbF1V0z3LjZiYi5A5EkgaoD7x31vYnZKtEf0qygMM4g8IBO7B4R2ms3G4RlgkFlS0QqtLbw4wyDdjiJ5VvHImWTsSDF1aGD9JdAAb6aFIHW86LgE3XBhw6qitJcEREONDqf1q3Jl6G2+qqhcq5CiSOAdZJ7dTXrKQq24MBemZHhAYPBW4mRVyRy1tZ7RIu70Pl4Q+oBgKJDR46z3Vp4PaNu6N1tdd06MIMGV4iuf49GqBjLm50bHIpEEiHOswY91ULbnomXMrPcPEZSBqNLp46adlZSxJ8ENHYUVgWNr3LajPvyWVZ3WOUmCXO63ZI8a0cDtm3dgCVfXdPHSZE8Dwnw1rBwkitD1WYfrL41XVmH6y+NRHlECvpx9V+/b/dUKn6cfVfv2/3VCu40Ogs9UeA+FTqFnqjwHwqdAFV3sQqasQPHtqyszaxfMnR9bK3CJjNazFc2mbLMTpNAG0sfbNsgOCdPiKxenHb+h/imrjY0KSpknMQItypg5F1aMpMTqY5HnUR68qgLlJ5yQxA1y6lt4ExMmY4RUNCihboOgNTqePuXujtG6sv0zjio3ejvRwJA0jSSdKV6V/s/+4VRkF9eVT0r/Z/9wrB9JNoOWW1lgRmYZgZkkAHuEEx3issuRY4OTLQhrdD+Gc+suBOpeeyAF/8AiHird9a1cPhcQyBbi5gbcmDpNq42dTHNdSO7OviO4Brn6SepSXu/3NM0aaYUUUV2mAUUUUAU1hurStNYbq1nk4DLaKKK5yoUUUUAUUUUAnf2YjAgbkqVOWACCZgjnB1rK2hs5h0hIUgqijdJAHBiGJ3DPxroaIrSORolM5fGNvuNCLdsIoc5xmb2GXQEcRNGKuZGKmALKyLdw5gWYQQMunEyPfW/fwCtJ4Ex4HL1cy8G7NeVZeK2S4FwDVXdGMcMo0INsCdO48DwreORMtYi/wA2bak5cqF8t4ZkzMDAUA8xVK2oWwrLkzZmOck2iDMQqmQJJFMYi2ZvNGUMVtaCUy6EyG3l0M6dtTxBy53tpOUMvzcNIyEkL0hA1gmeIg6HQHSyR3Yj3NyScjISAdQACAuU8Y5axW7h+svjWNsATbzZSkqm6YmSoaTlJE68o0jQHQbOG6y+Ncsv17FHyK+nH1X79v8AdUKn6cfVfv2/3VCusudBZ6o8B8KnULPVHgPhU6AKz9poZBAPUuLIBJBcLBhdY04itCiKA4u6mJtr9JcaTxCOoBlQLjTbkjKCuTUcNZ4xTpgsDFONeAS5zzZmnovaIaII4jhpXVbVHzTe74isGKq2LPOmZkRWYuy3HcsQ43WW4FEuqyd4aAQAKlRRVSApbF7Ot3YzqDBB4CTEwCYmNTTNFQ0mqYuha/s+28lkUkjLMQcuu7I5akR2GKZoookkLCiiipICiiigCmcOwy8aWoqslYH1MmBqe6p9A3snypXZ/wBKnj/wa6GqrChRkdA3snyo6BvZPlWvRFT2V5GkyOgb2T5UdA3snyrWivYp2V5GkyOgb2T5UdA3snyrWivadleRpMjoG9k+VHQN7J8q14oinZXkaTDu7OzEEocwIIYCGBHCD5+dejA6Zcmh4giZJMkmeJmtuvDU9r3FGQmFIEBIA5AQPIVbYstmGh49laU17RYknYo5/wBOPqv37f7qhU/Tj6r9+3+6oVsWOgs9UeA+FTrn9p3MWtyLNy2EAEBlk+YpT1nH/a2fwGgOrorlPWcf9rZ/AaPWcf8Aa2fwGgOg2r9Efd8RWDVb3scRBuWCOw2zVeXGe1h/yqhqyBiil8uM9rD/AJVGXGe1h/yqjSKGKKXy4z2sP+VRlxntYf8AKppFDFFL5cZ7WH/Koy4z2sP+VTSKGKKXy4z2sP8AlUZcZ7WH/KppFDFFL5cZ7WH/ACqMuM9rD/lU0ihiil8uM9rD/lUZcZ7WH/KppFGhs/6VPH/g10NcgvrgMh8OD29HVnrOP+1s/gNSiTq6K5T1nH/a2fwGj1nH/a2fwGpB1dFcp6zj/tbP4DR6zj/tbP4DQHV0VynrOP8AtbP4DR6zj/tbP4DQHV0VynrOP+1s/gNHrOP+1s/gNAdXUXrlvWcf9rZ/AaPWMf8Aa2fwGgE1uDeGVCAkcFmSiwQDxaQeGok89D2y1yvrOP8AtbP4DR6xj/tbP4DUkDfpx9V+/b/dUKzsfhsZfXJcu2isg6KQdDI1rc+Tz2ioJ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2534" name="Picture 6" descr="http://www.ulysse.u-bordeaux.fr/atelier/ikramer/biocell_diffusion/gbb.cel.fa.104.b3/content/images/fig24.jpg"/>
          <p:cNvPicPr>
            <a:picLocks noChangeAspect="1" noChangeArrowheads="1"/>
          </p:cNvPicPr>
          <p:nvPr/>
        </p:nvPicPr>
        <p:blipFill>
          <a:blip r:embed="rId2"/>
          <a:srcRect/>
          <a:stretch>
            <a:fillRect/>
          </a:stretch>
        </p:blipFill>
        <p:spPr bwMode="auto">
          <a:xfrm>
            <a:off x="1285852" y="3571876"/>
            <a:ext cx="6929486" cy="3071834"/>
          </a:xfrm>
          <a:prstGeom prst="rect">
            <a:avLst/>
          </a:prstGeom>
          <a:noFill/>
        </p:spPr>
      </p:pic>
      <p:sp>
        <p:nvSpPr>
          <p:cNvPr id="7" name="Rectangle 6"/>
          <p:cNvSpPr/>
          <p:nvPr/>
        </p:nvSpPr>
        <p:spPr>
          <a:xfrm>
            <a:off x="2643174" y="181253"/>
            <a:ext cx="4214842" cy="461665"/>
          </a:xfrm>
          <a:prstGeom prst="rect">
            <a:avLst/>
          </a:prstGeom>
        </p:spPr>
        <p:txBody>
          <a:bodyPr wrap="square">
            <a:spAutoFit/>
          </a:bodyPr>
          <a:lstStyle/>
          <a:p>
            <a:r>
              <a:rPr lang="fr-FR" sz="2400" b="1" dirty="0">
                <a:latin typeface="Arial" pitchFamily="34" charset="0"/>
                <a:cs typeface="Arial" pitchFamily="34" charset="0"/>
              </a:rPr>
              <a:t>L</a:t>
            </a:r>
            <a:r>
              <a:rPr lang="fr-FR" sz="2400" b="1" dirty="0" smtClean="0">
                <a:latin typeface="Arial" pitchFamily="34" charset="0"/>
                <a:cs typeface="Arial" pitchFamily="34" charset="0"/>
              </a:rPr>
              <a:t>es protéines motrices</a:t>
            </a:r>
            <a:endParaRPr lang="fr-FR" sz="2400" b="1" dirty="0">
              <a:latin typeface="Arial" pitchFamily="34" charset="0"/>
              <a:cs typeface="Arial" pitchFamily="34" charset="0"/>
            </a:endParaRPr>
          </a:p>
        </p:txBody>
      </p:sp>
      <p:sp>
        <p:nvSpPr>
          <p:cNvPr id="5121" name="Rectangle 1"/>
          <p:cNvSpPr>
            <a:spLocks noChangeArrowheads="1"/>
          </p:cNvSpPr>
          <p:nvPr/>
        </p:nvSpPr>
        <p:spPr bwMode="auto">
          <a:xfrm>
            <a:off x="142844" y="642918"/>
            <a:ext cx="871543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Des protéines motrices spéciales, déplacent des organites dans la cellule le long de microtubules. Des protéines, les </a:t>
            </a:r>
            <a:r>
              <a:rPr kumimoji="0" lang="fr-FR"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kinésines</a:t>
            </a: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transportent les organites vers les extrémités « + » (vers la périphérie) tandis que les </a:t>
            </a:r>
            <a:r>
              <a:rPr kumimoji="0" lang="fr-FR"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dynéines</a:t>
            </a: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les transportent vers les extrémités « – ».</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142844" y="1746112"/>
            <a:ext cx="8786874" cy="1754326"/>
          </a:xfrm>
          <a:prstGeom prst="rect">
            <a:avLst/>
          </a:prstGeom>
        </p:spPr>
        <p:txBody>
          <a:bodyPr wrap="square">
            <a:spAutoFit/>
          </a:bodyPr>
          <a:lstStyle/>
          <a:p>
            <a:pPr lvl="0" algn="just" fontAlgn="base">
              <a:spcBef>
                <a:spcPct val="0"/>
              </a:spcBef>
              <a:spcAft>
                <a:spcPct val="0"/>
              </a:spcAft>
            </a:pPr>
            <a:r>
              <a:rPr lang="fr-FR" dirty="0" smtClean="0">
                <a:latin typeface="Arial" pitchFamily="34" charset="0"/>
                <a:ea typeface="Times New Roman" pitchFamily="18" charset="0"/>
                <a:cs typeface="Arial" pitchFamily="34" charset="0"/>
              </a:rPr>
              <a:t>Dans un axone de cellule </a:t>
            </a:r>
            <a:r>
              <a:rPr lang="fr-FR" dirty="0" err="1" smtClean="0">
                <a:latin typeface="Arial" pitchFamily="34" charset="0"/>
                <a:ea typeface="Times New Roman" pitchFamily="18" charset="0"/>
                <a:cs typeface="Arial" pitchFamily="34" charset="0"/>
              </a:rPr>
              <a:t>nerveuse:le</a:t>
            </a:r>
            <a:r>
              <a:rPr lang="fr-FR" dirty="0" smtClean="0">
                <a:latin typeface="Arial" pitchFamily="34" charset="0"/>
                <a:ea typeface="Times New Roman" pitchFamily="18" charset="0"/>
                <a:cs typeface="Arial" pitchFamily="34" charset="0"/>
              </a:rPr>
              <a:t> transport y est trop lent et il se fait le long de microtubules.</a:t>
            </a:r>
            <a:endParaRPr lang="fr-FR" dirty="0" smtClean="0">
              <a:latin typeface="Arial" pitchFamily="34" charset="0"/>
              <a:cs typeface="Arial" pitchFamily="34" charset="0"/>
            </a:endParaRPr>
          </a:p>
          <a:p>
            <a:pPr lvl="0" algn="just" eaLnBrk="0" fontAlgn="base" hangingPunct="0">
              <a:spcBef>
                <a:spcPct val="0"/>
              </a:spcBef>
              <a:spcAft>
                <a:spcPct val="0"/>
              </a:spcAft>
            </a:pPr>
            <a:r>
              <a:rPr lang="fr-FR" dirty="0" smtClean="0">
                <a:latin typeface="Arial" pitchFamily="34" charset="0"/>
                <a:ea typeface="Times New Roman" pitchFamily="18" charset="0"/>
                <a:cs typeface="Arial" pitchFamily="34" charset="0"/>
              </a:rPr>
              <a:t>Quatre composants sont requis à ce effet : (1) une vésicule à transporter, (2) une molécule motrice qui assure l’apport en énergie nécessaire au déplacement, (3) une </a:t>
            </a:r>
            <a:r>
              <a:rPr lang="fr-FR" dirty="0" smtClean="0">
                <a:latin typeface="Arial" pitchFamily="34" charset="0"/>
                <a:ea typeface="Times New Roman" pitchFamily="18" charset="0"/>
                <a:cs typeface="Arial" pitchFamily="34" charset="0"/>
              </a:rPr>
              <a:t>molécule « </a:t>
            </a:r>
            <a:r>
              <a:rPr lang="fr-FR" dirty="0" err="1" smtClean="0">
                <a:latin typeface="Arial" pitchFamily="34" charset="0"/>
                <a:ea typeface="Times New Roman" pitchFamily="18" charset="0"/>
                <a:cs typeface="Arial" pitchFamily="34" charset="0"/>
              </a:rPr>
              <a:t>dynactine</a:t>
            </a:r>
            <a:r>
              <a:rPr lang="fr-FR" dirty="0" smtClean="0">
                <a:latin typeface="Arial" pitchFamily="34" charset="0"/>
                <a:ea typeface="Times New Roman" pitchFamily="18" charset="0"/>
                <a:cs typeface="Arial" pitchFamily="34" charset="0"/>
              </a:rPr>
              <a:t> et </a:t>
            </a:r>
            <a:r>
              <a:rPr lang="fr-FR" dirty="0" err="1" smtClean="0">
                <a:latin typeface="Arial" pitchFamily="34" charset="0"/>
                <a:ea typeface="Times New Roman" pitchFamily="18" charset="0"/>
                <a:cs typeface="Arial" pitchFamily="34" charset="0"/>
              </a:rPr>
              <a:t>kinéctine</a:t>
            </a:r>
            <a:r>
              <a:rPr lang="fr-FR" dirty="0" smtClean="0">
                <a:latin typeface="Arial" pitchFamily="34" charset="0"/>
                <a:ea typeface="Times New Roman" pitchFamily="18" charset="0"/>
                <a:cs typeface="Arial" pitchFamily="34" charset="0"/>
              </a:rPr>
              <a:t> » connectant </a:t>
            </a:r>
            <a:r>
              <a:rPr lang="fr-FR" dirty="0" smtClean="0">
                <a:latin typeface="Arial" pitchFamily="34" charset="0"/>
                <a:ea typeface="Times New Roman" pitchFamily="18" charset="0"/>
                <a:cs typeface="Arial" pitchFamily="34" charset="0"/>
              </a:rPr>
              <a:t>la vésicule à la molécule motrice et (4) des microtubules sur lesquels la vésicule glisse comme un train sur ses rails.</a:t>
            </a:r>
            <a:endParaRPr lang="fr-FR"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descr="La fondation les récompense pour leurs travaux sur... (Image fournie par The Lasker Found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556" name="AutoShape 4" descr="La fondation les récompense pour leurs travaux sur... (Image fournie par The Lasker Found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3558" name="Picture 6" descr="http://images.lpcdn.ca/641x427/201209/11/586796-fondation-recompense-pour-leurs-travaux.jpg"/>
          <p:cNvPicPr>
            <a:picLocks noChangeAspect="1" noChangeArrowheads="1"/>
          </p:cNvPicPr>
          <p:nvPr/>
        </p:nvPicPr>
        <p:blipFill>
          <a:blip r:embed="rId2"/>
          <a:srcRect/>
          <a:stretch>
            <a:fillRect/>
          </a:stretch>
        </p:blipFill>
        <p:spPr bwMode="auto">
          <a:xfrm>
            <a:off x="1142976" y="3143248"/>
            <a:ext cx="7000924" cy="3571900"/>
          </a:xfrm>
          <a:prstGeom prst="rect">
            <a:avLst/>
          </a:prstGeom>
          <a:noFill/>
        </p:spPr>
      </p:pic>
      <p:sp>
        <p:nvSpPr>
          <p:cNvPr id="5" name="Rectangle 4"/>
          <p:cNvSpPr/>
          <p:nvPr/>
        </p:nvSpPr>
        <p:spPr>
          <a:xfrm>
            <a:off x="642910" y="808664"/>
            <a:ext cx="8001056" cy="2031325"/>
          </a:xfrm>
          <a:prstGeom prst="rect">
            <a:avLst/>
          </a:prstGeom>
        </p:spPr>
        <p:txBody>
          <a:bodyPr wrap="square">
            <a:spAutoFit/>
          </a:bodyPr>
          <a:lstStyle/>
          <a:p>
            <a:pPr algn="just"/>
            <a:r>
              <a:rPr lang="fr-FR" dirty="0" smtClean="0">
                <a:latin typeface="Arial" pitchFamily="34" charset="0"/>
                <a:cs typeface="Arial" pitchFamily="34" charset="0"/>
              </a:rPr>
              <a:t>La fondation les récompense pour leurs travaux sur les protéines motrices du cytosquelette (réseau de filaments dans une </a:t>
            </a:r>
            <a:r>
              <a:rPr lang="fr-FR" dirty="0" smtClean="0">
                <a:latin typeface="Arial" pitchFamily="34" charset="0"/>
                <a:cs typeface="Arial" pitchFamily="34" charset="0"/>
              </a:rPr>
              <a:t>cellule), </a:t>
            </a:r>
            <a:r>
              <a:rPr lang="fr-FR" dirty="0" smtClean="0">
                <a:latin typeface="Arial" pitchFamily="34" charset="0"/>
                <a:cs typeface="Arial" pitchFamily="34" charset="0"/>
              </a:rPr>
              <a:t>dont les activités sont essentielles pour de nombreux processus tels que la contraction musculaire, les mouvements </a:t>
            </a:r>
            <a:r>
              <a:rPr lang="fr-FR" dirty="0" err="1" smtClean="0">
                <a:latin typeface="Arial" pitchFamily="34" charset="0"/>
                <a:cs typeface="Arial" pitchFamily="34" charset="0"/>
              </a:rPr>
              <a:t>intra-cellulaires</a:t>
            </a:r>
            <a:r>
              <a:rPr lang="fr-FR" dirty="0" smtClean="0">
                <a:latin typeface="Arial" pitchFamily="34" charset="0"/>
                <a:cs typeface="Arial" pitchFamily="34" charset="0"/>
              </a:rPr>
              <a:t> </a:t>
            </a:r>
            <a:r>
              <a:rPr lang="fr-FR" dirty="0" smtClean="0">
                <a:latin typeface="Arial" pitchFamily="34" charset="0"/>
                <a:cs typeface="Arial" pitchFamily="34" charset="0"/>
              </a:rPr>
              <a:t>qui intriguent les scientifiques depuis des siècles, ou la locomotion </a:t>
            </a:r>
            <a:r>
              <a:rPr lang="fr-FR" dirty="0" smtClean="0">
                <a:latin typeface="Arial" pitchFamily="34" charset="0"/>
                <a:cs typeface="Arial" pitchFamily="34" charset="0"/>
              </a:rPr>
              <a:t>cellulaire.</a:t>
            </a:r>
            <a:r>
              <a:rPr lang="fr-FR" dirty="0" smtClean="0">
                <a:latin typeface="Arial" pitchFamily="34" charset="0"/>
                <a:cs typeface="Arial" pitchFamily="34" charset="0"/>
              </a:rPr>
              <a:t> Les découvertes de ce trio ont stimulé la recherche sur les nouveaux traitements destinés à soigner les problèmes cardiaques, les désordres neurologiques, et le </a:t>
            </a:r>
            <a:r>
              <a:rPr lang="fr-FR" dirty="0" smtClean="0">
                <a:latin typeface="Arial" pitchFamily="34" charset="0"/>
                <a:cs typeface="Arial" pitchFamily="34" charset="0"/>
              </a:rPr>
              <a:t>cancer.</a:t>
            </a:r>
            <a:endParaRPr lang="fr-FR" dirty="0">
              <a:latin typeface="Arial" pitchFamily="34" charset="0"/>
              <a:cs typeface="Arial" pitchFamily="34" charset="0"/>
            </a:endParaRPr>
          </a:p>
        </p:txBody>
      </p:sp>
      <p:sp>
        <p:nvSpPr>
          <p:cNvPr id="6" name="Rectangle 5"/>
          <p:cNvSpPr/>
          <p:nvPr/>
        </p:nvSpPr>
        <p:spPr>
          <a:xfrm>
            <a:off x="1785918" y="285728"/>
            <a:ext cx="5286412" cy="400110"/>
          </a:xfrm>
          <a:prstGeom prst="rect">
            <a:avLst/>
          </a:prstGeom>
        </p:spPr>
        <p:txBody>
          <a:bodyPr wrap="square">
            <a:spAutoFit/>
          </a:bodyPr>
          <a:lstStyle/>
          <a:p>
            <a:r>
              <a:rPr lang="fr-FR" sz="2000" b="1" dirty="0" smtClean="0">
                <a:latin typeface="Arial" pitchFamily="34" charset="0"/>
                <a:cs typeface="Arial" pitchFamily="34" charset="0"/>
              </a:rPr>
              <a:t>Trois </a:t>
            </a:r>
            <a:r>
              <a:rPr lang="fr-FR" sz="2000" b="1" dirty="0" smtClean="0">
                <a:latin typeface="Arial" pitchFamily="34" charset="0"/>
                <a:cs typeface="Arial" pitchFamily="34" charset="0"/>
              </a:rPr>
              <a:t>Américains lauréats du prix </a:t>
            </a:r>
            <a:r>
              <a:rPr lang="fr-FR" sz="2000" b="1" dirty="0" err="1" smtClean="0">
                <a:latin typeface="Arial" pitchFamily="34" charset="0"/>
                <a:cs typeface="Arial" pitchFamily="34" charset="0"/>
              </a:rPr>
              <a:t>Lasker</a:t>
            </a:r>
            <a:endParaRPr lang="fr-FR"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5918" y="142852"/>
            <a:ext cx="5832046" cy="584775"/>
          </a:xfrm>
          <a:prstGeom prst="rect">
            <a:avLst/>
          </a:prstGeom>
        </p:spPr>
        <p:txBody>
          <a:bodyPr wrap="none">
            <a:spAutoFit/>
          </a:bodyPr>
          <a:lstStyle/>
          <a:p>
            <a:r>
              <a:rPr lang="fr-FR" sz="3200" b="1" dirty="0" smtClean="0">
                <a:latin typeface="Arial" pitchFamily="34" charset="0"/>
                <a:cs typeface="Arial" pitchFamily="34" charset="0"/>
              </a:rPr>
              <a:t>Les Filaments </a:t>
            </a:r>
            <a:r>
              <a:rPr lang="fr-FR" sz="3200" b="1" dirty="0" smtClean="0">
                <a:latin typeface="Arial" pitchFamily="34" charset="0"/>
                <a:cs typeface="Arial" pitchFamily="34" charset="0"/>
              </a:rPr>
              <a:t>intermédiaires</a:t>
            </a:r>
            <a:endParaRPr lang="fr-FR" sz="3200" dirty="0">
              <a:latin typeface="Arial" pitchFamily="34" charset="0"/>
              <a:cs typeface="Arial" pitchFamily="34" charset="0"/>
            </a:endParaRPr>
          </a:p>
        </p:txBody>
      </p:sp>
      <p:sp>
        <p:nvSpPr>
          <p:cNvPr id="27649" name="Rectangle 1"/>
          <p:cNvSpPr>
            <a:spLocks noChangeArrowheads="1"/>
          </p:cNvSpPr>
          <p:nvPr/>
        </p:nvSpPr>
        <p:spPr bwMode="auto">
          <a:xfrm>
            <a:off x="357158" y="4183757"/>
            <a:ext cx="8572528"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Les composants les plus stables du cytosquelette des cellules animales sont constitués de protéines fibreuses résistantes, entrelacées selon un système d’imbrication particulier. Les structures qu’elles constituent ont un diamètre de 8 à 10 nanomètres, situé entre celui des </a:t>
            </a:r>
            <a:r>
              <a:rPr kumimoji="0" lang="fr-FR"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microfilaments</a:t>
            </a: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et celui des microtubules, d’où leur dénomination de filaments intermédiaires. </a:t>
            </a:r>
          </a:p>
          <a:p>
            <a:pPr marL="0" marR="0" lvl="0" indent="0" algn="just" defTabSz="914400" rtl="0" eaLnBrk="1" fontAlgn="base" latinLnBrk="0" hangingPunct="1">
              <a:lnSpc>
                <a:spcPct val="100000"/>
              </a:lnSpc>
              <a:spcBef>
                <a:spcPct val="0"/>
              </a:spcBef>
              <a:spcAft>
                <a:spcPct val="0"/>
              </a:spcAft>
              <a:buClrTx/>
              <a:buSzTx/>
              <a:buFontTx/>
              <a:buNone/>
              <a:tabLst/>
            </a:pPr>
            <a:endParaRPr lang="fr-FR" dirty="0" smtClean="0">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Image.jpg"/>
          <p:cNvPicPr/>
          <p:nvPr/>
        </p:nvPicPr>
        <p:blipFill>
          <a:blip r:embed="rId2"/>
          <a:srcRect l="10213" t="21745" r="17498" b="49891"/>
          <a:stretch>
            <a:fillRect/>
          </a:stretch>
        </p:blipFill>
        <p:spPr>
          <a:xfrm>
            <a:off x="428596" y="1577966"/>
            <a:ext cx="8429684" cy="1571636"/>
          </a:xfrm>
          <a:prstGeom prst="rect">
            <a:avLst/>
          </a:prstGeom>
        </p:spPr>
      </p:pic>
      <p:pic>
        <p:nvPicPr>
          <p:cNvPr id="6" name="Image.jpg"/>
          <p:cNvPicPr/>
          <p:nvPr/>
        </p:nvPicPr>
        <p:blipFill>
          <a:blip r:embed="rId3"/>
          <a:srcRect l="31452" t="88369"/>
          <a:stretch>
            <a:fillRect/>
          </a:stretch>
        </p:blipFill>
        <p:spPr>
          <a:xfrm>
            <a:off x="500034" y="3149602"/>
            <a:ext cx="8215370" cy="70802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428604"/>
            <a:ext cx="8501122" cy="2031325"/>
          </a:xfrm>
          <a:prstGeom prst="rect">
            <a:avLst/>
          </a:prstGeom>
        </p:spPr>
        <p:txBody>
          <a:bodyPr wrap="square">
            <a:spAutoFit/>
          </a:bodyPr>
          <a:lstStyle/>
          <a:p>
            <a:pPr lvl="0" algn="just" fontAlgn="base">
              <a:spcBef>
                <a:spcPct val="0"/>
              </a:spcBef>
              <a:spcAft>
                <a:spcPct val="0"/>
              </a:spcAft>
            </a:pPr>
            <a:endParaRPr lang="fr-FR" dirty="0" smtClean="0">
              <a:latin typeface="Arial" pitchFamily="34" charset="0"/>
              <a:ea typeface="Times New Roman" pitchFamily="18" charset="0"/>
              <a:cs typeface="Arial" pitchFamily="34" charset="0"/>
            </a:endParaRPr>
          </a:p>
          <a:p>
            <a:pPr lvl="0" algn="just" fontAlgn="base">
              <a:spcBef>
                <a:spcPct val="0"/>
              </a:spcBef>
              <a:spcAft>
                <a:spcPct val="0"/>
              </a:spcAft>
            </a:pPr>
            <a:r>
              <a:rPr lang="fr-FR" dirty="0" smtClean="0">
                <a:latin typeface="Arial" pitchFamily="34" charset="0"/>
                <a:ea typeface="Times New Roman" pitchFamily="18" charset="0"/>
                <a:cs typeface="Arial" pitchFamily="34" charset="0"/>
              </a:rPr>
              <a:t>Le </a:t>
            </a:r>
            <a:r>
              <a:rPr lang="fr-FR" dirty="0" smtClean="0">
                <a:latin typeface="Arial" pitchFamily="34" charset="0"/>
                <a:ea typeface="Times New Roman" pitchFamily="18" charset="0"/>
                <a:cs typeface="Arial" pitchFamily="34" charset="0"/>
              </a:rPr>
              <a:t>type le plus commun, composé de sous-unités protéiques appelées </a:t>
            </a:r>
            <a:r>
              <a:rPr lang="fr-FR" i="1" dirty="0" err="1" smtClean="0">
                <a:latin typeface="Arial" pitchFamily="34" charset="0"/>
                <a:ea typeface="Times New Roman" pitchFamily="18" charset="0"/>
                <a:cs typeface="Arial" pitchFamily="34" charset="0"/>
              </a:rPr>
              <a:t>vimentine</a:t>
            </a:r>
            <a:r>
              <a:rPr lang="fr-FR" dirty="0" smtClean="0">
                <a:latin typeface="Arial" pitchFamily="34" charset="0"/>
                <a:ea typeface="Times New Roman" pitchFamily="18" charset="0"/>
                <a:cs typeface="Arial" pitchFamily="34" charset="0"/>
              </a:rPr>
              <a:t>, procure la stabilité structurale à de nombreuses cellules. La </a:t>
            </a:r>
            <a:r>
              <a:rPr lang="fr-FR" i="1" dirty="0" smtClean="0">
                <a:latin typeface="Arial" pitchFamily="34" charset="0"/>
                <a:ea typeface="Times New Roman" pitchFamily="18" charset="0"/>
                <a:cs typeface="Arial" pitchFamily="34" charset="0"/>
              </a:rPr>
              <a:t>kératine</a:t>
            </a:r>
            <a:r>
              <a:rPr lang="fr-FR" dirty="0" smtClean="0">
                <a:latin typeface="Arial" pitchFamily="34" charset="0"/>
                <a:ea typeface="Times New Roman" pitchFamily="18" charset="0"/>
                <a:cs typeface="Arial" pitchFamily="34" charset="0"/>
              </a:rPr>
              <a:t>, une autre classe de filaments intermédiaires, se trouve dans les cellules épithéliales (cellules bordant les organes et les cavités de l’organisme) ainsi que dans des structures qui y sont associées, tels les cheveux et les ongles. Les filaments intermédiaires des cellules nerveuses sont appelés </a:t>
            </a:r>
            <a:r>
              <a:rPr lang="fr-FR" i="1" dirty="0" err="1" smtClean="0">
                <a:latin typeface="Arial" pitchFamily="34" charset="0"/>
                <a:ea typeface="Times New Roman" pitchFamily="18" charset="0"/>
                <a:cs typeface="Arial" pitchFamily="34" charset="0"/>
              </a:rPr>
              <a:t>neurofilaments</a:t>
            </a:r>
            <a:r>
              <a:rPr lang="fr-FR" dirty="0" smtClean="0">
                <a:latin typeface="Arial" pitchFamily="34" charset="0"/>
                <a:ea typeface="Times New Roman" pitchFamily="18" charset="0"/>
                <a:cs typeface="Arial" pitchFamily="34" charset="0"/>
              </a:rPr>
              <a:t>.</a:t>
            </a:r>
            <a:endParaRPr lang="fr-FR" dirty="0" smtClean="0">
              <a:latin typeface="Arial" pitchFamily="34" charset="0"/>
              <a:cs typeface="Arial" pitchFamily="34" charset="0"/>
            </a:endParaRPr>
          </a:p>
        </p:txBody>
      </p:sp>
      <p:pic>
        <p:nvPicPr>
          <p:cNvPr id="3" name="Image.jpg"/>
          <p:cNvPicPr/>
          <p:nvPr/>
        </p:nvPicPr>
        <p:blipFill>
          <a:blip r:embed="rId2"/>
          <a:srcRect l="2655" b="8786"/>
          <a:stretch>
            <a:fillRect/>
          </a:stretch>
        </p:blipFill>
        <p:spPr>
          <a:xfrm>
            <a:off x="4643438" y="2571744"/>
            <a:ext cx="4214842" cy="3098169"/>
          </a:xfrm>
          <a:prstGeom prst="rect">
            <a:avLst/>
          </a:prstGeom>
        </p:spPr>
      </p:pic>
      <p:sp>
        <p:nvSpPr>
          <p:cNvPr id="4" name="Rectangle 3"/>
          <p:cNvSpPr/>
          <p:nvPr/>
        </p:nvSpPr>
        <p:spPr>
          <a:xfrm>
            <a:off x="4786314" y="5857892"/>
            <a:ext cx="3929090" cy="624145"/>
          </a:xfrm>
          <a:prstGeom prst="rect">
            <a:avLst/>
          </a:prstGeom>
        </p:spPr>
        <p:txBody>
          <a:bodyPr wrap="square">
            <a:spAutoFit/>
          </a:bodyPr>
          <a:lstStyle/>
          <a:p>
            <a:pPr marL="45720" algn="ctr">
              <a:lnSpc>
                <a:spcPct val="95999"/>
              </a:lnSpc>
            </a:pPr>
            <a:r>
              <a:rPr lang="fr-FR" b="1" spc="-50" dirty="0" smtClean="0">
                <a:solidFill>
                  <a:srgbClr val="040608"/>
                </a:solidFill>
                <a:latin typeface="Times New Roman" panose="22635452340000000000" pitchFamily="1"/>
              </a:rPr>
              <a:t>Marquage </a:t>
            </a:r>
            <a:r>
              <a:rPr lang="fr-FR" b="1" spc="-50" dirty="0" err="1" smtClean="0">
                <a:solidFill>
                  <a:srgbClr val="040608"/>
                </a:solidFill>
                <a:latin typeface="Times New Roman" panose="22635452340000000000" pitchFamily="1"/>
              </a:rPr>
              <a:t>immunofluorescent</a:t>
            </a:r>
            <a:r>
              <a:rPr lang="fr-FR" b="1" spc="-50" dirty="0" smtClean="0">
                <a:solidFill>
                  <a:srgbClr val="040608"/>
                </a:solidFill>
                <a:latin typeface="Times New Roman" panose="22635452340000000000" pitchFamily="1"/>
              </a:rPr>
              <a:t> de la</a:t>
            </a:r>
          </a:p>
          <a:p>
            <a:pPr marL="45720" algn="ctr">
              <a:lnSpc>
                <a:spcPct val="95999"/>
              </a:lnSpc>
              <a:spcAft>
                <a:spcPts val="360"/>
              </a:spcAft>
            </a:pPr>
            <a:r>
              <a:rPr lang="fr-FR" b="1" spc="-50" dirty="0" smtClean="0">
                <a:solidFill>
                  <a:srgbClr val="040608"/>
                </a:solidFill>
                <a:latin typeface="Times New Roman" panose="22635452340000000000" pitchFamily="1"/>
              </a:rPr>
              <a:t>kératine dans des cellules épithéliales</a:t>
            </a:r>
            <a:endParaRPr lang="fr-FR" b="1" spc="-50" dirty="0">
              <a:solidFill>
                <a:srgbClr val="040608"/>
              </a:solidFill>
              <a:latin typeface="Times New Roman" panose="22635452340000000000" pitchFamily="1"/>
            </a:endParaRPr>
          </a:p>
        </p:txBody>
      </p:sp>
      <p:pic>
        <p:nvPicPr>
          <p:cNvPr id="5" name="Image.jpg"/>
          <p:cNvPicPr/>
          <p:nvPr/>
        </p:nvPicPr>
        <p:blipFill>
          <a:blip r:embed="rId3"/>
          <a:srcRect l="45980" r="34450" b="78415"/>
          <a:stretch>
            <a:fillRect/>
          </a:stretch>
        </p:blipFill>
        <p:spPr>
          <a:xfrm>
            <a:off x="500034" y="2571744"/>
            <a:ext cx="3643338" cy="3143272"/>
          </a:xfrm>
          <a:prstGeom prst="rect">
            <a:avLst/>
          </a:prstGeom>
        </p:spPr>
      </p:pic>
      <p:sp>
        <p:nvSpPr>
          <p:cNvPr id="6" name="Rectangle 5"/>
          <p:cNvSpPr/>
          <p:nvPr/>
        </p:nvSpPr>
        <p:spPr>
          <a:xfrm>
            <a:off x="71406" y="5857892"/>
            <a:ext cx="4572000" cy="624145"/>
          </a:xfrm>
          <a:prstGeom prst="rect">
            <a:avLst/>
          </a:prstGeom>
        </p:spPr>
        <p:txBody>
          <a:bodyPr>
            <a:spAutoFit/>
          </a:bodyPr>
          <a:lstStyle/>
          <a:p>
            <a:pPr marL="45720" algn="ctr">
              <a:lnSpc>
                <a:spcPct val="95999"/>
              </a:lnSpc>
            </a:pPr>
            <a:r>
              <a:rPr lang="fr-FR" b="1" spc="-50" dirty="0" smtClean="0">
                <a:solidFill>
                  <a:srgbClr val="040608"/>
                </a:solidFill>
                <a:latin typeface="Times New Roman" panose="22635452340000000000" pitchFamily="1"/>
              </a:rPr>
              <a:t>Marquage </a:t>
            </a:r>
            <a:r>
              <a:rPr lang="fr-FR" b="1" spc="-50" dirty="0" err="1" smtClean="0">
                <a:solidFill>
                  <a:srgbClr val="040608"/>
                </a:solidFill>
                <a:latin typeface="Times New Roman" panose="22635452340000000000" pitchFamily="1"/>
              </a:rPr>
              <a:t>immunofluorescent</a:t>
            </a:r>
            <a:r>
              <a:rPr lang="fr-FR" b="1" spc="-50" dirty="0" smtClean="0">
                <a:solidFill>
                  <a:srgbClr val="040608"/>
                </a:solidFill>
                <a:latin typeface="Times New Roman" panose="22635452340000000000" pitchFamily="1"/>
              </a:rPr>
              <a:t> de </a:t>
            </a:r>
            <a:r>
              <a:rPr lang="fr-FR" b="1" spc="-50" dirty="0" smtClean="0">
                <a:solidFill>
                  <a:srgbClr val="040608"/>
                </a:solidFill>
                <a:latin typeface="Times New Roman" panose="22635452340000000000" pitchFamily="1"/>
              </a:rPr>
              <a:t>la</a:t>
            </a:r>
          </a:p>
          <a:p>
            <a:pPr marL="45720" algn="ctr">
              <a:lnSpc>
                <a:spcPct val="95999"/>
              </a:lnSpc>
            </a:pPr>
            <a:r>
              <a:rPr lang="fr-FR" b="1" spc="-50" dirty="0" err="1" smtClean="0">
                <a:solidFill>
                  <a:srgbClr val="040608"/>
                </a:solidFill>
                <a:latin typeface="Times New Roman" panose="22635452340000000000" pitchFamily="1"/>
              </a:rPr>
              <a:t>vimentine</a:t>
            </a:r>
            <a:endParaRPr lang="fr-FR" b="1" spc="-50" dirty="0" smtClean="0">
              <a:solidFill>
                <a:srgbClr val="040608"/>
              </a:solidFill>
              <a:latin typeface="Times New Roman" panose="22635452340000000000" pitchFamily="1"/>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928630" y="285728"/>
            <a:ext cx="757246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 déplacement de matériel au sein de la cellule</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82" name="Picture 2"/>
          <p:cNvPicPr>
            <a:picLocks noChangeAspect="1" noChangeArrowheads="1"/>
          </p:cNvPicPr>
          <p:nvPr/>
        </p:nvPicPr>
        <p:blipFill>
          <a:blip r:embed="rId2"/>
          <a:srcRect/>
          <a:stretch>
            <a:fillRect/>
          </a:stretch>
        </p:blipFill>
        <p:spPr bwMode="auto">
          <a:xfrm>
            <a:off x="285720" y="1214422"/>
            <a:ext cx="8858280" cy="2643206"/>
          </a:xfrm>
          <a:prstGeom prst="rect">
            <a:avLst/>
          </a:prstGeom>
          <a:noFill/>
          <a:ln w="9525">
            <a:noFill/>
            <a:miter lim="800000"/>
            <a:headEnd/>
            <a:tailEnd/>
          </a:ln>
          <a:effectLst/>
        </p:spPr>
      </p:pic>
      <p:sp>
        <p:nvSpPr>
          <p:cNvPr id="4" name="Rectangle 3"/>
          <p:cNvSpPr/>
          <p:nvPr/>
        </p:nvSpPr>
        <p:spPr>
          <a:xfrm>
            <a:off x="571472" y="3966807"/>
            <a:ext cx="8001056" cy="2534027"/>
          </a:xfrm>
          <a:prstGeom prst="rect">
            <a:avLst/>
          </a:prstGeom>
        </p:spPr>
        <p:txBody>
          <a:bodyPr wrap="square">
            <a:spAutoFit/>
          </a:bodyPr>
          <a:lstStyle/>
          <a:p>
            <a:pPr algn="just">
              <a:lnSpc>
                <a:spcPct val="150000"/>
              </a:lnSpc>
            </a:pPr>
            <a:r>
              <a:rPr lang="fr-FR" dirty="0">
                <a:latin typeface="Arial" pitchFamily="34" charset="0"/>
                <a:cs typeface="Arial" pitchFamily="34" charset="0"/>
              </a:rPr>
              <a:t>Au cours de la reproduction des cellules par exemple, c’est le raccourcissement, par dépolymérisation des microtubules fixés à chacun des </a:t>
            </a:r>
            <a:r>
              <a:rPr lang="fr-FR" dirty="0" smtClean="0">
                <a:latin typeface="Arial" pitchFamily="34" charset="0"/>
                <a:cs typeface="Arial" pitchFamily="34" charset="0"/>
              </a:rPr>
              <a:t>chromosomes</a:t>
            </a:r>
            <a:r>
              <a:rPr lang="fr-FR" dirty="0">
                <a:latin typeface="Arial" pitchFamily="34" charset="0"/>
                <a:cs typeface="Arial" pitchFamily="34" charset="0"/>
              </a:rPr>
              <a:t>, qui assure la migration de ceux-ci vers les pôles de la cellule en voie de division. Dans les cellules animales, cette migration est suivie d’un étranglement de la cellule au niveau de son équateur par resserrement d’une ceinture de </a:t>
            </a:r>
            <a:r>
              <a:rPr lang="fr-FR" dirty="0" err="1">
                <a:latin typeface="Arial" pitchFamily="34" charset="0"/>
                <a:cs typeface="Arial" pitchFamily="34" charset="0"/>
              </a:rPr>
              <a:t>microfilaments</a:t>
            </a:r>
            <a:r>
              <a:rPr lang="fr-FR" dirty="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214282" y="336408"/>
            <a:ext cx="8786874" cy="68788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a:t>
            </a:r>
            <a:r>
              <a:rPr lang="fr-FR" sz="2400" b="1" dirty="0">
                <a:latin typeface="Arial" pitchFamily="34" charset="0"/>
                <a:ea typeface="Times New Roman" pitchFamily="18" charset="0"/>
                <a:cs typeface="Arial" pitchFamily="34" charset="0"/>
              </a:rPr>
              <a:t> </a:t>
            </a:r>
            <a:r>
              <a:rPr kumimoji="0" lang="fr-FR"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cytosquelette</a:t>
            </a:r>
            <a:r>
              <a:rPr kumimoji="0" lang="fr-F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est un système dynamique, s’assemblant et se désassemblant constamment. Chacune des fibres du cytosquelette se construit par polymérisation, des sous-unités protéiques identiques s’attirant mutuellement et s’assemblant spontanément en longues chaînes. C’est de la même manière que ces fibres se dissocient, leurs sous-unités se libèrent les unes après les autres d’une des extrémités de la chaîne.</a:t>
            </a:r>
          </a:p>
          <a:p>
            <a:pPr marL="0" marR="0" lvl="0" indent="0" algn="just" defTabSz="914400" rtl="0" eaLnBrk="1" fontAlgn="base" latinLnBrk="0" hangingPunct="1">
              <a:lnSpc>
                <a:spcPct val="150000"/>
              </a:lnSpc>
              <a:spcBef>
                <a:spcPct val="0"/>
              </a:spcBef>
              <a:spcAft>
                <a:spcPct val="0"/>
              </a:spcAft>
              <a:buClrTx/>
              <a:buSzTx/>
              <a:buFontTx/>
              <a:buNone/>
              <a:tabLst/>
            </a:pPr>
            <a:endParaRPr kumimoji="0" lang="fr-F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algn="just" eaLnBrk="0">
              <a:lnSpc>
                <a:spcPct val="150000"/>
              </a:lnSpc>
            </a:pPr>
            <a:r>
              <a:rPr lang="fr-FR" b="1" dirty="0" smtClean="0">
                <a:latin typeface="Arial" pitchFamily="34" charset="0"/>
                <a:cs typeface="Arial" pitchFamily="34" charset="0"/>
              </a:rPr>
              <a:t>Le </a:t>
            </a:r>
            <a:r>
              <a:rPr lang="fr-FR" b="1" dirty="0">
                <a:latin typeface="Arial" pitchFamily="34" charset="0"/>
                <a:cs typeface="Arial" pitchFamily="34" charset="0"/>
              </a:rPr>
              <a:t>cytosquelette peut comporter trois types de fibres différentes entre elles par leurs sous-unités constitutives </a:t>
            </a:r>
            <a:r>
              <a:rPr lang="fr-FR" b="1" dirty="0" smtClean="0">
                <a:latin typeface="Arial" pitchFamily="34" charset="0"/>
                <a:cs typeface="Arial" pitchFamily="34" charset="0"/>
              </a:rPr>
              <a:t>:</a:t>
            </a:r>
          </a:p>
          <a:p>
            <a:pPr algn="ctr" eaLnBrk="0">
              <a:lnSpc>
                <a:spcPct val="150000"/>
              </a:lnSpc>
            </a:pPr>
            <a:endParaRPr lang="fr-FR" b="1" dirty="0" smtClean="0">
              <a:latin typeface="Arial" pitchFamily="34" charset="0"/>
              <a:cs typeface="Arial" pitchFamily="34" charset="0"/>
            </a:endParaRPr>
          </a:p>
          <a:p>
            <a:pPr algn="ctr" eaLnBrk="0">
              <a:lnSpc>
                <a:spcPct val="150000"/>
              </a:lnSpc>
            </a:pPr>
            <a:r>
              <a:rPr lang="fr-FR" b="1" dirty="0" smtClean="0">
                <a:latin typeface="Arial" pitchFamily="34" charset="0"/>
                <a:cs typeface="Arial" pitchFamily="34" charset="0"/>
              </a:rPr>
              <a:t>  Microfilaments</a:t>
            </a:r>
            <a:r>
              <a:rPr lang="fr-FR" b="1" dirty="0">
                <a:latin typeface="Arial" pitchFamily="34" charset="0"/>
                <a:cs typeface="Arial" pitchFamily="34" charset="0"/>
              </a:rPr>
              <a:t> </a:t>
            </a:r>
            <a:endParaRPr lang="fr-FR" dirty="0" smtClean="0">
              <a:latin typeface="Arial" pitchFamily="34" charset="0"/>
              <a:cs typeface="Arial" pitchFamily="34" charset="0"/>
            </a:endParaRPr>
          </a:p>
          <a:p>
            <a:pPr algn="ctr" eaLnBrk="0">
              <a:lnSpc>
                <a:spcPct val="150000"/>
              </a:lnSpc>
            </a:pPr>
            <a:r>
              <a:rPr lang="fr-FR" b="1" dirty="0" smtClean="0">
                <a:latin typeface="Arial" pitchFamily="34" charset="0"/>
                <a:cs typeface="Arial" pitchFamily="34" charset="0"/>
              </a:rPr>
              <a:t>  Microtubules</a:t>
            </a:r>
            <a:r>
              <a:rPr lang="fr-FR" b="1" dirty="0">
                <a:latin typeface="Arial" pitchFamily="34" charset="0"/>
                <a:cs typeface="Arial" pitchFamily="34" charset="0"/>
              </a:rPr>
              <a:t> </a:t>
            </a:r>
            <a:endParaRPr lang="fr-FR" dirty="0">
              <a:latin typeface="Arial" pitchFamily="34" charset="0"/>
              <a:cs typeface="Arial" pitchFamily="34" charset="0"/>
            </a:endParaRPr>
          </a:p>
          <a:p>
            <a:pPr algn="ctr" eaLnBrk="0">
              <a:lnSpc>
                <a:spcPct val="150000"/>
              </a:lnSpc>
            </a:pPr>
            <a:r>
              <a:rPr lang="fr-FR" b="1" dirty="0">
                <a:latin typeface="Arial" pitchFamily="34" charset="0"/>
                <a:cs typeface="Arial" pitchFamily="34" charset="0"/>
              </a:rPr>
              <a:t> </a:t>
            </a:r>
            <a:r>
              <a:rPr lang="fr-FR" b="1" dirty="0" smtClean="0">
                <a:latin typeface="Arial" pitchFamily="34" charset="0"/>
                <a:cs typeface="Arial" pitchFamily="34" charset="0"/>
              </a:rPr>
              <a:t>  Filaments </a:t>
            </a:r>
            <a:r>
              <a:rPr lang="fr-FR" b="1" dirty="0">
                <a:latin typeface="Arial" pitchFamily="34" charset="0"/>
                <a:cs typeface="Arial" pitchFamily="34" charset="0"/>
              </a:rPr>
              <a:t>intermédiaires</a:t>
            </a:r>
            <a:endParaRPr lang="fr-FR" dirty="0">
              <a:latin typeface="Arial" pitchFamily="34" charset="0"/>
              <a:cs typeface="Arial" pitchFamily="34" charset="0"/>
            </a:endParaRPr>
          </a:p>
          <a:p>
            <a:pPr algn="just" eaLnBrk="0">
              <a:lnSpc>
                <a:spcPct val="150000"/>
              </a:lnSpc>
            </a:pPr>
            <a:endParaRPr lang="fr-FR" b="1" dirty="0">
              <a:latin typeface="Arial" pitchFamily="34" charset="0"/>
              <a:cs typeface="Arial" pitchFamily="34" charset="0"/>
            </a:endParaRPr>
          </a:p>
          <a:p>
            <a:pPr eaLnBrk="0">
              <a:lnSpc>
                <a:spcPct val="150000"/>
              </a:lnSpc>
            </a:pPr>
            <a:r>
              <a:rPr lang="fr-FR" dirty="0"/>
              <a:t> </a:t>
            </a:r>
          </a:p>
          <a:p>
            <a:pPr marL="0" marR="0" lvl="0" indent="0" algn="justLow" defTabSz="914400" rtl="0" eaLnBrk="1" fontAlgn="base" latinLnBrk="0" hangingPunct="1">
              <a:lnSpc>
                <a:spcPct val="150000"/>
              </a:lnSpc>
              <a:spcBef>
                <a:spcPct val="0"/>
              </a:spcBef>
              <a:spcAft>
                <a:spcPct val="0"/>
              </a:spcAft>
              <a:buClrTx/>
              <a:buSzTx/>
              <a:buFontTx/>
              <a:buNone/>
              <a:tabLst/>
            </a:pPr>
            <a:endParaRPr kumimoji="0" lang="fr-FR"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4612" y="642918"/>
            <a:ext cx="3190297" cy="584775"/>
          </a:xfrm>
          <a:prstGeom prst="rect">
            <a:avLst/>
          </a:prstGeom>
        </p:spPr>
        <p:txBody>
          <a:bodyPr wrap="none">
            <a:spAutoFit/>
          </a:bodyPr>
          <a:lstStyle/>
          <a:p>
            <a:r>
              <a:rPr lang="fr-FR" sz="3200" b="1" dirty="0">
                <a:latin typeface="Arial" pitchFamily="34" charset="0"/>
                <a:cs typeface="Arial" pitchFamily="34" charset="0"/>
              </a:rPr>
              <a:t>Microfilaments </a:t>
            </a:r>
            <a:endParaRPr lang="fr-FR" sz="3200" dirty="0">
              <a:latin typeface="Arial" pitchFamily="34" charset="0"/>
              <a:cs typeface="Arial" pitchFamily="34" charset="0"/>
            </a:endParaRPr>
          </a:p>
        </p:txBody>
      </p:sp>
      <p:pic>
        <p:nvPicPr>
          <p:cNvPr id="15362" name="Picture 2"/>
          <p:cNvPicPr>
            <a:picLocks noChangeAspect="1" noChangeArrowheads="1"/>
          </p:cNvPicPr>
          <p:nvPr/>
        </p:nvPicPr>
        <p:blipFill>
          <a:blip r:embed="rId2"/>
          <a:srcRect l="1889" r="64935"/>
          <a:stretch>
            <a:fillRect/>
          </a:stretch>
        </p:blipFill>
        <p:spPr bwMode="auto">
          <a:xfrm>
            <a:off x="571472" y="1428736"/>
            <a:ext cx="3143272" cy="4857784"/>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r="57712"/>
          <a:stretch>
            <a:fillRect/>
          </a:stretch>
        </p:blipFill>
        <p:spPr bwMode="auto">
          <a:xfrm>
            <a:off x="4000496" y="1428736"/>
            <a:ext cx="1566860" cy="4814903"/>
          </a:xfrm>
          <a:prstGeom prst="rect">
            <a:avLst/>
          </a:prstGeom>
          <a:noFill/>
          <a:ln w="9525">
            <a:noFill/>
            <a:miter lim="800000"/>
            <a:headEnd/>
            <a:tailEnd/>
          </a:ln>
          <a:effectLst/>
        </p:spPr>
      </p:pic>
      <p:pic>
        <p:nvPicPr>
          <p:cNvPr id="5" name="Picture 2"/>
          <p:cNvPicPr>
            <a:picLocks noChangeAspect="1" noChangeArrowheads="1"/>
          </p:cNvPicPr>
          <p:nvPr/>
        </p:nvPicPr>
        <p:blipFill>
          <a:blip r:embed="rId4"/>
          <a:srcRect l="67330" t="1417"/>
          <a:stretch>
            <a:fillRect/>
          </a:stretch>
        </p:blipFill>
        <p:spPr bwMode="auto">
          <a:xfrm>
            <a:off x="6072198" y="1357298"/>
            <a:ext cx="2424104" cy="46386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b="31162"/>
          <a:stretch>
            <a:fillRect/>
          </a:stretch>
        </p:blipFill>
        <p:spPr bwMode="auto">
          <a:xfrm>
            <a:off x="838200" y="957263"/>
            <a:ext cx="7467600" cy="3471869"/>
          </a:xfrm>
          <a:prstGeom prst="rect">
            <a:avLst/>
          </a:prstGeom>
          <a:noFill/>
          <a:ln w="9525">
            <a:noFill/>
            <a:miter lim="800000"/>
            <a:headEnd/>
            <a:tailEnd/>
          </a:ln>
          <a:effectLst/>
        </p:spPr>
      </p:pic>
      <p:pic>
        <p:nvPicPr>
          <p:cNvPr id="4" name="Picture 2"/>
          <p:cNvPicPr>
            <a:picLocks noChangeAspect="1" noChangeArrowheads="1"/>
          </p:cNvPicPr>
          <p:nvPr/>
        </p:nvPicPr>
        <p:blipFill>
          <a:blip r:embed="rId2"/>
          <a:srcRect l="78699" t="67422" b="24079"/>
          <a:stretch>
            <a:fillRect/>
          </a:stretch>
        </p:blipFill>
        <p:spPr bwMode="auto">
          <a:xfrm>
            <a:off x="6715140" y="4357694"/>
            <a:ext cx="1590660" cy="428628"/>
          </a:xfrm>
          <a:prstGeom prst="rect">
            <a:avLst/>
          </a:prstGeom>
          <a:noFill/>
          <a:ln w="9525">
            <a:noFill/>
            <a:miter lim="800000"/>
            <a:headEnd/>
            <a:tailEnd/>
          </a:ln>
          <a:effectLst/>
        </p:spPr>
      </p:pic>
      <p:sp>
        <p:nvSpPr>
          <p:cNvPr id="5" name="ZoneTexte 4"/>
          <p:cNvSpPr txBox="1"/>
          <p:nvPr/>
        </p:nvSpPr>
        <p:spPr>
          <a:xfrm>
            <a:off x="571472" y="4782933"/>
            <a:ext cx="7786742" cy="1015663"/>
          </a:xfrm>
          <a:prstGeom prst="rect">
            <a:avLst/>
          </a:prstGeom>
          <a:noFill/>
        </p:spPr>
        <p:txBody>
          <a:bodyPr wrap="square" rtlCol="0">
            <a:spAutoFit/>
          </a:bodyPr>
          <a:lstStyle/>
          <a:p>
            <a:r>
              <a:rPr lang="fr-FR" sz="2000" b="1" dirty="0" smtClean="0">
                <a:latin typeface="Arial" pitchFamily="34" charset="0"/>
                <a:cs typeface="Arial" pitchFamily="34" charset="0"/>
              </a:rPr>
              <a:t>Microfilaments de 5 à 9 nm composés d’actine.</a:t>
            </a:r>
          </a:p>
          <a:p>
            <a:r>
              <a:rPr lang="fr-FR" sz="2000" b="1" dirty="0" smtClean="0">
                <a:latin typeface="Arial" pitchFamily="34" charset="0"/>
                <a:cs typeface="Arial" pitchFamily="34" charset="0"/>
              </a:rPr>
              <a:t>C’est une protéine très répondue dans les cellules animales.</a:t>
            </a:r>
          </a:p>
          <a:p>
            <a:r>
              <a:rPr lang="fr-FR" sz="2000" b="1" dirty="0" smtClean="0">
                <a:latin typeface="Arial" pitchFamily="34" charset="0"/>
                <a:cs typeface="Arial" pitchFamily="34" charset="0"/>
              </a:rPr>
              <a:t>Protéines globulaire: actine-G</a:t>
            </a:r>
            <a:endParaRPr lang="fr-FR" sz="2000" b="1" dirty="0">
              <a:latin typeface="Arial" pitchFamily="34" charset="0"/>
              <a:cs typeface="Arial" pitchFamily="34" charset="0"/>
            </a:endParaRPr>
          </a:p>
        </p:txBody>
      </p:sp>
      <p:sp>
        <p:nvSpPr>
          <p:cNvPr id="6" name="ZoneTexte 5"/>
          <p:cNvSpPr txBox="1"/>
          <p:nvPr/>
        </p:nvSpPr>
        <p:spPr>
          <a:xfrm>
            <a:off x="642910" y="714356"/>
            <a:ext cx="2357454" cy="646331"/>
          </a:xfrm>
          <a:prstGeom prst="rect">
            <a:avLst/>
          </a:prstGeom>
          <a:noFill/>
        </p:spPr>
        <p:txBody>
          <a:bodyPr wrap="square" rtlCol="0">
            <a:spAutoFit/>
          </a:bodyPr>
          <a:lstStyle/>
          <a:p>
            <a:r>
              <a:rPr lang="fr-FR" dirty="0" smtClean="0"/>
              <a:t>Structure 3D de l’actine-G</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25379" y="500042"/>
            <a:ext cx="2961067" cy="584775"/>
          </a:xfrm>
          <a:prstGeom prst="rect">
            <a:avLst/>
          </a:prstGeom>
        </p:spPr>
        <p:txBody>
          <a:bodyPr wrap="none">
            <a:spAutoFit/>
          </a:bodyPr>
          <a:lstStyle/>
          <a:p>
            <a:r>
              <a:rPr lang="fr-FR" sz="3200" b="1" dirty="0" smtClean="0">
                <a:latin typeface="Arial" pitchFamily="34" charset="0"/>
                <a:cs typeface="Arial" pitchFamily="34" charset="0"/>
              </a:rPr>
              <a:t> Microtubules </a:t>
            </a:r>
            <a:endParaRPr lang="fr-FR" sz="3200" dirty="0"/>
          </a:p>
        </p:txBody>
      </p:sp>
      <p:pic>
        <p:nvPicPr>
          <p:cNvPr id="4" name="Image.jpg"/>
          <p:cNvPicPr/>
          <p:nvPr/>
        </p:nvPicPr>
        <p:blipFill>
          <a:blip r:embed="rId2"/>
          <a:stretch>
            <a:fillRect/>
          </a:stretch>
        </p:blipFill>
        <p:spPr>
          <a:xfrm>
            <a:off x="4714876" y="1571612"/>
            <a:ext cx="3000396" cy="4714908"/>
          </a:xfrm>
          <a:prstGeom prst="rect">
            <a:avLst/>
          </a:prstGeom>
        </p:spPr>
      </p:pic>
      <p:sp>
        <p:nvSpPr>
          <p:cNvPr id="5" name="Rectangle 4"/>
          <p:cNvSpPr/>
          <p:nvPr/>
        </p:nvSpPr>
        <p:spPr>
          <a:xfrm>
            <a:off x="-285784" y="1643050"/>
            <a:ext cx="5000660" cy="5546839"/>
          </a:xfrm>
          <a:prstGeom prst="rect">
            <a:avLst/>
          </a:prstGeom>
        </p:spPr>
        <p:txBody>
          <a:bodyPr wrap="square">
            <a:spAutoFit/>
          </a:bodyPr>
          <a:lstStyle/>
          <a:p>
            <a:pPr marL="411480">
              <a:lnSpc>
                <a:spcPct val="150000"/>
              </a:lnSpc>
            </a:pPr>
            <a:r>
              <a:rPr lang="fr-FR" b="1" spc="0" dirty="0" smtClean="0">
                <a:solidFill>
                  <a:srgbClr val="000000"/>
                </a:solidFill>
                <a:latin typeface="Arial" panose="22635452340000000000" pitchFamily="2"/>
              </a:rPr>
              <a:t>Microtubules 25nm </a:t>
            </a:r>
          </a:p>
          <a:p>
            <a:pPr marL="411480">
              <a:lnSpc>
                <a:spcPct val="150000"/>
              </a:lnSpc>
            </a:pPr>
            <a:r>
              <a:rPr lang="fr-FR" b="1" spc="0" dirty="0" smtClean="0">
                <a:solidFill>
                  <a:srgbClr val="000000"/>
                </a:solidFill>
                <a:latin typeface="Arial" panose="22635452340000000000" pitchFamily="2"/>
              </a:rPr>
              <a:t>Fibres</a:t>
            </a:r>
            <a:r>
              <a:rPr lang="fr-FR" b="1" dirty="0" smtClean="0">
                <a:solidFill>
                  <a:srgbClr val="000000"/>
                </a:solidFill>
                <a:latin typeface="Arial" panose="22635452340000000000" pitchFamily="2"/>
              </a:rPr>
              <a:t> </a:t>
            </a:r>
            <a:r>
              <a:rPr lang="fr-FR" b="1" spc="0" dirty="0" smtClean="0">
                <a:solidFill>
                  <a:srgbClr val="000000"/>
                </a:solidFill>
                <a:latin typeface="Arial" panose="22635452340000000000" pitchFamily="2"/>
              </a:rPr>
              <a:t>creuses composées de tubuline</a:t>
            </a:r>
          </a:p>
          <a:p>
            <a:pPr marL="411480">
              <a:lnSpc>
                <a:spcPct val="150000"/>
              </a:lnSpc>
            </a:pPr>
            <a:r>
              <a:rPr lang="fr-FR" b="1" dirty="0" smtClean="0">
                <a:solidFill>
                  <a:srgbClr val="000000"/>
                </a:solidFill>
                <a:latin typeface="Arial" panose="22635452340000000000" pitchFamily="2"/>
              </a:rPr>
              <a:t>C’est une protéine globulaire </a:t>
            </a:r>
          </a:p>
          <a:p>
            <a:pPr marL="411480">
              <a:lnSpc>
                <a:spcPct val="150000"/>
              </a:lnSpc>
            </a:pPr>
            <a:r>
              <a:rPr lang="fr-FR" b="1" spc="-5" dirty="0" smtClean="0">
                <a:solidFill>
                  <a:srgbClr val="000000"/>
                </a:solidFill>
                <a:latin typeface="Arial" panose="22635452340000000000" pitchFamily="2"/>
              </a:rPr>
              <a:t> Il existe deux types de tubuline très</a:t>
            </a:r>
          </a:p>
          <a:p>
            <a:pPr>
              <a:lnSpc>
                <a:spcPct val="150000"/>
              </a:lnSpc>
            </a:pPr>
            <a:r>
              <a:rPr lang="fr-FR" b="1" spc="0" dirty="0" smtClean="0">
                <a:solidFill>
                  <a:srgbClr val="000000"/>
                </a:solidFill>
                <a:latin typeface="Arial" panose="22635452340000000000" pitchFamily="2"/>
              </a:rPr>
              <a:t>       similaires:</a:t>
            </a:r>
          </a:p>
          <a:p>
            <a:pPr>
              <a:lnSpc>
                <a:spcPct val="150000"/>
              </a:lnSpc>
            </a:pPr>
            <a:r>
              <a:rPr lang="fr-FR" b="1" spc="50" dirty="0" smtClean="0">
                <a:solidFill>
                  <a:srgbClr val="000000"/>
                </a:solidFill>
                <a:latin typeface="Arial" panose="22635452340000000000" pitchFamily="2"/>
              </a:rPr>
              <a:t>         </a:t>
            </a:r>
            <a:r>
              <a:rPr lang="el-GR" b="1" spc="50" dirty="0" smtClean="0">
                <a:solidFill>
                  <a:srgbClr val="000000"/>
                </a:solidFill>
                <a:latin typeface="Arial" panose="22635452340000000000" pitchFamily="2"/>
              </a:rPr>
              <a:t>α</a:t>
            </a:r>
            <a:r>
              <a:rPr lang="fr-FR" b="1" spc="50" dirty="0" smtClean="0">
                <a:solidFill>
                  <a:srgbClr val="000000"/>
                </a:solidFill>
                <a:latin typeface="Arial" panose="22635452340000000000" pitchFamily="2"/>
              </a:rPr>
              <a:t>-tubuline lie le GTP</a:t>
            </a:r>
          </a:p>
          <a:p>
            <a:pPr indent="228600">
              <a:lnSpc>
                <a:spcPct val="150000"/>
              </a:lnSpc>
            </a:pPr>
            <a:r>
              <a:rPr lang="fr-FR" b="1" spc="-10" dirty="0">
                <a:solidFill>
                  <a:srgbClr val="000000"/>
                </a:solidFill>
                <a:latin typeface="Arial" panose="22635452340000000000" pitchFamily="2"/>
              </a:rPr>
              <a:t> </a:t>
            </a:r>
            <a:r>
              <a:rPr lang="fr-FR" b="1" spc="-10" dirty="0" smtClean="0">
                <a:solidFill>
                  <a:srgbClr val="000000"/>
                </a:solidFill>
                <a:latin typeface="Arial" panose="22635452340000000000" pitchFamily="2"/>
              </a:rPr>
              <a:t>      </a:t>
            </a:r>
            <a:r>
              <a:rPr lang="el-GR" b="1" spc="-10" dirty="0" smtClean="0">
                <a:solidFill>
                  <a:srgbClr val="000000"/>
                </a:solidFill>
                <a:latin typeface="Arial" panose="22635452340000000000" pitchFamily="2"/>
              </a:rPr>
              <a:t>β</a:t>
            </a:r>
            <a:r>
              <a:rPr lang="fr-FR" b="1" spc="-10" dirty="0" smtClean="0">
                <a:solidFill>
                  <a:srgbClr val="000000"/>
                </a:solidFill>
                <a:latin typeface="Arial" panose="22635452340000000000" pitchFamily="2"/>
              </a:rPr>
              <a:t> -tubuline lie le GTP et l'hydrolyse</a:t>
            </a:r>
          </a:p>
          <a:p>
            <a:pPr>
              <a:lnSpc>
                <a:spcPct val="150000"/>
              </a:lnSpc>
            </a:pPr>
            <a:r>
              <a:rPr lang="fr-FR" b="1" spc="0" dirty="0" smtClean="0">
                <a:solidFill>
                  <a:srgbClr val="000000"/>
                </a:solidFill>
                <a:latin typeface="Arial" panose="22635452340000000000" pitchFamily="2"/>
              </a:rPr>
              <a:t>               en GDP+ Pi</a:t>
            </a:r>
          </a:p>
          <a:p>
            <a:pPr>
              <a:lnSpc>
                <a:spcPct val="150000"/>
              </a:lnSpc>
            </a:pPr>
            <a:r>
              <a:rPr lang="fr-FR" b="1" dirty="0">
                <a:solidFill>
                  <a:srgbClr val="000000"/>
                </a:solidFill>
                <a:latin typeface="Arial" panose="22635452340000000000" pitchFamily="2"/>
                <a:cs typeface="Arial" pitchFamily="34" charset="0"/>
              </a:rPr>
              <a:t> </a:t>
            </a:r>
            <a:r>
              <a:rPr lang="fr-FR" b="1" dirty="0" smtClean="0">
                <a:solidFill>
                  <a:srgbClr val="000000"/>
                </a:solidFill>
                <a:latin typeface="Arial" panose="22635452340000000000" pitchFamily="2"/>
                <a:cs typeface="Arial" pitchFamily="34" charset="0"/>
              </a:rPr>
              <a:t>       </a:t>
            </a:r>
            <a:r>
              <a:rPr lang="fr-FR" b="1" spc="30" dirty="0" smtClean="0">
                <a:solidFill>
                  <a:srgbClr val="000000"/>
                </a:solidFill>
                <a:latin typeface="Arial" pitchFamily="34" charset="0"/>
                <a:cs typeface="Arial" pitchFamily="34" charset="0"/>
              </a:rPr>
              <a:t>L'</a:t>
            </a:r>
            <a:r>
              <a:rPr lang="el-GR" b="1" spc="50" dirty="0" smtClean="0">
                <a:solidFill>
                  <a:srgbClr val="000000"/>
                </a:solidFill>
                <a:latin typeface="Arial" pitchFamily="34" charset="0"/>
                <a:cs typeface="Arial" pitchFamily="34" charset="0"/>
              </a:rPr>
              <a:t> α</a:t>
            </a:r>
            <a:r>
              <a:rPr lang="fr-FR" b="1" spc="30" dirty="0" smtClean="0">
                <a:solidFill>
                  <a:srgbClr val="000000"/>
                </a:solidFill>
                <a:latin typeface="Arial" pitchFamily="34" charset="0"/>
                <a:cs typeface="Arial" pitchFamily="34" charset="0"/>
              </a:rPr>
              <a:t>, et la </a:t>
            </a:r>
            <a:r>
              <a:rPr lang="fr-FR" sz="2400" spc="-10" dirty="0" smtClean="0">
                <a:solidFill>
                  <a:srgbClr val="000000"/>
                </a:solidFill>
                <a:latin typeface="Arial" pitchFamily="34" charset="0"/>
                <a:cs typeface="Arial" pitchFamily="34" charset="0"/>
              </a:rPr>
              <a:t> </a:t>
            </a:r>
            <a:r>
              <a:rPr lang="el-GR" sz="2400" spc="-10" dirty="0" smtClean="0">
                <a:solidFill>
                  <a:srgbClr val="000000"/>
                </a:solidFill>
                <a:latin typeface="Arial" pitchFamily="34" charset="0"/>
                <a:cs typeface="Arial" pitchFamily="34" charset="0"/>
              </a:rPr>
              <a:t>β</a:t>
            </a:r>
            <a:r>
              <a:rPr lang="fr-FR" sz="2400" spc="30" dirty="0" smtClean="0">
                <a:solidFill>
                  <a:srgbClr val="000000"/>
                </a:solidFill>
                <a:latin typeface="Arial" pitchFamily="34" charset="0"/>
                <a:cs typeface="Arial" pitchFamily="34" charset="0"/>
              </a:rPr>
              <a:t> </a:t>
            </a:r>
            <a:r>
              <a:rPr lang="fr-FR" b="1" spc="30" dirty="0" smtClean="0">
                <a:solidFill>
                  <a:srgbClr val="000000"/>
                </a:solidFill>
                <a:latin typeface="Arial" pitchFamily="34" charset="0"/>
                <a:cs typeface="Arial" pitchFamily="34" charset="0"/>
              </a:rPr>
              <a:t>tubuline s'associent en</a:t>
            </a:r>
          </a:p>
          <a:p>
            <a:pPr>
              <a:lnSpc>
                <a:spcPct val="150000"/>
              </a:lnSpc>
            </a:pPr>
            <a:r>
              <a:rPr lang="fr-FR" b="1" spc="0" dirty="0" smtClean="0">
                <a:solidFill>
                  <a:srgbClr val="000000"/>
                </a:solidFill>
                <a:latin typeface="Arial" pitchFamily="34" charset="0"/>
                <a:cs typeface="Arial" pitchFamily="34" charset="0"/>
              </a:rPr>
              <a:t>        dimères qui </a:t>
            </a:r>
            <a:r>
              <a:rPr lang="fr-FR" b="1" dirty="0" smtClean="0">
                <a:solidFill>
                  <a:srgbClr val="000000"/>
                </a:solidFill>
                <a:latin typeface="Arial" pitchFamily="34" charset="0"/>
                <a:cs typeface="Arial" pitchFamily="34" charset="0"/>
              </a:rPr>
              <a:t> </a:t>
            </a:r>
            <a:r>
              <a:rPr lang="fr-FR" b="1" spc="30" dirty="0" smtClean="0">
                <a:solidFill>
                  <a:srgbClr val="000000"/>
                </a:solidFill>
                <a:latin typeface="Arial" pitchFamily="34" charset="0"/>
                <a:cs typeface="Arial" pitchFamily="34" charset="0"/>
              </a:rPr>
              <a:t>Induit une polarité des</a:t>
            </a:r>
          </a:p>
          <a:p>
            <a:pPr>
              <a:lnSpc>
                <a:spcPct val="150000"/>
              </a:lnSpc>
              <a:spcAft>
                <a:spcPts val="540"/>
              </a:spcAft>
            </a:pPr>
            <a:r>
              <a:rPr lang="fr-FR" b="1" spc="0" dirty="0" smtClean="0">
                <a:solidFill>
                  <a:srgbClr val="000000"/>
                </a:solidFill>
                <a:latin typeface="Arial" pitchFamily="34" charset="0"/>
                <a:cs typeface="Arial" pitchFamily="34" charset="0"/>
              </a:rPr>
              <a:t>        microtubules.</a:t>
            </a:r>
          </a:p>
          <a:p>
            <a:pPr>
              <a:lnSpc>
                <a:spcPct val="95999"/>
              </a:lnSpc>
            </a:pPr>
            <a:r>
              <a:rPr lang="fr-FR" b="1" spc="0" dirty="0" smtClean="0">
                <a:solidFill>
                  <a:srgbClr val="000000"/>
                </a:solidFill>
                <a:latin typeface="Arial" panose="22635452340000000000" pitchFamily="2"/>
              </a:rPr>
              <a:t> </a:t>
            </a:r>
          </a:p>
          <a:p>
            <a:pPr marL="411480">
              <a:lnSpc>
                <a:spcPct val="150000"/>
              </a:lnSpc>
            </a:pPr>
            <a:endParaRPr lang="fr-FR" b="1" spc="0" dirty="0">
              <a:solidFill>
                <a:srgbClr val="000000"/>
              </a:solidFill>
              <a:latin typeface="Arial" panose="22635452340000000000" pitchFamily="2"/>
            </a:endParaRPr>
          </a:p>
        </p:txBody>
      </p:sp>
      <p:pic>
        <p:nvPicPr>
          <p:cNvPr id="6" name="Picture 2"/>
          <p:cNvPicPr>
            <a:picLocks noChangeAspect="1" noChangeArrowheads="1"/>
          </p:cNvPicPr>
          <p:nvPr/>
        </p:nvPicPr>
        <p:blipFill>
          <a:blip r:embed="rId3"/>
          <a:srcRect l="42288"/>
          <a:stretch>
            <a:fillRect/>
          </a:stretch>
        </p:blipFill>
        <p:spPr bwMode="auto">
          <a:xfrm>
            <a:off x="7715272" y="1536750"/>
            <a:ext cx="1209671" cy="5343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jpg"/>
          <p:cNvPicPr/>
          <p:nvPr/>
        </p:nvPicPr>
        <p:blipFill>
          <a:blip r:embed="rId2"/>
          <a:stretch>
            <a:fillRect/>
          </a:stretch>
        </p:blipFill>
        <p:spPr>
          <a:xfrm>
            <a:off x="5429256" y="1214422"/>
            <a:ext cx="3360104" cy="3214710"/>
          </a:xfrm>
          <a:prstGeom prst="rect">
            <a:avLst/>
          </a:prstGeom>
        </p:spPr>
      </p:pic>
      <p:sp>
        <p:nvSpPr>
          <p:cNvPr id="5" name="Espace réservé du texte 51"/>
          <p:cNvSpPr txBox="1">
            <a:spLocks/>
          </p:cNvSpPr>
          <p:nvPr/>
        </p:nvSpPr>
        <p:spPr>
          <a:xfrm>
            <a:off x="5641052" y="4429132"/>
            <a:ext cx="3145790" cy="409575"/>
          </a:xfrm>
          <a:prstGeom prst="rect">
            <a:avLst/>
          </a:prstGeom>
          <a:noFill/>
          <a:ln w="0" cmpd="sng">
            <a:noFill/>
            <a:prstDash val="solid"/>
          </a:ln>
        </p:spPr>
        <p:txBody>
          <a:bodyPr vert="horz" lIns="0" tIns="0" rIns="0" bIns="0" rtlCol="0" anchor="t"/>
          <a:lstStyle/>
          <a:p>
            <a:pPr marL="685800" marR="0" lvl="0" indent="0" algn="l" defTabSz="914400" rtl="0" eaLnBrk="1" fontAlgn="auto" latinLnBrk="0" hangingPunct="1">
              <a:lnSpc>
                <a:spcPct val="95999"/>
              </a:lnSpc>
              <a:spcBef>
                <a:spcPts val="0"/>
              </a:spcBef>
              <a:spcAft>
                <a:spcPts val="0"/>
              </a:spcAft>
              <a:buClrTx/>
              <a:buSzTx/>
              <a:buFontTx/>
              <a:buNone/>
              <a:tabLst/>
              <a:defRPr/>
            </a:pPr>
            <a:r>
              <a:rPr kumimoji="0" lang="fr-FR" sz="800" b="1" i="1" u="none" strike="noStrike" kern="1200" cap="none" spc="0" normalizeH="0" baseline="0" noProof="0" smtClean="0">
                <a:ln>
                  <a:noFill/>
                </a:ln>
                <a:solidFill>
                  <a:srgbClr val="FF6600"/>
                </a:solidFill>
                <a:effectLst/>
                <a:uLnTx/>
                <a:uFillTx/>
                <a:latin typeface="Bookman Old Style" panose="22635452340000000000" pitchFamily="2"/>
                <a:ea typeface="+mn-ea"/>
                <a:cs typeface="+mn-cs"/>
              </a:rPr>
              <a:t>/</a:t>
            </a:r>
          </a:p>
          <a:p>
            <a:pPr marL="0" marR="0" lvl="0" indent="0" algn="l" defTabSz="914400" rtl="0" eaLnBrk="1" fontAlgn="auto" latinLnBrk="0" hangingPunct="1">
              <a:lnSpc>
                <a:spcPct val="83519"/>
              </a:lnSpc>
              <a:spcBef>
                <a:spcPts val="360"/>
              </a:spcBef>
              <a:spcAft>
                <a:spcPts val="180"/>
              </a:spcAft>
              <a:buClrTx/>
              <a:buSzTx/>
              <a:buFontTx/>
              <a:buNone/>
              <a:tabLst/>
              <a:defRPr/>
            </a:pPr>
            <a:r>
              <a:rPr kumimoji="0" lang="fr-FR" sz="1750" b="1" i="0" u="none" strike="noStrike" kern="1200" cap="none" spc="0" normalizeH="0" baseline="0" noProof="0" smtClean="0">
                <a:ln>
                  <a:noFill/>
                </a:ln>
                <a:solidFill>
                  <a:srgbClr val="FF6500"/>
                </a:solidFill>
                <a:effectLst/>
                <a:uLnTx/>
                <a:uFillTx/>
                <a:latin typeface="Arial" panose="22635452340000000000" pitchFamily="2"/>
                <a:ea typeface="+mn-ea"/>
                <a:cs typeface="+mn-cs"/>
              </a:rPr>
              <a:t>Protofilament</a:t>
            </a:r>
            <a:endParaRPr kumimoji="0" lang="fr-FR" sz="1750" b="1" i="0" u="none" strike="noStrike" kern="1200" cap="none" spc="0" normalizeH="0" baseline="0" noProof="0" dirty="0">
              <a:ln>
                <a:noFill/>
              </a:ln>
              <a:solidFill>
                <a:srgbClr val="FF6500"/>
              </a:solidFill>
              <a:effectLst/>
              <a:uLnTx/>
              <a:uFillTx/>
              <a:latin typeface="Arial" panose="22635452340000000000" pitchFamily="2"/>
              <a:ea typeface="+mn-ea"/>
              <a:cs typeface="+mn-cs"/>
            </a:endParaRPr>
          </a:p>
        </p:txBody>
      </p:sp>
      <p:sp>
        <p:nvSpPr>
          <p:cNvPr id="6" name="Rectangle 5"/>
          <p:cNvSpPr/>
          <p:nvPr/>
        </p:nvSpPr>
        <p:spPr>
          <a:xfrm>
            <a:off x="500034" y="1785926"/>
            <a:ext cx="5072066" cy="2246769"/>
          </a:xfrm>
          <a:prstGeom prst="rect">
            <a:avLst/>
          </a:prstGeom>
        </p:spPr>
        <p:txBody>
          <a:bodyPr wrap="square">
            <a:spAutoFit/>
          </a:bodyPr>
          <a:lstStyle/>
          <a:p>
            <a:pPr algn="just">
              <a:lnSpc>
                <a:spcPct val="150000"/>
              </a:lnSpc>
            </a:pPr>
            <a:r>
              <a:rPr lang="fr-FR" b="1" spc="0" dirty="0" smtClean="0">
                <a:solidFill>
                  <a:srgbClr val="000000"/>
                </a:solidFill>
                <a:latin typeface="Arial" panose="22635452340000000000" pitchFamily="2"/>
              </a:rPr>
              <a:t>Ce sont des fibres cylindriques </a:t>
            </a:r>
          </a:p>
          <a:p>
            <a:pPr algn="just">
              <a:lnSpc>
                <a:spcPct val="150000"/>
              </a:lnSpc>
            </a:pPr>
            <a:r>
              <a:rPr lang="fr-FR" b="1" spc="15" dirty="0" smtClean="0">
                <a:solidFill>
                  <a:srgbClr val="000000"/>
                </a:solidFill>
                <a:latin typeface="Arial" panose="22635452340000000000" pitchFamily="2"/>
              </a:rPr>
              <a:t>creuses obtenues par assemblage</a:t>
            </a:r>
          </a:p>
          <a:p>
            <a:pPr algn="just">
              <a:lnSpc>
                <a:spcPct val="150000"/>
              </a:lnSpc>
              <a:spcBef>
                <a:spcPts val="180"/>
              </a:spcBef>
            </a:pPr>
            <a:r>
              <a:rPr lang="fr-FR" b="1" spc="40" dirty="0" smtClean="0">
                <a:solidFill>
                  <a:srgbClr val="000000"/>
                </a:solidFill>
                <a:latin typeface="Arial" panose="22635452340000000000" pitchFamily="2"/>
              </a:rPr>
              <a:t>de 13 </a:t>
            </a:r>
            <a:r>
              <a:rPr lang="fr-FR" b="1" spc="40" dirty="0" err="1" smtClean="0">
                <a:solidFill>
                  <a:srgbClr val="000000"/>
                </a:solidFill>
                <a:latin typeface="Arial" panose="22635452340000000000" pitchFamily="2"/>
              </a:rPr>
              <a:t>protofilaments</a:t>
            </a:r>
            <a:r>
              <a:rPr lang="fr-FR" b="1" spc="40" dirty="0" smtClean="0">
                <a:solidFill>
                  <a:srgbClr val="000000"/>
                </a:solidFill>
                <a:latin typeface="Arial" panose="22635452340000000000" pitchFamily="2"/>
              </a:rPr>
              <a:t> eux même</a:t>
            </a:r>
          </a:p>
          <a:p>
            <a:pPr algn="just">
              <a:lnSpc>
                <a:spcPct val="150000"/>
              </a:lnSpc>
              <a:spcBef>
                <a:spcPts val="180"/>
              </a:spcBef>
            </a:pPr>
            <a:r>
              <a:rPr lang="fr-FR" b="1" spc="0" dirty="0" smtClean="0">
                <a:solidFill>
                  <a:srgbClr val="000000"/>
                </a:solidFill>
                <a:latin typeface="Arial" panose="22635452340000000000" pitchFamily="2"/>
              </a:rPr>
              <a:t>composés d'un empilement de</a:t>
            </a:r>
          </a:p>
          <a:p>
            <a:pPr algn="just">
              <a:lnSpc>
                <a:spcPct val="150000"/>
              </a:lnSpc>
              <a:spcBef>
                <a:spcPts val="180"/>
              </a:spcBef>
              <a:spcAft>
                <a:spcPts val="180"/>
              </a:spcAft>
            </a:pPr>
            <a:r>
              <a:rPr lang="fr-FR" b="1" spc="0" dirty="0" smtClean="0">
                <a:solidFill>
                  <a:srgbClr val="000000"/>
                </a:solidFill>
                <a:latin typeface="Arial" panose="22635452340000000000" pitchFamily="2"/>
              </a:rPr>
              <a:t>dimères de tubuline</a:t>
            </a:r>
            <a:endParaRPr lang="fr-FR" b="1" spc="0" dirty="0">
              <a:solidFill>
                <a:srgbClr val="000000"/>
              </a:solidFill>
              <a:latin typeface="Arial" panose="22635452340000000000" pitchFamily="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ttp://s1.e-monsite.com/2009/01/07/08/34996031fbc-dynam-polymer-microtubules-jpg.jpg"/>
          <p:cNvPicPr>
            <a:picLocks noChangeAspect="1" noChangeArrowheads="1"/>
          </p:cNvPicPr>
          <p:nvPr/>
        </p:nvPicPr>
        <p:blipFill>
          <a:blip r:embed="rId2"/>
          <a:srcRect/>
          <a:stretch>
            <a:fillRect/>
          </a:stretch>
        </p:blipFill>
        <p:spPr bwMode="auto">
          <a:xfrm>
            <a:off x="857224" y="1214422"/>
            <a:ext cx="7500990" cy="4643470"/>
          </a:xfrm>
          <a:prstGeom prst="rect">
            <a:avLst/>
          </a:prstGeom>
          <a:noFill/>
        </p:spPr>
      </p:pic>
      <p:sp>
        <p:nvSpPr>
          <p:cNvPr id="5" name="Rectangle 4"/>
          <p:cNvSpPr/>
          <p:nvPr/>
        </p:nvSpPr>
        <p:spPr>
          <a:xfrm>
            <a:off x="1571604" y="428604"/>
            <a:ext cx="6336991" cy="523220"/>
          </a:xfrm>
          <a:prstGeom prst="rect">
            <a:avLst/>
          </a:prstGeom>
        </p:spPr>
        <p:txBody>
          <a:bodyPr wrap="none">
            <a:spAutoFit/>
          </a:bodyPr>
          <a:lstStyle/>
          <a:p>
            <a:r>
              <a:rPr lang="fr-FR" sz="2800" b="1" dirty="0">
                <a:latin typeface="Arial" pitchFamily="34" charset="0"/>
                <a:cs typeface="Arial" pitchFamily="34" charset="0"/>
              </a:rPr>
              <a:t>L</a:t>
            </a:r>
            <a:r>
              <a:rPr lang="fr-FR" sz="2800" b="1" dirty="0" smtClean="0">
                <a:latin typeface="Arial" pitchFamily="34" charset="0"/>
                <a:cs typeface="Arial" pitchFamily="34" charset="0"/>
              </a:rPr>
              <a:t>a polymérisation des microtubules</a:t>
            </a:r>
            <a:endParaRPr lang="fr-FR" sz="2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357158" y="214290"/>
            <a:ext cx="8572560" cy="31854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Les centrioles, centres d’assemblage des microtubules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Les </a:t>
            </a:r>
            <a:r>
              <a:rPr kumimoji="0" lang="fr-F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centrioles </a:t>
            </a: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sont des organites cylindriques présents dans les cellules des animaux. Ils se présentent en paires, généralement disposés à angle droit l’un vis-à-vis de l’autre, à proximité du noyau, dans les cellules animales, sont le plus souvent entourés d’un halo appelé </a:t>
            </a:r>
            <a:r>
              <a:rPr kumimoji="0" lang="fr-F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centrosome</a:t>
            </a:r>
            <a:r>
              <a:rPr kumimoji="0" lang="fr-F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Les centrioles participent à l’assemblage des microtubules.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pic>
        <p:nvPicPr>
          <p:cNvPr id="26626" name="Image 4"/>
          <p:cNvPicPr>
            <a:picLocks noChangeAspect="1" noChangeArrowheads="1"/>
          </p:cNvPicPr>
          <p:nvPr/>
        </p:nvPicPr>
        <p:blipFill>
          <a:blip r:embed="rId2"/>
          <a:srcRect/>
          <a:stretch>
            <a:fillRect/>
          </a:stretch>
        </p:blipFill>
        <p:spPr bwMode="auto">
          <a:xfrm>
            <a:off x="1428728" y="3286124"/>
            <a:ext cx="6286544" cy="2928958"/>
          </a:xfrm>
          <a:prstGeom prst="rect">
            <a:avLst/>
          </a:prstGeom>
          <a:noFill/>
          <a:ln w="9525">
            <a:noFill/>
            <a:miter lim="800000"/>
            <a:headEnd/>
            <a:tailEnd/>
          </a:ln>
        </p:spPr>
      </p:pic>
      <p:sp>
        <p:nvSpPr>
          <p:cNvPr id="4" name="Rectangle 3"/>
          <p:cNvSpPr/>
          <p:nvPr/>
        </p:nvSpPr>
        <p:spPr>
          <a:xfrm>
            <a:off x="5429256" y="5429264"/>
            <a:ext cx="2268570" cy="369332"/>
          </a:xfrm>
          <a:prstGeom prst="rect">
            <a:avLst/>
          </a:prstGeom>
        </p:spPr>
        <p:txBody>
          <a:bodyPr wrap="none">
            <a:spAutoFit/>
          </a:bodyPr>
          <a:lstStyle/>
          <a:p>
            <a:pPr eaLnBrk="0"/>
            <a:r>
              <a:rPr lang="fr-FR" dirty="0" smtClean="0"/>
              <a:t>Triplet de microtubule</a:t>
            </a:r>
            <a:endParaRPr lang="fr-FR" dirty="0"/>
          </a:p>
        </p:txBody>
      </p:sp>
      <p:sp>
        <p:nvSpPr>
          <p:cNvPr id="5" name="Rectangle 4"/>
          <p:cNvSpPr/>
          <p:nvPr/>
        </p:nvSpPr>
        <p:spPr>
          <a:xfrm>
            <a:off x="1643042" y="6283131"/>
            <a:ext cx="6429420" cy="369332"/>
          </a:xfrm>
          <a:prstGeom prst="rect">
            <a:avLst/>
          </a:prstGeom>
        </p:spPr>
        <p:txBody>
          <a:bodyPr wrap="square">
            <a:spAutoFit/>
          </a:bodyPr>
          <a:lstStyle/>
          <a:p>
            <a:r>
              <a:rPr lang="fr-FR" dirty="0" smtClean="0"/>
              <a:t>Chaque centriole est composé de neuf triplets de microtubules</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descr="http://s2.e-monsite.com/2010/02/24/02/tau.jpg"/>
          <p:cNvSpPr>
            <a:spLocks noChangeAspect="1" noChangeArrowheads="1"/>
          </p:cNvSpPr>
          <p:nvPr/>
        </p:nvSpPr>
        <p:spPr bwMode="auto">
          <a:xfrm>
            <a:off x="155575" y="-784225"/>
            <a:ext cx="4267200" cy="16383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4580" name="AutoShape 4" descr="http://s2.e-monsite.com/2010/02/24/02/tau.jpg"/>
          <p:cNvSpPr>
            <a:spLocks noChangeAspect="1" noChangeArrowheads="1"/>
          </p:cNvSpPr>
          <p:nvPr/>
        </p:nvSpPr>
        <p:spPr bwMode="auto">
          <a:xfrm>
            <a:off x="155575" y="-784225"/>
            <a:ext cx="4267200" cy="16383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146" name="Picture 2" descr="http://s2.e-monsite.com/2010/02/24/02/tau.jpg"/>
          <p:cNvPicPr>
            <a:picLocks noChangeAspect="1" noChangeArrowheads="1"/>
          </p:cNvPicPr>
          <p:nvPr/>
        </p:nvPicPr>
        <p:blipFill>
          <a:blip r:embed="rId2"/>
          <a:srcRect/>
          <a:stretch>
            <a:fillRect/>
          </a:stretch>
        </p:blipFill>
        <p:spPr bwMode="auto">
          <a:xfrm>
            <a:off x="214282" y="547096"/>
            <a:ext cx="5643602" cy="2214578"/>
          </a:xfrm>
          <a:prstGeom prst="rect">
            <a:avLst/>
          </a:prstGeom>
          <a:noFill/>
        </p:spPr>
      </p:pic>
      <p:sp>
        <p:nvSpPr>
          <p:cNvPr id="5" name="Rectangle 4"/>
          <p:cNvSpPr/>
          <p:nvPr/>
        </p:nvSpPr>
        <p:spPr>
          <a:xfrm>
            <a:off x="2357422" y="142852"/>
            <a:ext cx="4163319" cy="523220"/>
          </a:xfrm>
          <a:prstGeom prst="rect">
            <a:avLst/>
          </a:prstGeom>
        </p:spPr>
        <p:txBody>
          <a:bodyPr wrap="none">
            <a:spAutoFit/>
          </a:bodyPr>
          <a:lstStyle/>
          <a:p>
            <a:r>
              <a:rPr lang="fr-FR" sz="2800" b="1" dirty="0" smtClean="0">
                <a:latin typeface="Arial" pitchFamily="34" charset="0"/>
                <a:cs typeface="Arial" pitchFamily="34" charset="0"/>
              </a:rPr>
              <a:t>La maladie d'Alzheimer</a:t>
            </a:r>
            <a:endParaRPr lang="fr-FR" sz="2800" b="1" dirty="0">
              <a:latin typeface="Arial" pitchFamily="34" charset="0"/>
              <a:cs typeface="Arial" pitchFamily="34" charset="0"/>
            </a:endParaRPr>
          </a:p>
        </p:txBody>
      </p:sp>
      <p:sp>
        <p:nvSpPr>
          <p:cNvPr id="6147" name="Rectangle 3"/>
          <p:cNvSpPr>
            <a:spLocks noChangeArrowheads="1"/>
          </p:cNvSpPr>
          <p:nvPr/>
        </p:nvSpPr>
        <p:spPr bwMode="auto">
          <a:xfrm>
            <a:off x="142844" y="2545646"/>
            <a:ext cx="9001156"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pitchFamily="34" charset="0"/>
                <a:cs typeface="Arial" pitchFamily="34" charset="0"/>
              </a:rPr>
              <a:t>Chez quelqu'un de sain, les neurones se prolongent en axones, ces axones sont des structures essentielles pour le transport des informations </a:t>
            </a:r>
            <a:r>
              <a:rPr kumimoji="0" lang="fr-FR" sz="1800" b="0" i="0" strike="noStrike" cap="none" normalizeH="0" baseline="0" dirty="0" smtClean="0">
                <a:ln>
                  <a:noFill/>
                </a:ln>
                <a:effectLst/>
                <a:latin typeface="Arial" pitchFamily="34" charset="0"/>
                <a:cs typeface="Arial" pitchFamily="34" charset="0"/>
              </a:rPr>
              <a:t>cérébrales.</a:t>
            </a:r>
            <a:r>
              <a:rPr kumimoji="0" lang="fr-FR" sz="1800" b="0" i="0" u="none" strike="noStrike" cap="none" normalizeH="0" baseline="0" dirty="0" smtClean="0">
                <a:ln>
                  <a:noFill/>
                </a:ln>
                <a:solidFill>
                  <a:schemeClr val="tx1"/>
                </a:solidFill>
                <a:effectLst/>
                <a:latin typeface="Arial" pitchFamily="34" charset="0"/>
                <a:cs typeface="Arial" pitchFamily="34" charset="0"/>
              </a:rPr>
              <a:t/>
            </a:r>
            <a:br>
              <a:rPr kumimoji="0" lang="fr-FR" sz="1800" b="0" i="0" u="none" strike="noStrike" cap="none" normalizeH="0" baseline="0" dirty="0" smtClean="0">
                <a:ln>
                  <a:noFill/>
                </a:ln>
                <a:solidFill>
                  <a:schemeClr val="tx1"/>
                </a:solidFill>
                <a:effectLst/>
                <a:latin typeface="Arial" pitchFamily="34" charset="0"/>
                <a:cs typeface="Arial" pitchFamily="34" charset="0"/>
              </a:rPr>
            </a:br>
            <a:r>
              <a:rPr kumimoji="0" lang="fr-FR" sz="1800" b="0" i="0" u="none" strike="noStrike" cap="none" normalizeH="0" baseline="0" dirty="0" smtClean="0">
                <a:ln>
                  <a:noFill/>
                </a:ln>
                <a:solidFill>
                  <a:schemeClr val="tx1"/>
                </a:solidFill>
                <a:effectLst/>
                <a:latin typeface="Arial" pitchFamily="34" charset="0"/>
                <a:cs typeface="Arial" pitchFamily="34" charset="0"/>
              </a:rPr>
              <a:t>La conformation spatiale de ces axones est maintenue par </a:t>
            </a:r>
            <a:r>
              <a:rPr kumimoji="0" lang="fr-FR" sz="1800" b="0" i="0" strike="noStrike" cap="none" normalizeH="0" baseline="0" dirty="0" smtClean="0">
                <a:ln>
                  <a:noFill/>
                </a:ln>
                <a:effectLst/>
                <a:latin typeface="Arial" pitchFamily="34" charset="0"/>
                <a:cs typeface="Arial" pitchFamily="34" charset="0"/>
              </a:rPr>
              <a:t>des microtubules.</a:t>
            </a:r>
            <a:r>
              <a:rPr kumimoji="0" lang="fr-FR" sz="1800" b="0" i="0" u="none" strike="noStrike" cap="none" normalizeH="0" baseline="0" dirty="0" smtClean="0">
                <a:ln>
                  <a:noFill/>
                </a:ln>
                <a:solidFill>
                  <a:schemeClr val="tx1"/>
                </a:solidFill>
                <a:effectLst/>
                <a:latin typeface="Arial" pitchFamily="34" charset="0"/>
                <a:cs typeface="Arial" pitchFamily="34" charset="0"/>
              </a:rPr>
              <a:t> Dans les microtubules, les protéines Tau se positionnent perpendiculairement à l'axone en assurant la rigidité des microtubules et un bon transport </a:t>
            </a:r>
            <a:r>
              <a:rPr kumimoji="0" lang="fr-FR" sz="1800" b="0" i="0" u="none" strike="noStrike" cap="none" normalizeH="0" baseline="0" dirty="0" err="1" smtClean="0">
                <a:ln>
                  <a:noFill/>
                </a:ln>
                <a:solidFill>
                  <a:schemeClr val="tx1"/>
                </a:solidFill>
                <a:effectLst/>
                <a:latin typeface="Arial" pitchFamily="34" charset="0"/>
                <a:cs typeface="Arial" pitchFamily="34" charset="0"/>
              </a:rPr>
              <a:t>axonal</a:t>
            </a:r>
            <a:r>
              <a:rPr kumimoji="0" lang="fr-FR" sz="1800" b="0" i="0" u="none" strike="noStrike" cap="none" normalizeH="0" baseline="0" dirty="0" smtClean="0">
                <a:ln>
                  <a:noFill/>
                </a:ln>
                <a:solidFill>
                  <a:schemeClr val="tx1"/>
                </a:solidFill>
                <a:effectLst/>
                <a:latin typeface="Arial" pitchFamily="34" charset="0"/>
                <a:cs typeface="Arial" pitchFamily="34" charset="0"/>
              </a:rPr>
              <a:t>.</a:t>
            </a:r>
          </a:p>
        </p:txBody>
      </p:sp>
      <p:sp>
        <p:nvSpPr>
          <p:cNvPr id="6148" name="AutoShape 4" descr="http://s2.e-monsite.com/2010/02/24/02/axone.jpg">
            <a:hlinkClick r:id="rId3"/>
          </p:cNvPr>
          <p:cNvSpPr>
            <a:spLocks noChangeAspect="1" noChangeArrowheads="1"/>
          </p:cNvSpPr>
          <p:nvPr/>
        </p:nvSpPr>
        <p:spPr bwMode="auto">
          <a:xfrm>
            <a:off x="155575" y="-523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150" name="Picture 6" descr="http://s2.e-monsite.com/2010/02/24/02/axone.jpg"/>
          <p:cNvPicPr>
            <a:picLocks noChangeAspect="1" noChangeArrowheads="1"/>
          </p:cNvPicPr>
          <p:nvPr/>
        </p:nvPicPr>
        <p:blipFill>
          <a:blip r:embed="rId4"/>
          <a:srcRect/>
          <a:stretch>
            <a:fillRect/>
          </a:stretch>
        </p:blipFill>
        <p:spPr bwMode="auto">
          <a:xfrm>
            <a:off x="5715008" y="618534"/>
            <a:ext cx="2847982" cy="1928826"/>
          </a:xfrm>
          <a:prstGeom prst="rect">
            <a:avLst/>
          </a:prstGeom>
          <a:noFill/>
        </p:spPr>
      </p:pic>
      <p:pic>
        <p:nvPicPr>
          <p:cNvPr id="6152" name="Picture 8" descr="http://s2.e-monsite.com/2010/02/24/02/tau2.jpg"/>
          <p:cNvPicPr>
            <a:picLocks noChangeAspect="1" noChangeArrowheads="1"/>
          </p:cNvPicPr>
          <p:nvPr/>
        </p:nvPicPr>
        <p:blipFill>
          <a:blip r:embed="rId5"/>
          <a:srcRect/>
          <a:stretch>
            <a:fillRect/>
          </a:stretch>
        </p:blipFill>
        <p:spPr bwMode="auto">
          <a:xfrm>
            <a:off x="5143504" y="4071942"/>
            <a:ext cx="3905246" cy="2643206"/>
          </a:xfrm>
          <a:prstGeom prst="rect">
            <a:avLst/>
          </a:prstGeom>
          <a:noFill/>
        </p:spPr>
      </p:pic>
      <p:sp>
        <p:nvSpPr>
          <p:cNvPr id="10" name="Rectangle 9"/>
          <p:cNvSpPr/>
          <p:nvPr/>
        </p:nvSpPr>
        <p:spPr>
          <a:xfrm>
            <a:off x="142844" y="4067140"/>
            <a:ext cx="4857784" cy="2862322"/>
          </a:xfrm>
          <a:prstGeom prst="rect">
            <a:avLst/>
          </a:prstGeom>
        </p:spPr>
        <p:txBody>
          <a:bodyPr wrap="square">
            <a:spAutoFit/>
          </a:bodyPr>
          <a:lstStyle/>
          <a:p>
            <a:pPr algn="just"/>
            <a:r>
              <a:rPr lang="fr-FR" dirty="0" smtClean="0">
                <a:latin typeface="Arial" pitchFamily="34" charset="0"/>
                <a:cs typeface="Arial" pitchFamily="34" charset="0"/>
              </a:rPr>
              <a:t>Chez un sujet sain, des protéines Tau restent attachées aux microtubules.</a:t>
            </a:r>
            <a:br>
              <a:rPr lang="fr-FR" dirty="0" smtClean="0">
                <a:latin typeface="Arial" pitchFamily="34" charset="0"/>
                <a:cs typeface="Arial" pitchFamily="34" charset="0"/>
              </a:rPr>
            </a:br>
            <a:r>
              <a:rPr lang="fr-FR" dirty="0" smtClean="0">
                <a:latin typeface="Arial" pitchFamily="34" charset="0"/>
                <a:cs typeface="Arial" pitchFamily="34" charset="0"/>
              </a:rPr>
              <a:t>Chez un sujet atteint de la MA, les protéines Tau se détachent en nombre important des microtubules, et vont former des écheveaux qui vont peu à peu     « étouffer » le neurone, l'empêchant d'effectuer sa fonction essentielle et ne maintenant plus sa conformation spatiale, qui devient alors inapte au transport des informations.</a:t>
            </a:r>
            <a:endParaRPr lang="fr-F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616</TotalTime>
  <Words>769</Words>
  <Application>Microsoft Office PowerPoint</Application>
  <PresentationFormat>Affichage à l'écran (4:3)</PresentationFormat>
  <Paragraphs>60</Paragraphs>
  <Slides>14</Slides>
  <Notes>0</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ency-education.com</dc:creator>
  <cp:lastModifiedBy>user</cp:lastModifiedBy>
  <cp:revision>62</cp:revision>
  <dcterms:created xsi:type="dcterms:W3CDTF">2014-03-17T15:15:08Z</dcterms:created>
  <dcterms:modified xsi:type="dcterms:W3CDTF">2014-03-18T10:19:17Z</dcterms:modified>
</cp:coreProperties>
</file>