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306" r:id="rId4"/>
    <p:sldId id="261" r:id="rId5"/>
    <p:sldId id="262" r:id="rId6"/>
    <p:sldId id="263" r:id="rId7"/>
    <p:sldId id="264" r:id="rId8"/>
    <p:sldId id="265" r:id="rId9"/>
    <p:sldId id="266" r:id="rId10"/>
    <p:sldId id="267" r:id="rId11"/>
    <p:sldId id="307" r:id="rId12"/>
    <p:sldId id="260" r:id="rId13"/>
    <p:sldId id="269" r:id="rId14"/>
    <p:sldId id="270" r:id="rId15"/>
    <p:sldId id="268" r:id="rId16"/>
    <p:sldId id="272" r:id="rId17"/>
    <p:sldId id="271" r:id="rId18"/>
    <p:sldId id="274" r:id="rId19"/>
    <p:sldId id="308" r:id="rId20"/>
    <p:sldId id="310" r:id="rId21"/>
    <p:sldId id="311" r:id="rId22"/>
    <p:sldId id="312" r:id="rId23"/>
    <p:sldId id="275" r:id="rId24"/>
    <p:sldId id="277" r:id="rId25"/>
    <p:sldId id="288" r:id="rId26"/>
    <p:sldId id="286" r:id="rId27"/>
    <p:sldId id="291" r:id="rId28"/>
    <p:sldId id="292" r:id="rId29"/>
    <p:sldId id="295" r:id="rId30"/>
    <p:sldId id="293" r:id="rId31"/>
    <p:sldId id="297" r:id="rId32"/>
    <p:sldId id="301" r:id="rId33"/>
    <p:sldId id="299" r:id="rId34"/>
    <p:sldId id="298" r:id="rId35"/>
    <p:sldId id="302" r:id="rId36"/>
    <p:sldId id="287" r:id="rId37"/>
    <p:sldId id="303" r:id="rId38"/>
    <p:sldId id="304" r:id="rId39"/>
    <p:sldId id="305" r:id="rId40"/>
    <p:sldId id="258"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8208" autoAdjust="0"/>
  </p:normalViewPr>
  <p:slideViewPr>
    <p:cSldViewPr>
      <p:cViewPr>
        <p:scale>
          <a:sx n="73" d="100"/>
          <a:sy n="73" d="100"/>
        </p:scale>
        <p:origin x="-1248"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B650F4E-27F3-45FC-8642-85A5E5C6EAF7}" type="datetimeFigureOut">
              <a:rPr lang="fr-FR" smtClean="0"/>
              <a:pPr/>
              <a:t>21/02/2017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21F773-9BF5-4636-A072-8BE1254286C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B650F4E-27F3-45FC-8642-85A5E5C6EAF7}" type="datetimeFigureOut">
              <a:rPr lang="fr-FR" smtClean="0"/>
              <a:pPr/>
              <a:t>21/02/2017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21F773-9BF5-4636-A072-8BE1254286C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B650F4E-27F3-45FC-8642-85A5E5C6EAF7}" type="datetimeFigureOut">
              <a:rPr lang="fr-FR" smtClean="0"/>
              <a:pPr/>
              <a:t>21/02/2017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21F773-9BF5-4636-A072-8BE1254286CC}"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80_1_">
    <p:bg>
      <p:bgPr>
        <a:solidFill>
          <a:schemeClr val="bg1">
            <a:alpha val="0"/>
          </a:schemeClr>
        </a:solidFill>
        <a:effectLst/>
      </p:bgPr>
    </p:bg>
    <p:spTree>
      <p:nvGrpSpPr>
        <p:cNvPr id="1" name=""/>
        <p:cNvGrpSpPr/>
        <p:nvPr/>
      </p:nvGrpSpPr>
      <p:grpSpPr>
        <a:xfrm>
          <a:off x="0" y="0"/>
          <a:ext cx="0" cy="0"/>
          <a:chOff x="0" y="0"/>
          <a:chExt cx="0" cy="0"/>
        </a:xfrm>
      </p:grpSpPr>
      <p:sp>
        <p:nvSpPr>
          <p:cNvPr id="399" name="Espace réservé du texte 398"/>
          <p:cNvSpPr>
            <a:spLocks noGrp="1"/>
          </p:cNvSpPr>
          <p:nvPr>
            <p:ph type="body" idx="10"/>
          </p:nvPr>
        </p:nvSpPr>
        <p:spPr>
          <a:xfrm>
            <a:off x="857259" y="308193"/>
            <a:ext cx="7343974" cy="2117022"/>
          </a:xfrm>
          <a:prstGeom prst="rect">
            <a:avLst/>
          </a:prstGeom>
          <a:noFill/>
          <a:ln w="0" cmpd="sng">
            <a:noFill/>
            <a:prstDash val="solid"/>
          </a:ln>
        </p:spPr>
        <p:txBody>
          <a:bodyPr lIns="0" tIns="0" rIns="0" bIns="0"/>
          <a:lstStyle>
            <a:lvl1pPr marL="2324268" marR="0" indent="0" algn="l">
              <a:lnSpc>
                <a:spcPct val="95999"/>
              </a:lnSpc>
              <a:spcBef>
                <a:spcPts val="0"/>
              </a:spcBef>
              <a:spcAft>
                <a:spcPts val="7731"/>
              </a:spcAft>
              <a:defRPr/>
            </a:lvl1pPr>
          </a:lstStyle>
          <a:p>
            <a:r>
              <a:rPr lang="fr-FR" dirty="0"/>
              <a:t>Exemples de 2 protéines intrinsèques</a:t>
            </a:r>
          </a:p>
          <a:p>
            <a:r>
              <a:rPr lang="fr-FR" dirty="0"/>
              <a:t>de l'érythrocyte</a:t>
            </a:r>
          </a:p>
        </p:txBody>
      </p:sp>
      <p:sp>
        <p:nvSpPr>
          <p:cNvPr id="402" name="Espace réservé du texte 401"/>
          <p:cNvSpPr>
            <a:spLocks noGrp="1"/>
          </p:cNvSpPr>
          <p:nvPr>
            <p:ph type="body" idx="10"/>
          </p:nvPr>
        </p:nvSpPr>
        <p:spPr>
          <a:xfrm>
            <a:off x="857258" y="5339505"/>
            <a:ext cx="3028365" cy="798996"/>
          </a:xfrm>
          <a:prstGeom prst="rect">
            <a:avLst/>
          </a:prstGeom>
          <a:noFill/>
          <a:ln w="0" cmpd="sng">
            <a:noFill/>
            <a:prstDash val="solid"/>
          </a:ln>
        </p:spPr>
        <p:txBody>
          <a:bodyPr lIns="0" tIns="0" rIns="0" bIns="0"/>
          <a:lstStyle>
            <a:lvl1pPr marL="0" marR="0" indent="0" algn="ctr">
              <a:lnSpc>
                <a:spcPts val="1665"/>
              </a:lnSpc>
              <a:spcBef>
                <a:spcPts val="0"/>
              </a:spcBef>
              <a:spcAft>
                <a:spcPts val="0"/>
              </a:spcAft>
              <a:defRPr/>
            </a:lvl1pPr>
          </a:lstStyle>
          <a:p>
            <a:r>
              <a:rPr lang="fr-FR" dirty="0"/>
              <a:t>La </a:t>
            </a:r>
            <a:r>
              <a:rPr lang="fr-FR" dirty="0" err="1"/>
              <a:t>glycophorine</a:t>
            </a:r>
            <a:r>
              <a:rPr lang="fr-FR" dirty="0"/>
              <a:t> ne</a:t>
            </a:r>
          </a:p>
          <a:p>
            <a:r>
              <a:rPr lang="fr-FR" dirty="0"/>
              <a:t>comporte qu'une seule</a:t>
            </a:r>
          </a:p>
          <a:p>
            <a:r>
              <a:rPr lang="fr-FR" dirty="0"/>
              <a:t>hélice a transmembranaire</a:t>
            </a:r>
          </a:p>
        </p:txBody>
      </p:sp>
      <p:sp>
        <p:nvSpPr>
          <p:cNvPr id="403" name="Espace réservé du texte 402"/>
          <p:cNvSpPr>
            <a:spLocks noGrp="1"/>
          </p:cNvSpPr>
          <p:nvPr>
            <p:ph type="body" idx="10"/>
          </p:nvPr>
        </p:nvSpPr>
        <p:spPr>
          <a:xfrm>
            <a:off x="4753197" y="2425215"/>
            <a:ext cx="3448036" cy="399210"/>
          </a:xfrm>
          <a:prstGeom prst="rect">
            <a:avLst/>
          </a:prstGeom>
          <a:noFill/>
          <a:ln w="0" cmpd="sng">
            <a:noFill/>
            <a:prstDash val="solid"/>
          </a:ln>
        </p:spPr>
        <p:txBody>
          <a:bodyPr lIns="0" tIns="0" rIns="0" bIns="0"/>
          <a:lstStyle>
            <a:lvl1pPr marL="0" marR="0" indent="0" algn="l">
              <a:lnSpc>
                <a:spcPct val="130559"/>
              </a:lnSpc>
              <a:spcBef>
                <a:spcPts val="0"/>
              </a:spcBef>
              <a:spcAft>
                <a:spcPts val="0"/>
              </a:spcAft>
              <a:defRPr/>
            </a:lvl1pPr>
          </a:lstStyle>
          <a:p>
            <a:r>
              <a:rPr lang="fr-FR" dirty="0"/>
              <a:t>EC4</a:t>
            </a:r>
          </a:p>
          <a:p>
            <a:r>
              <a:rPr lang="fr-FR" dirty="0"/>
              <a:t>EC1 EC2 EC3 \ V</a:t>
            </a:r>
          </a:p>
        </p:txBody>
      </p:sp>
      <p:sp>
        <p:nvSpPr>
          <p:cNvPr id="404" name="Espace réservé du texte 403"/>
          <p:cNvSpPr>
            <a:spLocks noGrp="1"/>
          </p:cNvSpPr>
          <p:nvPr>
            <p:ph type="body" idx="10"/>
          </p:nvPr>
        </p:nvSpPr>
        <p:spPr>
          <a:xfrm>
            <a:off x="6785861" y="2824425"/>
            <a:ext cx="453332" cy="793235"/>
          </a:xfrm>
          <a:prstGeom prst="rect">
            <a:avLst/>
          </a:prstGeom>
          <a:noFill/>
          <a:ln w="0" cmpd="sng">
            <a:noFill/>
            <a:prstDash val="solid"/>
          </a:ln>
        </p:spPr>
        <p:txBody>
          <a:bodyPr lIns="0" tIns="561030" rIns="0" bIns="0"/>
          <a:lstStyle>
            <a:lvl1pPr marL="0" marR="0" indent="0" algn="l">
              <a:lnSpc>
                <a:spcPct val="84479"/>
              </a:lnSpc>
              <a:spcAft>
                <a:spcPts val="473"/>
              </a:spcAft>
              <a:defRPr/>
            </a:lvl1pPr>
          </a:lstStyle>
          <a:p>
            <a:r>
              <a:rPr lang="fr-FR" dirty="0"/>
              <a:t>12 13 14</a:t>
            </a:r>
          </a:p>
        </p:txBody>
      </p:sp>
      <p:sp>
        <p:nvSpPr>
          <p:cNvPr id="405" name="Espace réservé du texte 404"/>
          <p:cNvSpPr>
            <a:spLocks noGrp="1"/>
          </p:cNvSpPr>
          <p:nvPr>
            <p:ph type="body" idx="10"/>
          </p:nvPr>
        </p:nvSpPr>
        <p:spPr>
          <a:xfrm>
            <a:off x="6713111" y="3617660"/>
            <a:ext cx="1488122" cy="72008"/>
          </a:xfrm>
          <a:prstGeom prst="rect">
            <a:avLst/>
          </a:prstGeom>
          <a:noFill/>
          <a:ln w="0" cmpd="sng">
            <a:noFill/>
            <a:prstDash val="solid"/>
          </a:ln>
        </p:spPr>
        <p:txBody>
          <a:bodyPr lIns="0" tIns="0" rIns="0" bIns="0"/>
          <a:lstStyle/>
          <a:p>
            <a:r>
              <a:rPr lang="en-US" dirty="0"/>
              <a:t> </a:t>
            </a:r>
          </a:p>
        </p:txBody>
      </p:sp>
      <p:sp>
        <p:nvSpPr>
          <p:cNvPr id="406" name="Espace réservé du texte 405"/>
          <p:cNvSpPr>
            <a:spLocks noGrp="1"/>
          </p:cNvSpPr>
          <p:nvPr>
            <p:ph type="body" idx="10"/>
          </p:nvPr>
        </p:nvSpPr>
        <p:spPr>
          <a:xfrm>
            <a:off x="5430751" y="3689667"/>
            <a:ext cx="208478" cy="710859"/>
          </a:xfrm>
          <a:prstGeom prst="rect">
            <a:avLst/>
          </a:prstGeom>
          <a:noFill/>
          <a:ln w="0" cmpd="sng">
            <a:noFill/>
            <a:prstDash val="solid"/>
          </a:ln>
        </p:spPr>
        <p:txBody>
          <a:bodyPr lIns="0" tIns="500920" rIns="0" bIns="0"/>
          <a:lstStyle>
            <a:lvl1pPr marL="0" marR="0" indent="0" algn="l">
              <a:lnSpc>
                <a:spcPct val="82559"/>
              </a:lnSpc>
              <a:spcAft>
                <a:spcPts val="158"/>
              </a:spcAft>
              <a:defRPr/>
            </a:lvl1pPr>
          </a:lstStyle>
          <a:p>
            <a:r>
              <a:rPr lang="fr-FR" dirty="0"/>
              <a:t>1C2</a:t>
            </a:r>
          </a:p>
        </p:txBody>
      </p:sp>
      <p:sp>
        <p:nvSpPr>
          <p:cNvPr id="407" name="Espace réservé du texte 406"/>
          <p:cNvSpPr>
            <a:spLocks noGrp="1"/>
          </p:cNvSpPr>
          <p:nvPr>
            <p:ph type="body" idx="10"/>
          </p:nvPr>
        </p:nvSpPr>
        <p:spPr>
          <a:xfrm>
            <a:off x="6728855" y="4400526"/>
            <a:ext cx="208478" cy="668230"/>
          </a:xfrm>
          <a:prstGeom prst="rect">
            <a:avLst/>
          </a:prstGeom>
          <a:noFill/>
          <a:ln w="0" cmpd="sng">
            <a:noFill/>
            <a:prstDash val="solid"/>
          </a:ln>
        </p:spPr>
        <p:txBody>
          <a:bodyPr lIns="0" tIns="20037" rIns="0" bIns="0"/>
          <a:lstStyle>
            <a:lvl1pPr marL="0" marR="0" indent="0" algn="l">
              <a:lnSpc>
                <a:spcPct val="79679"/>
              </a:lnSpc>
              <a:spcAft>
                <a:spcPts val="3471"/>
              </a:spcAft>
              <a:defRPr/>
            </a:lvl1pPr>
          </a:lstStyle>
          <a:p>
            <a:r>
              <a:rPr lang="fr-FR" dirty="0"/>
              <a:t>105</a:t>
            </a:r>
          </a:p>
        </p:txBody>
      </p:sp>
      <p:sp>
        <p:nvSpPr>
          <p:cNvPr id="408" name="Espace réservé du texte 407"/>
          <p:cNvSpPr>
            <a:spLocks noGrp="1"/>
          </p:cNvSpPr>
          <p:nvPr>
            <p:ph type="body" idx="10"/>
          </p:nvPr>
        </p:nvSpPr>
        <p:spPr>
          <a:xfrm>
            <a:off x="4753197" y="5068756"/>
            <a:ext cx="3448036" cy="809941"/>
          </a:xfrm>
          <a:prstGeom prst="rect">
            <a:avLst/>
          </a:prstGeom>
          <a:noFill/>
          <a:ln w="0" cmpd="sng">
            <a:noFill/>
            <a:prstDash val="solid"/>
          </a:ln>
        </p:spPr>
        <p:txBody>
          <a:bodyPr lIns="0" tIns="0" rIns="0" bIns="0"/>
          <a:lstStyle>
            <a:lvl1pPr marL="601104" marR="0" indent="0" algn="l">
              <a:lnSpc>
                <a:spcPts val="1753"/>
              </a:lnSpc>
              <a:spcBef>
                <a:spcPts val="0"/>
              </a:spcBef>
              <a:spcAft>
                <a:spcPts val="0"/>
              </a:spcAft>
              <a:defRPr/>
            </a:lvl1pPr>
          </a:lstStyle>
          <a:p>
            <a:r>
              <a:rPr lang="fr-FR" dirty="0"/>
              <a:t>La protéine de la bande 3</a:t>
            </a:r>
          </a:p>
          <a:p>
            <a:r>
              <a:rPr lang="fr-FR" dirty="0"/>
              <a:t>comporte 14 hélice a</a:t>
            </a:r>
          </a:p>
          <a:p>
            <a:r>
              <a:rPr lang="fr-FR" dirty="0"/>
              <a:t>transmembranaire</a:t>
            </a:r>
          </a:p>
        </p:txBody>
      </p:sp>
      <p:sp>
        <p:nvSpPr>
          <p:cNvPr id="409" name="Espace réservé du texte 408"/>
          <p:cNvSpPr>
            <a:spLocks noGrp="1"/>
          </p:cNvSpPr>
          <p:nvPr>
            <p:ph type="body" idx="10"/>
          </p:nvPr>
        </p:nvSpPr>
        <p:spPr>
          <a:xfrm>
            <a:off x="771478" y="2520265"/>
            <a:ext cx="854544" cy="2594000"/>
          </a:xfrm>
          <a:prstGeom prst="rect">
            <a:avLst/>
          </a:prstGeom>
          <a:noFill/>
          <a:ln w="0" cmpd="sng">
            <a:noFill/>
            <a:prstDash val="solid"/>
          </a:ln>
        </p:spPr>
        <p:txBody>
          <a:bodyPr lIns="0" tIns="260478" rIns="0" bIns="0"/>
          <a:lstStyle>
            <a:lvl1pPr marL="0" marR="0" indent="0" algn="l">
              <a:lnSpc>
                <a:spcPct val="95999"/>
              </a:lnSpc>
              <a:spcAft>
                <a:spcPts val="16250"/>
              </a:spcAft>
              <a:defRPr/>
            </a:lvl1pPr>
          </a:lstStyle>
          <a:p>
            <a:r>
              <a:rPr lang="fr-FR" dirty="0"/>
              <a:t>&amp;</a:t>
            </a:r>
            <a:r>
              <a:rPr lang="fr-FR" dirty="0" err="1"/>
              <a:t>Iycophorin</a:t>
            </a:r>
            <a:endParaRPr lang="fr-FR" dirty="0"/>
          </a:p>
        </p:txBody>
      </p:sp>
      <p:sp>
        <p:nvSpPr>
          <p:cNvPr id="410" name="Espace réservé du texte 409"/>
          <p:cNvSpPr>
            <a:spLocks noGrp="1"/>
          </p:cNvSpPr>
          <p:nvPr>
            <p:ph type="body" idx="10"/>
          </p:nvPr>
        </p:nvSpPr>
        <p:spPr>
          <a:xfrm>
            <a:off x="4753197" y="3417767"/>
            <a:ext cx="634122" cy="957413"/>
          </a:xfrm>
          <a:prstGeom prst="rect">
            <a:avLst/>
          </a:prstGeom>
          <a:noFill/>
          <a:ln w="0" cmpd="sng">
            <a:noFill/>
            <a:prstDash val="solid"/>
          </a:ln>
        </p:spPr>
        <p:txBody>
          <a:bodyPr lIns="0" tIns="0" rIns="0" bIns="0"/>
          <a:lstStyle>
            <a:lvl1pPr marL="80147" marR="0" indent="0" algn="l">
              <a:lnSpc>
                <a:spcPct val="119999"/>
              </a:lnSpc>
              <a:spcBef>
                <a:spcPts val="4418"/>
              </a:spcBef>
              <a:spcAft>
                <a:spcPts val="316"/>
              </a:spcAft>
              <a:defRPr/>
            </a:lvl1pPr>
          </a:lstStyle>
          <a:p>
            <a:r>
              <a:rPr lang="fr-FR" dirty="0"/>
              <a:t>3</a:t>
            </a:r>
          </a:p>
          <a:p>
            <a:r>
              <a:rPr lang="fr-FR" dirty="0"/>
              <a:t>NH2</a:t>
            </a:r>
          </a:p>
        </p:txBody>
      </p:sp>
      <p:sp>
        <p:nvSpPr>
          <p:cNvPr id="411" name="Espace réservé du texte 410"/>
          <p:cNvSpPr>
            <a:spLocks noGrp="1"/>
          </p:cNvSpPr>
          <p:nvPr>
            <p:ph type="body" idx="10"/>
          </p:nvPr>
        </p:nvSpPr>
        <p:spPr>
          <a:xfrm>
            <a:off x="5387318" y="3138378"/>
            <a:ext cx="421300" cy="551290"/>
          </a:xfrm>
          <a:prstGeom prst="rect">
            <a:avLst/>
          </a:prstGeom>
          <a:noFill/>
          <a:ln w="0" cmpd="sng">
            <a:noFill/>
            <a:prstDash val="solid"/>
          </a:ln>
        </p:spPr>
        <p:txBody>
          <a:bodyPr lIns="0" tIns="260478" rIns="0" bIns="0"/>
          <a:lstStyle>
            <a:lvl1pPr marL="0" marR="0" indent="0" algn="ctr">
              <a:lnSpc>
                <a:spcPct val="77759"/>
              </a:lnSpc>
              <a:spcAft>
                <a:spcPts val="789"/>
              </a:spcAft>
              <a:defRPr/>
            </a:lvl1pPr>
          </a:lstStyle>
          <a:p>
            <a:r>
              <a:rPr lang="fr-FR" dirty="0"/>
              <a:t>4 5</a:t>
            </a:r>
          </a:p>
        </p:txBody>
      </p:sp>
      <p:sp>
        <p:nvSpPr>
          <p:cNvPr id="412" name="Espace réservé du texte 411"/>
          <p:cNvSpPr>
            <a:spLocks noGrp="1"/>
          </p:cNvSpPr>
          <p:nvPr>
            <p:ph type="body" idx="10"/>
          </p:nvPr>
        </p:nvSpPr>
        <p:spPr>
          <a:xfrm>
            <a:off x="5808618" y="2875694"/>
            <a:ext cx="904492" cy="1703987"/>
          </a:xfrm>
          <a:prstGeom prst="rect">
            <a:avLst/>
          </a:prstGeom>
          <a:noFill/>
          <a:ln w="0" cmpd="sng">
            <a:noFill/>
            <a:prstDash val="solid"/>
          </a:ln>
        </p:spPr>
        <p:txBody>
          <a:bodyPr lIns="0" tIns="160294" rIns="0" bIns="0"/>
          <a:lstStyle>
            <a:lvl1pPr marL="0" marR="0" indent="0" algn="ctr">
              <a:lnSpc>
                <a:spcPts val="4295"/>
              </a:lnSpc>
              <a:spcAft>
                <a:spcPts val="2367"/>
              </a:spcAft>
              <a:defRPr/>
            </a:lvl1pPr>
          </a:lstStyle>
          <a:p>
            <a:r>
              <a:rPr lang="fr-FR" dirty="0"/>
              <a:t>6 7 8 9 10 11</a:t>
            </a:r>
            <a:r>
              <a:t/>
            </a:r>
            <a:br/>
            <a:r>
              <a:rPr lang="fr-FR" dirty="0"/>
              <a:t>IC3 IC4</a:t>
            </a:r>
          </a:p>
        </p:txBody>
      </p:sp>
      <p:sp>
        <p:nvSpPr>
          <p:cNvPr id="415" name="Espace réservé du texte 414"/>
          <p:cNvSpPr>
            <a:spLocks noGrp="1"/>
          </p:cNvSpPr>
          <p:nvPr>
            <p:ph type="body" idx="10"/>
          </p:nvPr>
        </p:nvSpPr>
        <p:spPr>
          <a:xfrm>
            <a:off x="7810336" y="2875694"/>
            <a:ext cx="390897" cy="690697"/>
          </a:xfrm>
          <a:prstGeom prst="rect">
            <a:avLst/>
          </a:prstGeom>
          <a:noFill/>
          <a:ln w="0" cmpd="sng">
            <a:noFill/>
            <a:prstDash val="solid"/>
          </a:ln>
        </p:spPr>
        <p:txBody>
          <a:bodyPr lIns="0" tIns="80147" rIns="0" bIns="0"/>
          <a:lstStyle>
            <a:lvl1pPr marL="0" marR="0" indent="0" algn="ctr">
              <a:lnSpc>
                <a:spcPct val="191999"/>
              </a:lnSpc>
              <a:spcAft>
                <a:spcPts val="0"/>
              </a:spcAft>
              <a:defRPr/>
            </a:lvl1pPr>
          </a:lstStyle>
          <a:p>
            <a:r>
              <a:rPr lang="fr-FR" dirty="0"/>
              <a:t>out</a:t>
            </a:r>
            <a:r>
              <a:t/>
            </a:r>
            <a:br/>
            <a:r>
              <a:rPr lang="fr-FR" dirty="0" err="1"/>
              <a:t>mem</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B650F4E-27F3-45FC-8642-85A5E5C6EAF7}" type="datetimeFigureOut">
              <a:rPr lang="fr-FR" smtClean="0"/>
              <a:pPr/>
              <a:t>21/02/2017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21F773-9BF5-4636-A072-8BE1254286C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B650F4E-27F3-45FC-8642-85A5E5C6EAF7}" type="datetimeFigureOut">
              <a:rPr lang="fr-FR" smtClean="0"/>
              <a:pPr/>
              <a:t>21/02/2017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21F773-9BF5-4636-A072-8BE1254286C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B650F4E-27F3-45FC-8642-85A5E5C6EAF7}" type="datetimeFigureOut">
              <a:rPr lang="fr-FR" smtClean="0"/>
              <a:pPr/>
              <a:t>21/02/2017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21F773-9BF5-4636-A072-8BE1254286C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B650F4E-27F3-45FC-8642-85A5E5C6EAF7}" type="datetimeFigureOut">
              <a:rPr lang="fr-FR" smtClean="0"/>
              <a:pPr/>
              <a:t>21/02/2017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421F773-9BF5-4636-A072-8BE1254286C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B650F4E-27F3-45FC-8642-85A5E5C6EAF7}" type="datetimeFigureOut">
              <a:rPr lang="fr-FR" smtClean="0"/>
              <a:pPr/>
              <a:t>21/02/2017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421F773-9BF5-4636-A072-8BE1254286C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B650F4E-27F3-45FC-8642-85A5E5C6EAF7}" type="datetimeFigureOut">
              <a:rPr lang="fr-FR" smtClean="0"/>
              <a:pPr/>
              <a:t>21/02/2017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421F773-9BF5-4636-A072-8BE1254286C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B650F4E-27F3-45FC-8642-85A5E5C6EAF7}" type="datetimeFigureOut">
              <a:rPr lang="fr-FR" smtClean="0"/>
              <a:pPr/>
              <a:t>21/02/2017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21F773-9BF5-4636-A072-8BE1254286C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B650F4E-27F3-45FC-8642-85A5E5C6EAF7}" type="datetimeFigureOut">
              <a:rPr lang="fr-FR" smtClean="0"/>
              <a:pPr/>
              <a:t>21/02/2017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21F773-9BF5-4636-A072-8BE1254286C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50F4E-27F3-45FC-8642-85A5E5C6EAF7}" type="datetimeFigureOut">
              <a:rPr lang="fr-FR" smtClean="0"/>
              <a:pPr/>
              <a:t>21/02/2017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1F773-9BF5-4636-A072-8BE1254286C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43042" y="406400"/>
            <a:ext cx="5819863" cy="584775"/>
          </a:xfrm>
          <a:prstGeom prst="rect">
            <a:avLst/>
          </a:prstGeom>
        </p:spPr>
        <p:txBody>
          <a:bodyPr wrap="none">
            <a:spAutoFit/>
          </a:bodyPr>
          <a:lstStyle/>
          <a:p>
            <a:pPr algn="ctr">
              <a:defRPr/>
            </a:pPr>
            <a:r>
              <a:rPr lang="fr-FR" sz="3200" i="1" spc="10" dirty="0" smtClean="0">
                <a:solidFill>
                  <a:srgbClr val="000000"/>
                </a:solidFill>
                <a:latin typeface="Arial" pitchFamily="34" charset="0"/>
                <a:cs typeface="Arial" pitchFamily="34" charset="0"/>
              </a:rPr>
              <a:t> </a:t>
            </a:r>
            <a:r>
              <a:rPr lang="fr-FR" sz="3200" i="1" spc="10" dirty="0">
                <a:solidFill>
                  <a:srgbClr val="000000"/>
                </a:solidFill>
                <a:latin typeface="Arial" pitchFamily="34" charset="0"/>
                <a:cs typeface="Arial" pitchFamily="34" charset="0"/>
              </a:rPr>
              <a:t>L'</a:t>
            </a:r>
            <a:r>
              <a:rPr lang="fr-FR" sz="3200" b="1" i="1" spc="-40" dirty="0">
                <a:solidFill>
                  <a:srgbClr val="000000"/>
                </a:solidFill>
                <a:latin typeface="Arial" pitchFamily="34" charset="0"/>
                <a:cs typeface="Arial" pitchFamily="34" charset="0"/>
              </a:rPr>
              <a:t>ADHERENCE CELLULAIRE</a:t>
            </a:r>
            <a:endParaRPr lang="fr-FR" sz="3200" i="1" dirty="0">
              <a:latin typeface="Arial" pitchFamily="34" charset="0"/>
              <a:cs typeface="Arial" pitchFamily="34" charset="0"/>
            </a:endParaRPr>
          </a:p>
        </p:txBody>
      </p:sp>
      <p:pic>
        <p:nvPicPr>
          <p:cNvPr id="52227" name="Image.jpg"/>
          <p:cNvPicPr>
            <a:picLocks noChangeAspect="1" noChangeArrowheads="1"/>
          </p:cNvPicPr>
          <p:nvPr/>
        </p:nvPicPr>
        <p:blipFill>
          <a:blip r:embed="rId2" cstate="print"/>
          <a:srcRect l="5145" t="23573" r="4501" b="11974"/>
          <a:stretch>
            <a:fillRect/>
          </a:stretch>
        </p:blipFill>
        <p:spPr bwMode="auto">
          <a:xfrm>
            <a:off x="417513" y="1290638"/>
            <a:ext cx="8377237"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928926" y="142852"/>
            <a:ext cx="3286148" cy="461665"/>
          </a:xfrm>
          <a:prstGeom prst="rect">
            <a:avLst/>
          </a:prstGeom>
          <a:noFill/>
        </p:spPr>
        <p:txBody>
          <a:bodyPr wrap="square" rtlCol="0">
            <a:spAutoFit/>
          </a:bodyPr>
          <a:lstStyle/>
          <a:p>
            <a:r>
              <a:rPr lang="fr-FR" sz="2400" b="1" dirty="0" smtClean="0">
                <a:latin typeface="Arial" pitchFamily="34" charset="0"/>
                <a:cs typeface="Arial" pitchFamily="34" charset="0"/>
              </a:rPr>
              <a:t>Les protéoglycanes </a:t>
            </a:r>
            <a:endParaRPr lang="fr-FR" sz="2400" dirty="0"/>
          </a:p>
        </p:txBody>
      </p:sp>
      <p:pic>
        <p:nvPicPr>
          <p:cNvPr id="3074" name="Picture 2" descr="http://perezyvan.free.fr/biocellulaire/baseimage/chap7mec/structproteoglycane.jpg"/>
          <p:cNvPicPr>
            <a:picLocks noChangeAspect="1" noChangeArrowheads="1"/>
          </p:cNvPicPr>
          <p:nvPr/>
        </p:nvPicPr>
        <p:blipFill>
          <a:blip r:embed="rId2" cstate="print"/>
          <a:srcRect/>
          <a:stretch>
            <a:fillRect/>
          </a:stretch>
        </p:blipFill>
        <p:spPr bwMode="auto">
          <a:xfrm>
            <a:off x="1285852" y="1857364"/>
            <a:ext cx="6643734" cy="2928958"/>
          </a:xfrm>
          <a:prstGeom prst="rect">
            <a:avLst/>
          </a:prstGeom>
          <a:noFill/>
        </p:spPr>
      </p:pic>
      <p:sp>
        <p:nvSpPr>
          <p:cNvPr id="4" name="Rectangle 3"/>
          <p:cNvSpPr/>
          <p:nvPr/>
        </p:nvSpPr>
        <p:spPr>
          <a:xfrm>
            <a:off x="357158" y="4929198"/>
            <a:ext cx="8429684" cy="1569660"/>
          </a:xfrm>
          <a:prstGeom prst="rect">
            <a:avLst/>
          </a:prstGeom>
        </p:spPr>
        <p:txBody>
          <a:bodyPr wrap="square">
            <a:spAutoFit/>
          </a:bodyPr>
          <a:lstStyle/>
          <a:p>
            <a:pPr algn="just"/>
            <a:r>
              <a:rPr lang="fr-FR" sz="1600" b="1" dirty="0" smtClean="0">
                <a:latin typeface="Arial" pitchFamily="34" charset="0"/>
                <a:cs typeface="Arial" pitchFamily="34" charset="0"/>
              </a:rPr>
              <a:t>A) Représentation </a:t>
            </a:r>
            <a:r>
              <a:rPr lang="fr-FR" sz="1600" b="1" dirty="0" err="1" smtClean="0">
                <a:latin typeface="Arial" pitchFamily="34" charset="0"/>
                <a:cs typeface="Arial" pitchFamily="34" charset="0"/>
              </a:rPr>
              <a:t>shématique</a:t>
            </a:r>
            <a:r>
              <a:rPr lang="fr-FR" sz="1600" b="1" dirty="0" smtClean="0">
                <a:latin typeface="Arial" pitchFamily="34" charset="0"/>
                <a:cs typeface="Arial" pitchFamily="34" charset="0"/>
              </a:rPr>
              <a:t> d'un seul </a:t>
            </a:r>
            <a:r>
              <a:rPr lang="fr-FR" sz="1600" b="1" dirty="0" err="1" smtClean="0">
                <a:latin typeface="Arial" pitchFamily="34" charset="0"/>
                <a:cs typeface="Arial" pitchFamily="34" charset="0"/>
              </a:rPr>
              <a:t>protéoglycane</a:t>
            </a:r>
            <a:r>
              <a:rPr lang="fr-FR" sz="1600" b="1" dirty="0" smtClean="0">
                <a:latin typeface="Arial" pitchFamily="34" charset="0"/>
                <a:cs typeface="Arial" pitchFamily="34" charset="0"/>
              </a:rPr>
              <a:t> de cartilage formé d'une protéine centrale sur laquelle se fixe des chaînes de </a:t>
            </a:r>
            <a:r>
              <a:rPr lang="fr-FR" sz="1600" b="1" dirty="0" err="1" smtClean="0">
                <a:latin typeface="Arial" pitchFamily="34" charset="0"/>
                <a:cs typeface="Arial" pitchFamily="34" charset="0"/>
              </a:rPr>
              <a:t>glycosaminoglycanes</a:t>
            </a:r>
            <a:r>
              <a:rPr lang="fr-FR" sz="1600" b="1" dirty="0" smtClean="0">
                <a:latin typeface="Arial" pitchFamily="34" charset="0"/>
                <a:cs typeface="Arial" pitchFamily="34" charset="0"/>
              </a:rPr>
              <a:t> (GAG) comme le sulfate d'</a:t>
            </a:r>
            <a:r>
              <a:rPr lang="fr-FR" sz="1600" b="1" dirty="0" err="1" smtClean="0">
                <a:latin typeface="Arial" pitchFamily="34" charset="0"/>
                <a:cs typeface="Arial" pitchFamily="34" charset="0"/>
              </a:rPr>
              <a:t>héparane</a:t>
            </a:r>
            <a:r>
              <a:rPr lang="fr-FR" sz="1600" b="1" dirty="0" smtClean="0">
                <a:latin typeface="Arial" pitchFamily="34" charset="0"/>
                <a:cs typeface="Arial" pitchFamily="34" charset="0"/>
              </a:rPr>
              <a:t>, de </a:t>
            </a:r>
            <a:r>
              <a:rPr lang="fr-FR" sz="1600" b="1" dirty="0" err="1" smtClean="0">
                <a:latin typeface="Arial" pitchFamily="34" charset="0"/>
                <a:cs typeface="Arial" pitchFamily="34" charset="0"/>
              </a:rPr>
              <a:t>kératane</a:t>
            </a:r>
            <a:r>
              <a:rPr lang="fr-FR" sz="1600" b="1" dirty="0" smtClean="0">
                <a:latin typeface="Arial" pitchFamily="34" charset="0"/>
                <a:cs typeface="Arial" pitchFamily="34" charset="0"/>
              </a:rPr>
              <a:t>, de </a:t>
            </a:r>
            <a:r>
              <a:rPr lang="fr-FR" sz="1600" b="1" dirty="0" err="1" smtClean="0">
                <a:latin typeface="Arial" pitchFamily="34" charset="0"/>
                <a:cs typeface="Arial" pitchFamily="34" charset="0"/>
              </a:rPr>
              <a:t>chondroïtine</a:t>
            </a:r>
            <a:r>
              <a:rPr lang="fr-FR" sz="1600" b="1" dirty="0" smtClean="0">
                <a:latin typeface="Arial" pitchFamily="34" charset="0"/>
                <a:cs typeface="Arial" pitchFamily="34" charset="0"/>
              </a:rPr>
              <a:t>...</a:t>
            </a:r>
          </a:p>
          <a:p>
            <a:pPr algn="just"/>
            <a:endParaRPr lang="fr-FR" sz="1600" b="1" dirty="0" smtClean="0">
              <a:latin typeface="Arial" pitchFamily="34" charset="0"/>
              <a:cs typeface="Arial" pitchFamily="34" charset="0"/>
            </a:endParaRPr>
          </a:p>
          <a:p>
            <a:pPr algn="just"/>
            <a:r>
              <a:rPr lang="fr-FR" sz="1600" b="1" dirty="0" smtClean="0">
                <a:latin typeface="Arial" pitchFamily="34" charset="0"/>
                <a:cs typeface="Arial" pitchFamily="34" charset="0"/>
              </a:rPr>
              <a:t>(B) Dans la matrice extracellulaire, les </a:t>
            </a:r>
            <a:r>
              <a:rPr lang="fr-FR" sz="1600" b="1" dirty="0" err="1" smtClean="0">
                <a:latin typeface="Arial" pitchFamily="34" charset="0"/>
                <a:cs typeface="Arial" pitchFamily="34" charset="0"/>
              </a:rPr>
              <a:t>protéoglycanes</a:t>
            </a:r>
            <a:r>
              <a:rPr lang="fr-FR" sz="1600" b="1" dirty="0" smtClean="0">
                <a:latin typeface="Arial" pitchFamily="34" charset="0"/>
                <a:cs typeface="Arial" pitchFamily="34" charset="0"/>
              </a:rPr>
              <a:t> sont unis à un GAG géant non sulfaté, l'acide </a:t>
            </a:r>
            <a:r>
              <a:rPr lang="fr-FR" sz="1600" b="1" dirty="0" err="1" smtClean="0">
                <a:latin typeface="Arial" pitchFamily="34" charset="0"/>
                <a:cs typeface="Arial" pitchFamily="34" charset="0"/>
              </a:rPr>
              <a:t>hyaluronique</a:t>
            </a:r>
            <a:r>
              <a:rPr lang="fr-FR" sz="1600" b="1" dirty="0" smtClean="0">
                <a:latin typeface="Arial" pitchFamily="34" charset="0"/>
                <a:cs typeface="Arial" pitchFamily="34" charset="0"/>
              </a:rPr>
              <a:t>.</a:t>
            </a:r>
            <a:endParaRPr lang="fr-FR" sz="1600" b="1" dirty="0">
              <a:latin typeface="Arial" pitchFamily="34" charset="0"/>
              <a:cs typeface="Arial" pitchFamily="34" charset="0"/>
            </a:endParaRPr>
          </a:p>
        </p:txBody>
      </p:sp>
      <p:sp>
        <p:nvSpPr>
          <p:cNvPr id="5" name="Rectangle 4"/>
          <p:cNvSpPr/>
          <p:nvPr/>
        </p:nvSpPr>
        <p:spPr>
          <a:xfrm>
            <a:off x="428596" y="785794"/>
            <a:ext cx="8501122" cy="923330"/>
          </a:xfrm>
          <a:prstGeom prst="rect">
            <a:avLst/>
          </a:prstGeom>
        </p:spPr>
        <p:txBody>
          <a:bodyPr wrap="square">
            <a:spAutoFit/>
          </a:bodyPr>
          <a:lstStyle/>
          <a:p>
            <a:pPr algn="ctr"/>
            <a:r>
              <a:rPr lang="fr-FR" b="1" dirty="0" smtClean="0">
                <a:latin typeface="Arial" pitchFamily="34" charset="0"/>
                <a:cs typeface="Arial" pitchFamily="34" charset="0"/>
              </a:rPr>
              <a:t>sont formés par un noyau protéique sur lequel se lient des </a:t>
            </a:r>
            <a:r>
              <a:rPr lang="fr-FR" b="1" dirty="0" err="1" smtClean="0">
                <a:latin typeface="Arial" pitchFamily="34" charset="0"/>
                <a:cs typeface="Arial" pitchFamily="34" charset="0"/>
              </a:rPr>
              <a:t>glycosaminoglycanes</a:t>
            </a:r>
            <a:r>
              <a:rPr lang="fr-FR" b="1" dirty="0" smtClean="0">
                <a:latin typeface="Arial" pitchFamily="34" charset="0"/>
                <a:cs typeface="Arial" pitchFamily="34" charset="0"/>
              </a:rPr>
              <a:t> sulfatés. Ces </a:t>
            </a:r>
            <a:r>
              <a:rPr lang="fr-FR" b="1" dirty="0" err="1" smtClean="0">
                <a:latin typeface="Arial" pitchFamily="34" charset="0"/>
                <a:cs typeface="Arial" pitchFamily="34" charset="0"/>
              </a:rPr>
              <a:t>protéoglycanes</a:t>
            </a:r>
            <a:r>
              <a:rPr lang="fr-FR" b="1" dirty="0" smtClean="0">
                <a:latin typeface="Arial" pitchFamily="34" charset="0"/>
                <a:cs typeface="Arial" pitchFamily="34" charset="0"/>
              </a:rPr>
              <a:t> (</a:t>
            </a:r>
            <a:r>
              <a:rPr lang="fr-FR" b="1" i="1" dirty="0" smtClean="0">
                <a:latin typeface="Arial" pitchFamily="34" charset="0"/>
                <a:cs typeface="Arial" pitchFamily="34" charset="0"/>
              </a:rPr>
              <a:t> </a:t>
            </a:r>
            <a:r>
              <a:rPr lang="fr-FR" b="1" i="1" dirty="0" err="1" smtClean="0">
                <a:latin typeface="Arial" pitchFamily="34" charset="0"/>
                <a:cs typeface="Arial" pitchFamily="34" charset="0"/>
              </a:rPr>
              <a:t>syndecan</a:t>
            </a:r>
            <a:r>
              <a:rPr lang="fr-FR" b="1" i="1" dirty="0" smtClean="0">
                <a:latin typeface="Arial" pitchFamily="34" charset="0"/>
                <a:cs typeface="Arial" pitchFamily="34" charset="0"/>
              </a:rPr>
              <a:t>, </a:t>
            </a:r>
            <a:r>
              <a:rPr lang="fr-FR" b="1" i="1" dirty="0" err="1" smtClean="0">
                <a:latin typeface="Arial" pitchFamily="34" charset="0"/>
                <a:cs typeface="Arial" pitchFamily="34" charset="0"/>
              </a:rPr>
              <a:t>perlecan</a:t>
            </a:r>
            <a:r>
              <a:rPr lang="fr-FR" b="1" i="1" dirty="0" smtClean="0">
                <a:latin typeface="Arial" pitchFamily="34" charset="0"/>
                <a:cs typeface="Arial" pitchFamily="34" charset="0"/>
              </a:rPr>
              <a:t>…</a:t>
            </a:r>
            <a:r>
              <a:rPr lang="fr-FR" b="1" dirty="0" smtClean="0">
                <a:latin typeface="Arial" pitchFamily="34" charset="0"/>
                <a:cs typeface="Arial" pitchFamily="34" charset="0"/>
              </a:rPr>
              <a:t>) forment des </a:t>
            </a:r>
            <a:r>
              <a:rPr lang="fr-FR" b="1" dirty="0" err="1" smtClean="0">
                <a:latin typeface="Arial" pitchFamily="34" charset="0"/>
                <a:cs typeface="Arial" pitchFamily="34" charset="0"/>
              </a:rPr>
              <a:t>aggrégats</a:t>
            </a:r>
            <a:r>
              <a:rPr lang="fr-FR" b="1" dirty="0" smtClean="0">
                <a:latin typeface="Arial" pitchFamily="34" charset="0"/>
                <a:cs typeface="Arial" pitchFamily="34" charset="0"/>
              </a:rPr>
              <a:t> de très grande taille</a:t>
            </a:r>
            <a:endParaRPr lang="fr-FR"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ssources.unisciel.fr/biocell/chap3/res/fig15_1.jpg"/>
          <p:cNvPicPr>
            <a:picLocks noChangeAspect="1" noChangeArrowheads="1"/>
          </p:cNvPicPr>
          <p:nvPr/>
        </p:nvPicPr>
        <p:blipFill>
          <a:blip r:embed="rId2" cstate="print"/>
          <a:srcRect/>
          <a:stretch>
            <a:fillRect/>
          </a:stretch>
        </p:blipFill>
        <p:spPr bwMode="auto">
          <a:xfrm>
            <a:off x="246531" y="142852"/>
            <a:ext cx="8715436" cy="3286148"/>
          </a:xfrm>
          <a:prstGeom prst="rect">
            <a:avLst/>
          </a:prstGeom>
          <a:noFill/>
        </p:spPr>
      </p:pic>
      <p:sp>
        <p:nvSpPr>
          <p:cNvPr id="3" name="ZoneTexte 2"/>
          <p:cNvSpPr txBox="1"/>
          <p:nvPr/>
        </p:nvSpPr>
        <p:spPr>
          <a:xfrm>
            <a:off x="-32" y="3424198"/>
            <a:ext cx="9144064" cy="3693319"/>
          </a:xfrm>
          <a:prstGeom prst="rect">
            <a:avLst/>
          </a:prstGeom>
          <a:noFill/>
        </p:spPr>
        <p:txBody>
          <a:bodyPr wrap="square" rtlCol="0">
            <a:spAutoFit/>
          </a:bodyPr>
          <a:lstStyle/>
          <a:p>
            <a:r>
              <a:rPr lang="fr-FR" b="1" dirty="0" smtClean="0"/>
              <a:t>Exemple illustrant la contribution des GAG aux fonctions de la matrice extracellulaire:</a:t>
            </a:r>
          </a:p>
          <a:p>
            <a:pPr algn="just">
              <a:buFont typeface="Arial" pitchFamily="34" charset="0"/>
              <a:buChar char="•"/>
            </a:pPr>
            <a:r>
              <a:rPr lang="fr-FR" dirty="0" smtClean="0"/>
              <a:t>  Le cartilage hyalin contient de l'acide </a:t>
            </a:r>
            <a:r>
              <a:rPr lang="fr-FR" dirty="0" err="1" smtClean="0"/>
              <a:t>hyaluronique</a:t>
            </a:r>
            <a:r>
              <a:rPr lang="fr-FR" dirty="0" smtClean="0"/>
              <a:t>, de la </a:t>
            </a:r>
            <a:r>
              <a:rPr lang="fr-FR" dirty="0" err="1" smtClean="0"/>
              <a:t>chondroïtine</a:t>
            </a:r>
            <a:r>
              <a:rPr lang="fr-FR" dirty="0" smtClean="0"/>
              <a:t> sulfate et du </a:t>
            </a:r>
            <a:r>
              <a:rPr lang="fr-FR" dirty="0" err="1" smtClean="0"/>
              <a:t>kératane</a:t>
            </a:r>
            <a:r>
              <a:rPr lang="fr-FR" dirty="0" smtClean="0"/>
              <a:t> sulfate (ces deux derniers associés avec un noyau de protéines pour former l'</a:t>
            </a:r>
            <a:r>
              <a:rPr lang="fr-FR" dirty="0" err="1" smtClean="0"/>
              <a:t>aggrécane</a:t>
            </a:r>
            <a:r>
              <a:rPr lang="fr-FR" dirty="0" smtClean="0"/>
              <a:t>. L'</a:t>
            </a:r>
            <a:r>
              <a:rPr lang="fr-FR" dirty="0" err="1" smtClean="0"/>
              <a:t>aggrécane</a:t>
            </a:r>
            <a:r>
              <a:rPr lang="fr-FR" dirty="0" smtClean="0"/>
              <a:t> et un autre composant protéique du cartilage (protéine de liaison du cartilage) contiennent un domaine qui permet l'interaction avec l'acide </a:t>
            </a:r>
            <a:r>
              <a:rPr lang="fr-FR" dirty="0" err="1" smtClean="0"/>
              <a:t>hyaluronique</a:t>
            </a:r>
            <a:r>
              <a:rPr lang="fr-FR" dirty="0" smtClean="0"/>
              <a:t>. Les deux (protéine et GAG) constituent un formidable « absorbeur de chocs ». Dans la polyarthrite rhumatoïde, l'état inflammatoire chronique résulte en une perte de cartilage accompagnée d'une érosion de l'os avec pour résultat un mauvais fonctionnement de l'articulation. La radiographie montre que les deux os se rapprochent suite à la perte de cartilage (ligne jaune). </a:t>
            </a:r>
          </a:p>
          <a:p>
            <a:pPr algn="just">
              <a:buFont typeface="Arial" pitchFamily="34" charset="0"/>
              <a:buChar char="•"/>
            </a:pPr>
            <a:r>
              <a:rPr lang="fr-FR" dirty="0" smtClean="0"/>
              <a:t>  En cas de blessure, après la coagulation du sang, le premier produit qui entre dans la lésion est l'acide </a:t>
            </a:r>
            <a:r>
              <a:rPr lang="fr-FR" dirty="0" err="1" smtClean="0"/>
              <a:t>hyaluronique</a:t>
            </a:r>
            <a:r>
              <a:rPr lang="fr-FR" dirty="0" smtClean="0"/>
              <a:t>. Il forme un échafaudage qui va servir de support aux cellules leucocytaires et aux fibroblastes pour reconstruire le nouveau tissu.</a:t>
            </a:r>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480" y="285728"/>
            <a:ext cx="5143536" cy="1138773"/>
          </a:xfrm>
          <a:prstGeom prst="rect">
            <a:avLst/>
          </a:prstGeom>
        </p:spPr>
        <p:txBody>
          <a:bodyPr wrap="square">
            <a:spAutoFit/>
          </a:bodyPr>
          <a:lstStyle/>
          <a:p>
            <a:r>
              <a:rPr lang="fr-FR" sz="2400" b="1" dirty="0" smtClean="0">
                <a:latin typeface="Arial" pitchFamily="34" charset="0"/>
                <a:cs typeface="Arial" pitchFamily="34" charset="0"/>
              </a:rPr>
              <a:t>Protéines fibreuses:</a:t>
            </a:r>
          </a:p>
          <a:p>
            <a:endParaRPr lang="fr-FR" sz="2400" b="1" dirty="0" smtClean="0">
              <a:latin typeface="Arial" pitchFamily="34" charset="0"/>
              <a:cs typeface="Arial" pitchFamily="34" charset="0"/>
            </a:endParaRPr>
          </a:p>
          <a:p>
            <a:r>
              <a:rPr lang="fr-FR" b="1" dirty="0" smtClean="0">
                <a:latin typeface="Arial" pitchFamily="34" charset="0"/>
                <a:cs typeface="Arial" pitchFamily="34" charset="0"/>
              </a:rPr>
              <a:t>       </a:t>
            </a:r>
            <a:r>
              <a:rPr lang="fr-FR" sz="2000" b="1" dirty="0" smtClean="0">
                <a:latin typeface="Arial" pitchFamily="34" charset="0"/>
                <a:cs typeface="Arial" pitchFamily="34" charset="0"/>
              </a:rPr>
              <a:t>- Les fibres de collagènes</a:t>
            </a:r>
            <a:endParaRPr lang="fr-FR" sz="2000" dirty="0"/>
          </a:p>
        </p:txBody>
      </p:sp>
      <p:pic>
        <p:nvPicPr>
          <p:cNvPr id="2050" name="Picture 2" descr="http://histoblog.viabloga.com/images/collagene_t.jpg"/>
          <p:cNvPicPr>
            <a:picLocks noChangeAspect="1" noChangeArrowheads="1"/>
          </p:cNvPicPr>
          <p:nvPr/>
        </p:nvPicPr>
        <p:blipFill>
          <a:blip r:embed="rId2" cstate="print"/>
          <a:srcRect t="17187"/>
          <a:stretch>
            <a:fillRect/>
          </a:stretch>
        </p:blipFill>
        <p:spPr bwMode="auto">
          <a:xfrm>
            <a:off x="785786" y="1571612"/>
            <a:ext cx="7500990" cy="2571768"/>
          </a:xfrm>
          <a:prstGeom prst="rect">
            <a:avLst/>
          </a:prstGeom>
          <a:noFill/>
        </p:spPr>
      </p:pic>
      <p:sp>
        <p:nvSpPr>
          <p:cNvPr id="6" name="Rectangle 5"/>
          <p:cNvSpPr/>
          <p:nvPr/>
        </p:nvSpPr>
        <p:spPr>
          <a:xfrm>
            <a:off x="285720" y="4206712"/>
            <a:ext cx="8358246" cy="2274277"/>
          </a:xfrm>
          <a:prstGeom prst="rect">
            <a:avLst/>
          </a:prstGeom>
        </p:spPr>
        <p:txBody>
          <a:bodyPr wrap="square">
            <a:spAutoFit/>
          </a:bodyPr>
          <a:lstStyle/>
          <a:p>
            <a:pPr>
              <a:lnSpc>
                <a:spcPct val="95999"/>
              </a:lnSpc>
              <a:spcBef>
                <a:spcPts val="3060"/>
              </a:spcBef>
            </a:pPr>
            <a:r>
              <a:rPr lang="fr-FR" b="1" spc="-25" dirty="0" smtClean="0">
                <a:solidFill>
                  <a:srgbClr val="000000"/>
                </a:solidFill>
                <a:latin typeface="Arial" pitchFamily="34" charset="0"/>
                <a:cs typeface="Arial" pitchFamily="34" charset="0"/>
              </a:rPr>
              <a:t>Collagène 25% masse des protéines humaines</a:t>
            </a:r>
          </a:p>
          <a:p>
            <a:pPr>
              <a:lnSpc>
                <a:spcPct val="95999"/>
              </a:lnSpc>
            </a:pPr>
            <a:r>
              <a:rPr lang="fr-FR" b="1" spc="-25" dirty="0" smtClean="0">
                <a:solidFill>
                  <a:srgbClr val="000000"/>
                </a:solidFill>
                <a:latin typeface="Arial" pitchFamily="34" charset="0"/>
                <a:cs typeface="Arial" pitchFamily="34" charset="0"/>
              </a:rPr>
              <a:t>Forme de grosses fibres (500 nm de diamètre et 1 à 10µm de long) assez rigides, grâce à leurs compositions en </a:t>
            </a:r>
            <a:r>
              <a:rPr lang="fr-FR" b="1" spc="-25" dirty="0" err="1" smtClean="0">
                <a:solidFill>
                  <a:srgbClr val="000000"/>
                </a:solidFill>
                <a:latin typeface="Arial" pitchFamily="34" charset="0"/>
                <a:cs typeface="Arial" pitchFamily="34" charset="0"/>
              </a:rPr>
              <a:t>aa</a:t>
            </a:r>
            <a:r>
              <a:rPr lang="fr-FR" b="1" spc="-25" dirty="0" smtClean="0">
                <a:solidFill>
                  <a:srgbClr val="000000"/>
                </a:solidFill>
                <a:latin typeface="Arial" pitchFamily="34" charset="0"/>
                <a:cs typeface="Arial" pitchFamily="34" charset="0"/>
              </a:rPr>
              <a:t> particulières, très résistantes à l’étirement.</a:t>
            </a:r>
          </a:p>
          <a:p>
            <a:pPr>
              <a:lnSpc>
                <a:spcPct val="95999"/>
              </a:lnSpc>
              <a:spcBef>
                <a:spcPts val="1080"/>
              </a:spcBef>
            </a:pPr>
            <a:r>
              <a:rPr lang="fr-FR" b="1" spc="-30" dirty="0" smtClean="0">
                <a:solidFill>
                  <a:srgbClr val="000000"/>
                </a:solidFill>
                <a:latin typeface="Arial" pitchFamily="34" charset="0"/>
                <a:cs typeface="Arial" pitchFamily="34" charset="0"/>
              </a:rPr>
              <a:t>1acide </a:t>
            </a:r>
            <a:r>
              <a:rPr lang="fr-FR" b="1" spc="-30" smtClean="0">
                <a:solidFill>
                  <a:srgbClr val="000000"/>
                </a:solidFill>
                <a:latin typeface="Arial" pitchFamily="34" charset="0"/>
                <a:cs typeface="Arial" pitchFamily="34" charset="0"/>
              </a:rPr>
              <a:t>aminé sur </a:t>
            </a:r>
            <a:r>
              <a:rPr lang="fr-FR" b="1" spc="-30" dirty="0" smtClean="0">
                <a:solidFill>
                  <a:srgbClr val="000000"/>
                </a:solidFill>
                <a:latin typeface="Arial" pitchFamily="34" charset="0"/>
                <a:cs typeface="Arial" pitchFamily="34" charset="0"/>
              </a:rPr>
              <a:t>2 est une Glycine,  petit </a:t>
            </a:r>
            <a:r>
              <a:rPr lang="fr-FR" b="1" spc="-30" dirty="0" err="1" smtClean="0">
                <a:solidFill>
                  <a:srgbClr val="000000"/>
                </a:solidFill>
                <a:latin typeface="Arial" pitchFamily="34" charset="0"/>
                <a:cs typeface="Arial" pitchFamily="34" charset="0"/>
              </a:rPr>
              <a:t>aa</a:t>
            </a:r>
            <a:r>
              <a:rPr lang="fr-FR" b="1" spc="-30" dirty="0" smtClean="0">
                <a:solidFill>
                  <a:srgbClr val="000000"/>
                </a:solidFill>
                <a:latin typeface="Arial" pitchFamily="34" charset="0"/>
                <a:cs typeface="Arial" pitchFamily="34" charset="0"/>
              </a:rPr>
              <a:t> qui </a:t>
            </a:r>
            <a:r>
              <a:rPr lang="fr-FR" b="1" spc="-15" dirty="0" smtClean="0">
                <a:solidFill>
                  <a:srgbClr val="000000"/>
                </a:solidFill>
                <a:latin typeface="Arial" pitchFamily="34" charset="0"/>
                <a:cs typeface="Arial" pitchFamily="34" charset="0"/>
              </a:rPr>
              <a:t>permet de faire des angles (coudes) qui vont stabiliser</a:t>
            </a:r>
            <a:r>
              <a:rPr lang="fr-FR" b="1" spc="-15" dirty="0" smtClean="0">
                <a:solidFill>
                  <a:srgbClr val="FF0000"/>
                </a:solidFill>
                <a:latin typeface="Arial" pitchFamily="34" charset="0"/>
                <a:cs typeface="Arial" pitchFamily="34" charset="0"/>
              </a:rPr>
              <a:t> la triple hélice</a:t>
            </a:r>
            <a:r>
              <a:rPr lang="fr-FR" b="1" spc="-15" dirty="0" smtClean="0">
                <a:latin typeface="Arial" pitchFamily="34" charset="0"/>
                <a:cs typeface="Arial" pitchFamily="34" charset="0"/>
              </a:rPr>
              <a:t>.</a:t>
            </a:r>
          </a:p>
          <a:p>
            <a:pPr marR="137160">
              <a:lnSpc>
                <a:spcPct val="95999"/>
              </a:lnSpc>
              <a:spcBef>
                <a:spcPts val="1440"/>
              </a:spcBef>
            </a:pPr>
            <a:r>
              <a:rPr lang="fr-FR" b="1" spc="-40" dirty="0" smtClean="0">
                <a:solidFill>
                  <a:srgbClr val="000000"/>
                </a:solidFill>
                <a:latin typeface="Arial" pitchFamily="34" charset="0"/>
                <a:cs typeface="Arial" pitchFamily="34" charset="0"/>
              </a:rPr>
              <a:t>Il existe 27 types de collagènes humain différents.</a:t>
            </a:r>
            <a:endParaRPr lang="fr-FR"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9"/>
          <p:cNvGraphicFramePr>
            <a:graphicFrameLocks noGrp="1"/>
          </p:cNvGraphicFramePr>
          <p:nvPr/>
        </p:nvGraphicFramePr>
        <p:xfrm>
          <a:off x="428596" y="214290"/>
          <a:ext cx="8215370" cy="2356586"/>
        </p:xfrm>
        <a:graphic>
          <a:graphicData uri="http://schemas.openxmlformats.org/drawingml/2006/table">
            <a:tbl>
              <a:tblPr/>
              <a:tblGrid>
                <a:gridCol w="1127194"/>
                <a:gridCol w="2412634"/>
                <a:gridCol w="4675542"/>
              </a:tblGrid>
              <a:tr h="315416">
                <a:tc>
                  <a:txBody>
                    <a:bodyPr/>
                    <a:lstStyle/>
                    <a:p>
                      <a:pPr marL="0" marR="139700" indent="0" algn="r">
                        <a:lnSpc>
                          <a:spcPct val="95999"/>
                        </a:lnSpc>
                        <a:spcBef>
                          <a:spcPts val="0"/>
                        </a:spcBef>
                        <a:spcAft>
                          <a:spcPts val="0"/>
                        </a:spcAft>
                      </a:pPr>
                      <a:r>
                        <a:rPr lang="fr-FR" sz="1600" spc="0" dirty="0">
                          <a:solidFill>
                            <a:srgbClr val="000000"/>
                          </a:solidFill>
                          <a:latin typeface="Arial" pitchFamily="34" charset="0"/>
                          <a:cs typeface="Arial" pitchFamily="34" charset="0"/>
                        </a:rPr>
                        <a:t>Type</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ap="flat" cmpd="sng" algn="ctr">
                      <a:solidFill>
                        <a:srgbClr val="000000"/>
                      </a:solidFill>
                      <a:prstDash val="solid"/>
                      <a:round/>
                      <a:headEnd type="none" w="med" len="med"/>
                      <a:tailEnd type="none" w="med" len="med"/>
                    </a:lnB>
                  </a:tcPr>
                </a:tc>
                <a:tc>
                  <a:txBody>
                    <a:bodyPr/>
                    <a:lstStyle/>
                    <a:p>
                      <a:pPr marL="0" marR="0" indent="0" algn="ctr">
                        <a:lnSpc>
                          <a:spcPct val="95999"/>
                        </a:lnSpc>
                        <a:spcBef>
                          <a:spcPts val="0"/>
                        </a:spcBef>
                        <a:spcAft>
                          <a:spcPts val="0"/>
                        </a:spcAft>
                      </a:pPr>
                      <a:r>
                        <a:rPr lang="fr-FR" sz="1600" spc="0" dirty="0">
                          <a:solidFill>
                            <a:srgbClr val="000000"/>
                          </a:solidFill>
                          <a:latin typeface="Arial" pitchFamily="34" charset="0"/>
                          <a:cs typeface="Arial" pitchFamily="34" charset="0"/>
                        </a:rPr>
                        <a:t>Quantité</a:t>
                      </a:r>
                    </a:p>
                  </a:txBody>
                  <a:tcPr marL="0" marR="0" marT="0" marB="0" anchor="ctr">
                    <a:lnL w="8890" cap="flat" cmpd="sng" algn="ctr">
                      <a:solidFill>
                        <a:srgbClr val="000000"/>
                      </a:solidFill>
                      <a:prstDash val="solid"/>
                      <a:round/>
                      <a:headEnd type="none" w="med" len="med"/>
                      <a:tailEnd type="none" w="med" len="med"/>
                    </a:lnL>
                    <a:lnR w="8890" cmpd="sng">
                      <a:solidFill>
                        <a:srgbClr val="000000"/>
                      </a:solidFill>
                      <a:prstDash val="solid"/>
                    </a:lnR>
                    <a:lnT w="8890" cmpd="sng">
                      <a:solidFill>
                        <a:srgbClr val="000000"/>
                      </a:solidFill>
                      <a:prstDash val="solid"/>
                    </a:lnT>
                    <a:lnB w="8890" cap="flat" cmpd="sng" algn="ctr">
                      <a:solidFill>
                        <a:srgbClr val="000000"/>
                      </a:solidFill>
                      <a:prstDash val="solid"/>
                      <a:round/>
                      <a:headEnd type="none" w="med" len="med"/>
                      <a:tailEnd type="none" w="med" len="med"/>
                    </a:lnB>
                  </a:tcPr>
                </a:tc>
                <a:tc>
                  <a:txBody>
                    <a:bodyPr/>
                    <a:lstStyle/>
                    <a:p>
                      <a:pPr marL="0" marR="0" indent="0" algn="ctr">
                        <a:lnSpc>
                          <a:spcPct val="95999"/>
                        </a:lnSpc>
                        <a:spcBef>
                          <a:spcPts val="0"/>
                        </a:spcBef>
                        <a:spcAft>
                          <a:spcPts val="0"/>
                        </a:spcAft>
                      </a:pPr>
                      <a:r>
                        <a:rPr lang="fr-FR" sz="1600" spc="0">
                          <a:solidFill>
                            <a:srgbClr val="000000"/>
                          </a:solidFill>
                          <a:latin typeface="Arial" pitchFamily="34" charset="0"/>
                          <a:cs typeface="Arial" pitchFamily="34" charset="0"/>
                        </a:rPr>
                        <a:t>Distribution tissulaire</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tr>
              <a:tr h="636804">
                <a:tc>
                  <a:txBody>
                    <a:bodyPr/>
                    <a:lstStyle/>
                    <a:p>
                      <a:pPr marL="82550" marR="0" indent="0" algn="l">
                        <a:lnSpc>
                          <a:spcPct val="95999"/>
                        </a:lnSpc>
                        <a:spcBef>
                          <a:spcPts val="0"/>
                        </a:spcBef>
                        <a:spcAft>
                          <a:spcPts val="0"/>
                        </a:spcAft>
                      </a:pPr>
                      <a:r>
                        <a:rPr lang="fr-FR" sz="1600" spc="0" dirty="0">
                          <a:solidFill>
                            <a:srgbClr val="000000"/>
                          </a:solidFill>
                          <a:latin typeface="Arial" pitchFamily="34" charset="0"/>
                          <a:cs typeface="Arial" pitchFamily="34" charset="0"/>
                        </a:rPr>
                        <a:t>I</a:t>
                      </a:r>
                    </a:p>
                  </a:txBody>
                  <a:tcPr marL="0" marR="0" marT="0" marB="0">
                    <a:lnL w="8890" cmpd="sng">
                      <a:solidFill>
                        <a:srgbClr val="000000"/>
                      </a:solidFill>
                      <a:prstDash val="soli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tcPr>
                </a:tc>
                <a:tc>
                  <a:txBody>
                    <a:bodyPr/>
                    <a:lstStyle/>
                    <a:p>
                      <a:pPr marL="68580" marR="91440" indent="0" algn="l">
                        <a:lnSpc>
                          <a:spcPct val="95999"/>
                        </a:lnSpc>
                        <a:spcBef>
                          <a:spcPts val="0"/>
                        </a:spcBef>
                        <a:spcAft>
                          <a:spcPts val="0"/>
                        </a:spcAft>
                      </a:pPr>
                      <a:r>
                        <a:rPr lang="fr-FR" sz="1600" spc="-25">
                          <a:solidFill>
                            <a:srgbClr val="000000"/>
                          </a:solidFill>
                          <a:latin typeface="Arial" pitchFamily="34" charset="0"/>
                          <a:cs typeface="Arial" pitchFamily="34" charset="0"/>
                        </a:rPr>
                        <a:t>90% du collagène </a:t>
                      </a:r>
                      <a:r>
                        <a:rPr lang="fr-FR" sz="1600" spc="0">
                          <a:solidFill>
                            <a:srgbClr val="000000"/>
                          </a:solidFill>
                          <a:latin typeface="Arial" pitchFamily="34" charset="0"/>
                          <a:cs typeface="Arial" pitchFamily="34" charset="0"/>
                        </a:rPr>
                        <a:t>de l’organisme</a:t>
                      </a:r>
                    </a:p>
                  </a:txBody>
                  <a:tcPr marL="0" marR="0" marT="0" marB="0">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tcPr>
                </a:tc>
                <a:tc>
                  <a:txBody>
                    <a:bodyPr/>
                    <a:lstStyle/>
                    <a:p>
                      <a:pPr marL="70485" marR="0" indent="0" algn="l">
                        <a:lnSpc>
                          <a:spcPct val="95999"/>
                        </a:lnSpc>
                        <a:spcBef>
                          <a:spcPts val="0"/>
                        </a:spcBef>
                        <a:spcAft>
                          <a:spcPts val="0"/>
                        </a:spcAft>
                        <a:tabLst>
                          <a:tab pos="931545" algn="l"/>
                          <a:tab pos="1205865" algn="l"/>
                          <a:tab pos="1588770" algn="l"/>
                          <a:tab pos="1863090" algn="l"/>
                          <a:tab pos="2350135" algn="r"/>
                        </a:tabLst>
                      </a:pPr>
                      <a:r>
                        <a:rPr lang="fr-FR" sz="1600" spc="-50" dirty="0">
                          <a:solidFill>
                            <a:srgbClr val="000000"/>
                          </a:solidFill>
                          <a:latin typeface="Arial" pitchFamily="34" charset="0"/>
                          <a:cs typeface="Arial" pitchFamily="34" charset="0"/>
                        </a:rPr>
                        <a:t>Ubiquitaire :	</a:t>
                      </a:r>
                      <a:r>
                        <a:rPr lang="fr-FR" sz="1600" spc="0" dirty="0">
                          <a:solidFill>
                            <a:srgbClr val="000000"/>
                          </a:solidFill>
                          <a:latin typeface="Arial" pitchFamily="34" charset="0"/>
                          <a:cs typeface="Arial" pitchFamily="34" charset="0"/>
                        </a:rPr>
                        <a:t>os	</a:t>
                      </a:r>
                      <a:r>
                        <a:rPr lang="fr-FR" sz="1600" spc="-90" dirty="0">
                          <a:solidFill>
                            <a:srgbClr val="000000"/>
                          </a:solidFill>
                          <a:latin typeface="Arial" pitchFamily="34" charset="0"/>
                          <a:cs typeface="Arial" pitchFamily="34" charset="0"/>
                        </a:rPr>
                        <a:t>(que	</a:t>
                      </a:r>
                      <a:r>
                        <a:rPr lang="fr-FR" sz="1600" spc="0" dirty="0">
                          <a:solidFill>
                            <a:srgbClr val="000000"/>
                          </a:solidFill>
                          <a:latin typeface="Arial" pitchFamily="34" charset="0"/>
                          <a:cs typeface="Arial" pitchFamily="34" charset="0"/>
                        </a:rPr>
                        <a:t>du	type	I),</a:t>
                      </a:r>
                    </a:p>
                    <a:p>
                      <a:pPr marL="70485" marR="0" indent="0" algn="l">
                        <a:lnSpc>
                          <a:spcPct val="82559"/>
                        </a:lnSpc>
                        <a:spcBef>
                          <a:spcPts val="0"/>
                        </a:spcBef>
                        <a:spcAft>
                          <a:spcPts val="0"/>
                        </a:spcAft>
                      </a:pPr>
                      <a:r>
                        <a:rPr lang="fr-FR" sz="1600" spc="0" dirty="0">
                          <a:solidFill>
                            <a:srgbClr val="000000"/>
                          </a:solidFill>
                          <a:latin typeface="Arial" pitchFamily="34" charset="0"/>
                          <a:cs typeface="Arial" pitchFamily="34" charset="0"/>
                        </a:rPr>
                        <a:t>peau, tendons, cornée...</a:t>
                      </a:r>
                    </a:p>
                  </a:txBody>
                  <a:tcPr marL="0" marR="0" marT="0" marB="0">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tr>
              <a:tr h="889197">
                <a:tc>
                  <a:txBody>
                    <a:bodyPr/>
                    <a:lstStyle/>
                    <a:p>
                      <a:pPr marL="82550" marR="0" indent="0" algn="l">
                        <a:lnSpc>
                          <a:spcPct val="95999"/>
                        </a:lnSpc>
                        <a:spcBef>
                          <a:spcPts val="0"/>
                        </a:spcBef>
                        <a:spcAft>
                          <a:spcPts val="0"/>
                        </a:spcAft>
                      </a:pPr>
                      <a:r>
                        <a:rPr lang="fr-FR" sz="1600" spc="0" dirty="0">
                          <a:solidFill>
                            <a:srgbClr val="000000"/>
                          </a:solidFill>
                          <a:latin typeface="Arial" pitchFamily="34" charset="0"/>
                          <a:cs typeface="Arial" pitchFamily="34" charset="0"/>
                        </a:rPr>
                        <a:t>II</a:t>
                      </a:r>
                    </a:p>
                  </a:txBody>
                  <a:tcPr marL="0" marR="0" marT="0" marB="0">
                    <a:lnL w="8890" cmpd="sng">
                      <a:solidFill>
                        <a:srgbClr val="000000"/>
                      </a:solidFill>
                      <a:prstDash val="soli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tcPr>
                </a:tc>
                <a:tc>
                  <a:txBody>
                    <a:bodyPr/>
                    <a:lstStyle/>
                    <a:p>
                      <a:pPr marL="0" marR="0" indent="0" algn="l">
                        <a:lnSpc>
                          <a:spcPct val="95999"/>
                        </a:lnSpc>
                        <a:spcBef>
                          <a:spcPts val="0"/>
                        </a:spcBef>
                        <a:spcAft>
                          <a:spcPts val="0"/>
                        </a:spcAft>
                      </a:pPr>
                      <a:endParaRPr sz="1600">
                        <a:latin typeface="Arial" pitchFamily="34" charset="0"/>
                        <a:cs typeface="Arial" pitchFamily="34" charset="0"/>
                      </a:endParaRPr>
                    </a:p>
                  </a:txBody>
                  <a:tcPr marL="0" marR="0" marT="0" marB="0">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tcPr>
                </a:tc>
                <a:tc>
                  <a:txBody>
                    <a:bodyPr/>
                    <a:lstStyle/>
                    <a:p>
                      <a:pPr marL="68580" marR="0" indent="0" algn="l">
                        <a:lnSpc>
                          <a:spcPct val="95999"/>
                        </a:lnSpc>
                        <a:spcBef>
                          <a:spcPts val="0"/>
                        </a:spcBef>
                        <a:spcAft>
                          <a:spcPts val="0"/>
                        </a:spcAft>
                        <a:tabLst>
                          <a:tab pos="838835" algn="l"/>
                          <a:tab pos="1811020" algn="l"/>
                          <a:tab pos="2356485" algn="r"/>
                        </a:tabLst>
                      </a:pPr>
                      <a:r>
                        <a:rPr lang="fr-FR" sz="1600" spc="0" dirty="0">
                          <a:solidFill>
                            <a:srgbClr val="000000"/>
                          </a:solidFill>
                          <a:latin typeface="Arial" pitchFamily="34" charset="0"/>
                          <a:cs typeface="Arial" pitchFamily="34" charset="0"/>
                        </a:rPr>
                        <a:t>Cartilage	</a:t>
                      </a:r>
                      <a:r>
                        <a:rPr lang="fr-FR" sz="1600" spc="-50" dirty="0">
                          <a:solidFill>
                            <a:srgbClr val="000000"/>
                          </a:solidFill>
                          <a:latin typeface="Arial" pitchFamily="34" charset="0"/>
                          <a:cs typeface="Arial" pitchFamily="34" charset="0"/>
                        </a:rPr>
                        <a:t>(uniquement	</a:t>
                      </a:r>
                      <a:r>
                        <a:rPr lang="fr-FR" sz="1600" spc="0" dirty="0">
                          <a:solidFill>
                            <a:srgbClr val="000000"/>
                          </a:solidFill>
                          <a:latin typeface="Arial" pitchFamily="34" charset="0"/>
                          <a:cs typeface="Arial" pitchFamily="34" charset="0"/>
                        </a:rPr>
                        <a:t>du	II) :</a:t>
                      </a:r>
                    </a:p>
                    <a:p>
                      <a:pPr marL="68580" marR="68580" indent="0" algn="l">
                        <a:lnSpc>
                          <a:spcPct val="95999"/>
                        </a:lnSpc>
                        <a:spcBef>
                          <a:spcPts val="0"/>
                        </a:spcBef>
                        <a:spcAft>
                          <a:spcPts val="0"/>
                        </a:spcAft>
                        <a:tabLst>
                          <a:tab pos="622300" algn="l"/>
                          <a:tab pos="2356485" algn="r"/>
                        </a:tabLst>
                      </a:pPr>
                      <a:r>
                        <a:rPr lang="fr-FR" sz="1600" spc="-20" dirty="0">
                          <a:solidFill>
                            <a:srgbClr val="000000"/>
                          </a:solidFill>
                          <a:latin typeface="Arial" pitchFamily="34" charset="0"/>
                          <a:cs typeface="Arial" pitchFamily="34" charset="0"/>
                        </a:rPr>
                        <a:t>disques	intervertébraux...,	</a:t>
                      </a:r>
                      <a:r>
                        <a:rPr lang="fr-FR" sz="1600" spc="0" dirty="0">
                          <a:solidFill>
                            <a:srgbClr val="000000"/>
                          </a:solidFill>
                          <a:latin typeface="Arial" pitchFamily="34" charset="0"/>
                          <a:cs typeface="Arial" pitchFamily="34" charset="0"/>
                        </a:rPr>
                        <a:t>humeur</a:t>
                      </a:r>
                      <a:r>
                        <a:rPr sz="1600">
                          <a:latin typeface="Arial" pitchFamily="34" charset="0"/>
                          <a:cs typeface="Arial" pitchFamily="34" charset="0"/>
                        </a:rPr>
                        <a:t/>
                      </a:r>
                      <a:br>
                        <a:rPr sz="1600">
                          <a:latin typeface="Arial" pitchFamily="34" charset="0"/>
                          <a:cs typeface="Arial" pitchFamily="34" charset="0"/>
                        </a:rPr>
                      </a:br>
                      <a:r>
                        <a:rPr lang="fr-FR" sz="1600" spc="0" dirty="0">
                          <a:solidFill>
                            <a:srgbClr val="000000"/>
                          </a:solidFill>
                          <a:latin typeface="Arial" pitchFamily="34" charset="0"/>
                          <a:cs typeface="Arial" pitchFamily="34" charset="0"/>
                        </a:rPr>
                        <a:t>vitrée de l’œil</a:t>
                      </a:r>
                    </a:p>
                  </a:txBody>
                  <a:tcPr marL="0" marR="0" marT="0" marB="0">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tr>
              <a:tr h="222299">
                <a:tc>
                  <a:txBody>
                    <a:bodyPr/>
                    <a:lstStyle/>
                    <a:p>
                      <a:pPr marL="82550" marR="0" indent="0" algn="l">
                        <a:lnSpc>
                          <a:spcPct val="95999"/>
                        </a:lnSpc>
                        <a:spcBef>
                          <a:spcPts val="0"/>
                        </a:spcBef>
                        <a:spcAft>
                          <a:spcPts val="0"/>
                        </a:spcAft>
                      </a:pPr>
                      <a:r>
                        <a:rPr lang="fr-FR" sz="1600" spc="0">
                          <a:solidFill>
                            <a:srgbClr val="000000"/>
                          </a:solidFill>
                          <a:latin typeface="Arial" pitchFamily="34" charset="0"/>
                          <a:cs typeface="Arial" pitchFamily="34" charset="0"/>
                        </a:rPr>
                        <a:t>III</a:t>
                      </a:r>
                    </a:p>
                  </a:txBody>
                  <a:tcPr marL="0" marR="0" marT="0" marB="0" anchor="ctr">
                    <a:lnL w="8890" cmpd="sng">
                      <a:solidFill>
                        <a:srgbClr val="000000"/>
                      </a:solidFill>
                      <a:prstDash val="soli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tcPr>
                </a:tc>
                <a:tc>
                  <a:txBody>
                    <a:bodyPr/>
                    <a:lstStyle/>
                    <a:p>
                      <a:pPr marL="0" marR="0" indent="0" algn="l">
                        <a:lnSpc>
                          <a:spcPct val="95999"/>
                        </a:lnSpc>
                        <a:spcBef>
                          <a:spcPts val="0"/>
                        </a:spcBef>
                        <a:spcAft>
                          <a:spcPts val="0"/>
                        </a:spcAft>
                      </a:pPr>
                      <a:endParaRPr sz="1600">
                        <a:latin typeface="Arial" pitchFamily="34" charset="0"/>
                        <a:cs typeface="Arial" pitchFamily="34" charset="0"/>
                      </a:endParaRPr>
                    </a:p>
                  </a:txBody>
                  <a:tcPr marL="0" marR="0" marT="0" marB="0">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tcPr>
                </a:tc>
                <a:tc>
                  <a:txBody>
                    <a:bodyPr/>
                    <a:lstStyle/>
                    <a:p>
                      <a:pPr marL="70485" marR="0" indent="0" algn="l">
                        <a:lnSpc>
                          <a:spcPct val="95999"/>
                        </a:lnSpc>
                        <a:spcBef>
                          <a:spcPts val="0"/>
                        </a:spcBef>
                        <a:spcAft>
                          <a:spcPts val="0"/>
                        </a:spcAft>
                      </a:pPr>
                      <a:r>
                        <a:rPr lang="fr-FR" sz="1600" spc="0">
                          <a:solidFill>
                            <a:srgbClr val="000000"/>
                          </a:solidFill>
                          <a:latin typeface="Arial" pitchFamily="34" charset="0"/>
                          <a:cs typeface="Arial" pitchFamily="34" charset="0"/>
                        </a:rPr>
                        <a:t>Peau et vaisseaux</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tr>
              <a:tr h="222299">
                <a:tc>
                  <a:txBody>
                    <a:bodyPr/>
                    <a:lstStyle/>
                    <a:p>
                      <a:pPr marL="82550" marR="0" indent="0" algn="l">
                        <a:lnSpc>
                          <a:spcPct val="95999"/>
                        </a:lnSpc>
                        <a:spcBef>
                          <a:spcPts val="0"/>
                        </a:spcBef>
                        <a:spcAft>
                          <a:spcPts val="0"/>
                        </a:spcAft>
                      </a:pPr>
                      <a:r>
                        <a:rPr lang="fr-FR" sz="1600" spc="0">
                          <a:solidFill>
                            <a:srgbClr val="000000"/>
                          </a:solidFill>
                          <a:latin typeface="Arial" pitchFamily="34" charset="0"/>
                          <a:cs typeface="Arial" pitchFamily="34" charset="0"/>
                        </a:rPr>
                        <a:t>IV</a:t>
                      </a:r>
                    </a:p>
                  </a:txBody>
                  <a:tcPr marL="0" marR="0" marT="0" marB="0" anchor="ctr">
                    <a:lnL w="8890" cmpd="sng">
                      <a:solidFill>
                        <a:srgbClr val="000000"/>
                      </a:solidFill>
                      <a:prstDash val="solid"/>
                    </a:lnL>
                    <a:lnR w="8890" cmpd="sng">
                      <a:solidFill>
                        <a:srgbClr val="000000"/>
                      </a:solidFill>
                      <a:prstDash val="solid"/>
                    </a:lnR>
                    <a:lnT w="8890" cap="flat" cmpd="sng" algn="ctr">
                      <a:solidFill>
                        <a:srgbClr val="000000"/>
                      </a:solidFill>
                      <a:prstDash val="solid"/>
                      <a:round/>
                      <a:headEnd type="none" w="med" len="med"/>
                      <a:tailEnd type="none" w="med" len="med"/>
                    </a:lnT>
                    <a:lnB w="8890" cmpd="sng">
                      <a:solidFill>
                        <a:srgbClr val="000000"/>
                      </a:solidFill>
                      <a:prstDash val="solid"/>
                    </a:lnB>
                  </a:tcPr>
                </a:tc>
                <a:tc>
                  <a:txBody>
                    <a:bodyPr/>
                    <a:lstStyle/>
                    <a:p>
                      <a:pPr marL="0" marR="0" indent="0" algn="l">
                        <a:lnSpc>
                          <a:spcPct val="95999"/>
                        </a:lnSpc>
                        <a:spcBef>
                          <a:spcPts val="0"/>
                        </a:spcBef>
                        <a:spcAft>
                          <a:spcPts val="0"/>
                        </a:spcAft>
                      </a:pPr>
                      <a:endParaRPr sz="1600">
                        <a:latin typeface="Arial" pitchFamily="34" charset="0"/>
                        <a:cs typeface="Arial" pitchFamily="34" charset="0"/>
                      </a:endParaRPr>
                    </a:p>
                  </a:txBody>
                  <a:tcPr marL="0" marR="0" marT="0" marB="0">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mpd="sng">
                      <a:solidFill>
                        <a:srgbClr val="000000"/>
                      </a:solidFill>
                      <a:prstDash val="solid"/>
                    </a:lnB>
                  </a:tcPr>
                </a:tc>
                <a:tc>
                  <a:txBody>
                    <a:bodyPr/>
                    <a:lstStyle/>
                    <a:p>
                      <a:pPr marL="70485" marR="0" indent="0" algn="l">
                        <a:lnSpc>
                          <a:spcPct val="95999"/>
                        </a:lnSpc>
                        <a:spcBef>
                          <a:spcPts val="0"/>
                        </a:spcBef>
                        <a:spcAft>
                          <a:spcPts val="0"/>
                        </a:spcAft>
                      </a:pPr>
                      <a:r>
                        <a:rPr lang="fr-FR" sz="1600" spc="0" dirty="0">
                          <a:solidFill>
                            <a:srgbClr val="000000"/>
                          </a:solidFill>
                          <a:latin typeface="Arial" pitchFamily="34" charset="0"/>
                          <a:cs typeface="Arial" pitchFamily="34" charset="0"/>
                        </a:rPr>
                        <a:t>Lame basale uniquement</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tr>
            </a:tbl>
          </a:graphicData>
        </a:graphic>
      </p:graphicFrame>
      <p:sp>
        <p:nvSpPr>
          <p:cNvPr id="3" name="Rectangle 2"/>
          <p:cNvSpPr/>
          <p:nvPr/>
        </p:nvSpPr>
        <p:spPr>
          <a:xfrm>
            <a:off x="214282" y="2714620"/>
            <a:ext cx="8643998" cy="4142288"/>
          </a:xfrm>
          <a:prstGeom prst="rect">
            <a:avLst/>
          </a:prstGeom>
        </p:spPr>
        <p:txBody>
          <a:bodyPr wrap="square">
            <a:spAutoFit/>
          </a:bodyPr>
          <a:lstStyle/>
          <a:p>
            <a:pPr marL="91440" marR="91440" indent="0" algn="just">
              <a:lnSpc>
                <a:spcPct val="95999"/>
              </a:lnSpc>
              <a:spcBef>
                <a:spcPts val="1260"/>
              </a:spcBef>
              <a:spcAft>
                <a:spcPts val="0"/>
              </a:spcAft>
            </a:pPr>
            <a:r>
              <a:rPr lang="fr-FR" sz="1600" spc="-30" dirty="0" smtClean="0">
                <a:solidFill>
                  <a:srgbClr val="000000"/>
                </a:solidFill>
                <a:latin typeface="Arial" panose="22635452340000000000" pitchFamily="2"/>
              </a:rPr>
              <a:t>Une mutation dans la séquence codante du </a:t>
            </a:r>
            <a:r>
              <a:rPr lang="fr-FR" sz="1600" b="1" spc="-30" dirty="0" smtClean="0">
                <a:solidFill>
                  <a:srgbClr val="000000"/>
                </a:solidFill>
                <a:latin typeface="Arial" panose="22635452340000000000" pitchFamily="2"/>
              </a:rPr>
              <a:t>collagène I</a:t>
            </a:r>
            <a:r>
              <a:rPr lang="fr-FR" sz="1600" spc="-30" dirty="0" smtClean="0">
                <a:solidFill>
                  <a:srgbClr val="000000"/>
                </a:solidFill>
                <a:latin typeface="Arial" panose="22635452340000000000" pitchFamily="2"/>
              </a:rPr>
              <a:t> provoque la </a:t>
            </a:r>
            <a:r>
              <a:rPr lang="fr-FR" sz="1600" b="1" spc="-30" dirty="0" smtClean="0">
                <a:solidFill>
                  <a:srgbClr val="000000"/>
                </a:solidFill>
                <a:latin typeface="Arial" panose="22635452340000000000" pitchFamily="2"/>
              </a:rPr>
              <a:t>maladie de </a:t>
            </a:r>
            <a:r>
              <a:rPr lang="fr-FR" sz="1600" b="1" spc="-30" dirty="0" err="1" smtClean="0">
                <a:solidFill>
                  <a:srgbClr val="000000"/>
                </a:solidFill>
                <a:latin typeface="Arial" panose="22635452340000000000" pitchFamily="2"/>
              </a:rPr>
              <a:t>Lobstein</a:t>
            </a:r>
            <a:r>
              <a:rPr lang="fr-FR" sz="1600" spc="-30" dirty="0" smtClean="0">
                <a:solidFill>
                  <a:srgbClr val="000000"/>
                </a:solidFill>
                <a:latin typeface="Arial" panose="22635452340000000000" pitchFamily="2"/>
              </a:rPr>
              <a:t>, plus connue </a:t>
            </a:r>
            <a:r>
              <a:rPr lang="fr-FR" sz="1600" spc="-25" dirty="0" smtClean="0">
                <a:solidFill>
                  <a:srgbClr val="000000"/>
                </a:solidFill>
                <a:latin typeface="Arial" panose="22635452340000000000" pitchFamily="2"/>
              </a:rPr>
              <a:t>sous le nom de </a:t>
            </a:r>
            <a:r>
              <a:rPr lang="fr-FR" sz="1600" b="1" spc="-25" dirty="0" smtClean="0">
                <a:solidFill>
                  <a:srgbClr val="000000"/>
                </a:solidFill>
                <a:latin typeface="Arial" panose="22635452340000000000" pitchFamily="2"/>
              </a:rPr>
              <a:t>maladie des os de verre</a:t>
            </a:r>
            <a:r>
              <a:rPr lang="fr-FR" sz="1600" spc="-25" dirty="0" smtClean="0">
                <a:solidFill>
                  <a:srgbClr val="000000"/>
                </a:solidFill>
                <a:latin typeface="Arial" panose="22635452340000000000" pitchFamily="2"/>
              </a:rPr>
              <a:t>. Le phénotype est uniquement osseux car l’os ne contient que </a:t>
            </a:r>
            <a:r>
              <a:rPr lang="fr-FR" sz="1600" spc="-20" dirty="0" smtClean="0">
                <a:solidFill>
                  <a:srgbClr val="000000"/>
                </a:solidFill>
                <a:latin typeface="Arial" panose="22635452340000000000" pitchFamily="2"/>
              </a:rPr>
              <a:t>du collagène I ; la peau par exemple, parce qu’elle a aussi du collagène III, sera moins affectée.</a:t>
            </a:r>
          </a:p>
          <a:p>
            <a:pPr marL="91440" marR="91440" indent="0" algn="just">
              <a:lnSpc>
                <a:spcPct val="95999"/>
              </a:lnSpc>
              <a:spcBef>
                <a:spcPts val="1080"/>
              </a:spcBef>
              <a:spcAft>
                <a:spcPts val="0"/>
              </a:spcAft>
            </a:pPr>
            <a:r>
              <a:rPr lang="fr-FR" sz="1600" spc="-30" dirty="0" smtClean="0">
                <a:solidFill>
                  <a:srgbClr val="000000"/>
                </a:solidFill>
                <a:latin typeface="Arial" panose="22635452340000000000" pitchFamily="2"/>
              </a:rPr>
              <a:t>Si on a une mutation dans la séquence codante du </a:t>
            </a:r>
            <a:r>
              <a:rPr lang="fr-FR" sz="1600" b="1" spc="-30" dirty="0" smtClean="0">
                <a:solidFill>
                  <a:srgbClr val="000000"/>
                </a:solidFill>
                <a:latin typeface="Arial" panose="22635452340000000000" pitchFamily="2"/>
              </a:rPr>
              <a:t>collagène II</a:t>
            </a:r>
            <a:r>
              <a:rPr lang="fr-FR" sz="1600" spc="-30" dirty="0" smtClean="0">
                <a:solidFill>
                  <a:srgbClr val="000000"/>
                </a:solidFill>
                <a:latin typeface="Arial" panose="22635452340000000000" pitchFamily="2"/>
              </a:rPr>
              <a:t>, ce qui est plus rare, les tissus les plus </a:t>
            </a:r>
            <a:r>
              <a:rPr lang="fr-FR" sz="1600" spc="-10" dirty="0" smtClean="0">
                <a:solidFill>
                  <a:srgbClr val="000000"/>
                </a:solidFill>
                <a:latin typeface="Arial" panose="22635452340000000000" pitchFamily="2"/>
              </a:rPr>
              <a:t>touchés seront le cartilage, qui sera de mauvaise qualité, provoquant des arthroses à début précoce, </a:t>
            </a:r>
            <a:r>
              <a:rPr lang="fr-FR" sz="1600" spc="-20" dirty="0" smtClean="0">
                <a:solidFill>
                  <a:srgbClr val="000000"/>
                </a:solidFill>
                <a:latin typeface="Arial" panose="22635452340000000000" pitchFamily="2"/>
              </a:rPr>
              <a:t>des dysplasies, et au niveau de l’œil une forte myopie.</a:t>
            </a:r>
          </a:p>
          <a:p>
            <a:pPr marL="91440" marR="91440">
              <a:lnSpc>
                <a:spcPct val="95999"/>
              </a:lnSpc>
              <a:spcBef>
                <a:spcPts val="1260"/>
              </a:spcBef>
            </a:pPr>
            <a:r>
              <a:rPr lang="fr-FR" sz="1600" spc="-25" dirty="0" smtClean="0">
                <a:solidFill>
                  <a:srgbClr val="000000"/>
                </a:solidFill>
                <a:latin typeface="Arial" panose="22635452340000000000" pitchFamily="2"/>
              </a:rPr>
              <a:t>Une mutation au niveau de la séquence du </a:t>
            </a:r>
            <a:r>
              <a:rPr lang="fr-FR" sz="1600" b="1" spc="-25" dirty="0" smtClean="0">
                <a:solidFill>
                  <a:srgbClr val="000000"/>
                </a:solidFill>
                <a:latin typeface="Arial" panose="22635452340000000000" pitchFamily="2"/>
              </a:rPr>
              <a:t>collagène III</a:t>
            </a:r>
            <a:r>
              <a:rPr lang="fr-FR" sz="1600" spc="-25" dirty="0" smtClean="0">
                <a:solidFill>
                  <a:srgbClr val="000000"/>
                </a:solidFill>
                <a:latin typeface="Arial" panose="22635452340000000000" pitchFamily="2"/>
              </a:rPr>
              <a:t> entraîne un </a:t>
            </a:r>
            <a:r>
              <a:rPr lang="fr-FR" sz="1600" b="1" spc="-25" dirty="0" smtClean="0">
                <a:solidFill>
                  <a:srgbClr val="000000"/>
                </a:solidFill>
                <a:latin typeface="Arial" panose="22635452340000000000" pitchFamily="2"/>
              </a:rPr>
              <a:t>syndrome de </a:t>
            </a:r>
            <a:r>
              <a:rPr lang="fr-FR" sz="1600" b="1" spc="-25" dirty="0" err="1" smtClean="0">
                <a:solidFill>
                  <a:srgbClr val="000000"/>
                </a:solidFill>
                <a:latin typeface="Arial" panose="22635452340000000000" pitchFamily="2"/>
              </a:rPr>
              <a:t>Ehlers</a:t>
            </a:r>
            <a:r>
              <a:rPr lang="fr-FR" sz="1600" b="1" spc="-25" dirty="0" smtClean="0">
                <a:solidFill>
                  <a:srgbClr val="000000"/>
                </a:solidFill>
                <a:latin typeface="Arial" panose="22635452340000000000" pitchFamily="2"/>
              </a:rPr>
              <a:t>-</a:t>
            </a:r>
            <a:r>
              <a:rPr lang="fr-FR" sz="1600" b="1" spc="-25" dirty="0" err="1" smtClean="0">
                <a:solidFill>
                  <a:srgbClr val="000000"/>
                </a:solidFill>
                <a:latin typeface="Arial" panose="22635452340000000000" pitchFamily="2"/>
              </a:rPr>
              <a:t>Danlos</a:t>
            </a:r>
            <a:r>
              <a:rPr lang="fr-FR" sz="1600" spc="-25" dirty="0" smtClean="0">
                <a:solidFill>
                  <a:srgbClr val="000000"/>
                </a:solidFill>
                <a:latin typeface="Arial" panose="22635452340000000000" pitchFamily="2"/>
              </a:rPr>
              <a:t>, dont </a:t>
            </a:r>
            <a:r>
              <a:rPr lang="fr-FR" sz="1600" spc="-30" dirty="0" smtClean="0">
                <a:solidFill>
                  <a:srgbClr val="000000"/>
                </a:solidFill>
                <a:latin typeface="Arial" panose="22635452340000000000" pitchFamily="2"/>
              </a:rPr>
              <a:t>les symptômes sont :</a:t>
            </a:r>
          </a:p>
          <a:p>
            <a:pPr marL="868680" indent="274320">
              <a:lnSpc>
                <a:spcPct val="95999"/>
              </a:lnSpc>
              <a:buFont typeface="Symbol"/>
              <a:buChar char="·"/>
            </a:pPr>
            <a:r>
              <a:rPr lang="fr-FR" sz="1600" dirty="0" smtClean="0">
                <a:solidFill>
                  <a:srgbClr val="000000"/>
                </a:solidFill>
                <a:latin typeface="Arial" panose="22635452340000000000" pitchFamily="2"/>
              </a:rPr>
              <a:t>une peau fragile (fine, sujette aux ecchymoses)</a:t>
            </a:r>
          </a:p>
          <a:p>
            <a:pPr marL="868680" indent="274320">
              <a:lnSpc>
                <a:spcPct val="95999"/>
              </a:lnSpc>
              <a:buFont typeface="Symbol"/>
              <a:buChar char="·"/>
            </a:pPr>
            <a:r>
              <a:rPr lang="fr-FR" sz="1600" spc="10" dirty="0" smtClean="0">
                <a:solidFill>
                  <a:srgbClr val="000000"/>
                </a:solidFill>
                <a:latin typeface="Arial" panose="22635452340000000000" pitchFamily="2"/>
              </a:rPr>
              <a:t>une rupture d’organes (côlon, utérus)</a:t>
            </a:r>
          </a:p>
          <a:p>
            <a:pPr marL="868680" indent="274320">
              <a:lnSpc>
                <a:spcPct val="79679"/>
              </a:lnSpc>
              <a:buFont typeface="Symbol"/>
              <a:buChar char="·"/>
            </a:pPr>
            <a:r>
              <a:rPr lang="fr-FR" sz="1600" spc="20" dirty="0" smtClean="0">
                <a:solidFill>
                  <a:srgbClr val="000000"/>
                </a:solidFill>
                <a:latin typeface="Arial" panose="22635452340000000000" pitchFamily="2"/>
              </a:rPr>
              <a:t>des anévrismes vasculaires</a:t>
            </a:r>
          </a:p>
          <a:p>
            <a:pPr marL="91440" marR="91440">
              <a:lnSpc>
                <a:spcPct val="95999"/>
              </a:lnSpc>
            </a:pPr>
            <a:r>
              <a:rPr lang="fr-FR" sz="1600" spc="-35" dirty="0" smtClean="0">
                <a:solidFill>
                  <a:srgbClr val="000000"/>
                </a:solidFill>
                <a:latin typeface="Arial" panose="22635452340000000000" pitchFamily="2"/>
              </a:rPr>
              <a:t>Par exemple, dans le </a:t>
            </a:r>
            <a:r>
              <a:rPr lang="fr-FR" sz="1600" spc="-35" dirty="0" err="1" smtClean="0">
                <a:solidFill>
                  <a:srgbClr val="000000"/>
                </a:solidFill>
                <a:latin typeface="Arial" panose="22635452340000000000" pitchFamily="2"/>
              </a:rPr>
              <a:t>Ehlers</a:t>
            </a:r>
            <a:r>
              <a:rPr lang="fr-FR" sz="1600" spc="-35" dirty="0" smtClean="0">
                <a:solidFill>
                  <a:srgbClr val="000000"/>
                </a:solidFill>
                <a:latin typeface="Arial" panose="22635452340000000000" pitchFamily="2"/>
              </a:rPr>
              <a:t>-</a:t>
            </a:r>
            <a:r>
              <a:rPr lang="fr-FR" sz="1600" spc="-35" dirty="0" err="1" smtClean="0">
                <a:solidFill>
                  <a:srgbClr val="000000"/>
                </a:solidFill>
                <a:latin typeface="Arial" panose="22635452340000000000" pitchFamily="2"/>
              </a:rPr>
              <a:t>Danlos</a:t>
            </a:r>
            <a:r>
              <a:rPr lang="fr-FR" sz="1600" spc="-35" dirty="0" smtClean="0">
                <a:solidFill>
                  <a:srgbClr val="000000"/>
                </a:solidFill>
                <a:latin typeface="Arial" panose="22635452340000000000" pitchFamily="2"/>
              </a:rPr>
              <a:t> de type IV, les symptômes les plus fréquemment rencontrés sont la </a:t>
            </a:r>
            <a:r>
              <a:rPr lang="fr-FR" sz="1600" spc="-15" dirty="0" smtClean="0">
                <a:solidFill>
                  <a:srgbClr val="000000"/>
                </a:solidFill>
                <a:latin typeface="Arial" panose="22635452340000000000" pitchFamily="2"/>
              </a:rPr>
              <a:t>rupture gastro-intestinale, la dissection aortique, la rupture utérine...</a:t>
            </a:r>
          </a:p>
          <a:p>
            <a:pPr marL="91440">
              <a:lnSpc>
                <a:spcPct val="95999"/>
              </a:lnSpc>
              <a:spcAft>
                <a:spcPts val="2520"/>
              </a:spcAft>
            </a:pPr>
            <a:r>
              <a:rPr lang="fr-FR" sz="1600" spc="-20" dirty="0" smtClean="0">
                <a:solidFill>
                  <a:srgbClr val="000000"/>
                </a:solidFill>
                <a:latin typeface="Arial" panose="22635452340000000000" pitchFamily="2"/>
              </a:rPr>
              <a:t>La durée de vie des patients atteints de ce syndrome est inférieure à celle de la population générale.</a:t>
            </a:r>
            <a:endParaRPr lang="fr-FR"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28" y="142852"/>
            <a:ext cx="3586238" cy="461665"/>
          </a:xfrm>
          <a:prstGeom prst="rect">
            <a:avLst/>
          </a:prstGeom>
        </p:spPr>
        <p:txBody>
          <a:bodyPr wrap="none">
            <a:spAutoFit/>
          </a:bodyPr>
          <a:lstStyle/>
          <a:p>
            <a:r>
              <a:rPr lang="fr-FR" sz="2400" b="1" dirty="0" smtClean="0">
                <a:latin typeface="Arial" pitchFamily="34" charset="0"/>
                <a:cs typeface="Arial" pitchFamily="34" charset="0"/>
              </a:rPr>
              <a:t>-  Les fibres élastiques </a:t>
            </a:r>
            <a:endParaRPr lang="fr-FR" sz="2400" dirty="0"/>
          </a:p>
        </p:txBody>
      </p:sp>
      <p:pic>
        <p:nvPicPr>
          <p:cNvPr id="26626" name="Picture 2" descr="http://histoblog.viabloga.com/images/fibres_elastine_t.jpg"/>
          <p:cNvPicPr>
            <a:picLocks noChangeAspect="1" noChangeArrowheads="1"/>
          </p:cNvPicPr>
          <p:nvPr/>
        </p:nvPicPr>
        <p:blipFill>
          <a:blip r:embed="rId2" cstate="print"/>
          <a:srcRect l="12634" t="16327" r="13138" b="18367"/>
          <a:stretch>
            <a:fillRect/>
          </a:stretch>
        </p:blipFill>
        <p:spPr bwMode="auto">
          <a:xfrm>
            <a:off x="285720" y="500042"/>
            <a:ext cx="4071966" cy="2278078"/>
          </a:xfrm>
          <a:prstGeom prst="rect">
            <a:avLst/>
          </a:prstGeom>
          <a:noFill/>
        </p:spPr>
      </p:pic>
      <p:pic>
        <p:nvPicPr>
          <p:cNvPr id="26628" name="Picture 4" descr="Croquis du derme papillaire"/>
          <p:cNvPicPr>
            <a:picLocks noChangeAspect="1" noChangeArrowheads="1"/>
          </p:cNvPicPr>
          <p:nvPr/>
        </p:nvPicPr>
        <p:blipFill>
          <a:blip r:embed="rId3" cstate="print"/>
          <a:srcRect/>
          <a:stretch>
            <a:fillRect/>
          </a:stretch>
        </p:blipFill>
        <p:spPr bwMode="auto">
          <a:xfrm>
            <a:off x="4857752" y="500042"/>
            <a:ext cx="3810000" cy="2500330"/>
          </a:xfrm>
          <a:prstGeom prst="rect">
            <a:avLst/>
          </a:prstGeom>
          <a:noFill/>
        </p:spPr>
      </p:pic>
      <p:sp>
        <p:nvSpPr>
          <p:cNvPr id="6" name="Rectangle 5"/>
          <p:cNvSpPr/>
          <p:nvPr/>
        </p:nvSpPr>
        <p:spPr>
          <a:xfrm>
            <a:off x="285720" y="2714620"/>
            <a:ext cx="8572560" cy="1451423"/>
          </a:xfrm>
          <a:prstGeom prst="rect">
            <a:avLst/>
          </a:prstGeom>
        </p:spPr>
        <p:txBody>
          <a:bodyPr wrap="square">
            <a:spAutoFit/>
          </a:bodyPr>
          <a:lstStyle/>
          <a:p>
            <a:pPr marL="45720">
              <a:lnSpc>
                <a:spcPct val="95999"/>
              </a:lnSpc>
            </a:pPr>
            <a:r>
              <a:rPr lang="fr-FR" sz="2000" b="1" u="sng" spc="-20" dirty="0" smtClean="0">
                <a:solidFill>
                  <a:srgbClr val="000000"/>
                </a:solidFill>
                <a:latin typeface="Arial" pitchFamily="34" charset="0"/>
                <a:cs typeface="Arial" pitchFamily="34" charset="0"/>
              </a:rPr>
              <a:t>Elastine</a:t>
            </a:r>
          </a:p>
          <a:p>
            <a:pPr marL="45720" marR="45720">
              <a:lnSpc>
                <a:spcPct val="95999"/>
              </a:lnSpc>
            </a:pPr>
            <a:r>
              <a:rPr lang="fr-FR" b="1" spc="-50" dirty="0" smtClean="0">
                <a:solidFill>
                  <a:srgbClr val="000000"/>
                </a:solidFill>
                <a:latin typeface="Arial" pitchFamily="34" charset="0"/>
                <a:cs typeface="Arial" pitchFamily="34" charset="0"/>
              </a:rPr>
              <a:t>Les tissus Conjonctifs qui ont besoin d ’élasticité (ex: derme, vaisseaux, poumons...) .</a:t>
            </a:r>
          </a:p>
          <a:p>
            <a:pPr marL="45720" marR="45720">
              <a:lnSpc>
                <a:spcPct val="95999"/>
              </a:lnSpc>
            </a:pPr>
            <a:r>
              <a:rPr lang="fr-FR" b="1" spc="-50" dirty="0" smtClean="0">
                <a:solidFill>
                  <a:srgbClr val="000000"/>
                </a:solidFill>
                <a:latin typeface="Arial" pitchFamily="34" charset="0"/>
                <a:cs typeface="Arial" pitchFamily="34" charset="0"/>
              </a:rPr>
              <a:t>Les fibres de collagène sont mélangées avec des fibres </a:t>
            </a:r>
            <a:r>
              <a:rPr lang="fr-FR" b="1" spc="-30" dirty="0" smtClean="0">
                <a:solidFill>
                  <a:srgbClr val="000000"/>
                </a:solidFill>
                <a:latin typeface="Arial" pitchFamily="34" charset="0"/>
                <a:cs typeface="Arial" pitchFamily="34" charset="0"/>
              </a:rPr>
              <a:t>élastiques. L’ensemble confère une élasticité et évite la rupture.</a:t>
            </a:r>
            <a:endParaRPr lang="fr-FR" b="1" spc="-30" dirty="0">
              <a:solidFill>
                <a:srgbClr val="000000"/>
              </a:solidFill>
              <a:latin typeface="Arial" pitchFamily="34" charset="0"/>
              <a:cs typeface="Arial" pitchFamily="34" charset="0"/>
            </a:endParaRPr>
          </a:p>
        </p:txBody>
      </p:sp>
      <p:sp>
        <p:nvSpPr>
          <p:cNvPr id="7" name="Rectangle 6"/>
          <p:cNvSpPr/>
          <p:nvPr/>
        </p:nvSpPr>
        <p:spPr>
          <a:xfrm>
            <a:off x="357158" y="4231471"/>
            <a:ext cx="6500858" cy="2626553"/>
          </a:xfrm>
          <a:prstGeom prst="rect">
            <a:avLst/>
          </a:prstGeom>
        </p:spPr>
        <p:txBody>
          <a:bodyPr wrap="square">
            <a:spAutoFit/>
          </a:bodyPr>
          <a:lstStyle/>
          <a:p>
            <a:pPr marR="2188210">
              <a:lnSpc>
                <a:spcPct val="95999"/>
              </a:lnSpc>
              <a:spcBef>
                <a:spcPts val="1080"/>
              </a:spcBef>
            </a:pPr>
            <a:r>
              <a:rPr lang="fr-FR" b="1" spc="-20" dirty="0" smtClean="0">
                <a:solidFill>
                  <a:srgbClr val="000000"/>
                </a:solidFill>
                <a:latin typeface="Arial" panose="22635452340000000000" pitchFamily="2"/>
              </a:rPr>
              <a:t>Les fibres élastiques comportent:</a:t>
            </a:r>
          </a:p>
          <a:p>
            <a:pPr marR="2188210">
              <a:lnSpc>
                <a:spcPct val="95999"/>
              </a:lnSpc>
              <a:spcBef>
                <a:spcPts val="1080"/>
              </a:spcBef>
            </a:pPr>
            <a:r>
              <a:rPr lang="fr-FR" b="1" spc="15" dirty="0" smtClean="0">
                <a:solidFill>
                  <a:srgbClr val="000000"/>
                </a:solidFill>
                <a:latin typeface="Arial" panose="22635452340000000000" pitchFamily="2"/>
              </a:rPr>
              <a:t>un noyau d’élastine, qui est une protéine fibreuse </a:t>
            </a:r>
            <a:r>
              <a:rPr lang="fr-FR" b="1" spc="-30" dirty="0" smtClean="0">
                <a:solidFill>
                  <a:srgbClr val="000000"/>
                </a:solidFill>
                <a:latin typeface="Arial" panose="22635452340000000000" pitchFamily="2"/>
              </a:rPr>
              <a:t>ressemblant à une chaîne polypeptidique du collagène, </a:t>
            </a:r>
            <a:r>
              <a:rPr lang="fr-FR" b="1" spc="-35" dirty="0" smtClean="0">
                <a:solidFill>
                  <a:srgbClr val="000000"/>
                </a:solidFill>
                <a:latin typeface="Arial" panose="22635452340000000000" pitchFamily="2"/>
              </a:rPr>
              <a:t>riche en Proline, établissant des relations de pontage « </a:t>
            </a:r>
            <a:r>
              <a:rPr lang="fr-FR" b="1" spc="-35" dirty="0" err="1" smtClean="0">
                <a:solidFill>
                  <a:srgbClr val="000000"/>
                </a:solidFill>
                <a:latin typeface="Arial" panose="22635452340000000000" pitchFamily="2"/>
              </a:rPr>
              <a:t>desmosine</a:t>
            </a:r>
            <a:r>
              <a:rPr lang="fr-FR" b="1" spc="-35" dirty="0" smtClean="0">
                <a:solidFill>
                  <a:srgbClr val="000000"/>
                </a:solidFill>
                <a:latin typeface="Arial" panose="22635452340000000000" pitchFamily="2"/>
              </a:rPr>
              <a:t> » </a:t>
            </a:r>
            <a:r>
              <a:rPr lang="fr-FR" b="1" spc="-10" dirty="0" smtClean="0">
                <a:solidFill>
                  <a:srgbClr val="000000"/>
                </a:solidFill>
                <a:latin typeface="Arial" panose="22635452340000000000" pitchFamily="2"/>
              </a:rPr>
              <a:t>entre ses différentes molécules. Selon la conformation </a:t>
            </a:r>
            <a:r>
              <a:rPr lang="fr-FR" b="1" spc="-20" dirty="0" smtClean="0">
                <a:solidFill>
                  <a:srgbClr val="000000"/>
                </a:solidFill>
                <a:latin typeface="Arial" panose="22635452340000000000" pitchFamily="2"/>
              </a:rPr>
              <a:t>de ces liaisons, l’élastine peut être tendue ou relâchée.</a:t>
            </a:r>
            <a:endParaRPr lang="fr-FR" b="1" spc="-20" dirty="0">
              <a:solidFill>
                <a:srgbClr val="000000"/>
              </a:solidFill>
              <a:latin typeface="Arial" panose="22635452340000000000" pitchFamily="2"/>
            </a:endParaRPr>
          </a:p>
        </p:txBody>
      </p:sp>
      <p:pic>
        <p:nvPicPr>
          <p:cNvPr id="8" name="Image.jpg"/>
          <p:cNvPicPr/>
          <p:nvPr/>
        </p:nvPicPr>
        <p:blipFill>
          <a:blip r:embed="rId4" cstate="print"/>
          <a:stretch>
            <a:fillRect/>
          </a:stretch>
        </p:blipFill>
        <p:spPr>
          <a:xfrm>
            <a:off x="4643438" y="4214818"/>
            <a:ext cx="4071966" cy="264318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5786" y="285728"/>
            <a:ext cx="3998210" cy="461665"/>
          </a:xfrm>
          <a:prstGeom prst="rect">
            <a:avLst/>
          </a:prstGeom>
        </p:spPr>
        <p:txBody>
          <a:bodyPr wrap="none">
            <a:spAutoFit/>
          </a:bodyPr>
          <a:lstStyle/>
          <a:p>
            <a:r>
              <a:rPr lang="fr-FR" sz="2400" b="1" dirty="0" smtClean="0">
                <a:latin typeface="Arial" pitchFamily="34" charset="0"/>
                <a:cs typeface="Arial" pitchFamily="34" charset="0"/>
              </a:rPr>
              <a:t>Les autres glycoprotéines</a:t>
            </a:r>
          </a:p>
        </p:txBody>
      </p:sp>
      <p:pic>
        <p:nvPicPr>
          <p:cNvPr id="4" name="Image.jpg"/>
          <p:cNvPicPr/>
          <p:nvPr/>
        </p:nvPicPr>
        <p:blipFill>
          <a:blip r:embed="rId2" cstate="print"/>
          <a:stretch>
            <a:fillRect/>
          </a:stretch>
        </p:blipFill>
        <p:spPr>
          <a:xfrm>
            <a:off x="1357290" y="3674444"/>
            <a:ext cx="3643338" cy="2714644"/>
          </a:xfrm>
          <a:prstGeom prst="rect">
            <a:avLst/>
          </a:prstGeom>
        </p:spPr>
      </p:pic>
      <p:sp>
        <p:nvSpPr>
          <p:cNvPr id="5" name="Rectangle 4"/>
          <p:cNvSpPr/>
          <p:nvPr/>
        </p:nvSpPr>
        <p:spPr>
          <a:xfrm>
            <a:off x="3357554" y="857232"/>
            <a:ext cx="2538195" cy="461665"/>
          </a:xfrm>
          <a:prstGeom prst="rect">
            <a:avLst/>
          </a:prstGeom>
        </p:spPr>
        <p:txBody>
          <a:bodyPr wrap="none">
            <a:spAutoFit/>
          </a:bodyPr>
          <a:lstStyle/>
          <a:p>
            <a:r>
              <a:rPr lang="fr-FR" sz="2400" b="1" spc="-10" dirty="0" smtClean="0">
                <a:solidFill>
                  <a:srgbClr val="040404"/>
                </a:solidFill>
                <a:latin typeface="Arial" panose="22635452340000000000" pitchFamily="2"/>
              </a:rPr>
              <a:t>La </a:t>
            </a:r>
            <a:r>
              <a:rPr lang="fr-FR" sz="2400" b="1" spc="-10" dirty="0" err="1" smtClean="0">
                <a:solidFill>
                  <a:srgbClr val="040404"/>
                </a:solidFill>
                <a:latin typeface="Arial" panose="22635452340000000000" pitchFamily="2"/>
              </a:rPr>
              <a:t>Fibronectine</a:t>
            </a:r>
            <a:r>
              <a:rPr lang="fr-FR" sz="2400" b="1" spc="-10" dirty="0" smtClean="0">
                <a:solidFill>
                  <a:srgbClr val="040404"/>
                </a:solidFill>
                <a:latin typeface="Arial" panose="22635452340000000000" pitchFamily="2"/>
              </a:rPr>
              <a:t> </a:t>
            </a:r>
            <a:endParaRPr lang="fr-FR" sz="2400" b="1" dirty="0"/>
          </a:p>
        </p:txBody>
      </p:sp>
      <p:sp>
        <p:nvSpPr>
          <p:cNvPr id="6" name="Rectangle 5"/>
          <p:cNvSpPr/>
          <p:nvPr/>
        </p:nvSpPr>
        <p:spPr>
          <a:xfrm>
            <a:off x="214282" y="1357298"/>
            <a:ext cx="8501122" cy="2507353"/>
          </a:xfrm>
          <a:prstGeom prst="rect">
            <a:avLst/>
          </a:prstGeom>
        </p:spPr>
        <p:txBody>
          <a:bodyPr wrap="square">
            <a:spAutoFit/>
          </a:bodyPr>
          <a:lstStyle/>
          <a:p>
            <a:pPr marL="114300" marR="274320" indent="0" algn="just">
              <a:lnSpc>
                <a:spcPct val="95999"/>
              </a:lnSpc>
              <a:spcBef>
                <a:spcPts val="360"/>
              </a:spcBef>
              <a:spcAft>
                <a:spcPts val="0"/>
              </a:spcAft>
            </a:pPr>
            <a:r>
              <a:rPr lang="fr-FR" sz="2000" spc="-5" dirty="0" smtClean="0">
                <a:solidFill>
                  <a:srgbClr val="040404"/>
                </a:solidFill>
                <a:latin typeface="Arial" panose="22635452340000000000" pitchFamily="2"/>
              </a:rPr>
              <a:t>C’est un </a:t>
            </a:r>
            <a:r>
              <a:rPr lang="fr-FR" sz="2000" b="1" spc="-5" dirty="0" smtClean="0">
                <a:solidFill>
                  <a:srgbClr val="040404"/>
                </a:solidFill>
                <a:latin typeface="Arial" panose="22635452340000000000" pitchFamily="2"/>
              </a:rPr>
              <a:t>dimère</a:t>
            </a:r>
            <a:r>
              <a:rPr lang="fr-FR" sz="2000" spc="-5" dirty="0" smtClean="0">
                <a:solidFill>
                  <a:srgbClr val="040404"/>
                </a:solidFill>
                <a:latin typeface="Arial" panose="22635452340000000000" pitchFamily="2"/>
              </a:rPr>
              <a:t> de 2 sous unités liées par une paire de </a:t>
            </a:r>
            <a:r>
              <a:rPr lang="fr-FR" sz="2000" spc="-35" dirty="0" smtClean="0">
                <a:solidFill>
                  <a:srgbClr val="040404"/>
                </a:solidFill>
                <a:latin typeface="Arial" panose="22635452340000000000" pitchFamily="2"/>
              </a:rPr>
              <a:t>pont disulfure, c’est des </a:t>
            </a:r>
            <a:r>
              <a:rPr lang="fr-FR" sz="2000" spc="-30" dirty="0" smtClean="0">
                <a:solidFill>
                  <a:srgbClr val="000000"/>
                </a:solidFill>
                <a:latin typeface="Calibri" panose="22635452340000000000" pitchFamily="1"/>
              </a:rPr>
              <a:t>protéines à domaines </a:t>
            </a:r>
            <a:r>
              <a:rPr lang="fr-FR" sz="2000" spc="-30" dirty="0" err="1" smtClean="0">
                <a:solidFill>
                  <a:srgbClr val="000000"/>
                </a:solidFill>
                <a:latin typeface="Calibri" panose="22635452340000000000" pitchFamily="1"/>
              </a:rPr>
              <a:t>c-a-d</a:t>
            </a:r>
            <a:r>
              <a:rPr lang="fr-FR" sz="2000" spc="-30" dirty="0" smtClean="0">
                <a:solidFill>
                  <a:srgbClr val="000000"/>
                </a:solidFill>
                <a:latin typeface="Calibri" panose="22635452340000000000" pitchFamily="1"/>
              </a:rPr>
              <a:t> qu’elles présentent des sites de fixation spécifiques pour différentes macromolécules.</a:t>
            </a:r>
            <a:endParaRPr lang="fr-FR" sz="2000" spc="-20" dirty="0" smtClean="0">
              <a:solidFill>
                <a:srgbClr val="040404"/>
              </a:solidFill>
              <a:latin typeface="Arial" panose="22635452340000000000" pitchFamily="2"/>
            </a:endParaRPr>
          </a:p>
          <a:p>
            <a:pPr marL="114300" marR="274320" indent="0" algn="just">
              <a:lnSpc>
                <a:spcPct val="95999"/>
              </a:lnSpc>
              <a:spcBef>
                <a:spcPts val="360"/>
              </a:spcBef>
              <a:spcAft>
                <a:spcPts val="0"/>
              </a:spcAft>
            </a:pPr>
            <a:r>
              <a:rPr lang="fr-FR" sz="2000" spc="-20" dirty="0" smtClean="0">
                <a:solidFill>
                  <a:srgbClr val="040404"/>
                </a:solidFill>
                <a:latin typeface="Arial" panose="22635452340000000000" pitchFamily="2"/>
              </a:rPr>
              <a:t>Elle contient plusieurs </a:t>
            </a:r>
            <a:r>
              <a:rPr lang="fr-FR" sz="2000" b="1" spc="-20" dirty="0" smtClean="0">
                <a:solidFill>
                  <a:srgbClr val="040404"/>
                </a:solidFill>
                <a:latin typeface="Arial" panose="22635452340000000000" pitchFamily="2"/>
              </a:rPr>
              <a:t>sites</a:t>
            </a:r>
            <a:r>
              <a:rPr lang="fr-FR" sz="2000" spc="-20" dirty="0" smtClean="0">
                <a:solidFill>
                  <a:srgbClr val="040404"/>
                </a:solidFill>
                <a:latin typeface="Arial" panose="22635452340000000000" pitchFamily="2"/>
              </a:rPr>
              <a:t> </a:t>
            </a:r>
            <a:r>
              <a:rPr lang="fr-FR" sz="2000" b="1" spc="-20" dirty="0" smtClean="0">
                <a:solidFill>
                  <a:srgbClr val="040404"/>
                </a:solidFill>
                <a:latin typeface="Arial" panose="22635452340000000000" pitchFamily="2"/>
              </a:rPr>
              <a:t>d’adhésion</a:t>
            </a:r>
            <a:r>
              <a:rPr lang="fr-FR" sz="2000" spc="-20" dirty="0" smtClean="0">
                <a:solidFill>
                  <a:srgbClr val="040404"/>
                </a:solidFill>
                <a:latin typeface="Arial" panose="22635452340000000000" pitchFamily="2"/>
              </a:rPr>
              <a:t> :</a:t>
            </a:r>
          </a:p>
          <a:p>
            <a:pPr marR="363855" indent="274320" algn="just">
              <a:lnSpc>
                <a:spcPct val="95999"/>
              </a:lnSpc>
              <a:buFont typeface="Symbol"/>
              <a:buChar char="·"/>
            </a:pPr>
            <a:r>
              <a:rPr lang="fr-FR" sz="2000" spc="10" dirty="0" smtClean="0">
                <a:solidFill>
                  <a:srgbClr val="040404"/>
                </a:solidFill>
                <a:latin typeface="Arial" panose="22635452340000000000" pitchFamily="2"/>
              </a:rPr>
              <a:t>aux cellules par les </a:t>
            </a:r>
            <a:r>
              <a:rPr lang="fr-FR" sz="2000" spc="10" dirty="0" err="1" smtClean="0">
                <a:solidFill>
                  <a:srgbClr val="040404"/>
                </a:solidFill>
                <a:latin typeface="Arial" panose="22635452340000000000" pitchFamily="2"/>
              </a:rPr>
              <a:t>intégrine</a:t>
            </a:r>
            <a:r>
              <a:rPr lang="fr-FR" sz="2000" spc="10" dirty="0" smtClean="0">
                <a:solidFill>
                  <a:srgbClr val="040404"/>
                </a:solidFill>
                <a:latin typeface="Arial" panose="22635452340000000000" pitchFamily="2"/>
              </a:rPr>
              <a:t> au niveau des séquences (RGD)</a:t>
            </a:r>
            <a:r>
              <a:rPr lang="fr-FR" sz="2000" dirty="0" smtClean="0"/>
              <a:t> arginine- glycine- acide aspartique </a:t>
            </a:r>
            <a:endParaRPr lang="fr-FR" sz="2000" spc="10" dirty="0" smtClean="0">
              <a:solidFill>
                <a:srgbClr val="040404"/>
              </a:solidFill>
              <a:latin typeface="Arial" panose="22635452340000000000" pitchFamily="2"/>
            </a:endParaRPr>
          </a:p>
          <a:p>
            <a:pPr marR="363855" indent="274320" algn="just">
              <a:lnSpc>
                <a:spcPct val="95999"/>
              </a:lnSpc>
              <a:buFont typeface="Symbol"/>
              <a:buChar char="·"/>
            </a:pPr>
            <a:r>
              <a:rPr lang="fr-FR" sz="2000" spc="-35" dirty="0" smtClean="0">
                <a:solidFill>
                  <a:srgbClr val="040404"/>
                </a:solidFill>
                <a:latin typeface="Arial" panose="22635452340000000000" pitchFamily="2"/>
              </a:rPr>
              <a:t>aux autres molécules de la matrice  </a:t>
            </a:r>
            <a:r>
              <a:rPr lang="fr-FR" sz="2000" spc="-45" dirty="0" smtClean="0">
                <a:solidFill>
                  <a:srgbClr val="040404"/>
                </a:solidFill>
                <a:latin typeface="Arial" panose="22635452340000000000" pitchFamily="2"/>
              </a:rPr>
              <a:t>extracellulaire (collagène,   	héparine, </a:t>
            </a:r>
            <a:r>
              <a:rPr lang="fr-FR" sz="2000" dirty="0" smtClean="0">
                <a:solidFill>
                  <a:srgbClr val="040404"/>
                </a:solidFill>
                <a:latin typeface="Arial" panose="22635452340000000000" pitchFamily="2"/>
              </a:rPr>
              <a:t>fibrine...)</a:t>
            </a:r>
            <a:endParaRPr lang="fr-FR" sz="2000" dirty="0">
              <a:solidFill>
                <a:srgbClr val="040404"/>
              </a:solidFill>
              <a:latin typeface="Arial" panose="22635452340000000000" pitchFamily="2"/>
            </a:endParaRPr>
          </a:p>
        </p:txBody>
      </p:sp>
      <p:pic>
        <p:nvPicPr>
          <p:cNvPr id="7" name="Image.jpg"/>
          <p:cNvPicPr/>
          <p:nvPr/>
        </p:nvPicPr>
        <p:blipFill>
          <a:blip r:embed="rId3" cstate="print"/>
          <a:srcRect l="59805" r="17232" b="11553"/>
          <a:stretch>
            <a:fillRect/>
          </a:stretch>
        </p:blipFill>
        <p:spPr>
          <a:xfrm>
            <a:off x="5572132" y="3460130"/>
            <a:ext cx="2000264" cy="304070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8992" y="71414"/>
            <a:ext cx="1962397" cy="461665"/>
          </a:xfrm>
          <a:prstGeom prst="rect">
            <a:avLst/>
          </a:prstGeom>
        </p:spPr>
        <p:txBody>
          <a:bodyPr wrap="none">
            <a:spAutoFit/>
          </a:bodyPr>
          <a:lstStyle/>
          <a:p>
            <a:r>
              <a:rPr lang="fr-FR" sz="2400" b="1" dirty="0" smtClean="0">
                <a:latin typeface="Arial" pitchFamily="34" charset="0"/>
                <a:cs typeface="Arial" pitchFamily="34" charset="0"/>
              </a:rPr>
              <a:t>La </a:t>
            </a:r>
            <a:r>
              <a:rPr lang="fr-FR" sz="2400" b="1" dirty="0" err="1" smtClean="0">
                <a:latin typeface="Arial" pitchFamily="34" charset="0"/>
                <a:cs typeface="Arial" pitchFamily="34" charset="0"/>
              </a:rPr>
              <a:t>Laminine</a:t>
            </a:r>
            <a:endParaRPr lang="fr-FR" sz="2400" b="1" dirty="0">
              <a:latin typeface="Arial" pitchFamily="34" charset="0"/>
              <a:cs typeface="Arial" pitchFamily="34" charset="0"/>
            </a:endParaRPr>
          </a:p>
        </p:txBody>
      </p:sp>
      <p:pic>
        <p:nvPicPr>
          <p:cNvPr id="29698" name="Picture 2" descr="http://www.ulysse.u-bordeaux.fr/atelier/ikramer/biocell_diffusion/gbb.cel.fa.103.b3/content/images/fig19.jpg"/>
          <p:cNvPicPr>
            <a:picLocks noChangeAspect="1" noChangeArrowheads="1"/>
          </p:cNvPicPr>
          <p:nvPr/>
        </p:nvPicPr>
        <p:blipFill>
          <a:blip r:embed="rId2" cstate="print"/>
          <a:srcRect/>
          <a:stretch>
            <a:fillRect/>
          </a:stretch>
        </p:blipFill>
        <p:spPr bwMode="auto">
          <a:xfrm>
            <a:off x="642910" y="2928935"/>
            <a:ext cx="7929618" cy="3929065"/>
          </a:xfrm>
          <a:prstGeom prst="rect">
            <a:avLst/>
          </a:prstGeom>
          <a:noFill/>
        </p:spPr>
      </p:pic>
      <p:sp>
        <p:nvSpPr>
          <p:cNvPr id="29699" name="Rectangle 3"/>
          <p:cNvSpPr>
            <a:spLocks noChangeArrowheads="1"/>
          </p:cNvSpPr>
          <p:nvPr/>
        </p:nvSpPr>
        <p:spPr bwMode="auto">
          <a:xfrm rot="10800000" flipV="1">
            <a:off x="142844" y="678918"/>
            <a:ext cx="885828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charset="0"/>
                <a:cs typeface="Arial" charset="0"/>
              </a:rPr>
              <a:t>La </a:t>
            </a:r>
            <a:r>
              <a:rPr kumimoji="0" lang="fr-FR" sz="1800" b="1" i="0" u="none" strike="noStrike" cap="none" normalizeH="0" baseline="0" dirty="0" err="1" smtClean="0">
                <a:ln>
                  <a:noFill/>
                </a:ln>
                <a:solidFill>
                  <a:schemeClr val="tx1"/>
                </a:solidFill>
                <a:effectLst/>
                <a:latin typeface="Arial" charset="0"/>
                <a:cs typeface="Arial" charset="0"/>
              </a:rPr>
              <a:t>laminine</a:t>
            </a:r>
            <a:r>
              <a:rPr kumimoji="0" lang="fr-FR" sz="1800" b="1" i="0" u="none" strike="noStrike" cap="none" normalizeH="0" baseline="0" dirty="0" smtClean="0">
                <a:ln>
                  <a:noFill/>
                </a:ln>
                <a:solidFill>
                  <a:schemeClr val="tx1"/>
                </a:solidFill>
                <a:effectLst/>
                <a:latin typeface="Arial" charset="0"/>
                <a:cs typeface="Arial" charset="0"/>
              </a:rPr>
              <a:t> est un gros complexe protéique flexible constitué de trois chaînes polypeptidiques, Les trois chaînes forment une croix asymétrique possédant plusieurs sites d'interaction avec les cellules (par l'intermédiaire des </a:t>
            </a:r>
            <a:r>
              <a:rPr kumimoji="0" lang="fr-FR" sz="1800" b="1" i="0" u="none" strike="noStrike" cap="none" normalizeH="0" baseline="0" dirty="0" err="1" smtClean="0">
                <a:ln>
                  <a:noFill/>
                </a:ln>
                <a:solidFill>
                  <a:schemeClr val="tx1"/>
                </a:solidFill>
                <a:effectLst/>
                <a:latin typeface="Arial" charset="0"/>
                <a:cs typeface="Arial" charset="0"/>
              </a:rPr>
              <a:t>intégrines</a:t>
            </a:r>
            <a:r>
              <a:rPr kumimoji="0" lang="fr-FR" sz="1800" b="1" i="0" u="none" strike="noStrike" cap="none" normalizeH="0" baseline="0" dirty="0" smtClean="0">
                <a:ln>
                  <a:noFill/>
                </a:ln>
                <a:solidFill>
                  <a:schemeClr val="tx1"/>
                </a:solidFill>
                <a:effectLst/>
                <a:latin typeface="Arial" charset="0"/>
                <a:cs typeface="Arial" charset="0"/>
              </a:rPr>
              <a:t>) et avec les autres composants de la matrice extracellulaire (collagène type IV et </a:t>
            </a:r>
            <a:r>
              <a:rPr kumimoji="0" lang="fr-FR" sz="1800" b="1" i="0" u="none" strike="noStrike" cap="none" normalizeH="0" baseline="0" dirty="0" err="1" smtClean="0">
                <a:ln>
                  <a:noFill/>
                </a:ln>
                <a:solidFill>
                  <a:schemeClr val="tx1"/>
                </a:solidFill>
                <a:effectLst/>
                <a:latin typeface="Arial" charset="0"/>
                <a:cs typeface="Arial" charset="0"/>
              </a:rPr>
              <a:t>héparane</a:t>
            </a:r>
            <a:r>
              <a:rPr kumimoji="0" lang="fr-FR" sz="1800" b="1" i="0" u="none" strike="noStrike" cap="none" normalizeH="0" baseline="0" dirty="0" smtClean="0">
                <a:ln>
                  <a:noFill/>
                </a:ln>
                <a:solidFill>
                  <a:schemeClr val="tx1"/>
                </a:solidFill>
                <a:effectLst/>
                <a:latin typeface="Arial" charset="0"/>
                <a:cs typeface="Arial" charset="0"/>
              </a:rPr>
              <a:t> sulfate).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charset="0"/>
                <a:cs typeface="Arial" charset="0"/>
              </a:rPr>
              <a:t>La </a:t>
            </a:r>
            <a:r>
              <a:rPr kumimoji="0" lang="fr-FR" sz="1800" b="1" i="0" u="none" strike="noStrike" cap="none" normalizeH="0" baseline="0" dirty="0" err="1" smtClean="0">
                <a:ln>
                  <a:noFill/>
                </a:ln>
                <a:solidFill>
                  <a:schemeClr val="tx1"/>
                </a:solidFill>
                <a:effectLst/>
                <a:latin typeface="Arial" charset="0"/>
                <a:cs typeface="Arial" charset="0"/>
              </a:rPr>
              <a:t>laminine</a:t>
            </a:r>
            <a:r>
              <a:rPr kumimoji="0" lang="fr-FR" sz="1800" b="1" i="0" u="none" strike="noStrike" cap="none" normalizeH="0" baseline="0" dirty="0" smtClean="0">
                <a:ln>
                  <a:noFill/>
                </a:ln>
                <a:solidFill>
                  <a:schemeClr val="tx1"/>
                </a:solidFill>
                <a:effectLst/>
                <a:latin typeface="Arial" charset="0"/>
                <a:cs typeface="Arial" charset="0"/>
              </a:rPr>
              <a:t> est le constituant essentiel des lames basales.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40" y="71414"/>
            <a:ext cx="2464457" cy="461665"/>
          </a:xfrm>
          <a:prstGeom prst="rect">
            <a:avLst/>
          </a:prstGeom>
        </p:spPr>
        <p:txBody>
          <a:bodyPr wrap="none">
            <a:spAutoFit/>
          </a:bodyPr>
          <a:lstStyle/>
          <a:p>
            <a:r>
              <a:rPr lang="fr-FR" sz="2400" b="1" spc="40" dirty="0" smtClean="0">
                <a:solidFill>
                  <a:srgbClr val="000000"/>
                </a:solidFill>
                <a:latin typeface="Arial" panose="22635452340000000000" pitchFamily="2"/>
              </a:rPr>
              <a:t>LAME BASALE</a:t>
            </a:r>
            <a:endParaRPr lang="fr-FR" sz="2400" dirty="0"/>
          </a:p>
        </p:txBody>
      </p:sp>
      <p:pic>
        <p:nvPicPr>
          <p:cNvPr id="30722" name="Picture 2" descr="http://www.ulysse.u-bordeaux.fr/atelier/ikramer/biocell_diffusion/gbb.cel.fa.103.b3/content/images/fig20.jpg"/>
          <p:cNvPicPr>
            <a:picLocks noChangeAspect="1" noChangeArrowheads="1"/>
          </p:cNvPicPr>
          <p:nvPr/>
        </p:nvPicPr>
        <p:blipFill>
          <a:blip r:embed="rId2" cstate="print"/>
          <a:srcRect/>
          <a:stretch>
            <a:fillRect/>
          </a:stretch>
        </p:blipFill>
        <p:spPr bwMode="auto">
          <a:xfrm>
            <a:off x="1214414" y="3429000"/>
            <a:ext cx="6500858" cy="3171826"/>
          </a:xfrm>
          <a:prstGeom prst="rect">
            <a:avLst/>
          </a:prstGeom>
          <a:noFill/>
        </p:spPr>
      </p:pic>
      <p:sp>
        <p:nvSpPr>
          <p:cNvPr id="30723" name="Rectangle 3"/>
          <p:cNvSpPr>
            <a:spLocks noChangeArrowheads="1"/>
          </p:cNvSpPr>
          <p:nvPr/>
        </p:nvSpPr>
        <p:spPr bwMode="auto">
          <a:xfrm>
            <a:off x="0" y="714356"/>
            <a:ext cx="914406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1" u="none" strike="noStrike" cap="none" normalizeH="0" baseline="0" dirty="0" smtClean="0">
                <a:ln>
                  <a:noFill/>
                </a:ln>
                <a:solidFill>
                  <a:schemeClr val="tx1"/>
                </a:solidFill>
                <a:effectLst/>
                <a:latin typeface="Arial" charset="0"/>
                <a:cs typeface="Arial" charset="0"/>
              </a:rPr>
              <a:t>Dans certains tissus, la matrice extracellulaire forme une couche fine compacte et résistante «  la lame basale ». On la trouve à la base de tous les feuillets épithéliaux et endothéliaux, elle entoure les cellules musculaires, les cellules adipeuses, les cellules de Schwann (qui forment la gaine de myéline entourant les axones des cellules nerveuses périphériques). La lame basale sert de filtre moléculaire. La lame basale est produite par les cellules qui s'appuient ensuite sur elle. Elle est constituée de collagène de type IV, de </a:t>
            </a:r>
            <a:r>
              <a:rPr kumimoji="0" lang="fr-FR" sz="1800" b="1" u="none" strike="noStrike" cap="none" normalizeH="0" baseline="0" dirty="0" err="1" smtClean="0">
                <a:ln>
                  <a:noFill/>
                </a:ln>
                <a:solidFill>
                  <a:schemeClr val="tx1"/>
                </a:solidFill>
                <a:effectLst/>
                <a:latin typeface="Arial" charset="0"/>
                <a:cs typeface="Arial" charset="0"/>
              </a:rPr>
              <a:t>laminine</a:t>
            </a:r>
            <a:r>
              <a:rPr kumimoji="0" lang="fr-FR" sz="1800" b="1" u="none" strike="noStrike" cap="none" normalizeH="0" baseline="0" dirty="0" smtClean="0">
                <a:ln>
                  <a:noFill/>
                </a:ln>
                <a:solidFill>
                  <a:schemeClr val="tx1"/>
                </a:solidFill>
                <a:effectLst/>
                <a:latin typeface="Arial" charset="0"/>
                <a:cs typeface="Arial" charset="0"/>
              </a:rPr>
              <a:t> et de </a:t>
            </a:r>
            <a:r>
              <a:rPr kumimoji="0" lang="fr-FR" sz="1800" b="1" u="none" strike="noStrike" cap="none" normalizeH="0" baseline="0" dirty="0" err="1" smtClean="0">
                <a:ln>
                  <a:noFill/>
                </a:ln>
                <a:solidFill>
                  <a:schemeClr val="tx1"/>
                </a:solidFill>
                <a:effectLst/>
                <a:latin typeface="Arial" charset="0"/>
                <a:cs typeface="Arial" charset="0"/>
              </a:rPr>
              <a:t>protéoglycanes</a:t>
            </a:r>
            <a:endParaRPr kumimoji="0" lang="fr-FR" sz="1800" b="1" u="none" strike="noStrike" cap="none" normalizeH="0" baseline="0" dirty="0" smtClean="0">
              <a:ln>
                <a:noFill/>
              </a:ln>
              <a:solidFill>
                <a:schemeClr val="tx1"/>
              </a:solidFill>
              <a:effectLst/>
              <a:latin typeface="Arial" charset="0"/>
              <a:cs typeface="Arial" charset="0"/>
            </a:endParaRPr>
          </a:p>
          <a:p>
            <a:pPr lvl="0" algn="just" fontAlgn="base">
              <a:spcBef>
                <a:spcPct val="0"/>
              </a:spcBef>
              <a:spcAft>
                <a:spcPct val="0"/>
              </a:spcAft>
            </a:pPr>
            <a:r>
              <a:rPr lang="fr-FR" b="1" dirty="0" smtClean="0">
                <a:latin typeface="Arial" charset="0"/>
                <a:cs typeface="Arial" charset="0"/>
              </a:rPr>
              <a:t>Elle  intervient dans la filtration glomérulaire.</a:t>
            </a:r>
            <a:endParaRPr kumimoji="0" lang="fr-FR" sz="1800" b="1"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06" y="105404"/>
            <a:ext cx="9144064" cy="523220"/>
          </a:xfrm>
          <a:prstGeom prst="rect">
            <a:avLst/>
          </a:prstGeom>
        </p:spPr>
        <p:txBody>
          <a:bodyPr wrap="square">
            <a:spAutoFit/>
          </a:bodyPr>
          <a:lstStyle/>
          <a:p>
            <a:r>
              <a:rPr lang="fr-FR" sz="2800" b="1" dirty="0" smtClean="0">
                <a:latin typeface="Arial" pitchFamily="34" charset="0"/>
                <a:cs typeface="Arial" pitchFamily="34" charset="0"/>
              </a:rPr>
              <a:t>Molécules d’adhérences et </a:t>
            </a:r>
            <a:r>
              <a:rPr lang="fr-FR" sz="2800" b="1" dirty="0" smtClean="0">
                <a:latin typeface="Arial" pitchFamily="34" charset="0"/>
                <a:cs typeface="Arial" pitchFamily="34" charset="0"/>
              </a:rPr>
              <a:t>jonctions d’adhérences </a:t>
            </a:r>
            <a:endParaRPr lang="fr-FR" sz="2800" b="1" dirty="0">
              <a:latin typeface="Arial" pitchFamily="34" charset="0"/>
              <a:cs typeface="Arial" pitchFamily="34" charset="0"/>
            </a:endParaRPr>
          </a:p>
        </p:txBody>
      </p:sp>
      <p:grpSp>
        <p:nvGrpSpPr>
          <p:cNvPr id="8" name="Groupe 7"/>
          <p:cNvGrpSpPr/>
          <p:nvPr/>
        </p:nvGrpSpPr>
        <p:grpSpPr>
          <a:xfrm>
            <a:off x="214282" y="3513978"/>
            <a:ext cx="8929718" cy="1323439"/>
            <a:chOff x="214282" y="4156920"/>
            <a:chExt cx="8929718" cy="1323439"/>
          </a:xfrm>
        </p:grpSpPr>
        <p:sp>
          <p:nvSpPr>
            <p:cNvPr id="9" name="Rectangle 8"/>
            <p:cNvSpPr/>
            <p:nvPr/>
          </p:nvSpPr>
          <p:spPr>
            <a:xfrm>
              <a:off x="214282" y="4156920"/>
              <a:ext cx="8929718" cy="1323439"/>
            </a:xfrm>
            <a:prstGeom prst="rect">
              <a:avLst/>
            </a:prstGeom>
          </p:spPr>
          <p:txBody>
            <a:bodyPr wrap="square">
              <a:spAutoFit/>
            </a:bodyPr>
            <a:lstStyle/>
            <a:p>
              <a:r>
                <a:rPr lang="fr-FR" sz="2000" b="1" dirty="0" smtClean="0"/>
                <a:t>CAM (</a:t>
              </a:r>
              <a:r>
                <a:rPr lang="fr-FR" sz="2000" b="1" i="1" dirty="0" err="1" smtClean="0"/>
                <a:t>Cell</a:t>
              </a:r>
              <a:r>
                <a:rPr lang="fr-FR" sz="2000" b="1" i="1" dirty="0" smtClean="0"/>
                <a:t> </a:t>
              </a:r>
              <a:r>
                <a:rPr lang="fr-FR" sz="2000" b="1" i="1" dirty="0" err="1" smtClean="0"/>
                <a:t>Adhesion</a:t>
              </a:r>
              <a:r>
                <a:rPr lang="fr-FR" sz="2000" b="1" i="1" dirty="0" smtClean="0"/>
                <a:t> </a:t>
              </a:r>
              <a:r>
                <a:rPr lang="fr-FR" sz="2000" b="1" i="1" dirty="0" err="1" smtClean="0"/>
                <a:t>Molecules</a:t>
              </a:r>
              <a:r>
                <a:rPr lang="fr-FR" sz="2000" b="1" dirty="0" smtClean="0"/>
                <a:t>)                                  Interaction cellule-cellule</a:t>
              </a:r>
            </a:p>
            <a:p>
              <a:endParaRPr lang="fr-FR" sz="2000" b="1" dirty="0" smtClean="0"/>
            </a:p>
            <a:p>
              <a:r>
                <a:rPr lang="fr-FR" sz="2000" b="1" dirty="0" smtClean="0"/>
                <a:t>SAM (</a:t>
              </a:r>
              <a:r>
                <a:rPr lang="fr-FR" sz="2000" b="1" dirty="0" err="1" smtClean="0"/>
                <a:t>Substrate</a:t>
              </a:r>
              <a:r>
                <a:rPr lang="fr-FR" sz="2000" b="1" dirty="0" smtClean="0"/>
                <a:t> </a:t>
              </a:r>
              <a:r>
                <a:rPr lang="fr-FR" sz="2000" b="1" dirty="0" err="1" smtClean="0"/>
                <a:t>Adhesion</a:t>
              </a:r>
              <a:r>
                <a:rPr lang="fr-FR" sz="2000" b="1" dirty="0" smtClean="0"/>
                <a:t> </a:t>
              </a:r>
              <a:r>
                <a:rPr lang="fr-FR" sz="2000" b="1" dirty="0" err="1" smtClean="0"/>
                <a:t>Molecules</a:t>
              </a:r>
              <a:r>
                <a:rPr lang="fr-FR" sz="2000" b="1" dirty="0" smtClean="0"/>
                <a:t>)                       Interaction cellule-matrice</a:t>
              </a:r>
            </a:p>
            <a:p>
              <a:r>
                <a:rPr lang="fr-FR" sz="2000" b="1" dirty="0" smtClean="0"/>
                <a:t>                                                                                                       extracellulaire</a:t>
              </a:r>
              <a:endParaRPr lang="fr-FR" sz="2000" b="1" dirty="0"/>
            </a:p>
          </p:txBody>
        </p:sp>
        <p:cxnSp>
          <p:nvCxnSpPr>
            <p:cNvPr id="10" name="Connecteur droit avec flèche 9"/>
            <p:cNvCxnSpPr/>
            <p:nvPr/>
          </p:nvCxnSpPr>
          <p:spPr>
            <a:xfrm>
              <a:off x="4286248" y="4371234"/>
              <a:ext cx="92869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Connecteur droit avec flèche 10"/>
            <p:cNvCxnSpPr/>
            <p:nvPr/>
          </p:nvCxnSpPr>
          <p:spPr>
            <a:xfrm>
              <a:off x="4357686" y="5014176"/>
              <a:ext cx="92869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4097" name="Rectangle 1"/>
          <p:cNvSpPr>
            <a:spLocks noChangeArrowheads="1"/>
          </p:cNvSpPr>
          <p:nvPr/>
        </p:nvSpPr>
        <p:spPr bwMode="auto">
          <a:xfrm>
            <a:off x="71406" y="5715016"/>
            <a:ext cx="907259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homophile</a:t>
            </a:r>
            <a:r>
              <a:rPr lang="fr-FR" sz="2000" dirty="0" smtClean="0">
                <a:latin typeface="Arial" pitchFamily="34" charset="0"/>
                <a:ea typeface="Times New Roman" pitchFamily="18" charset="0"/>
                <a:cs typeface="Arial" pitchFamily="34" charset="0"/>
              </a:rPr>
              <a:t>, c’est-à-dire </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a:t>
            </a:r>
            <a:r>
              <a:rPr kumimoji="0" lang="fr-FR"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 a interaction entre deux mêmes protéines</a:t>
            </a:r>
          </a:p>
          <a:p>
            <a:pPr marL="0" marR="0" lvl="0" indent="0" algn="justLow" defTabSz="914400" rtl="0" eaLnBrk="1" fontAlgn="base" latinLnBrk="0" hangingPunct="1">
              <a:lnSpc>
                <a:spcPct val="100000"/>
              </a:lnSpc>
              <a:spcBef>
                <a:spcPct val="0"/>
              </a:spcBef>
              <a:spcAft>
                <a:spcPct val="0"/>
              </a:spcAft>
              <a:buClrTx/>
              <a:buSzTx/>
              <a:buFontTx/>
              <a:buNone/>
              <a:tabLst/>
            </a:pPr>
            <a:endParaRPr lang="fr-FR" sz="2000" dirty="0" smtClean="0">
              <a:latin typeface="Arial" pitchFamily="34"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hétérophile</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c’est-à-dire qu’il y a interaction entre deux protéines différentes.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Flèche vers le bas 12"/>
          <p:cNvSpPr/>
          <p:nvPr/>
        </p:nvSpPr>
        <p:spPr>
          <a:xfrm>
            <a:off x="4214810" y="4786322"/>
            <a:ext cx="357190"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00034" y="642918"/>
            <a:ext cx="8001056" cy="2800767"/>
          </a:xfrm>
          <a:prstGeom prst="rect">
            <a:avLst/>
          </a:prstGeom>
        </p:spPr>
        <p:txBody>
          <a:bodyPr wrap="square">
            <a:spAutoFit/>
          </a:bodyPr>
          <a:lstStyle/>
          <a:p>
            <a:pPr algn="ctr"/>
            <a:r>
              <a:rPr lang="fr-FR" sz="2000" dirty="0" smtClean="0">
                <a:latin typeface="Arial" pitchFamily="34" charset="0"/>
                <a:cs typeface="Arial" pitchFamily="34" charset="0"/>
              </a:rPr>
              <a:t>Ce sont des zones spécialisées situées entre les cellules adjacentes ou entre les cellules et la matrice extracellulaire (MEC)</a:t>
            </a:r>
          </a:p>
          <a:p>
            <a:pPr algn="ctr"/>
            <a:endParaRPr lang="fr-FR" sz="3200" dirty="0" smtClean="0">
              <a:latin typeface="Arial" pitchFamily="34" charset="0"/>
              <a:cs typeface="Arial" pitchFamily="34" charset="0"/>
            </a:endParaRPr>
          </a:p>
          <a:p>
            <a:pPr algn="ctr"/>
            <a:r>
              <a:rPr lang="fr-FR" sz="3200" dirty="0" smtClean="0">
                <a:latin typeface="Arial" pitchFamily="34" charset="0"/>
                <a:cs typeface="Arial" pitchFamily="34" charset="0"/>
              </a:rPr>
              <a:t> rôle</a:t>
            </a:r>
          </a:p>
          <a:p>
            <a:pPr algn="ctr"/>
            <a:endParaRPr lang="fr-FR" sz="3200" dirty="0" smtClean="0">
              <a:latin typeface="Arial" pitchFamily="34" charset="0"/>
              <a:cs typeface="Arial" pitchFamily="34" charset="0"/>
            </a:endParaRPr>
          </a:p>
          <a:p>
            <a:pPr algn="ctr"/>
            <a:r>
              <a:rPr lang="fr-FR" sz="2000" b="1" dirty="0" smtClean="0">
                <a:latin typeface="Arial" pitchFamily="34" charset="0"/>
                <a:cs typeface="Arial" pitchFamily="34" charset="0"/>
              </a:rPr>
              <a:t>     • cohésion et adhérence</a:t>
            </a:r>
          </a:p>
          <a:p>
            <a:pPr algn="ctr"/>
            <a:r>
              <a:rPr lang="fr-FR" sz="2000" b="1" dirty="0" smtClean="0">
                <a:latin typeface="Arial" pitchFamily="34" charset="0"/>
                <a:cs typeface="Arial" pitchFamily="34" charset="0"/>
              </a:rPr>
              <a:t>         • communication intercellulaire </a:t>
            </a:r>
            <a:endParaRPr lang="fr-FR"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6116" y="142852"/>
            <a:ext cx="2186817" cy="646331"/>
          </a:xfrm>
          <a:prstGeom prst="rect">
            <a:avLst/>
          </a:prstGeom>
        </p:spPr>
        <p:txBody>
          <a:bodyPr wrap="none">
            <a:spAutoFit/>
          </a:bodyPr>
          <a:lstStyle/>
          <a:p>
            <a:r>
              <a:rPr lang="fr-FR" b="1" dirty="0" smtClean="0"/>
              <a:t> </a:t>
            </a:r>
            <a:r>
              <a:rPr lang="fr-FR" sz="3600" b="1" dirty="0" smtClean="0">
                <a:latin typeface="Arial" pitchFamily="34" charset="0"/>
                <a:cs typeface="Arial" pitchFamily="34" charset="0"/>
              </a:rPr>
              <a:t>Intégrine</a:t>
            </a:r>
            <a:endParaRPr lang="fr-FR" sz="3600" dirty="0">
              <a:latin typeface="Arial" pitchFamily="34" charset="0"/>
              <a:cs typeface="Arial" pitchFamily="34" charset="0"/>
            </a:endParaRPr>
          </a:p>
        </p:txBody>
      </p:sp>
      <p:pic>
        <p:nvPicPr>
          <p:cNvPr id="35842" name="Picture 2" descr="http://www.jle.com/e-docs/00/04/18/EA/texte_alt_jlebdc00341_gr8.jpg"/>
          <p:cNvPicPr>
            <a:picLocks noChangeAspect="1" noChangeArrowheads="1"/>
          </p:cNvPicPr>
          <p:nvPr/>
        </p:nvPicPr>
        <p:blipFill>
          <a:blip r:embed="rId2" cstate="print"/>
          <a:srcRect/>
          <a:stretch>
            <a:fillRect/>
          </a:stretch>
        </p:blipFill>
        <p:spPr bwMode="auto">
          <a:xfrm>
            <a:off x="142876" y="1059514"/>
            <a:ext cx="4000496" cy="4357718"/>
          </a:xfrm>
          <a:prstGeom prst="rect">
            <a:avLst/>
          </a:prstGeom>
          <a:noFill/>
        </p:spPr>
      </p:pic>
      <p:sp>
        <p:nvSpPr>
          <p:cNvPr id="6" name="Rectangle 5"/>
          <p:cNvSpPr/>
          <p:nvPr/>
        </p:nvSpPr>
        <p:spPr>
          <a:xfrm>
            <a:off x="4000528" y="1038009"/>
            <a:ext cx="5000628" cy="5040547"/>
          </a:xfrm>
          <a:prstGeom prst="rect">
            <a:avLst/>
          </a:prstGeom>
        </p:spPr>
        <p:txBody>
          <a:bodyPr wrap="square">
            <a:spAutoFit/>
          </a:bodyPr>
          <a:lstStyle/>
          <a:p>
            <a:pPr marL="228600" marR="137160" indent="0" algn="just">
              <a:lnSpc>
                <a:spcPct val="86399"/>
              </a:lnSpc>
              <a:spcBef>
                <a:spcPts val="1980"/>
              </a:spcBef>
              <a:spcAft>
                <a:spcPts val="0"/>
              </a:spcAft>
            </a:pPr>
            <a:r>
              <a:rPr lang="fr-FR" spc="-10" dirty="0" smtClean="0">
                <a:solidFill>
                  <a:srgbClr val="000000"/>
                </a:solidFill>
                <a:latin typeface="Arial" panose="22635452340000000000" pitchFamily="2"/>
              </a:rPr>
              <a:t>Ce sont des protéines </a:t>
            </a:r>
            <a:r>
              <a:rPr lang="fr-FR" b="1" spc="-10" dirty="0" err="1" smtClean="0">
                <a:solidFill>
                  <a:srgbClr val="000000"/>
                </a:solidFill>
                <a:latin typeface="Arial" panose="22635452340000000000" pitchFamily="2"/>
              </a:rPr>
              <a:t>hétérodimères</a:t>
            </a:r>
            <a:r>
              <a:rPr lang="fr-FR" spc="-10" dirty="0" smtClean="0">
                <a:solidFill>
                  <a:srgbClr val="000000"/>
                </a:solidFill>
                <a:latin typeface="Arial" panose="22635452340000000000" pitchFamily="2"/>
              </a:rPr>
              <a:t> comportant 2 chaînes </a:t>
            </a:r>
            <a:r>
              <a:rPr lang="fr-FR" b="1" dirty="0" smtClean="0"/>
              <a:t>α et β</a:t>
            </a:r>
            <a:r>
              <a:rPr lang="fr-FR" b="1" spc="-10" dirty="0" smtClean="0">
                <a:solidFill>
                  <a:srgbClr val="000000"/>
                </a:solidFill>
                <a:latin typeface="Arial" panose="22635452340000000000" pitchFamily="2"/>
              </a:rPr>
              <a:t> </a:t>
            </a:r>
            <a:r>
              <a:rPr lang="fr-FR" spc="95" dirty="0" smtClean="0">
                <a:solidFill>
                  <a:srgbClr val="000000"/>
                </a:solidFill>
                <a:latin typeface="Arial" panose="22635452340000000000" pitchFamily="2"/>
              </a:rPr>
              <a:t>. Elles sont </a:t>
            </a:r>
            <a:r>
              <a:rPr lang="fr-FR" dirty="0" smtClean="0">
                <a:solidFill>
                  <a:srgbClr val="000000"/>
                </a:solidFill>
                <a:latin typeface="Arial" panose="22635452340000000000" pitchFamily="2"/>
              </a:rPr>
              <a:t>transmembranaires et leur domaine cytoplasmique est petit.</a:t>
            </a:r>
          </a:p>
          <a:p>
            <a:pPr marL="228600" marR="480060" indent="0" algn="just">
              <a:lnSpc>
                <a:spcPct val="95999"/>
              </a:lnSpc>
              <a:spcBef>
                <a:spcPts val="900"/>
              </a:spcBef>
              <a:spcAft>
                <a:spcPts val="0"/>
              </a:spcAft>
            </a:pPr>
            <a:r>
              <a:rPr lang="fr-FR" dirty="0" smtClean="0">
                <a:solidFill>
                  <a:srgbClr val="000000"/>
                </a:solidFill>
                <a:latin typeface="Arial" pitchFamily="34" charset="0"/>
                <a:cs typeface="Arial" pitchFamily="34" charset="0"/>
              </a:rPr>
              <a:t>Famille de glycoprotéines </a:t>
            </a:r>
            <a:r>
              <a:rPr lang="fr-FR" spc="-10" dirty="0" smtClean="0">
                <a:solidFill>
                  <a:srgbClr val="000000"/>
                </a:solidFill>
                <a:latin typeface="Arial" pitchFamily="34" charset="0"/>
                <a:cs typeface="Arial" pitchFamily="34" charset="0"/>
              </a:rPr>
              <a:t>membranaire, récepteurs de </a:t>
            </a:r>
            <a:r>
              <a:rPr lang="fr-FR" spc="-20" dirty="0" smtClean="0">
                <a:solidFill>
                  <a:srgbClr val="000000"/>
                </a:solidFill>
                <a:latin typeface="Arial" pitchFamily="34" charset="0"/>
                <a:cs typeface="Arial" pitchFamily="34" charset="0"/>
              </a:rPr>
              <a:t>surface des cellules pour des </a:t>
            </a:r>
            <a:r>
              <a:rPr lang="fr-FR" dirty="0" smtClean="0">
                <a:solidFill>
                  <a:srgbClr val="000000"/>
                </a:solidFill>
                <a:latin typeface="Arial" pitchFamily="34" charset="0"/>
                <a:cs typeface="Arial" pitchFamily="34" charset="0"/>
              </a:rPr>
              <a:t>constituants de la MEC.</a:t>
            </a:r>
          </a:p>
          <a:p>
            <a:pPr marL="228600" marR="434340" indent="0" algn="just">
              <a:lnSpc>
                <a:spcPct val="95999"/>
              </a:lnSpc>
              <a:spcBef>
                <a:spcPts val="1080"/>
              </a:spcBef>
              <a:spcAft>
                <a:spcPts val="0"/>
              </a:spcAft>
            </a:pPr>
            <a:r>
              <a:rPr lang="fr-FR" spc="10" dirty="0" smtClean="0">
                <a:solidFill>
                  <a:srgbClr val="000000"/>
                </a:solidFill>
                <a:latin typeface="Arial" pitchFamily="34" charset="0"/>
                <a:cs typeface="Arial" pitchFamily="34" charset="0"/>
              </a:rPr>
              <a:t>Elles se lient à plusieurs macromolécules: au collagène, à </a:t>
            </a:r>
            <a:r>
              <a:rPr lang="fr-FR" spc="5" dirty="0" smtClean="0">
                <a:solidFill>
                  <a:srgbClr val="000000"/>
                </a:solidFill>
                <a:latin typeface="Arial" pitchFamily="34" charset="0"/>
                <a:cs typeface="Arial" pitchFamily="34" charset="0"/>
              </a:rPr>
              <a:t>la </a:t>
            </a:r>
            <a:r>
              <a:rPr lang="fr-FR" spc="5" dirty="0" err="1" smtClean="0">
                <a:solidFill>
                  <a:srgbClr val="000000"/>
                </a:solidFill>
                <a:latin typeface="Arial" pitchFamily="34" charset="0"/>
                <a:cs typeface="Arial" pitchFamily="34" charset="0"/>
              </a:rPr>
              <a:t>laminine</a:t>
            </a:r>
            <a:r>
              <a:rPr lang="fr-FR" spc="5" dirty="0" smtClean="0">
                <a:solidFill>
                  <a:srgbClr val="000000"/>
                </a:solidFill>
                <a:latin typeface="Arial" pitchFamily="34" charset="0"/>
                <a:cs typeface="Arial" pitchFamily="34" charset="0"/>
              </a:rPr>
              <a:t>, à la </a:t>
            </a:r>
            <a:r>
              <a:rPr lang="fr-FR" spc="5" dirty="0" err="1" smtClean="0">
                <a:solidFill>
                  <a:srgbClr val="000000"/>
                </a:solidFill>
                <a:latin typeface="Arial" pitchFamily="34" charset="0"/>
                <a:cs typeface="Arial" pitchFamily="34" charset="0"/>
              </a:rPr>
              <a:t>fibronectine</a:t>
            </a:r>
            <a:r>
              <a:rPr lang="fr-FR" spc="5" dirty="0" smtClean="0">
                <a:solidFill>
                  <a:srgbClr val="000000"/>
                </a:solidFill>
                <a:latin typeface="Arial" pitchFamily="34" charset="0"/>
                <a:cs typeface="Arial" pitchFamily="34" charset="0"/>
              </a:rPr>
              <a:t>, à l’immunoglobuline…..</a:t>
            </a:r>
            <a:r>
              <a:rPr lang="fr-FR" dirty="0" smtClean="0">
                <a:solidFill>
                  <a:srgbClr val="000000"/>
                </a:solidFill>
                <a:latin typeface="Arial" pitchFamily="34" charset="0"/>
                <a:cs typeface="Arial" pitchFamily="34" charset="0"/>
              </a:rPr>
              <a:t>.</a:t>
            </a:r>
          </a:p>
          <a:p>
            <a:pPr marL="228600" marR="434340" indent="0" algn="just">
              <a:lnSpc>
                <a:spcPct val="95999"/>
              </a:lnSpc>
              <a:spcBef>
                <a:spcPts val="1080"/>
              </a:spcBef>
              <a:spcAft>
                <a:spcPts val="0"/>
              </a:spcAft>
            </a:pPr>
            <a:r>
              <a:rPr lang="fr-FR" dirty="0" smtClean="0">
                <a:solidFill>
                  <a:srgbClr val="000000"/>
                </a:solidFill>
                <a:latin typeface="Arial" pitchFamily="34" charset="0"/>
                <a:cs typeface="Arial" pitchFamily="34" charset="0"/>
              </a:rPr>
              <a:t>Il existe 20 </a:t>
            </a:r>
            <a:r>
              <a:rPr lang="fr-FR" dirty="0" err="1" smtClean="0">
                <a:solidFill>
                  <a:srgbClr val="000000"/>
                </a:solidFill>
                <a:latin typeface="Arial" pitchFamily="34" charset="0"/>
                <a:cs typeface="Arial" pitchFamily="34" charset="0"/>
              </a:rPr>
              <a:t>intégrine</a:t>
            </a:r>
            <a:r>
              <a:rPr lang="fr-FR" dirty="0" smtClean="0">
                <a:solidFill>
                  <a:srgbClr val="000000"/>
                </a:solidFill>
                <a:latin typeface="Arial" pitchFamily="34" charset="0"/>
                <a:cs typeface="Arial" pitchFamily="34" charset="0"/>
              </a:rPr>
              <a:t> différentes à la surface des cellules, chacune avec une répartition propre à un tissu. </a:t>
            </a:r>
          </a:p>
          <a:p>
            <a:pPr marL="228600" marR="434340" indent="0" algn="just">
              <a:lnSpc>
                <a:spcPct val="95999"/>
              </a:lnSpc>
              <a:spcBef>
                <a:spcPts val="1080"/>
              </a:spcBef>
              <a:spcAft>
                <a:spcPts val="0"/>
              </a:spcAft>
            </a:pPr>
            <a:r>
              <a:rPr lang="fr-FR" b="1" dirty="0" smtClean="0">
                <a:latin typeface="Arial" pitchFamily="34" charset="0"/>
                <a:cs typeface="Arial" pitchFamily="34" charset="0"/>
              </a:rPr>
              <a:t>Ce sont des molécules </a:t>
            </a:r>
            <a:r>
              <a:rPr lang="fr-FR" dirty="0" smtClean="0">
                <a:latin typeface="Arial" pitchFamily="34" charset="0"/>
                <a:ea typeface="Times New Roman" pitchFamily="18" charset="0"/>
                <a:cs typeface="Arial" pitchFamily="34" charset="0"/>
              </a:rPr>
              <a:t>cations divalents (Ca</a:t>
            </a:r>
            <a:r>
              <a:rPr lang="fr-FR" baseline="30000" dirty="0" smtClean="0">
                <a:latin typeface="Arial" pitchFamily="34" charset="0"/>
                <a:ea typeface="Times New Roman" pitchFamily="18" charset="0"/>
                <a:cs typeface="Arial" pitchFamily="34" charset="0"/>
              </a:rPr>
              <a:t>2+</a:t>
            </a:r>
            <a:r>
              <a:rPr lang="fr-FR" dirty="0" smtClean="0">
                <a:latin typeface="Arial" pitchFamily="34" charset="0"/>
                <a:ea typeface="Times New Roman" pitchFamily="18" charset="0"/>
                <a:cs typeface="Arial" pitchFamily="34" charset="0"/>
              </a:rPr>
              <a:t>, Mg</a:t>
            </a:r>
            <a:r>
              <a:rPr lang="fr-FR" baseline="30000" dirty="0" smtClean="0">
                <a:latin typeface="Arial" pitchFamily="34" charset="0"/>
                <a:ea typeface="Times New Roman" pitchFamily="18" charset="0"/>
                <a:cs typeface="Arial" pitchFamily="34" charset="0"/>
              </a:rPr>
              <a:t>2+</a:t>
            </a:r>
            <a:r>
              <a:rPr lang="fr-FR" dirty="0" smtClean="0">
                <a:latin typeface="Arial" pitchFamily="34" charset="0"/>
                <a:ea typeface="Times New Roman" pitchFamily="18" charset="0"/>
                <a:cs typeface="Arial" pitchFamily="34" charset="0"/>
              </a:rPr>
              <a:t>) </a:t>
            </a:r>
            <a:r>
              <a:rPr lang="fr-FR" b="1" dirty="0" smtClean="0">
                <a:latin typeface="Arial" pitchFamily="34" charset="0"/>
                <a:cs typeface="Arial" pitchFamily="34" charset="0"/>
              </a:rPr>
              <a:t>dépendant </a:t>
            </a:r>
          </a:p>
          <a:p>
            <a:pPr marL="640080" marR="137160" indent="274320" algn="just">
              <a:lnSpc>
                <a:spcPct val="95999"/>
              </a:lnSpc>
              <a:buFont typeface="Symbol"/>
              <a:buChar char="·"/>
            </a:pPr>
            <a:endParaRPr lang="fr-FR" dirty="0">
              <a:solidFill>
                <a:srgbClr val="000000"/>
              </a:solidFill>
              <a:latin typeface="Arial" pitchFamily="34" charset="0"/>
              <a:cs typeface="Arial" pitchFamily="34" charset="0"/>
            </a:endParaRPr>
          </a:p>
        </p:txBody>
      </p:sp>
      <p:sp>
        <p:nvSpPr>
          <p:cNvPr id="7" name="ZoneTexte 6"/>
          <p:cNvSpPr txBox="1"/>
          <p:nvPr/>
        </p:nvSpPr>
        <p:spPr>
          <a:xfrm>
            <a:off x="357158" y="5929330"/>
            <a:ext cx="8286808" cy="683264"/>
          </a:xfrm>
          <a:prstGeom prst="rect">
            <a:avLst/>
          </a:prstGeom>
          <a:noFill/>
        </p:spPr>
        <p:txBody>
          <a:bodyPr wrap="square" rtlCol="0">
            <a:spAutoFit/>
          </a:bodyPr>
          <a:lstStyle/>
          <a:p>
            <a:pPr marL="640080" marR="137160" indent="274320" algn="ctr">
              <a:lnSpc>
                <a:spcPct val="95999"/>
              </a:lnSpc>
            </a:pPr>
            <a:r>
              <a:rPr lang="fr-FR" sz="2000" b="1" spc="-35" dirty="0" smtClean="0">
                <a:solidFill>
                  <a:srgbClr val="000000"/>
                </a:solidFill>
                <a:latin typeface="Arial" panose="22635452340000000000" pitchFamily="2"/>
              </a:rPr>
              <a:t>Elle permet l’adhérence des cellules à la matrice mais aussi </a:t>
            </a:r>
            <a:r>
              <a:rPr lang="fr-FR" sz="2000" b="1" spc="-20" dirty="0" smtClean="0">
                <a:solidFill>
                  <a:srgbClr val="000000"/>
                </a:solidFill>
                <a:latin typeface="Arial" panose="22635452340000000000" pitchFamily="2"/>
              </a:rPr>
              <a:t>l’adhérence intercellulaire.</a:t>
            </a:r>
          </a:p>
        </p:txBody>
      </p:sp>
      <p:sp>
        <p:nvSpPr>
          <p:cNvPr id="8" name="Rectangle 7"/>
          <p:cNvSpPr/>
          <p:nvPr/>
        </p:nvSpPr>
        <p:spPr>
          <a:xfrm>
            <a:off x="428596" y="2857496"/>
            <a:ext cx="320922" cy="369332"/>
          </a:xfrm>
          <a:prstGeom prst="rect">
            <a:avLst/>
          </a:prstGeom>
        </p:spPr>
        <p:txBody>
          <a:bodyPr wrap="none">
            <a:spAutoFit/>
          </a:bodyPr>
          <a:lstStyle/>
          <a:p>
            <a:r>
              <a:rPr lang="fr-FR" b="1" dirty="0" smtClean="0"/>
              <a:t>α</a:t>
            </a:r>
            <a:endParaRPr lang="fr-FR" dirty="0"/>
          </a:p>
        </p:txBody>
      </p:sp>
      <p:sp>
        <p:nvSpPr>
          <p:cNvPr id="9" name="Rectangle 8"/>
          <p:cNvSpPr/>
          <p:nvPr/>
        </p:nvSpPr>
        <p:spPr>
          <a:xfrm>
            <a:off x="2845456" y="2155148"/>
            <a:ext cx="311304" cy="369332"/>
          </a:xfrm>
          <a:prstGeom prst="rect">
            <a:avLst/>
          </a:prstGeom>
        </p:spPr>
        <p:txBody>
          <a:bodyPr wrap="none">
            <a:spAutoFit/>
          </a:bodyPr>
          <a:lstStyle/>
          <a:p>
            <a:r>
              <a:rPr lang="fr-FR" b="1" dirty="0" smtClean="0"/>
              <a:t>β</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jpg"/>
          <p:cNvPicPr/>
          <p:nvPr/>
        </p:nvPicPr>
        <p:blipFill>
          <a:blip r:embed="rId2" cstate="print"/>
          <a:stretch>
            <a:fillRect/>
          </a:stretch>
        </p:blipFill>
        <p:spPr>
          <a:xfrm>
            <a:off x="1071538" y="1214422"/>
            <a:ext cx="7000924" cy="3857652"/>
          </a:xfrm>
          <a:prstGeom prst="rect">
            <a:avLst/>
          </a:prstGeom>
        </p:spPr>
      </p:pic>
      <p:sp>
        <p:nvSpPr>
          <p:cNvPr id="3" name="Rectangle 2"/>
          <p:cNvSpPr/>
          <p:nvPr/>
        </p:nvSpPr>
        <p:spPr>
          <a:xfrm>
            <a:off x="285752" y="357166"/>
            <a:ext cx="8715404" cy="461665"/>
          </a:xfrm>
          <a:prstGeom prst="rect">
            <a:avLst/>
          </a:prstGeom>
        </p:spPr>
        <p:txBody>
          <a:bodyPr wrap="square">
            <a:spAutoFit/>
          </a:bodyPr>
          <a:lstStyle/>
          <a:p>
            <a:pPr algn="ctr"/>
            <a:r>
              <a:rPr lang="fr-FR" sz="2400" b="1" spc="10" dirty="0" smtClean="0">
                <a:solidFill>
                  <a:srgbClr val="000000"/>
                </a:solidFill>
                <a:latin typeface="Arial" panose="22635452340000000000" pitchFamily="2"/>
              </a:rPr>
              <a:t>LA MATRICE EXTRACELLULAIRE</a:t>
            </a:r>
            <a:endParaRPr lang="fr-FR" sz="2400" dirty="0"/>
          </a:p>
        </p:txBody>
      </p:sp>
      <p:sp>
        <p:nvSpPr>
          <p:cNvPr id="4" name="Rectangle 3"/>
          <p:cNvSpPr/>
          <p:nvPr/>
        </p:nvSpPr>
        <p:spPr>
          <a:xfrm>
            <a:off x="714348" y="5214950"/>
            <a:ext cx="7929618" cy="1323439"/>
          </a:xfrm>
          <a:prstGeom prst="rect">
            <a:avLst/>
          </a:prstGeom>
        </p:spPr>
        <p:txBody>
          <a:bodyPr wrap="square">
            <a:spAutoFit/>
          </a:bodyPr>
          <a:lstStyle/>
          <a:p>
            <a:pPr algn="just"/>
            <a:r>
              <a:rPr lang="fr-FR" sz="2000" b="1" dirty="0" smtClean="0"/>
              <a:t>Les matrices extracellulaires sont des trames macromoléculaires (polysaccharides, protéines fibreuses et glycoprotéines) synthétisées par des cellules caractéristiques suivant le tissu considéré (fibroblastes, cellules épithéliales, ostéoblastes, chondroblastes, etc.). </a:t>
            </a:r>
            <a:endParaRPr lang="fr-FR" sz="2000" b="1" dirty="0"/>
          </a:p>
        </p:txBody>
      </p:sp>
      <p:sp>
        <p:nvSpPr>
          <p:cNvPr id="39938" name="AutoShape 2" descr="http://ressources.unisciel.fr/biocell/chap3/res/fig01-bi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jpg"/>
          <p:cNvPicPr/>
          <p:nvPr/>
        </p:nvPicPr>
        <p:blipFill>
          <a:blip r:embed="rId2" cstate="print"/>
          <a:srcRect l="1773" t="16635" r="52120" b="2963"/>
          <a:stretch>
            <a:fillRect/>
          </a:stretch>
        </p:blipFill>
        <p:spPr>
          <a:xfrm>
            <a:off x="6143636" y="928670"/>
            <a:ext cx="2643206" cy="5286412"/>
          </a:xfrm>
          <a:prstGeom prst="rect">
            <a:avLst/>
          </a:prstGeom>
        </p:spPr>
      </p:pic>
      <p:sp>
        <p:nvSpPr>
          <p:cNvPr id="3" name="Espace réservé du texte 22"/>
          <p:cNvSpPr txBox="1">
            <a:spLocks/>
          </p:cNvSpPr>
          <p:nvPr/>
        </p:nvSpPr>
        <p:spPr>
          <a:xfrm>
            <a:off x="428596" y="857232"/>
            <a:ext cx="5286412" cy="710250"/>
          </a:xfrm>
          <a:prstGeom prst="rect">
            <a:avLst/>
          </a:prstGeom>
          <a:noFill/>
          <a:ln w="0" cmpd="sng">
            <a:noFill/>
            <a:prstDash val="solid"/>
          </a:ln>
        </p:spPr>
        <p:txBody>
          <a:bodyPr vert="horz" lIns="0" tIns="0" rIns="0" bIns="0" rtlCol="0" anchor="t"/>
          <a:lstStyle/>
          <a:p>
            <a:pPr marL="0" marR="0" lvl="0" indent="0" algn="just" defTabSz="914400" rtl="0" eaLnBrk="1" fontAlgn="auto" latinLnBrk="0" hangingPunct="1">
              <a:lnSpc>
                <a:spcPct val="95999"/>
              </a:lnSpc>
              <a:spcBef>
                <a:spcPts val="0"/>
              </a:spcBef>
              <a:spcAft>
                <a:spcPts val="0"/>
              </a:spcAft>
              <a:buClrTx/>
              <a:buSzTx/>
              <a:buFontTx/>
              <a:buNone/>
              <a:tabLst/>
              <a:defRPr/>
            </a:pPr>
            <a:r>
              <a:rPr kumimoji="0" lang="fr-FR" b="0" i="0" u="none" strike="noStrike" kern="1200" cap="none" spc="-20" normalizeH="0" baseline="0" noProof="0" dirty="0" smtClean="0">
                <a:ln>
                  <a:noFill/>
                </a:ln>
                <a:solidFill>
                  <a:srgbClr val="000000"/>
                </a:solidFill>
                <a:effectLst/>
                <a:uLnTx/>
                <a:uFillTx/>
                <a:latin typeface="Arial" pitchFamily="34" charset="0"/>
                <a:cs typeface="Arial" pitchFamily="34" charset="0"/>
              </a:rPr>
              <a:t>La spécificité de liaison dépend du </a:t>
            </a:r>
            <a:r>
              <a:rPr kumimoji="0" lang="fr-FR" b="0" i="0" u="none" strike="noStrike" kern="1200" cap="none" spc="-10" normalizeH="0" baseline="0" noProof="0" dirty="0" smtClean="0">
                <a:ln>
                  <a:noFill/>
                </a:ln>
                <a:solidFill>
                  <a:srgbClr val="000000"/>
                </a:solidFill>
                <a:effectLst/>
                <a:uLnTx/>
                <a:uFillTx/>
                <a:latin typeface="Arial" pitchFamily="34" charset="0"/>
                <a:cs typeface="Arial" pitchFamily="34" charset="0"/>
              </a:rPr>
              <a:t>domaine extracellulaire des sous- </a:t>
            </a:r>
            <a:r>
              <a:rPr kumimoji="0" lang="fr-FR" b="0" i="0" u="none" strike="noStrike" kern="1200" cap="none" spc="50" normalizeH="0" baseline="0" noProof="0" dirty="0" smtClean="0">
                <a:ln>
                  <a:noFill/>
                </a:ln>
                <a:solidFill>
                  <a:srgbClr val="000000"/>
                </a:solidFill>
                <a:effectLst/>
                <a:uLnTx/>
                <a:uFillTx/>
                <a:latin typeface="Arial" pitchFamily="34" charset="0"/>
                <a:cs typeface="Arial" pitchFamily="34" charset="0"/>
              </a:rPr>
              <a:t>unités α.</a:t>
            </a:r>
            <a:endParaRPr kumimoji="0" lang="fr-FR" b="0" i="0" u="none" strike="noStrike" kern="1200" cap="none" spc="50" normalizeH="0" baseline="0" noProof="0" dirty="0">
              <a:ln>
                <a:noFill/>
              </a:ln>
              <a:solidFill>
                <a:srgbClr val="000000"/>
              </a:solidFill>
              <a:effectLst/>
              <a:uLnTx/>
              <a:uFillTx/>
              <a:latin typeface="Arial" pitchFamily="34" charset="0"/>
              <a:cs typeface="Arial" pitchFamily="34" charset="0"/>
            </a:endParaRPr>
          </a:p>
        </p:txBody>
      </p:sp>
      <p:sp>
        <p:nvSpPr>
          <p:cNvPr id="4" name="Espace réservé du texte 23"/>
          <p:cNvSpPr txBox="1">
            <a:spLocks/>
          </p:cNvSpPr>
          <p:nvPr/>
        </p:nvSpPr>
        <p:spPr>
          <a:xfrm>
            <a:off x="428596" y="1464832"/>
            <a:ext cx="5286412" cy="778512"/>
          </a:xfrm>
          <a:prstGeom prst="rect">
            <a:avLst/>
          </a:prstGeom>
          <a:noFill/>
          <a:ln w="0" cmpd="sng">
            <a:noFill/>
            <a:prstDash val="solid"/>
          </a:ln>
        </p:spPr>
        <p:txBody>
          <a:bodyPr vert="horz" lIns="0" tIns="0" rIns="0" bIns="0" rtlCol="0" anchor="t"/>
          <a:lstStyle/>
          <a:p>
            <a:pPr marL="0" marR="0" lvl="0" indent="0" algn="l" defTabSz="914400" rtl="0" eaLnBrk="1" fontAlgn="auto" latinLnBrk="0" hangingPunct="1">
              <a:lnSpc>
                <a:spcPct val="95999"/>
              </a:lnSpc>
              <a:spcBef>
                <a:spcPts val="0"/>
              </a:spcBef>
              <a:spcAft>
                <a:spcPts val="180"/>
              </a:spcAft>
              <a:buClrTx/>
              <a:buSzTx/>
              <a:buFontTx/>
              <a:buNone/>
              <a:tabLst/>
              <a:defRPr/>
            </a:pPr>
            <a:r>
              <a:rPr kumimoji="0" lang="fr-FR" b="0" i="0" u="none" strike="noStrike" kern="1200" cap="none" spc="0" normalizeH="0" baseline="0" noProof="0" dirty="0" smtClean="0">
                <a:ln>
                  <a:noFill/>
                </a:ln>
                <a:solidFill>
                  <a:srgbClr val="000000"/>
                </a:solidFill>
                <a:effectLst/>
                <a:uLnTx/>
                <a:uFillTx/>
                <a:latin typeface="Arial" pitchFamily="34" charset="0"/>
                <a:cs typeface="Arial" pitchFamily="34" charset="0"/>
              </a:rPr>
              <a:t>Les domaines de liaison </a:t>
            </a:r>
            <a:r>
              <a:rPr kumimoji="0" lang="fr-FR" b="0" i="0" u="none" strike="noStrike" kern="1200" cap="none" spc="-15" normalizeH="0" baseline="0" noProof="0" dirty="0" smtClean="0">
                <a:ln>
                  <a:noFill/>
                </a:ln>
                <a:solidFill>
                  <a:srgbClr val="000000"/>
                </a:solidFill>
                <a:effectLst/>
                <a:uLnTx/>
                <a:uFillTx/>
                <a:latin typeface="Arial" pitchFamily="34" charset="0"/>
                <a:cs typeface="Arial" pitchFamily="34" charset="0"/>
              </a:rPr>
              <a:t>extracellulaires identifient le motif </a:t>
            </a:r>
            <a:r>
              <a:rPr kumimoji="0" lang="fr-FR" b="0" i="0" u="none" strike="noStrike" kern="1200" cap="none" spc="10" normalizeH="0" baseline="0" noProof="0" dirty="0" smtClean="0">
                <a:ln>
                  <a:noFill/>
                </a:ln>
                <a:solidFill>
                  <a:srgbClr val="000000"/>
                </a:solidFill>
                <a:effectLst/>
                <a:uLnTx/>
                <a:uFillTx/>
                <a:latin typeface="Arial" pitchFamily="34" charset="0"/>
                <a:cs typeface="Arial" pitchFamily="34" charset="0"/>
              </a:rPr>
              <a:t>GRD (</a:t>
            </a:r>
            <a:r>
              <a:rPr kumimoji="0" lang="fr-FR" b="0" i="0" u="none" strike="noStrike" kern="1200" cap="none" spc="10" normalizeH="0" baseline="0" noProof="0" dirty="0" err="1" smtClean="0">
                <a:ln>
                  <a:noFill/>
                </a:ln>
                <a:solidFill>
                  <a:srgbClr val="000000"/>
                </a:solidFill>
                <a:effectLst/>
                <a:uLnTx/>
                <a:uFillTx/>
                <a:latin typeface="Arial" pitchFamily="34" charset="0"/>
                <a:cs typeface="Arial" pitchFamily="34" charset="0"/>
              </a:rPr>
              <a:t>Arg</a:t>
            </a:r>
            <a:r>
              <a:rPr kumimoji="0" lang="fr-FR" b="0" i="0" u="none" strike="noStrike" kern="1200" cap="none" spc="10" normalizeH="0" baseline="0" noProof="0" dirty="0" smtClean="0">
                <a:ln>
                  <a:noFill/>
                </a:ln>
                <a:solidFill>
                  <a:srgbClr val="000000"/>
                </a:solidFill>
                <a:effectLst/>
                <a:uLnTx/>
                <a:uFillTx/>
                <a:latin typeface="Arial" pitchFamily="34" charset="0"/>
                <a:cs typeface="Arial" pitchFamily="34" charset="0"/>
              </a:rPr>
              <a:t>-</a:t>
            </a:r>
            <a:r>
              <a:rPr kumimoji="0" lang="fr-FR" b="0" i="0" u="none" strike="noStrike" kern="1200" cap="none" spc="10" normalizeH="0" baseline="0" noProof="0" dirty="0" err="1" smtClean="0">
                <a:ln>
                  <a:noFill/>
                </a:ln>
                <a:solidFill>
                  <a:srgbClr val="000000"/>
                </a:solidFill>
                <a:effectLst/>
                <a:uLnTx/>
                <a:uFillTx/>
                <a:latin typeface="Arial" pitchFamily="34" charset="0"/>
                <a:cs typeface="Arial" pitchFamily="34" charset="0"/>
              </a:rPr>
              <a:t>Gly</a:t>
            </a:r>
            <a:r>
              <a:rPr kumimoji="0" lang="fr-FR" b="0" i="0" u="none" strike="noStrike" kern="1200" cap="none" spc="10" normalizeH="0" baseline="0" noProof="0" dirty="0" smtClean="0">
                <a:ln>
                  <a:noFill/>
                </a:ln>
                <a:solidFill>
                  <a:srgbClr val="000000"/>
                </a:solidFill>
                <a:effectLst/>
                <a:uLnTx/>
                <a:uFillTx/>
                <a:latin typeface="Arial" pitchFamily="34" charset="0"/>
                <a:cs typeface="Arial" pitchFamily="34" charset="0"/>
              </a:rPr>
              <a:t>-</a:t>
            </a:r>
            <a:r>
              <a:rPr kumimoji="0" lang="fr-FR" b="0" i="0" u="none" strike="noStrike" kern="1200" cap="none" spc="10" normalizeH="0" baseline="0" noProof="0" dirty="0" err="1" smtClean="0">
                <a:ln>
                  <a:noFill/>
                </a:ln>
                <a:solidFill>
                  <a:srgbClr val="000000"/>
                </a:solidFill>
                <a:effectLst/>
                <a:uLnTx/>
                <a:uFillTx/>
                <a:latin typeface="Arial" pitchFamily="34" charset="0"/>
                <a:cs typeface="Arial" pitchFamily="34" charset="0"/>
              </a:rPr>
              <a:t>Asp</a:t>
            </a:r>
            <a:r>
              <a:rPr kumimoji="0" lang="fr-FR" b="0" i="0" u="none" strike="noStrike" kern="1200" cap="none" spc="10" normalizeH="0" baseline="0" noProof="0" dirty="0" smtClean="0">
                <a:ln>
                  <a:noFill/>
                </a:ln>
                <a:solidFill>
                  <a:srgbClr val="000000"/>
                </a:solidFill>
                <a:effectLst/>
                <a:uLnTx/>
                <a:uFillTx/>
                <a:latin typeface="Arial" pitchFamily="34" charset="0"/>
                <a:cs typeface="Arial" pitchFamily="34" charset="0"/>
              </a:rPr>
              <a:t>) et d'autres </a:t>
            </a:r>
            <a:r>
              <a:rPr kumimoji="0" lang="fr-FR" b="0" i="0" u="none" strike="noStrike" kern="1200" cap="none" spc="0" normalizeH="0" baseline="0" noProof="0" dirty="0" smtClean="0">
                <a:ln>
                  <a:noFill/>
                </a:ln>
                <a:solidFill>
                  <a:srgbClr val="000000"/>
                </a:solidFill>
                <a:effectLst/>
                <a:uLnTx/>
                <a:uFillTx/>
                <a:latin typeface="Arial" pitchFamily="34" charset="0"/>
                <a:cs typeface="Arial" pitchFamily="34" charset="0"/>
              </a:rPr>
              <a:t>parties des glycoprotéines</a:t>
            </a:r>
            <a:r>
              <a:rPr kumimoji="0" lang="fr-FR" sz="800" b="0" i="0" u="none" strike="noStrike" kern="1200" cap="none" spc="0" normalizeH="0" baseline="0" noProof="0" dirty="0" smtClean="0">
                <a:ln>
                  <a:noFill/>
                </a:ln>
                <a:solidFill>
                  <a:srgbClr val="000000"/>
                </a:solidFill>
                <a:effectLst/>
                <a:uLnTx/>
                <a:uFillTx/>
                <a:latin typeface="Times New Roman" panose="22635452340000000000" pitchFamily="1"/>
                <a:ea typeface="+mn-ea"/>
                <a:cs typeface="+mn-cs"/>
              </a:rPr>
              <a:t>.</a:t>
            </a:r>
            <a:endParaRPr kumimoji="0" lang="fr-FR" sz="800" b="0" i="0" u="none" strike="noStrike" kern="1200" cap="none" spc="0" normalizeH="0" baseline="0" noProof="0" dirty="0">
              <a:ln>
                <a:noFill/>
              </a:ln>
              <a:solidFill>
                <a:srgbClr val="000000"/>
              </a:solidFill>
              <a:effectLst/>
              <a:uLnTx/>
              <a:uFillTx/>
              <a:latin typeface="Times New Roman" panose="22635452340000000000" pitchFamily="1"/>
              <a:ea typeface="+mn-ea"/>
              <a:cs typeface="+mn-cs"/>
            </a:endParaRPr>
          </a:p>
        </p:txBody>
      </p:sp>
      <p:sp>
        <p:nvSpPr>
          <p:cNvPr id="5" name="Espace réservé du texte 24"/>
          <p:cNvSpPr txBox="1">
            <a:spLocks/>
          </p:cNvSpPr>
          <p:nvPr/>
        </p:nvSpPr>
        <p:spPr>
          <a:xfrm>
            <a:off x="428596" y="2364101"/>
            <a:ext cx="5357850" cy="493395"/>
          </a:xfrm>
          <a:prstGeom prst="rect">
            <a:avLst/>
          </a:prstGeom>
          <a:noFill/>
          <a:ln w="0" cmpd="sng">
            <a:noFill/>
            <a:prstDash val="solid"/>
          </a:ln>
        </p:spPr>
        <p:txBody>
          <a:bodyPr vert="horz" lIns="0" tIns="0" rIns="0" bIns="0" rtlCol="0" anchor="t"/>
          <a:lstStyle/>
          <a:p>
            <a:pPr marL="0" marR="0" lvl="0" indent="0" algn="l" defTabSz="914400" rtl="0" eaLnBrk="1" fontAlgn="auto" latinLnBrk="0" hangingPunct="1">
              <a:lnSpc>
                <a:spcPct val="95999"/>
              </a:lnSpc>
              <a:spcBef>
                <a:spcPts val="0"/>
              </a:spcBef>
              <a:spcAft>
                <a:spcPts val="180"/>
              </a:spcAft>
              <a:buClrTx/>
              <a:buSzTx/>
              <a:buFontTx/>
              <a:buNone/>
              <a:tabLst/>
              <a:defRPr/>
            </a:pPr>
            <a:r>
              <a:rPr kumimoji="0" lang="fr-FR" b="0" i="0" u="none" strike="noStrike" kern="1200" cap="none" spc="0" normalizeH="0" baseline="0" noProof="0" dirty="0" smtClean="0">
                <a:ln>
                  <a:noFill/>
                </a:ln>
                <a:solidFill>
                  <a:srgbClr val="000000"/>
                </a:solidFill>
                <a:effectLst/>
                <a:uLnTx/>
                <a:uFillTx/>
                <a:latin typeface="Arial" pitchFamily="34" charset="0"/>
                <a:cs typeface="Arial" pitchFamily="34" charset="0"/>
              </a:rPr>
              <a:t>Les parties intracellulaires des </a:t>
            </a:r>
            <a:r>
              <a:rPr kumimoji="0" lang="fr-FR" b="0" i="0" u="none" strike="noStrike" kern="1200" cap="none" spc="-5" normalizeH="0" baseline="0" noProof="0" dirty="0" err="1" smtClean="0">
                <a:ln>
                  <a:noFill/>
                </a:ln>
                <a:solidFill>
                  <a:srgbClr val="000000"/>
                </a:solidFill>
                <a:effectLst/>
                <a:uLnTx/>
                <a:uFillTx/>
                <a:latin typeface="Arial" pitchFamily="34" charset="0"/>
                <a:cs typeface="Arial" pitchFamily="34" charset="0"/>
              </a:rPr>
              <a:t>intégrines</a:t>
            </a:r>
            <a:r>
              <a:rPr kumimoji="0" lang="fr-FR" b="0" i="0" u="none" strike="noStrike" kern="1200" cap="none" spc="-5" normalizeH="0" baseline="0" noProof="0" dirty="0" smtClean="0">
                <a:ln>
                  <a:noFill/>
                </a:ln>
                <a:solidFill>
                  <a:srgbClr val="000000"/>
                </a:solidFill>
                <a:effectLst/>
                <a:uLnTx/>
                <a:uFillTx/>
                <a:latin typeface="Arial" pitchFamily="34" charset="0"/>
                <a:cs typeface="Arial" pitchFamily="34" charset="0"/>
              </a:rPr>
              <a:t> possèdent des domaines de liaison pour des molécules du </a:t>
            </a:r>
            <a:r>
              <a:rPr kumimoji="0" lang="fr-FR" b="0" i="0" u="none" strike="noStrike" kern="1200" cap="none" spc="0" normalizeH="0" baseline="0" noProof="0" dirty="0" smtClean="0">
                <a:ln>
                  <a:noFill/>
                </a:ln>
                <a:solidFill>
                  <a:srgbClr val="000000"/>
                </a:solidFill>
                <a:effectLst/>
                <a:uLnTx/>
                <a:uFillTx/>
                <a:latin typeface="Arial" pitchFamily="34" charset="0"/>
                <a:cs typeface="Arial" pitchFamily="34" charset="0"/>
              </a:rPr>
              <a:t>cytosquelette.</a:t>
            </a:r>
            <a:endParaRPr kumimoji="0" lang="fr-FR"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6" name="Rectangle 5"/>
          <p:cNvSpPr/>
          <p:nvPr/>
        </p:nvSpPr>
        <p:spPr>
          <a:xfrm>
            <a:off x="0" y="3280248"/>
            <a:ext cx="6072198" cy="2955489"/>
          </a:xfrm>
          <a:prstGeom prst="rect">
            <a:avLst/>
          </a:prstGeom>
        </p:spPr>
        <p:txBody>
          <a:bodyPr wrap="square">
            <a:spAutoFit/>
          </a:bodyPr>
          <a:lstStyle/>
          <a:p>
            <a:pPr algn="ctr">
              <a:lnSpc>
                <a:spcPct val="95999"/>
              </a:lnSpc>
            </a:pPr>
            <a:r>
              <a:rPr lang="fr-FR" sz="2000" b="1" spc="10" dirty="0" smtClean="0">
                <a:solidFill>
                  <a:srgbClr val="33339A"/>
                </a:solidFill>
                <a:latin typeface="Arial" pitchFamily="34" charset="0"/>
                <a:cs typeface="Arial" pitchFamily="34" charset="0"/>
              </a:rPr>
              <a:t>Récepteur de</a:t>
            </a:r>
            <a:r>
              <a:rPr lang="fr-FR" sz="2000" b="1" spc="10" dirty="0" smtClean="0">
                <a:solidFill>
                  <a:srgbClr val="675D8F"/>
                </a:solidFill>
                <a:latin typeface="Arial" pitchFamily="34" charset="0"/>
                <a:cs typeface="Arial" pitchFamily="34" charset="0"/>
              </a:rPr>
              <a:t> la </a:t>
            </a:r>
            <a:r>
              <a:rPr lang="fr-FR" sz="2000" b="1" spc="10" dirty="0" err="1" smtClean="0">
                <a:solidFill>
                  <a:srgbClr val="675D8F"/>
                </a:solidFill>
                <a:latin typeface="Arial" pitchFamily="34" charset="0"/>
                <a:cs typeface="Arial" pitchFamily="34" charset="0"/>
              </a:rPr>
              <a:t>fibronectine</a:t>
            </a:r>
            <a:r>
              <a:rPr lang="fr-FR" sz="2000" b="1" spc="10" dirty="0" smtClean="0">
                <a:solidFill>
                  <a:srgbClr val="675D8F"/>
                </a:solidFill>
                <a:latin typeface="Arial" pitchFamily="34" charset="0"/>
                <a:cs typeface="Arial" pitchFamily="34" charset="0"/>
              </a:rPr>
              <a:t> :</a:t>
            </a:r>
            <a:r>
              <a:rPr lang="fr-FR" sz="2000" dirty="0" smtClean="0">
                <a:latin typeface="Arial" pitchFamily="34" charset="0"/>
                <a:cs typeface="Arial" pitchFamily="34" charset="0"/>
              </a:rPr>
              <a:t/>
            </a:r>
            <a:br>
              <a:rPr lang="fr-FR" sz="2000" dirty="0" smtClean="0">
                <a:latin typeface="Arial" pitchFamily="34" charset="0"/>
                <a:cs typeface="Arial" pitchFamily="34" charset="0"/>
              </a:rPr>
            </a:br>
            <a:r>
              <a:rPr lang="fr-FR" sz="2000" b="1" dirty="0" smtClean="0">
                <a:solidFill>
                  <a:srgbClr val="675D8F"/>
                </a:solidFill>
                <a:latin typeface="Arial" pitchFamily="34" charset="0"/>
                <a:cs typeface="Arial" pitchFamily="34" charset="0"/>
              </a:rPr>
              <a:t>l’</a:t>
            </a:r>
            <a:r>
              <a:rPr lang="fr-FR" sz="2000" b="1" dirty="0" err="1" smtClean="0">
                <a:solidFill>
                  <a:srgbClr val="675D8F"/>
                </a:solidFill>
                <a:latin typeface="Arial" pitchFamily="34" charset="0"/>
                <a:cs typeface="Arial" pitchFamily="34" charset="0"/>
              </a:rPr>
              <a:t>intégrine</a:t>
            </a:r>
            <a:r>
              <a:rPr lang="fr-FR" sz="2000" b="1" dirty="0" smtClean="0">
                <a:solidFill>
                  <a:srgbClr val="675D8F"/>
                </a:solidFill>
                <a:latin typeface="Arial" pitchFamily="34" charset="0"/>
                <a:cs typeface="Arial" pitchFamily="34" charset="0"/>
              </a:rPr>
              <a:t> la</a:t>
            </a:r>
            <a:r>
              <a:rPr lang="fr-FR" sz="2000" b="1" dirty="0" smtClean="0">
                <a:solidFill>
                  <a:srgbClr val="33339A"/>
                </a:solidFill>
                <a:latin typeface="Arial" pitchFamily="34" charset="0"/>
                <a:cs typeface="Arial" pitchFamily="34" charset="0"/>
              </a:rPr>
              <a:t> mieux</a:t>
            </a:r>
            <a:r>
              <a:rPr lang="fr-FR" sz="2000" b="1" dirty="0" smtClean="0">
                <a:solidFill>
                  <a:srgbClr val="675D8F"/>
                </a:solidFill>
                <a:latin typeface="Arial" pitchFamily="34" charset="0"/>
                <a:cs typeface="Arial" pitchFamily="34" charset="0"/>
              </a:rPr>
              <a:t> comprise</a:t>
            </a:r>
          </a:p>
          <a:p>
            <a:pPr algn="ctr">
              <a:lnSpc>
                <a:spcPct val="95999"/>
              </a:lnSpc>
            </a:pPr>
            <a:endParaRPr lang="fr-FR" sz="2000" b="1" dirty="0" smtClean="0">
              <a:solidFill>
                <a:srgbClr val="675D8F"/>
              </a:solidFill>
              <a:latin typeface="Arial" pitchFamily="34" charset="0"/>
              <a:cs typeface="Arial" pitchFamily="34" charset="0"/>
            </a:endParaRPr>
          </a:p>
          <a:p>
            <a:pPr algn="ctr">
              <a:lnSpc>
                <a:spcPct val="95999"/>
              </a:lnSpc>
            </a:pPr>
            <a:r>
              <a:rPr lang="fr-FR" spc="5" dirty="0" smtClean="0">
                <a:solidFill>
                  <a:srgbClr val="000000"/>
                </a:solidFill>
                <a:latin typeface="Times New Roman" panose="22635452340000000000" pitchFamily="1"/>
              </a:rPr>
              <a:t>Partie extracellulaire – site de liaison pour la séquence RGD</a:t>
            </a:r>
          </a:p>
          <a:p>
            <a:pPr algn="ctr">
              <a:lnSpc>
                <a:spcPct val="95999"/>
              </a:lnSpc>
              <a:spcBef>
                <a:spcPts val="540"/>
              </a:spcBef>
            </a:pPr>
            <a:r>
              <a:rPr lang="fr-FR" spc="30" dirty="0" smtClean="0">
                <a:solidFill>
                  <a:srgbClr val="000000"/>
                </a:solidFill>
                <a:latin typeface="Times New Roman" panose="22635452340000000000" pitchFamily="1"/>
              </a:rPr>
              <a:t>  Extrémité intracellulaire – site de liaison pour la</a:t>
            </a:r>
            <a:r>
              <a:rPr lang="fr-FR" spc="30" dirty="0" smtClean="0">
                <a:latin typeface="Times New Roman" panose="22635452340000000000" pitchFamily="1"/>
              </a:rPr>
              <a:t> </a:t>
            </a:r>
            <a:r>
              <a:rPr lang="fr-FR" spc="30" dirty="0" err="1" smtClean="0">
                <a:latin typeface="Times New Roman" panose="22635452340000000000" pitchFamily="1"/>
              </a:rPr>
              <a:t>taline</a:t>
            </a:r>
            <a:r>
              <a:rPr lang="fr-FR" sz="800" spc="30" dirty="0" smtClean="0">
                <a:solidFill>
                  <a:srgbClr val="33339A"/>
                </a:solidFill>
                <a:latin typeface="Times New Roman" panose="22635452340000000000" pitchFamily="1"/>
              </a:rPr>
              <a:t>,</a:t>
            </a:r>
            <a:r>
              <a:rPr lang="fr-FR" spc="30" dirty="0" smtClean="0">
                <a:solidFill>
                  <a:srgbClr val="000000"/>
                </a:solidFill>
                <a:latin typeface="Times New Roman" panose="22635452340000000000" pitchFamily="1"/>
              </a:rPr>
              <a:t> une</a:t>
            </a:r>
            <a:r>
              <a:rPr lang="fr-FR" dirty="0" smtClean="0"/>
              <a:t/>
            </a:r>
            <a:br>
              <a:rPr lang="fr-FR" dirty="0" smtClean="0"/>
            </a:br>
            <a:r>
              <a:rPr lang="fr-FR" dirty="0" smtClean="0">
                <a:solidFill>
                  <a:srgbClr val="000000"/>
                </a:solidFill>
                <a:latin typeface="Times New Roman" panose="22635452340000000000" pitchFamily="1"/>
              </a:rPr>
              <a:t>protéine du cytosquelette, indirectement liée aux</a:t>
            </a:r>
            <a:r>
              <a:rPr lang="fr-FR" b="1" dirty="0" smtClean="0">
                <a:solidFill>
                  <a:srgbClr val="33339A"/>
                </a:solidFill>
                <a:latin typeface="Times New Roman" panose="22635452340000000000" pitchFamily="1"/>
              </a:rPr>
              <a:t> </a:t>
            </a:r>
            <a:r>
              <a:rPr lang="fr-FR" dirty="0" err="1" smtClean="0">
                <a:latin typeface="Times New Roman" panose="22635452340000000000" pitchFamily="1"/>
              </a:rPr>
              <a:t>microfilaments</a:t>
            </a:r>
            <a:r>
              <a:rPr lang="fr-FR" dirty="0" smtClean="0">
                <a:latin typeface="Times New Roman" panose="22635452340000000000" pitchFamily="1"/>
              </a:rPr>
              <a:t>.</a:t>
            </a:r>
          </a:p>
          <a:p>
            <a:pPr marL="182880" marR="182880" indent="0" algn="just">
              <a:lnSpc>
                <a:spcPct val="95999"/>
              </a:lnSpc>
              <a:spcBef>
                <a:spcPts val="360"/>
              </a:spcBef>
              <a:spcAft>
                <a:spcPts val="0"/>
              </a:spcAft>
            </a:pPr>
            <a:r>
              <a:rPr lang="fr-FR" spc="-20" dirty="0" smtClean="0">
                <a:solidFill>
                  <a:srgbClr val="000000"/>
                </a:solidFill>
                <a:latin typeface="Times New Roman" panose="22635452340000000000" pitchFamily="1"/>
              </a:rPr>
              <a:t>En se liant à des molécules extracellulaires et aux </a:t>
            </a:r>
            <a:r>
              <a:rPr lang="fr-FR" spc="-20" dirty="0" err="1" smtClean="0">
                <a:solidFill>
                  <a:srgbClr val="000000"/>
                </a:solidFill>
                <a:latin typeface="Times New Roman" panose="22635452340000000000" pitchFamily="1"/>
              </a:rPr>
              <a:t>microfilaments</a:t>
            </a:r>
            <a:r>
              <a:rPr lang="fr-FR" spc="-20" dirty="0" smtClean="0">
                <a:solidFill>
                  <a:srgbClr val="000000"/>
                </a:solidFill>
                <a:latin typeface="Times New Roman" panose="22635452340000000000" pitchFamily="1"/>
              </a:rPr>
              <a:t> </a:t>
            </a:r>
            <a:r>
              <a:rPr lang="fr-FR" spc="45" dirty="0" smtClean="0">
                <a:solidFill>
                  <a:srgbClr val="000000"/>
                </a:solidFill>
                <a:latin typeface="Times New Roman" panose="22635452340000000000" pitchFamily="1"/>
              </a:rPr>
              <a:t>intracellulaires, l'</a:t>
            </a:r>
            <a:r>
              <a:rPr lang="fr-FR" spc="45" dirty="0" err="1" smtClean="0">
                <a:solidFill>
                  <a:srgbClr val="000000"/>
                </a:solidFill>
                <a:latin typeface="Times New Roman" panose="22635452340000000000" pitchFamily="1"/>
              </a:rPr>
              <a:t>intégrine</a:t>
            </a:r>
            <a:r>
              <a:rPr lang="fr-FR" spc="45" dirty="0" smtClean="0">
                <a:solidFill>
                  <a:srgbClr val="000000"/>
                </a:solidFill>
                <a:latin typeface="Times New Roman" panose="22635452340000000000" pitchFamily="1"/>
              </a:rPr>
              <a:t> régule l'interaction entre le </a:t>
            </a:r>
            <a:r>
              <a:rPr lang="fr-FR" spc="5" dirty="0" smtClean="0">
                <a:solidFill>
                  <a:srgbClr val="000000"/>
                </a:solidFill>
                <a:latin typeface="Times New Roman" panose="22635452340000000000" pitchFamily="1"/>
              </a:rPr>
              <a:t>cytosquelette et la MEC.</a:t>
            </a:r>
            <a:endParaRPr lang="fr-FR" spc="5" dirty="0">
              <a:solidFill>
                <a:srgbClr val="000000"/>
              </a:solidFill>
              <a:latin typeface="Times New Roman" panose="22635452340000000000" pitchFamily="1"/>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42852"/>
            <a:ext cx="8072494" cy="919611"/>
          </a:xfrm>
          <a:prstGeom prst="rect">
            <a:avLst/>
          </a:prstGeom>
        </p:spPr>
        <p:txBody>
          <a:bodyPr wrap="square">
            <a:spAutoFit/>
          </a:bodyPr>
          <a:lstStyle/>
          <a:p>
            <a:pPr algn="ctr">
              <a:lnSpc>
                <a:spcPct val="95999"/>
              </a:lnSpc>
            </a:pPr>
            <a:r>
              <a:rPr lang="fr-FR" sz="2800" b="1" spc="20" dirty="0" smtClean="0">
                <a:latin typeface="Arial" pitchFamily="34" charset="0"/>
                <a:cs typeface="Arial" pitchFamily="34" charset="0"/>
              </a:rPr>
              <a:t>L'influence entre le cytosquelette</a:t>
            </a:r>
            <a:r>
              <a:rPr lang="fr-FR" sz="2800" dirty="0" smtClean="0">
                <a:latin typeface="Arial" pitchFamily="34" charset="0"/>
                <a:cs typeface="Arial" pitchFamily="34" charset="0"/>
              </a:rPr>
              <a:t/>
            </a:r>
            <a:br>
              <a:rPr lang="fr-FR" sz="2800" dirty="0" smtClean="0">
                <a:latin typeface="Arial" pitchFamily="34" charset="0"/>
                <a:cs typeface="Arial" pitchFamily="34" charset="0"/>
              </a:rPr>
            </a:br>
            <a:r>
              <a:rPr lang="fr-FR" sz="2800" b="1" spc="30" dirty="0" smtClean="0">
                <a:latin typeface="Arial" pitchFamily="34" charset="0"/>
                <a:cs typeface="Arial" pitchFamily="34" charset="0"/>
              </a:rPr>
              <a:t>et la MEC est mutuelle</a:t>
            </a:r>
          </a:p>
        </p:txBody>
      </p:sp>
      <p:pic>
        <p:nvPicPr>
          <p:cNvPr id="3" name="Image.jpg"/>
          <p:cNvPicPr/>
          <p:nvPr/>
        </p:nvPicPr>
        <p:blipFill>
          <a:blip r:embed="rId2" cstate="print"/>
          <a:stretch>
            <a:fillRect/>
          </a:stretch>
        </p:blipFill>
        <p:spPr>
          <a:xfrm>
            <a:off x="1285852" y="2643182"/>
            <a:ext cx="6500858" cy="3642054"/>
          </a:xfrm>
          <a:prstGeom prst="rect">
            <a:avLst/>
          </a:prstGeom>
        </p:spPr>
      </p:pic>
      <p:sp>
        <p:nvSpPr>
          <p:cNvPr id="4" name="Rectangle 3"/>
          <p:cNvSpPr/>
          <p:nvPr/>
        </p:nvSpPr>
        <p:spPr>
          <a:xfrm>
            <a:off x="357158" y="1142984"/>
            <a:ext cx="8501122" cy="1200329"/>
          </a:xfrm>
          <a:prstGeom prst="rect">
            <a:avLst/>
          </a:prstGeom>
        </p:spPr>
        <p:txBody>
          <a:bodyPr wrap="square">
            <a:spAutoFit/>
          </a:bodyPr>
          <a:lstStyle/>
          <a:p>
            <a:pPr marR="91440" algn="just"/>
            <a:endParaRPr lang="fr-FR" spc="-20" dirty="0" smtClean="0">
              <a:solidFill>
                <a:srgbClr val="000000"/>
              </a:solidFill>
              <a:latin typeface="Arial" pitchFamily="34" charset="0"/>
              <a:cs typeface="Arial" pitchFamily="34" charset="0"/>
            </a:endParaRPr>
          </a:p>
          <a:p>
            <a:pPr algn="just">
              <a:spcAft>
                <a:spcPts val="4140"/>
              </a:spcAft>
            </a:pPr>
            <a:r>
              <a:rPr lang="fr-FR" spc="-35" dirty="0" smtClean="0">
                <a:solidFill>
                  <a:srgbClr val="000000"/>
                </a:solidFill>
                <a:latin typeface="Arial" pitchFamily="34" charset="0"/>
                <a:cs typeface="Arial" pitchFamily="34" charset="0"/>
              </a:rPr>
              <a:t>Les </a:t>
            </a:r>
            <a:r>
              <a:rPr lang="fr-FR" spc="-35" dirty="0" err="1" smtClean="0">
                <a:solidFill>
                  <a:srgbClr val="000000"/>
                </a:solidFill>
                <a:latin typeface="Arial" pitchFamily="34" charset="0"/>
                <a:cs typeface="Arial" pitchFamily="34" charset="0"/>
              </a:rPr>
              <a:t>intégrines</a:t>
            </a:r>
            <a:r>
              <a:rPr lang="fr-FR" spc="-35" dirty="0" smtClean="0">
                <a:solidFill>
                  <a:srgbClr val="000000"/>
                </a:solidFill>
                <a:latin typeface="Arial" pitchFamily="34" charset="0"/>
                <a:cs typeface="Arial" pitchFamily="34" charset="0"/>
              </a:rPr>
              <a:t> étant elles-mêmes reliées au cytosquelette (actine, filaments de kératine ), la MEC interagit avec le cytosquelette (elle </a:t>
            </a:r>
            <a:r>
              <a:rPr lang="fr-FR" spc="-20" dirty="0" smtClean="0">
                <a:solidFill>
                  <a:srgbClr val="000000"/>
                </a:solidFill>
                <a:latin typeface="Arial" pitchFamily="34" charset="0"/>
                <a:cs typeface="Arial" pitchFamily="34" charset="0"/>
              </a:rPr>
              <a:t>oriente le cytosquelette parallèlement aux molécules de la MEC et inversement).</a:t>
            </a:r>
            <a:endParaRPr lang="fr-FR" spc="-2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0430" y="142852"/>
            <a:ext cx="1983235" cy="584775"/>
          </a:xfrm>
          <a:prstGeom prst="rect">
            <a:avLst/>
          </a:prstGeom>
        </p:spPr>
        <p:txBody>
          <a:bodyPr wrap="none">
            <a:spAutoFit/>
          </a:bodyPr>
          <a:lstStyle/>
          <a:p>
            <a:r>
              <a:rPr lang="fr-FR" sz="3200" b="1" dirty="0" err="1" smtClean="0">
                <a:latin typeface="Arial" pitchFamily="34" charset="0"/>
                <a:cs typeface="Arial" pitchFamily="34" charset="0"/>
              </a:rPr>
              <a:t>Sélectine</a:t>
            </a:r>
            <a:endParaRPr lang="fr-FR" sz="3200" dirty="0">
              <a:latin typeface="Arial" pitchFamily="34" charset="0"/>
              <a:cs typeface="Arial" pitchFamily="34" charset="0"/>
            </a:endParaRPr>
          </a:p>
        </p:txBody>
      </p:sp>
      <p:pic>
        <p:nvPicPr>
          <p:cNvPr id="4" name="Picture 2" descr="http://www.ulysse.u-bordeaux.fr/atelier/ikramer/biocell_diffusion/gbb.cel.fa.103.b3/content/images/fig08.jpg"/>
          <p:cNvPicPr>
            <a:picLocks noChangeAspect="1" noChangeArrowheads="1"/>
          </p:cNvPicPr>
          <p:nvPr/>
        </p:nvPicPr>
        <p:blipFill>
          <a:blip r:embed="rId2" cstate="print"/>
          <a:srcRect/>
          <a:stretch>
            <a:fillRect/>
          </a:stretch>
        </p:blipFill>
        <p:spPr bwMode="auto">
          <a:xfrm>
            <a:off x="714348" y="928670"/>
            <a:ext cx="7215238" cy="2257426"/>
          </a:xfrm>
          <a:prstGeom prst="rect">
            <a:avLst/>
          </a:prstGeom>
          <a:noFill/>
        </p:spPr>
      </p:pic>
      <p:sp>
        <p:nvSpPr>
          <p:cNvPr id="5" name="Rectangle 4"/>
          <p:cNvSpPr/>
          <p:nvPr/>
        </p:nvSpPr>
        <p:spPr>
          <a:xfrm>
            <a:off x="642910" y="3929066"/>
            <a:ext cx="6429420" cy="369332"/>
          </a:xfrm>
          <a:prstGeom prst="rect">
            <a:avLst/>
          </a:prstGeom>
        </p:spPr>
        <p:txBody>
          <a:bodyPr wrap="square">
            <a:spAutoFit/>
          </a:bodyPr>
          <a:lstStyle/>
          <a:p>
            <a:r>
              <a:rPr lang="fr-FR" b="1" dirty="0" smtClean="0">
                <a:latin typeface="Arial" pitchFamily="34" charset="0"/>
                <a:cs typeface="Arial" pitchFamily="34" charset="0"/>
              </a:rPr>
              <a:t>Ce sont des molécules Ca2+  dépendant </a:t>
            </a:r>
            <a:endParaRPr lang="fr-FR" b="1" dirty="0">
              <a:latin typeface="Arial" pitchFamily="34" charset="0"/>
              <a:cs typeface="Arial" pitchFamily="34" charset="0"/>
            </a:endParaRPr>
          </a:p>
        </p:txBody>
      </p:sp>
      <p:sp>
        <p:nvSpPr>
          <p:cNvPr id="6" name="Rectangle 5"/>
          <p:cNvSpPr/>
          <p:nvPr/>
        </p:nvSpPr>
        <p:spPr>
          <a:xfrm>
            <a:off x="642910" y="3286125"/>
            <a:ext cx="7358082" cy="642942"/>
          </a:xfrm>
          <a:prstGeom prst="rect">
            <a:avLst/>
          </a:prstGeom>
        </p:spPr>
        <p:txBody>
          <a:bodyPr wrap="square">
            <a:spAutoFit/>
          </a:bodyPr>
          <a:lstStyle/>
          <a:p>
            <a:r>
              <a:rPr lang="fr-FR" dirty="0" smtClean="0">
                <a:latin typeface="Arial" pitchFamily="34" charset="0"/>
                <a:cs typeface="Arial" pitchFamily="34" charset="0"/>
              </a:rPr>
              <a:t>Ce sont des glycoprotéines transmembranaires. Leurs ligands sont de type osidique: glycoprotéines, glycolipides.</a:t>
            </a:r>
            <a:endParaRPr lang="fr-FR" dirty="0">
              <a:latin typeface="Arial" pitchFamily="34" charset="0"/>
              <a:cs typeface="Arial" pitchFamily="34" charset="0"/>
            </a:endParaRPr>
          </a:p>
        </p:txBody>
      </p:sp>
      <p:sp>
        <p:nvSpPr>
          <p:cNvPr id="7" name="Rectangle 6"/>
          <p:cNvSpPr/>
          <p:nvPr/>
        </p:nvSpPr>
        <p:spPr>
          <a:xfrm>
            <a:off x="857224" y="4357694"/>
            <a:ext cx="4170372" cy="646331"/>
          </a:xfrm>
          <a:prstGeom prst="rect">
            <a:avLst/>
          </a:prstGeom>
        </p:spPr>
        <p:txBody>
          <a:bodyPr wrap="none">
            <a:spAutoFit/>
          </a:bodyPr>
          <a:lstStyle/>
          <a:p>
            <a:pPr marL="441960" rtl="1">
              <a:spcBef>
                <a:spcPts val="5580"/>
              </a:spcBef>
            </a:pPr>
            <a:r>
              <a:rPr lang="fr-FR" dirty="0" smtClean="0">
                <a:latin typeface="Arial" pitchFamily="34" charset="0"/>
                <a:cs typeface="Arial" pitchFamily="34" charset="0"/>
              </a:rPr>
              <a:t>Il y a 3 grands types de </a:t>
            </a:r>
            <a:r>
              <a:rPr lang="fr-FR" dirty="0" err="1" smtClean="0">
                <a:latin typeface="Arial" pitchFamily="34" charset="0"/>
                <a:cs typeface="Arial" pitchFamily="34" charset="0"/>
              </a:rPr>
              <a:t>sélectines</a:t>
            </a:r>
            <a:endParaRPr lang="fr-FR" dirty="0" smtClean="0">
              <a:latin typeface="Arial" pitchFamily="34" charset="0"/>
              <a:cs typeface="Arial" pitchFamily="34" charset="0"/>
            </a:endParaRPr>
          </a:p>
          <a:p>
            <a:endParaRPr lang="fr-FR" dirty="0"/>
          </a:p>
        </p:txBody>
      </p:sp>
      <p:sp>
        <p:nvSpPr>
          <p:cNvPr id="8" name="Rectangle 7"/>
          <p:cNvSpPr/>
          <p:nvPr/>
        </p:nvSpPr>
        <p:spPr>
          <a:xfrm>
            <a:off x="785786" y="4786322"/>
            <a:ext cx="6858048" cy="1348254"/>
          </a:xfrm>
          <a:prstGeom prst="rect">
            <a:avLst/>
          </a:prstGeom>
        </p:spPr>
        <p:txBody>
          <a:bodyPr wrap="square">
            <a:spAutoFit/>
          </a:bodyPr>
          <a:lstStyle/>
          <a:p>
            <a:pPr marL="441960" rtl="1">
              <a:spcBef>
                <a:spcPts val="5580"/>
              </a:spcBef>
            </a:pPr>
            <a:r>
              <a:rPr lang="fr-FR" b="1" spc="-20" dirty="0" smtClean="0">
                <a:solidFill>
                  <a:srgbClr val="000000"/>
                </a:solidFill>
                <a:latin typeface="Arial" pitchFamily="34" charset="0"/>
                <a:cs typeface="Arial" pitchFamily="34" charset="0"/>
              </a:rPr>
              <a:t>        L- </a:t>
            </a:r>
            <a:r>
              <a:rPr lang="fr-FR" b="1" spc="-20" dirty="0" err="1" smtClean="0">
                <a:solidFill>
                  <a:srgbClr val="000000"/>
                </a:solidFill>
                <a:latin typeface="Arial" pitchFamily="34" charset="0"/>
                <a:cs typeface="Arial" pitchFamily="34" charset="0"/>
              </a:rPr>
              <a:t>sélectine</a:t>
            </a:r>
            <a:r>
              <a:rPr lang="fr-FR" b="1" spc="-20" dirty="0" smtClean="0">
                <a:solidFill>
                  <a:srgbClr val="000000"/>
                </a:solidFill>
                <a:latin typeface="Arial" pitchFamily="34" charset="0"/>
                <a:cs typeface="Arial" pitchFamily="34" charset="0"/>
              </a:rPr>
              <a:t>: </a:t>
            </a:r>
            <a:r>
              <a:rPr lang="fr-FR" spc="-20" dirty="0" smtClean="0">
                <a:solidFill>
                  <a:srgbClr val="000000"/>
                </a:solidFill>
                <a:latin typeface="Arial" pitchFamily="34" charset="0"/>
                <a:cs typeface="Arial" pitchFamily="34" charset="0"/>
              </a:rPr>
              <a:t>tous les Leucocytes circulants</a:t>
            </a:r>
          </a:p>
          <a:p>
            <a:pPr marL="441960">
              <a:spcBef>
                <a:spcPts val="1800"/>
              </a:spcBef>
            </a:pPr>
            <a:r>
              <a:rPr lang="fr-FR" b="1" spc="-35" dirty="0" smtClean="0">
                <a:solidFill>
                  <a:srgbClr val="000000"/>
                </a:solidFill>
                <a:latin typeface="Arial" pitchFamily="34" charset="0"/>
                <a:cs typeface="Arial" pitchFamily="34" charset="0"/>
              </a:rPr>
              <a:t>P- </a:t>
            </a:r>
            <a:r>
              <a:rPr lang="fr-FR" b="1" spc="-35" dirty="0" err="1" smtClean="0">
                <a:solidFill>
                  <a:srgbClr val="000000"/>
                </a:solidFill>
                <a:latin typeface="Arial" pitchFamily="34" charset="0"/>
                <a:cs typeface="Arial" pitchFamily="34" charset="0"/>
              </a:rPr>
              <a:t>sélectine</a:t>
            </a:r>
            <a:r>
              <a:rPr lang="fr-FR" b="1" spc="-35" dirty="0" smtClean="0">
                <a:solidFill>
                  <a:srgbClr val="000000"/>
                </a:solidFill>
                <a:latin typeface="Arial" pitchFamily="34" charset="0"/>
                <a:cs typeface="Arial" pitchFamily="34" charset="0"/>
              </a:rPr>
              <a:t>: </a:t>
            </a:r>
            <a:r>
              <a:rPr lang="fr-FR" spc="-35" dirty="0" smtClean="0">
                <a:solidFill>
                  <a:srgbClr val="000000"/>
                </a:solidFill>
                <a:latin typeface="Arial" pitchFamily="34" charset="0"/>
                <a:cs typeface="Arial" pitchFamily="34" charset="0"/>
              </a:rPr>
              <a:t>Plaquettes et cellules endothéliales</a:t>
            </a:r>
          </a:p>
          <a:p>
            <a:pPr marL="441960">
              <a:spcBef>
                <a:spcPts val="1620"/>
              </a:spcBef>
            </a:pPr>
            <a:r>
              <a:rPr lang="fr-FR" b="1" spc="-10" dirty="0" smtClean="0">
                <a:latin typeface="Arial" pitchFamily="34" charset="0"/>
                <a:cs typeface="Arial" pitchFamily="34" charset="0"/>
              </a:rPr>
              <a:t>E- </a:t>
            </a:r>
            <a:r>
              <a:rPr lang="fr-FR" b="1" spc="-10" dirty="0" err="1" smtClean="0">
                <a:latin typeface="Arial" pitchFamily="34" charset="0"/>
                <a:cs typeface="Arial" pitchFamily="34" charset="0"/>
              </a:rPr>
              <a:t>sélectine</a:t>
            </a:r>
            <a:r>
              <a:rPr lang="fr-FR" b="1" spc="-10" dirty="0" smtClean="0">
                <a:latin typeface="Arial" pitchFamily="34" charset="0"/>
                <a:cs typeface="Arial" pitchFamily="34" charset="0"/>
              </a:rPr>
              <a:t>: </a:t>
            </a:r>
            <a:r>
              <a:rPr lang="fr-FR" spc="-10" dirty="0" smtClean="0">
                <a:latin typeface="Arial" pitchFamily="34" charset="0"/>
                <a:cs typeface="Arial" pitchFamily="34" charset="0"/>
              </a:rPr>
              <a:t>cellules </a:t>
            </a:r>
            <a:r>
              <a:rPr lang="fr-FR" spc="-10" dirty="0" smtClean="0">
                <a:solidFill>
                  <a:srgbClr val="000000"/>
                </a:solidFill>
                <a:latin typeface="Arial" pitchFamily="34" charset="0"/>
                <a:cs typeface="Arial" pitchFamily="34" charset="0"/>
              </a:rPr>
              <a:t>Endothéliales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8662" y="71414"/>
            <a:ext cx="7300396" cy="1094210"/>
          </a:xfrm>
          <a:prstGeom prst="rect">
            <a:avLst/>
          </a:prstGeom>
        </p:spPr>
        <p:txBody>
          <a:bodyPr wrap="none">
            <a:spAutoFit/>
          </a:bodyPr>
          <a:lstStyle/>
          <a:p>
            <a:pPr indent="365760">
              <a:lnSpc>
                <a:spcPts val="4100"/>
              </a:lnSpc>
            </a:pPr>
            <a:r>
              <a:rPr lang="fr-FR" sz="2800" spc="-40" dirty="0" smtClean="0">
                <a:solidFill>
                  <a:srgbClr val="000000"/>
                </a:solidFill>
                <a:latin typeface="Arial" pitchFamily="34" charset="0"/>
                <a:cs typeface="Arial" pitchFamily="34" charset="0"/>
              </a:rPr>
              <a:t>La superfamille des Immunoglobulines (</a:t>
            </a:r>
            <a:r>
              <a:rPr lang="fr-FR" sz="2800" spc="-40" dirty="0" err="1" smtClean="0">
                <a:solidFill>
                  <a:srgbClr val="000000"/>
                </a:solidFill>
                <a:latin typeface="Arial" pitchFamily="34" charset="0"/>
                <a:cs typeface="Arial" pitchFamily="34" charset="0"/>
              </a:rPr>
              <a:t>Igs</a:t>
            </a:r>
            <a:r>
              <a:rPr lang="fr-FR" sz="2800" spc="-40" dirty="0" smtClean="0">
                <a:solidFill>
                  <a:srgbClr val="000000"/>
                </a:solidFill>
                <a:latin typeface="Arial" pitchFamily="34" charset="0"/>
                <a:cs typeface="Arial" pitchFamily="34" charset="0"/>
              </a:rPr>
              <a:t>)</a:t>
            </a:r>
          </a:p>
          <a:p>
            <a:pPr indent="365760">
              <a:lnSpc>
                <a:spcPts val="4100"/>
              </a:lnSpc>
            </a:pPr>
            <a:endParaRPr lang="fr-FR" sz="2800" spc="-40" dirty="0">
              <a:solidFill>
                <a:srgbClr val="000000"/>
              </a:solidFill>
              <a:latin typeface="Arial" pitchFamily="34" charset="0"/>
              <a:cs typeface="Arial" pitchFamily="34" charset="0"/>
            </a:endParaRPr>
          </a:p>
        </p:txBody>
      </p:sp>
      <p:sp>
        <p:nvSpPr>
          <p:cNvPr id="4" name="Rectangle 3"/>
          <p:cNvSpPr/>
          <p:nvPr/>
        </p:nvSpPr>
        <p:spPr>
          <a:xfrm>
            <a:off x="214282" y="3875980"/>
            <a:ext cx="4786346" cy="2339102"/>
          </a:xfrm>
          <a:prstGeom prst="rect">
            <a:avLst/>
          </a:prstGeom>
        </p:spPr>
        <p:txBody>
          <a:bodyPr wrap="square">
            <a:spAutoFit/>
          </a:bodyPr>
          <a:lstStyle/>
          <a:p>
            <a:pPr marR="22860">
              <a:lnSpc>
                <a:spcPts val="3700"/>
              </a:lnSpc>
              <a:spcBef>
                <a:spcPts val="900"/>
              </a:spcBef>
            </a:pPr>
            <a:r>
              <a:rPr lang="fr-FR" sz="1600" spc="-10" dirty="0" smtClean="0">
                <a:solidFill>
                  <a:srgbClr val="000000"/>
                </a:solidFill>
                <a:latin typeface="Arial" pitchFamily="34" charset="0"/>
                <a:cs typeface="Arial" pitchFamily="34" charset="0"/>
              </a:rPr>
              <a:t>    Les principales molécules d’adhérence cellulaire:</a:t>
            </a:r>
          </a:p>
          <a:p>
            <a:pPr marL="868680" indent="274320">
              <a:spcBef>
                <a:spcPts val="720"/>
              </a:spcBef>
              <a:buFont typeface="Symbol"/>
              <a:buChar char="·"/>
            </a:pPr>
            <a:r>
              <a:rPr lang="fr-FR" sz="1600" b="1" spc="-40" dirty="0" smtClean="0">
                <a:latin typeface="Arial" pitchFamily="34" charset="0"/>
                <a:cs typeface="Arial" pitchFamily="34" charset="0"/>
              </a:rPr>
              <a:t>N-CAM </a:t>
            </a:r>
            <a:r>
              <a:rPr lang="fr-FR" sz="1600" b="1" spc="-40" dirty="0" smtClean="0">
                <a:solidFill>
                  <a:srgbClr val="49190E"/>
                </a:solidFill>
                <a:latin typeface="Arial" pitchFamily="34" charset="0"/>
                <a:cs typeface="Arial" pitchFamily="34" charset="0"/>
              </a:rPr>
              <a:t> </a:t>
            </a:r>
            <a:r>
              <a:rPr lang="fr-FR" sz="1600" b="1" spc="-40" dirty="0" smtClean="0">
                <a:solidFill>
                  <a:srgbClr val="000000"/>
                </a:solidFill>
                <a:latin typeface="Arial" pitchFamily="34" charset="0"/>
                <a:cs typeface="Arial" pitchFamily="34" charset="0"/>
              </a:rPr>
              <a:t>(Neural CAM) Molécule d’adhérence des cellules nerveuses</a:t>
            </a:r>
          </a:p>
          <a:p>
            <a:pPr marL="868680" indent="274320">
              <a:spcBef>
                <a:spcPts val="720"/>
              </a:spcBef>
              <a:buFont typeface="Symbol"/>
              <a:buChar char="·"/>
            </a:pPr>
            <a:r>
              <a:rPr lang="fr-FR" sz="1600" b="1" spc="-40" dirty="0" smtClean="0">
                <a:solidFill>
                  <a:srgbClr val="000000"/>
                </a:solidFill>
                <a:latin typeface="Arial" pitchFamily="34" charset="0"/>
                <a:cs typeface="Arial" pitchFamily="34" charset="0"/>
              </a:rPr>
              <a:t>V-CAM  (</a:t>
            </a:r>
            <a:r>
              <a:rPr lang="fr-FR" sz="1600" b="1" spc="-40" dirty="0" err="1" smtClean="0">
                <a:solidFill>
                  <a:srgbClr val="000000"/>
                </a:solidFill>
                <a:latin typeface="Arial" pitchFamily="34" charset="0"/>
                <a:cs typeface="Arial" pitchFamily="34" charset="0"/>
              </a:rPr>
              <a:t>Vascular</a:t>
            </a:r>
            <a:r>
              <a:rPr lang="fr-FR" sz="1600" b="1" spc="-40" dirty="0" smtClean="0">
                <a:solidFill>
                  <a:srgbClr val="000000"/>
                </a:solidFill>
                <a:latin typeface="Arial" pitchFamily="34" charset="0"/>
                <a:cs typeface="Arial" pitchFamily="34" charset="0"/>
              </a:rPr>
              <a:t> CAM) Molécule d’adhérence des cellules vasculaires</a:t>
            </a:r>
          </a:p>
          <a:p>
            <a:pPr marL="868680" indent="274320">
              <a:lnSpc>
                <a:spcPct val="99839"/>
              </a:lnSpc>
              <a:spcBef>
                <a:spcPts val="900"/>
              </a:spcBef>
              <a:buFont typeface="Symbol"/>
              <a:buChar char="·"/>
            </a:pPr>
            <a:r>
              <a:rPr lang="fr-FR" sz="1600" b="1" spc="-50" dirty="0" smtClean="0">
                <a:latin typeface="Arial" pitchFamily="34" charset="0"/>
                <a:cs typeface="Arial" pitchFamily="34" charset="0"/>
              </a:rPr>
              <a:t>I- C</a:t>
            </a:r>
            <a:r>
              <a:rPr lang="fr-FR" sz="1600" b="1" spc="-50" dirty="0" smtClean="0">
                <a:solidFill>
                  <a:srgbClr val="000000"/>
                </a:solidFill>
                <a:latin typeface="Arial" pitchFamily="34" charset="0"/>
                <a:cs typeface="Arial" pitchFamily="34" charset="0"/>
              </a:rPr>
              <a:t>AM (</a:t>
            </a:r>
            <a:r>
              <a:rPr lang="fr-FR" sz="1600" b="1" spc="-50" dirty="0" err="1" smtClean="0">
                <a:solidFill>
                  <a:srgbClr val="000000"/>
                </a:solidFill>
                <a:latin typeface="Arial" pitchFamily="34" charset="0"/>
                <a:cs typeface="Arial" pitchFamily="34" charset="0"/>
              </a:rPr>
              <a:t>Intercellula</a:t>
            </a:r>
            <a:r>
              <a:rPr lang="fr-FR" sz="1600" b="1" spc="-50" dirty="0" smtClean="0">
                <a:solidFill>
                  <a:srgbClr val="000000"/>
                </a:solidFill>
                <a:latin typeface="Arial" pitchFamily="34" charset="0"/>
                <a:cs typeface="Arial" pitchFamily="34" charset="0"/>
              </a:rPr>
              <a:t> CAM)</a:t>
            </a:r>
            <a:r>
              <a:rPr lang="fr-FR" sz="1600" b="1" spc="-40" dirty="0" smtClean="0">
                <a:solidFill>
                  <a:srgbClr val="000000"/>
                </a:solidFill>
                <a:latin typeface="Arial" pitchFamily="34" charset="0"/>
                <a:cs typeface="Arial" pitchFamily="34" charset="0"/>
              </a:rPr>
              <a:t> Molécule d’adhérence intercellulaire</a:t>
            </a:r>
            <a:endParaRPr lang="fr-FR" sz="1600" b="1" spc="-50" dirty="0">
              <a:solidFill>
                <a:srgbClr val="000000"/>
              </a:solidFill>
              <a:latin typeface="Arial" pitchFamily="34" charset="0"/>
              <a:cs typeface="Arial" pitchFamily="34" charset="0"/>
            </a:endParaRPr>
          </a:p>
        </p:txBody>
      </p:sp>
      <p:pic>
        <p:nvPicPr>
          <p:cNvPr id="8194" name="Picture 2" descr="http://static.intellego.fr/uploads/1/1/1163/media/DIJON%20SCHEMAS/600_Structure%20des%20immunoglobulines.gif"/>
          <p:cNvPicPr>
            <a:picLocks noChangeAspect="1" noChangeArrowheads="1"/>
          </p:cNvPicPr>
          <p:nvPr/>
        </p:nvPicPr>
        <p:blipFill>
          <a:blip r:embed="rId2" cstate="print"/>
          <a:srcRect l="31250"/>
          <a:stretch>
            <a:fillRect/>
          </a:stretch>
        </p:blipFill>
        <p:spPr bwMode="auto">
          <a:xfrm>
            <a:off x="5000628" y="3357562"/>
            <a:ext cx="2143140" cy="3214710"/>
          </a:xfrm>
          <a:prstGeom prst="rect">
            <a:avLst/>
          </a:prstGeom>
          <a:noFill/>
        </p:spPr>
      </p:pic>
      <p:sp>
        <p:nvSpPr>
          <p:cNvPr id="8" name="Rectangle 7"/>
          <p:cNvSpPr/>
          <p:nvPr/>
        </p:nvSpPr>
        <p:spPr>
          <a:xfrm>
            <a:off x="571472" y="1024215"/>
            <a:ext cx="8286808" cy="1705723"/>
          </a:xfrm>
          <a:prstGeom prst="rect">
            <a:avLst/>
          </a:prstGeom>
        </p:spPr>
        <p:txBody>
          <a:bodyPr wrap="square">
            <a:spAutoFit/>
          </a:bodyPr>
          <a:lstStyle/>
          <a:p>
            <a:pPr marL="137160" algn="just">
              <a:lnSpc>
                <a:spcPct val="150000"/>
              </a:lnSpc>
              <a:spcBef>
                <a:spcPts val="900"/>
              </a:spcBef>
            </a:pPr>
            <a:r>
              <a:rPr lang="fr-FR" sz="1600" spc="10" dirty="0" smtClean="0">
                <a:solidFill>
                  <a:srgbClr val="000000"/>
                </a:solidFill>
                <a:latin typeface="Arial" pitchFamily="34" charset="0"/>
                <a:cs typeface="Arial" pitchFamily="34" charset="0"/>
              </a:rPr>
              <a:t>Les CAM de la superfamille des </a:t>
            </a:r>
            <a:r>
              <a:rPr lang="fr-FR" sz="1600" spc="10" dirty="0" err="1" smtClean="0">
                <a:solidFill>
                  <a:srgbClr val="000000"/>
                </a:solidFill>
                <a:latin typeface="Arial" pitchFamily="34" charset="0"/>
                <a:cs typeface="Arial" pitchFamily="34" charset="0"/>
              </a:rPr>
              <a:t>Ig</a:t>
            </a:r>
            <a:r>
              <a:rPr lang="fr-FR" sz="1600" spc="10" dirty="0" smtClean="0">
                <a:solidFill>
                  <a:srgbClr val="000000"/>
                </a:solidFill>
                <a:latin typeface="Arial" pitchFamily="34" charset="0"/>
                <a:cs typeface="Arial" pitchFamily="34" charset="0"/>
              </a:rPr>
              <a:t> (</a:t>
            </a:r>
            <a:r>
              <a:rPr lang="fr-FR" sz="1600" spc="10" dirty="0" err="1" smtClean="0">
                <a:solidFill>
                  <a:srgbClr val="000000"/>
                </a:solidFill>
                <a:latin typeface="Arial" pitchFamily="34" charset="0"/>
                <a:cs typeface="Arial" pitchFamily="34" charset="0"/>
              </a:rPr>
              <a:t>IgCAM</a:t>
            </a:r>
            <a:r>
              <a:rPr lang="fr-FR" sz="1600" spc="10" dirty="0" smtClean="0">
                <a:solidFill>
                  <a:srgbClr val="000000"/>
                </a:solidFill>
                <a:latin typeface="Arial" pitchFamily="34" charset="0"/>
                <a:cs typeface="Arial" pitchFamily="34" charset="0"/>
              </a:rPr>
              <a:t>)</a:t>
            </a:r>
          </a:p>
          <a:p>
            <a:pPr marL="137160" indent="91440" algn="just">
              <a:lnSpc>
                <a:spcPct val="150000"/>
              </a:lnSpc>
              <a:buFont typeface="Arial" pitchFamily="34" charset="0"/>
              <a:buChar char="•"/>
            </a:pPr>
            <a:r>
              <a:rPr lang="fr-FR" sz="1600" spc="15" dirty="0" smtClean="0">
                <a:solidFill>
                  <a:srgbClr val="000000"/>
                </a:solidFill>
                <a:latin typeface="Arial" pitchFamily="34" charset="0"/>
                <a:cs typeface="Arial" pitchFamily="34" charset="0"/>
              </a:rPr>
              <a:t> sont les glycoprotéines transmembranaires </a:t>
            </a:r>
            <a:r>
              <a:rPr lang="fr-FR" sz="1600" b="1" spc="15" dirty="0" smtClean="0">
                <a:solidFill>
                  <a:srgbClr val="000000"/>
                </a:solidFill>
                <a:latin typeface="Arial" pitchFamily="34" charset="0"/>
                <a:cs typeface="Arial" pitchFamily="34" charset="0"/>
              </a:rPr>
              <a:t>indépendantes du calcium</a:t>
            </a:r>
            <a:r>
              <a:rPr lang="fr-FR" sz="1600" spc="15" dirty="0" smtClean="0">
                <a:solidFill>
                  <a:srgbClr val="000000"/>
                </a:solidFill>
                <a:latin typeface="Arial" pitchFamily="34" charset="0"/>
                <a:cs typeface="Arial" pitchFamily="34" charset="0"/>
              </a:rPr>
              <a:t>.</a:t>
            </a:r>
          </a:p>
          <a:p>
            <a:pPr marL="137160" marR="457200" algn="just">
              <a:lnSpc>
                <a:spcPct val="86399"/>
              </a:lnSpc>
              <a:spcBef>
                <a:spcPts val="900"/>
              </a:spcBef>
              <a:buFont typeface="Arial" pitchFamily="34" charset="0"/>
              <a:buChar char="•"/>
            </a:pPr>
            <a:r>
              <a:rPr lang="fr-FR" sz="1600" dirty="0" smtClean="0">
                <a:solidFill>
                  <a:srgbClr val="000000"/>
                </a:solidFill>
                <a:latin typeface="Arial" pitchFamily="34" charset="0"/>
                <a:cs typeface="Arial" pitchFamily="34" charset="0"/>
              </a:rPr>
              <a:t> Beaucoup interviennent dans les </a:t>
            </a:r>
            <a:r>
              <a:rPr lang="fr-FR" sz="1600" spc="10" dirty="0" smtClean="0">
                <a:solidFill>
                  <a:srgbClr val="000000"/>
                </a:solidFill>
                <a:latin typeface="Arial" pitchFamily="34" charset="0"/>
                <a:cs typeface="Arial" pitchFamily="34" charset="0"/>
              </a:rPr>
              <a:t>réponses immunitaires. </a:t>
            </a:r>
            <a:endParaRPr lang="fr-FR" sz="1600" spc="140" dirty="0" smtClean="0">
              <a:solidFill>
                <a:srgbClr val="000000"/>
              </a:solidFill>
              <a:latin typeface="Arial" pitchFamily="34" charset="0"/>
              <a:cs typeface="Arial" pitchFamily="34" charset="0"/>
            </a:endParaRPr>
          </a:p>
          <a:p>
            <a:pPr marL="365760" marR="548640" indent="-228600" algn="just">
              <a:lnSpc>
                <a:spcPct val="105599"/>
              </a:lnSpc>
              <a:spcBef>
                <a:spcPts val="180"/>
              </a:spcBef>
              <a:buFont typeface="Arial" pitchFamily="34" charset="0"/>
              <a:buChar char="•"/>
            </a:pPr>
            <a:r>
              <a:rPr lang="fr-FR" sz="1600" spc="15" dirty="0" smtClean="0">
                <a:solidFill>
                  <a:srgbClr val="000000"/>
                </a:solidFill>
                <a:latin typeface="Arial" pitchFamily="34" charset="0"/>
                <a:cs typeface="Arial" pitchFamily="34" charset="0"/>
              </a:rPr>
              <a:t>Certaines </a:t>
            </a:r>
            <a:r>
              <a:rPr lang="fr-FR" sz="1600" spc="15" dirty="0" err="1" smtClean="0">
                <a:solidFill>
                  <a:srgbClr val="000000"/>
                </a:solidFill>
                <a:latin typeface="Arial" pitchFamily="34" charset="0"/>
                <a:cs typeface="Arial" pitchFamily="34" charset="0"/>
              </a:rPr>
              <a:t>IgCAM</a:t>
            </a:r>
            <a:r>
              <a:rPr lang="fr-FR" sz="1600" spc="15" dirty="0" smtClean="0">
                <a:solidFill>
                  <a:srgbClr val="000000"/>
                </a:solidFill>
                <a:latin typeface="Arial" pitchFamily="34" charset="0"/>
                <a:cs typeface="Arial" pitchFamily="34" charset="0"/>
              </a:rPr>
              <a:t> interviennent dans l’adhérence entre cellules non-immunes    	</a:t>
            </a:r>
            <a:r>
              <a:rPr lang="fr-FR" sz="1600" spc="80" dirty="0" smtClean="0">
                <a:solidFill>
                  <a:srgbClr val="000000"/>
                </a:solidFill>
                <a:latin typeface="Arial" pitchFamily="34" charset="0"/>
                <a:cs typeface="Arial" pitchFamily="34" charset="0"/>
              </a:rPr>
              <a:t>  « V-CAM, N-CAM, L1,  » </a:t>
            </a:r>
            <a:r>
              <a:rPr lang="fr-FR" sz="1600" spc="-5" dirty="0" smtClean="0">
                <a:solidFill>
                  <a:srgbClr val="000000"/>
                </a:solidFill>
                <a:latin typeface="Arial" pitchFamily="34" charset="0"/>
                <a:cs typeface="Arial" pitchFamily="34" charset="0"/>
              </a:rPr>
              <a:t>par des liaisons avec les </a:t>
            </a:r>
            <a:r>
              <a:rPr lang="fr-FR" sz="1600" dirty="0" err="1" smtClean="0">
                <a:solidFill>
                  <a:srgbClr val="000000"/>
                </a:solidFill>
                <a:latin typeface="Arial" pitchFamily="34" charset="0"/>
                <a:cs typeface="Arial" pitchFamily="34" charset="0"/>
              </a:rPr>
              <a:t>intégrines</a:t>
            </a:r>
            <a:endParaRPr lang="fr-FR" sz="1600" dirty="0">
              <a:solidFill>
                <a:srgbClr val="000000"/>
              </a:solidFill>
              <a:latin typeface="Arial" pitchFamily="34" charset="0"/>
              <a:cs typeface="Arial" pitchFamily="34" charset="0"/>
            </a:endParaRPr>
          </a:p>
        </p:txBody>
      </p:sp>
      <p:pic>
        <p:nvPicPr>
          <p:cNvPr id="9" name="Image.jpg"/>
          <p:cNvPicPr/>
          <p:nvPr/>
        </p:nvPicPr>
        <p:blipFill>
          <a:blip r:embed="rId3" cstate="print"/>
          <a:stretch>
            <a:fillRect/>
          </a:stretch>
        </p:blipFill>
        <p:spPr>
          <a:xfrm>
            <a:off x="7643834" y="3357562"/>
            <a:ext cx="1216025" cy="314327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0430" y="71414"/>
            <a:ext cx="1943161" cy="523220"/>
          </a:xfrm>
          <a:prstGeom prst="rect">
            <a:avLst/>
          </a:prstGeom>
        </p:spPr>
        <p:txBody>
          <a:bodyPr wrap="none">
            <a:spAutoFit/>
          </a:bodyPr>
          <a:lstStyle/>
          <a:p>
            <a:r>
              <a:rPr lang="fr-FR" sz="2800" b="1" dirty="0" err="1" smtClean="0">
                <a:latin typeface="Arial" pitchFamily="34" charset="0"/>
                <a:cs typeface="Arial" pitchFamily="34" charset="0"/>
              </a:rPr>
              <a:t>Cadhérine</a:t>
            </a:r>
            <a:endParaRPr lang="fr-FR" sz="2800" dirty="0">
              <a:latin typeface="Arial" pitchFamily="34" charset="0"/>
              <a:cs typeface="Arial" pitchFamily="34" charset="0"/>
            </a:endParaRPr>
          </a:p>
        </p:txBody>
      </p:sp>
      <p:sp>
        <p:nvSpPr>
          <p:cNvPr id="7" name="Espace réservé du texte 139"/>
          <p:cNvSpPr txBox="1">
            <a:spLocks/>
          </p:cNvSpPr>
          <p:nvPr/>
        </p:nvSpPr>
        <p:spPr>
          <a:xfrm>
            <a:off x="571472" y="3357562"/>
            <a:ext cx="8143932" cy="357190"/>
          </a:xfrm>
          <a:prstGeom prst="rect">
            <a:avLst/>
          </a:prstGeom>
          <a:noFill/>
          <a:ln w="0" cmpd="sng">
            <a:noFill/>
            <a:prstDash val="solid"/>
          </a:ln>
        </p:spPr>
        <p:txBody>
          <a:bodyPr vert="horz" lIns="0" tIns="0" rIns="0" bIns="0" rtlCol="0" anchor="t"/>
          <a:lstStyle/>
          <a:p>
            <a:pPr lvl="0" algn="just"/>
            <a:r>
              <a:rPr kumimoji="0" lang="fr-FR" i="0" u="none" strike="noStrike" kern="1200" cap="none" spc="5" normalizeH="0" baseline="0" noProof="0" dirty="0" smtClean="0">
                <a:ln>
                  <a:noFill/>
                </a:ln>
                <a:solidFill>
                  <a:srgbClr val="000000"/>
                </a:solidFill>
                <a:effectLst/>
                <a:uLnTx/>
                <a:uFillTx/>
                <a:latin typeface="Arial" pitchFamily="34" charset="0"/>
                <a:cs typeface="Arial" pitchFamily="34" charset="0"/>
              </a:rPr>
              <a:t>Quand le Ca</a:t>
            </a:r>
            <a:r>
              <a:rPr kumimoji="0" lang="fr-FR" i="0" u="none" strike="noStrike" kern="1200" cap="none" spc="5" normalizeH="0" baseline="30000" noProof="0" dirty="0" smtClean="0">
                <a:ln>
                  <a:noFill/>
                </a:ln>
                <a:solidFill>
                  <a:srgbClr val="000000"/>
                </a:solidFill>
                <a:effectLst/>
                <a:uLnTx/>
                <a:uFillTx/>
                <a:latin typeface="Arial" pitchFamily="34" charset="0"/>
                <a:cs typeface="Arial" pitchFamily="34" charset="0"/>
              </a:rPr>
              <a:t>2+</a:t>
            </a:r>
            <a:r>
              <a:rPr kumimoji="0" lang="fr-FR" i="0" u="none" strike="noStrike" kern="1200" cap="none" spc="5" normalizeH="0" baseline="0" noProof="0" dirty="0" smtClean="0">
                <a:ln>
                  <a:noFill/>
                </a:ln>
                <a:solidFill>
                  <a:srgbClr val="000000"/>
                </a:solidFill>
                <a:effectLst/>
                <a:uLnTx/>
                <a:uFillTx/>
                <a:latin typeface="Arial" pitchFamily="34" charset="0"/>
                <a:cs typeface="Arial" pitchFamily="34" charset="0"/>
              </a:rPr>
              <a:t> se</a:t>
            </a:r>
            <a:r>
              <a:rPr kumimoji="0" lang="fr-FR" i="0" u="none" strike="noStrike" kern="1200" cap="none" spc="5" normalizeH="0" noProof="0" dirty="0" smtClean="0">
                <a:ln>
                  <a:noFill/>
                </a:ln>
                <a:solidFill>
                  <a:srgbClr val="000000"/>
                </a:solidFill>
                <a:effectLst/>
                <a:uLnTx/>
                <a:uFillTx/>
                <a:latin typeface="Arial" pitchFamily="34" charset="0"/>
                <a:cs typeface="Arial" pitchFamily="34" charset="0"/>
              </a:rPr>
              <a:t> </a:t>
            </a:r>
            <a:r>
              <a:rPr kumimoji="0" lang="fr-FR" i="0" u="none" strike="noStrike" kern="1200" cap="none" spc="5" normalizeH="0" baseline="0" noProof="0" dirty="0" smtClean="0">
                <a:ln>
                  <a:noFill/>
                </a:ln>
                <a:solidFill>
                  <a:srgbClr val="000000"/>
                </a:solidFill>
                <a:effectLst/>
                <a:uLnTx/>
                <a:uFillTx/>
                <a:latin typeface="Arial" pitchFamily="34" charset="0"/>
                <a:cs typeface="Arial" pitchFamily="34" charset="0"/>
              </a:rPr>
              <a:t> lie aux  domaines </a:t>
            </a:r>
            <a:r>
              <a:rPr kumimoji="0" lang="fr-FR" i="0" u="none" strike="noStrike" kern="1200" cap="none" spc="5" normalizeH="0" baseline="0" noProof="0" dirty="0" err="1" smtClean="0">
                <a:ln>
                  <a:noFill/>
                </a:ln>
                <a:solidFill>
                  <a:srgbClr val="000000"/>
                </a:solidFill>
                <a:effectLst/>
                <a:uLnTx/>
                <a:uFillTx/>
                <a:latin typeface="Arial" pitchFamily="34" charset="0"/>
                <a:cs typeface="Arial" pitchFamily="34" charset="0"/>
              </a:rPr>
              <a:t>cadhérines</a:t>
            </a:r>
            <a:r>
              <a:rPr kumimoji="0" lang="fr-FR" i="0" u="none" strike="noStrike" kern="1200" cap="none" spc="5" normalizeH="0" baseline="0" noProof="0" dirty="0" smtClean="0">
                <a:ln>
                  <a:noFill/>
                </a:ln>
                <a:solidFill>
                  <a:srgbClr val="000000"/>
                </a:solidFill>
                <a:effectLst/>
                <a:uLnTx/>
                <a:uFillTx/>
                <a:latin typeface="Arial" pitchFamily="34" charset="0"/>
                <a:cs typeface="Arial" pitchFamily="34" charset="0"/>
              </a:rPr>
              <a:t> répétés, elles </a:t>
            </a:r>
            <a:r>
              <a:rPr lang="fr-FR" spc="-10" dirty="0" smtClean="0">
                <a:solidFill>
                  <a:srgbClr val="000000"/>
                </a:solidFill>
                <a:latin typeface="Arial" pitchFamily="34" charset="0"/>
                <a:cs typeface="Arial" pitchFamily="34" charset="0"/>
              </a:rPr>
              <a:t>peuvent se </a:t>
            </a:r>
            <a:r>
              <a:rPr lang="fr-FR" spc="-10" dirty="0" err="1" smtClean="0">
                <a:solidFill>
                  <a:srgbClr val="000000"/>
                </a:solidFill>
                <a:latin typeface="Arial" pitchFamily="34" charset="0"/>
                <a:cs typeface="Arial" pitchFamily="34" charset="0"/>
              </a:rPr>
              <a:t>dimériser</a:t>
            </a:r>
            <a:r>
              <a:rPr lang="fr-FR" spc="-10" dirty="0" smtClean="0">
                <a:solidFill>
                  <a:srgbClr val="000000"/>
                </a:solidFill>
                <a:latin typeface="Arial" pitchFamily="34" charset="0"/>
                <a:cs typeface="Arial" pitchFamily="34" charset="0"/>
              </a:rPr>
              <a:t> en </a:t>
            </a:r>
            <a:r>
              <a:rPr lang="fr-FR" dirty="0" smtClean="0">
                <a:solidFill>
                  <a:srgbClr val="000000"/>
                </a:solidFill>
                <a:latin typeface="Arial" pitchFamily="34" charset="0"/>
                <a:cs typeface="Arial" pitchFamily="34" charset="0"/>
              </a:rPr>
              <a:t>changeant de </a:t>
            </a:r>
            <a:r>
              <a:rPr lang="fr-FR" spc="10" dirty="0" smtClean="0">
                <a:solidFill>
                  <a:srgbClr val="000000"/>
                </a:solidFill>
                <a:latin typeface="Arial" pitchFamily="34" charset="0"/>
                <a:cs typeface="Arial" pitchFamily="34" charset="0"/>
              </a:rPr>
              <a:t>conformation </a:t>
            </a:r>
            <a:r>
              <a:rPr lang="fr-FR" spc="-10" dirty="0" smtClean="0">
                <a:solidFill>
                  <a:srgbClr val="000000"/>
                </a:solidFill>
                <a:latin typeface="Arial" pitchFamily="34" charset="0"/>
                <a:cs typeface="Arial" pitchFamily="34" charset="0"/>
              </a:rPr>
              <a:t>et se lier aux domaines semblables d'une</a:t>
            </a:r>
            <a:r>
              <a:rPr lang="fr-FR" dirty="0" smtClean="0">
                <a:solidFill>
                  <a:schemeClr val="tx1">
                    <a:tint val="75000"/>
                  </a:schemeClr>
                </a:solidFill>
                <a:latin typeface="Arial" pitchFamily="34" charset="0"/>
                <a:cs typeface="Arial" pitchFamily="34" charset="0"/>
              </a:rPr>
              <a:t> </a:t>
            </a:r>
            <a:r>
              <a:rPr lang="fr-FR" spc="-20" dirty="0" smtClean="0">
                <a:solidFill>
                  <a:srgbClr val="000000"/>
                </a:solidFill>
                <a:latin typeface="Arial" pitchFamily="34" charset="0"/>
                <a:cs typeface="Arial" pitchFamily="34" charset="0"/>
              </a:rPr>
              <a:t>cellule adjacente. De même, la diminution du Ca</a:t>
            </a:r>
            <a:r>
              <a:rPr lang="fr-FR" spc="-20" baseline="30000" dirty="0" smtClean="0">
                <a:solidFill>
                  <a:srgbClr val="000000"/>
                </a:solidFill>
                <a:latin typeface="Arial" pitchFamily="34" charset="0"/>
                <a:cs typeface="Arial" pitchFamily="34" charset="0"/>
              </a:rPr>
              <a:t>2+</a:t>
            </a:r>
            <a:r>
              <a:rPr lang="fr-FR" spc="-20" dirty="0" smtClean="0">
                <a:solidFill>
                  <a:srgbClr val="000000"/>
                </a:solidFill>
                <a:latin typeface="Arial" pitchFamily="34" charset="0"/>
                <a:cs typeface="Arial" pitchFamily="34" charset="0"/>
              </a:rPr>
              <a:t> extracellulaire </a:t>
            </a:r>
            <a:r>
              <a:rPr lang="fr-FR" spc="-30" dirty="0" smtClean="0">
                <a:solidFill>
                  <a:srgbClr val="000000"/>
                </a:solidFill>
                <a:latin typeface="Arial" pitchFamily="34" charset="0"/>
                <a:cs typeface="Arial" pitchFamily="34" charset="0"/>
              </a:rPr>
              <a:t>peut entraîner la dissociation des cellules.</a:t>
            </a:r>
          </a:p>
          <a:p>
            <a:pPr algn="just"/>
            <a:endParaRPr lang="fr-FR" spc="-20" dirty="0" smtClean="0">
              <a:solidFill>
                <a:srgbClr val="000000"/>
              </a:solidFill>
              <a:latin typeface="Arial" pitchFamily="34" charset="0"/>
              <a:cs typeface="Arial" pitchFamily="34" charset="0"/>
            </a:endParaRPr>
          </a:p>
          <a:p>
            <a:pPr marL="0" marR="0" lvl="0" indent="0" algn="just" defTabSz="914400" rtl="0" eaLnBrk="1" fontAlgn="auto" latinLnBrk="0" hangingPunct="1">
              <a:spcBef>
                <a:spcPts val="0"/>
              </a:spcBef>
              <a:spcAft>
                <a:spcPts val="0"/>
              </a:spcAft>
              <a:buClrTx/>
              <a:buSzTx/>
              <a:buFontTx/>
              <a:buNone/>
              <a:tabLst/>
              <a:defRPr/>
            </a:pPr>
            <a:endParaRPr kumimoji="0" lang="fr-FR" b="0" i="0" u="none" strike="noStrike" kern="1200" cap="none" spc="5" normalizeH="0" baseline="0" noProof="0" dirty="0">
              <a:ln>
                <a:noFill/>
              </a:ln>
              <a:solidFill>
                <a:srgbClr val="000000"/>
              </a:solidFill>
              <a:effectLst/>
              <a:uLnTx/>
              <a:uFillTx/>
              <a:latin typeface="Arial" pitchFamily="34" charset="0"/>
              <a:cs typeface="Arial" pitchFamily="34" charset="0"/>
            </a:endParaRPr>
          </a:p>
        </p:txBody>
      </p:sp>
      <p:sp>
        <p:nvSpPr>
          <p:cNvPr id="8" name="Rectangle 7"/>
          <p:cNvSpPr/>
          <p:nvPr/>
        </p:nvSpPr>
        <p:spPr>
          <a:xfrm>
            <a:off x="500034" y="4393790"/>
            <a:ext cx="8358246" cy="646331"/>
          </a:xfrm>
          <a:prstGeom prst="rect">
            <a:avLst/>
          </a:prstGeom>
        </p:spPr>
        <p:txBody>
          <a:bodyPr wrap="square">
            <a:spAutoFit/>
          </a:bodyPr>
          <a:lstStyle/>
          <a:p>
            <a:pPr algn="just">
              <a:spcAft>
                <a:spcPts val="180"/>
              </a:spcAft>
            </a:pPr>
            <a:r>
              <a:rPr lang="fr-FR" spc="-45" dirty="0" smtClean="0">
                <a:solidFill>
                  <a:srgbClr val="000000"/>
                </a:solidFill>
                <a:latin typeface="Arial" pitchFamily="34" charset="0"/>
                <a:cs typeface="Arial" pitchFamily="34" charset="0"/>
              </a:rPr>
              <a:t>Les interactions de </a:t>
            </a:r>
            <a:r>
              <a:rPr lang="fr-FR" spc="-45" dirty="0" err="1" smtClean="0">
                <a:solidFill>
                  <a:srgbClr val="000000"/>
                </a:solidFill>
                <a:latin typeface="Arial" pitchFamily="34" charset="0"/>
                <a:cs typeface="Arial" pitchFamily="34" charset="0"/>
              </a:rPr>
              <a:t>cadhérines</a:t>
            </a:r>
            <a:r>
              <a:rPr lang="fr-FR" spc="-45" dirty="0" smtClean="0">
                <a:solidFill>
                  <a:srgbClr val="000000"/>
                </a:solidFill>
                <a:latin typeface="Arial" pitchFamily="34" charset="0"/>
                <a:cs typeface="Arial" pitchFamily="34" charset="0"/>
              </a:rPr>
              <a:t> sont homophiles, les </a:t>
            </a:r>
            <a:r>
              <a:rPr lang="fr-FR" spc="-45" dirty="0" err="1" smtClean="0">
                <a:solidFill>
                  <a:srgbClr val="000000"/>
                </a:solidFill>
                <a:latin typeface="Arial" pitchFamily="34" charset="0"/>
                <a:cs typeface="Arial" pitchFamily="34" charset="0"/>
              </a:rPr>
              <a:t>cadhérines</a:t>
            </a:r>
            <a:r>
              <a:rPr lang="fr-FR" spc="-45" dirty="0" smtClean="0">
                <a:solidFill>
                  <a:srgbClr val="000000"/>
                </a:solidFill>
                <a:latin typeface="Arial" pitchFamily="34" charset="0"/>
                <a:cs typeface="Arial" pitchFamily="34" charset="0"/>
              </a:rPr>
              <a:t> </a:t>
            </a:r>
            <a:r>
              <a:rPr lang="fr-FR" spc="-20" dirty="0" smtClean="0">
                <a:solidFill>
                  <a:srgbClr val="000000"/>
                </a:solidFill>
                <a:latin typeface="Arial" pitchFamily="34" charset="0"/>
                <a:cs typeface="Arial" pitchFamily="34" charset="0"/>
              </a:rPr>
              <a:t>identiques interagissant pour former des tissus cellulaires de </a:t>
            </a:r>
            <a:r>
              <a:rPr lang="fr-FR" spc="-30" dirty="0" smtClean="0">
                <a:solidFill>
                  <a:srgbClr val="000000"/>
                </a:solidFill>
                <a:latin typeface="Arial" pitchFamily="34" charset="0"/>
                <a:cs typeface="Arial" pitchFamily="34" charset="0"/>
              </a:rPr>
              <a:t>même type.</a:t>
            </a:r>
            <a:endParaRPr lang="fr-FR" spc="-30" dirty="0">
              <a:solidFill>
                <a:srgbClr val="000000"/>
              </a:solidFill>
              <a:latin typeface="Arial" pitchFamily="34" charset="0"/>
              <a:cs typeface="Arial" pitchFamily="34" charset="0"/>
            </a:endParaRPr>
          </a:p>
        </p:txBody>
      </p:sp>
      <p:sp>
        <p:nvSpPr>
          <p:cNvPr id="9" name="Espace réservé du texte 145"/>
          <p:cNvSpPr txBox="1">
            <a:spLocks/>
          </p:cNvSpPr>
          <p:nvPr/>
        </p:nvSpPr>
        <p:spPr>
          <a:xfrm>
            <a:off x="428596" y="4857760"/>
            <a:ext cx="4929222" cy="857256"/>
          </a:xfrm>
          <a:prstGeom prst="rect">
            <a:avLst/>
          </a:prstGeom>
          <a:noFill/>
          <a:ln w="0" cmpd="sng">
            <a:noFill/>
            <a:prstDash val="solid"/>
          </a:ln>
        </p:spPr>
        <p:txBody>
          <a:bodyPr vert="horz" lIns="0" tIns="0" rIns="0" bIns="0" rtlCol="0" anchor="t"/>
          <a:lstStyle/>
          <a:p>
            <a:pPr marL="0" marR="0" lvl="0" indent="0" algn="l" defTabSz="914400" rtl="0" eaLnBrk="1" fontAlgn="auto" latinLnBrk="0" hangingPunct="1">
              <a:spcBef>
                <a:spcPts val="0"/>
              </a:spcBef>
              <a:spcAft>
                <a:spcPts val="0"/>
              </a:spcAft>
              <a:buClrTx/>
              <a:buSzTx/>
              <a:buFontTx/>
              <a:buNone/>
              <a:tabLst/>
              <a:defRPr/>
            </a:pPr>
            <a:endParaRPr kumimoji="0" lang="fr-FR" b="1" i="0" u="none" strike="noStrike" kern="1200" cap="none" spc="-40" normalizeH="0" baseline="0" noProof="0" dirty="0" smtClean="0">
              <a:ln>
                <a:noFill/>
              </a:ln>
              <a:solidFill>
                <a:srgbClr val="3333CC"/>
              </a:solidFill>
              <a:effectLst/>
              <a:uLnTx/>
              <a:uFillTx/>
              <a:latin typeface="Arial" pitchFamily="34" charset="0"/>
              <a:cs typeface="Arial" pitchFamily="34" charset="0"/>
            </a:endParaRPr>
          </a:p>
          <a:p>
            <a:pPr marL="0" marR="0" lvl="0" indent="91440" algn="just" defTabSz="914400" rtl="0" eaLnBrk="1" fontAlgn="auto" latinLnBrk="0" hangingPunct="1">
              <a:spcBef>
                <a:spcPts val="180"/>
              </a:spcBef>
              <a:spcAft>
                <a:spcPts val="0"/>
              </a:spcAft>
              <a:buClrTx/>
              <a:buSzTx/>
              <a:tabLst/>
              <a:defRPr/>
            </a:pPr>
            <a:r>
              <a:rPr kumimoji="0" lang="fr-FR" i="0" u="none" strike="noStrike" kern="1200" cap="none" spc="-35" normalizeH="0" baseline="0" noProof="0" dirty="0" smtClean="0">
                <a:ln>
                  <a:noFill/>
                </a:ln>
                <a:solidFill>
                  <a:srgbClr val="000000"/>
                </a:solidFill>
                <a:effectLst/>
                <a:uLnTx/>
                <a:uFillTx/>
                <a:latin typeface="Arial" pitchFamily="34" charset="0"/>
                <a:cs typeface="Arial" pitchFamily="34" charset="0"/>
              </a:rPr>
              <a:t>Il existe plusieurs types de </a:t>
            </a:r>
            <a:r>
              <a:rPr kumimoji="0" lang="fr-FR" i="0" u="none" strike="noStrike" kern="1200" cap="none" spc="-35" normalizeH="0" baseline="0" noProof="0" dirty="0" err="1" smtClean="0">
                <a:ln>
                  <a:noFill/>
                </a:ln>
                <a:solidFill>
                  <a:srgbClr val="000000"/>
                </a:solidFill>
                <a:effectLst/>
                <a:uLnTx/>
                <a:uFillTx/>
                <a:latin typeface="Arial" pitchFamily="34" charset="0"/>
                <a:cs typeface="Arial" pitchFamily="34" charset="0"/>
              </a:rPr>
              <a:t>cadhérine</a:t>
            </a:r>
            <a:r>
              <a:rPr kumimoji="0" lang="fr-FR" i="0" u="none" strike="noStrike" kern="1200" cap="none" spc="-35" normalizeH="0" baseline="0" noProof="0" dirty="0" smtClean="0">
                <a:ln>
                  <a:noFill/>
                </a:ln>
                <a:solidFill>
                  <a:srgbClr val="000000"/>
                </a:solidFill>
                <a:effectLst/>
                <a:uLnTx/>
                <a:uFillTx/>
                <a:latin typeface="Arial" pitchFamily="34" charset="0"/>
                <a:cs typeface="Arial" pitchFamily="34" charset="0"/>
              </a:rPr>
              <a:t>:</a:t>
            </a:r>
          </a:p>
          <a:p>
            <a:pPr marL="0" marR="0" lvl="0" indent="91440" algn="just" defTabSz="914400" rtl="0" eaLnBrk="1" fontAlgn="auto" latinLnBrk="0" hangingPunct="1">
              <a:spcBef>
                <a:spcPts val="180"/>
              </a:spcBef>
              <a:spcAft>
                <a:spcPts val="0"/>
              </a:spcAft>
              <a:buClrTx/>
              <a:buSzTx/>
              <a:tabLst/>
              <a:defRPr/>
            </a:pPr>
            <a:r>
              <a:rPr kumimoji="0" lang="fr-FR" b="1" i="0" u="none" strike="noStrike" kern="1200" cap="none" spc="-35" normalizeH="0" baseline="0" noProof="0" dirty="0" smtClean="0">
                <a:ln>
                  <a:noFill/>
                </a:ln>
                <a:solidFill>
                  <a:srgbClr val="000000"/>
                </a:solidFill>
                <a:effectLst/>
                <a:uLnTx/>
                <a:uFillTx/>
                <a:latin typeface="Arial" pitchFamily="34" charset="0"/>
                <a:cs typeface="Arial" pitchFamily="34" charset="0"/>
              </a:rPr>
              <a:t>E </a:t>
            </a:r>
            <a:r>
              <a:rPr kumimoji="0" lang="fr-FR" b="0" i="0" u="none" strike="noStrike" kern="1200" cap="none" spc="-35" normalizeH="0" baseline="0" noProof="0" dirty="0" smtClean="0">
                <a:ln>
                  <a:noFill/>
                </a:ln>
                <a:solidFill>
                  <a:srgbClr val="000000"/>
                </a:solidFill>
                <a:effectLst/>
                <a:uLnTx/>
                <a:uFillTx/>
                <a:latin typeface="Arial" pitchFamily="34" charset="0"/>
                <a:cs typeface="Arial" pitchFamily="34" charset="0"/>
              </a:rPr>
              <a:t>– cellules épithéliales &amp; embryonnaires</a:t>
            </a:r>
          </a:p>
          <a:p>
            <a:pPr marL="0" marR="0" lvl="0" indent="91440" algn="just" defTabSz="914400" rtl="0" eaLnBrk="1" fontAlgn="auto" latinLnBrk="0" hangingPunct="1">
              <a:spcBef>
                <a:spcPts val="180"/>
              </a:spcBef>
              <a:spcAft>
                <a:spcPts val="0"/>
              </a:spcAft>
              <a:buClrTx/>
              <a:buSzTx/>
              <a:tabLst/>
              <a:defRPr/>
            </a:pPr>
            <a:r>
              <a:rPr kumimoji="0" lang="fr-FR" b="1" i="0" u="none" strike="noStrike" kern="1200" cap="none" spc="-30" normalizeH="0" baseline="0" noProof="0" dirty="0" smtClean="0">
                <a:ln>
                  <a:noFill/>
                </a:ln>
                <a:solidFill>
                  <a:srgbClr val="000000"/>
                </a:solidFill>
                <a:effectLst/>
                <a:uLnTx/>
                <a:uFillTx/>
                <a:latin typeface="Arial" pitchFamily="34" charset="0"/>
                <a:cs typeface="Arial" pitchFamily="34" charset="0"/>
              </a:rPr>
              <a:t>P </a:t>
            </a:r>
            <a:r>
              <a:rPr kumimoji="0" lang="fr-FR" b="0" i="0" u="none" strike="noStrike" kern="1200" cap="none" spc="-30" normalizeH="0" baseline="0" noProof="0" dirty="0" smtClean="0">
                <a:ln>
                  <a:noFill/>
                </a:ln>
                <a:solidFill>
                  <a:srgbClr val="000000"/>
                </a:solidFill>
                <a:effectLst/>
                <a:uLnTx/>
                <a:uFillTx/>
                <a:latin typeface="Arial" pitchFamily="34" charset="0"/>
                <a:cs typeface="Arial" pitchFamily="34" charset="0"/>
              </a:rPr>
              <a:t>– placenta &amp; épidermes</a:t>
            </a:r>
          </a:p>
          <a:p>
            <a:pPr lvl="0" indent="91440" algn="just">
              <a:spcBef>
                <a:spcPts val="360"/>
              </a:spcBef>
            </a:pPr>
            <a:r>
              <a:rPr lang="fr-FR" b="1" spc="-55" dirty="0" smtClean="0">
                <a:solidFill>
                  <a:srgbClr val="000000"/>
                </a:solidFill>
                <a:latin typeface="Arial" pitchFamily="34" charset="0"/>
                <a:cs typeface="Arial" pitchFamily="34" charset="0"/>
              </a:rPr>
              <a:t>N </a:t>
            </a:r>
            <a:r>
              <a:rPr lang="fr-FR" spc="-55" dirty="0" smtClean="0">
                <a:solidFill>
                  <a:srgbClr val="000000"/>
                </a:solidFill>
                <a:latin typeface="Arial" pitchFamily="34" charset="0"/>
                <a:cs typeface="Arial" pitchFamily="34" charset="0"/>
              </a:rPr>
              <a:t>– neurones &amp; muscles</a:t>
            </a:r>
          </a:p>
          <a:p>
            <a:pPr lvl="0" indent="91440" algn="just">
              <a:spcBef>
                <a:spcPts val="360"/>
              </a:spcBef>
            </a:pPr>
            <a:r>
              <a:rPr lang="fr-FR" b="1" spc="-35" dirty="0" smtClean="0">
                <a:solidFill>
                  <a:srgbClr val="000000"/>
                </a:solidFill>
                <a:latin typeface="Arial" pitchFamily="34" charset="0"/>
                <a:cs typeface="Arial" pitchFamily="34" charset="0"/>
              </a:rPr>
              <a:t>VE </a:t>
            </a:r>
            <a:r>
              <a:rPr lang="fr-FR" spc="-35" dirty="0" smtClean="0">
                <a:solidFill>
                  <a:srgbClr val="000000"/>
                </a:solidFill>
                <a:latin typeface="Arial" pitchFamily="34" charset="0"/>
                <a:cs typeface="Arial" pitchFamily="34" charset="0"/>
              </a:rPr>
              <a:t>– cellules endothéliales vasculaires</a:t>
            </a:r>
          </a:p>
          <a:p>
            <a:pPr indent="91440">
              <a:spcBef>
                <a:spcPts val="360"/>
              </a:spcBef>
            </a:pPr>
            <a:endParaRPr lang="fr-FR" spc="-55" dirty="0" smtClean="0">
              <a:solidFill>
                <a:srgbClr val="000000"/>
              </a:solidFill>
              <a:latin typeface="Arial" pitchFamily="34" charset="0"/>
              <a:cs typeface="Arial" pitchFamily="34" charset="0"/>
            </a:endParaRPr>
          </a:p>
          <a:p>
            <a:pPr marL="0" marR="0" lvl="0" indent="91440" algn="l" defTabSz="914400" rtl="0" eaLnBrk="1" fontAlgn="auto" latinLnBrk="0" hangingPunct="1">
              <a:spcBef>
                <a:spcPts val="360"/>
              </a:spcBef>
              <a:spcAft>
                <a:spcPts val="0"/>
              </a:spcAft>
              <a:buClrTx/>
              <a:buSzTx/>
              <a:tabLst/>
              <a:defRPr/>
            </a:pPr>
            <a:endParaRPr kumimoji="0" lang="fr-FR" b="0" i="0" u="none" strike="noStrike" kern="1200" cap="none" spc="-30" normalizeH="0" baseline="0" noProof="0" dirty="0">
              <a:ln>
                <a:noFill/>
              </a:ln>
              <a:solidFill>
                <a:srgbClr val="000000"/>
              </a:solidFill>
              <a:effectLst/>
              <a:uLnTx/>
              <a:uFillTx/>
              <a:latin typeface="Arial" pitchFamily="34" charset="0"/>
              <a:cs typeface="Arial" pitchFamily="34" charset="0"/>
            </a:endParaRPr>
          </a:p>
        </p:txBody>
      </p:sp>
      <p:sp>
        <p:nvSpPr>
          <p:cNvPr id="10" name="Espace réservé du texte 146"/>
          <p:cNvSpPr txBox="1">
            <a:spLocks/>
          </p:cNvSpPr>
          <p:nvPr/>
        </p:nvSpPr>
        <p:spPr>
          <a:xfrm>
            <a:off x="2285984" y="5715016"/>
            <a:ext cx="2928958" cy="245746"/>
          </a:xfrm>
          <a:prstGeom prst="rect">
            <a:avLst/>
          </a:prstGeom>
          <a:noFill/>
          <a:ln w="0" cmpd="sng">
            <a:noFill/>
            <a:prstDash val="solid"/>
          </a:ln>
        </p:spPr>
        <p:txBody>
          <a:bodyPr vert="horz" lIns="0" tIns="0" rIns="0" bIns="0" rtlCol="0" anchor="t"/>
          <a:lstStyle/>
          <a:p>
            <a:pPr marL="0" marR="0" lvl="0" indent="91440" algn="l" defTabSz="914400" rtl="0" eaLnBrk="1" fontAlgn="auto" latinLnBrk="0" hangingPunct="1">
              <a:lnSpc>
                <a:spcPct val="76799"/>
              </a:lnSpc>
              <a:spcBef>
                <a:spcPts val="0"/>
              </a:spcBef>
              <a:spcAft>
                <a:spcPts val="0"/>
              </a:spcAft>
              <a:buClrTx/>
              <a:buSzTx/>
              <a:tabLst/>
              <a:defRPr/>
            </a:pPr>
            <a:endParaRPr kumimoji="0" lang="fr-FR" b="0" i="0" u="none" strike="noStrike" kern="1200" cap="none" spc="-55" normalizeH="0" baseline="0" noProof="0" dirty="0">
              <a:ln>
                <a:noFill/>
              </a:ln>
              <a:solidFill>
                <a:srgbClr val="000000"/>
              </a:solidFill>
              <a:effectLst/>
              <a:uLnTx/>
              <a:uFillTx/>
              <a:latin typeface="Arial" pitchFamily="34" charset="0"/>
              <a:cs typeface="Arial" pitchFamily="34" charset="0"/>
            </a:endParaRPr>
          </a:p>
        </p:txBody>
      </p:sp>
      <p:sp>
        <p:nvSpPr>
          <p:cNvPr id="11" name="Espace réservé du texte 147"/>
          <p:cNvSpPr txBox="1">
            <a:spLocks/>
          </p:cNvSpPr>
          <p:nvPr/>
        </p:nvSpPr>
        <p:spPr>
          <a:xfrm>
            <a:off x="2000232" y="4071942"/>
            <a:ext cx="4566748" cy="245746"/>
          </a:xfrm>
          <a:prstGeom prst="rect">
            <a:avLst/>
          </a:prstGeom>
          <a:noFill/>
          <a:ln w="0" cmpd="sng">
            <a:noFill/>
            <a:prstDash val="solid"/>
          </a:ln>
        </p:spPr>
        <p:txBody>
          <a:bodyPr vert="horz" lIns="0" tIns="0" rIns="0" bIns="0" rtlCol="0" anchor="t"/>
          <a:lstStyle/>
          <a:p>
            <a:pPr marL="0" marR="0" lvl="0" indent="91440" algn="l" defTabSz="914400" rtl="0" eaLnBrk="1" fontAlgn="auto" latinLnBrk="0" hangingPunct="1">
              <a:lnSpc>
                <a:spcPct val="76799"/>
              </a:lnSpc>
              <a:spcBef>
                <a:spcPts val="0"/>
              </a:spcBef>
              <a:spcAft>
                <a:spcPts val="0"/>
              </a:spcAft>
              <a:buClrTx/>
              <a:buSzTx/>
              <a:buFont typeface="Symbol"/>
              <a:buChar char="·"/>
              <a:tabLst/>
              <a:defRPr/>
            </a:pPr>
            <a:endParaRPr kumimoji="0" lang="fr-FR" b="0" i="0" u="none" strike="noStrike" kern="1200" cap="none" spc="-35" normalizeH="0" baseline="0" noProof="0" dirty="0">
              <a:ln>
                <a:noFill/>
              </a:ln>
              <a:solidFill>
                <a:srgbClr val="000000"/>
              </a:solidFill>
              <a:effectLst/>
              <a:uLnTx/>
              <a:uFillTx/>
              <a:latin typeface="Arial" pitchFamily="34" charset="0"/>
              <a:cs typeface="Arial" pitchFamily="34" charset="0"/>
            </a:endParaRPr>
          </a:p>
        </p:txBody>
      </p:sp>
      <p:pic>
        <p:nvPicPr>
          <p:cNvPr id="12" name="Image.jpg"/>
          <p:cNvPicPr/>
          <p:nvPr/>
        </p:nvPicPr>
        <p:blipFill>
          <a:blip r:embed="rId2" cstate="print"/>
          <a:srcRect l="2727" t="24639" r="2727" b="26964"/>
          <a:stretch>
            <a:fillRect/>
          </a:stretch>
        </p:blipFill>
        <p:spPr>
          <a:xfrm>
            <a:off x="428596" y="714356"/>
            <a:ext cx="8286808" cy="250033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jpg"/>
          <p:cNvPicPr/>
          <p:nvPr/>
        </p:nvPicPr>
        <p:blipFill>
          <a:blip r:embed="rId2" cstate="print"/>
          <a:srcRect l="31111" t="20559" r="28748" b="4308"/>
          <a:stretch>
            <a:fillRect/>
          </a:stretch>
        </p:blipFill>
        <p:spPr>
          <a:xfrm>
            <a:off x="928662" y="1571612"/>
            <a:ext cx="2143140" cy="4286280"/>
          </a:xfrm>
          <a:prstGeom prst="rect">
            <a:avLst/>
          </a:prstGeom>
        </p:spPr>
      </p:pic>
      <p:sp>
        <p:nvSpPr>
          <p:cNvPr id="3" name="Espace réservé du texte 177"/>
          <p:cNvSpPr txBox="1">
            <a:spLocks/>
          </p:cNvSpPr>
          <p:nvPr/>
        </p:nvSpPr>
        <p:spPr>
          <a:xfrm>
            <a:off x="285720" y="500042"/>
            <a:ext cx="3500462" cy="993462"/>
          </a:xfrm>
          <a:prstGeom prst="rect">
            <a:avLst/>
          </a:prstGeom>
          <a:noFill/>
          <a:ln w="0" cmpd="sng">
            <a:noFill/>
            <a:prstDash val="solid"/>
          </a:ln>
        </p:spPr>
        <p:txBody>
          <a:bodyPr vert="horz" lIns="0" tIns="0" rIns="0" bIns="0" rtlCol="0" anchor="t"/>
          <a:lstStyle/>
          <a:p>
            <a:pPr marL="0" marR="0" lvl="0" indent="0" algn="ctr" defTabSz="914400" rtl="0" eaLnBrk="1" fontAlgn="auto" latinLnBrk="0" hangingPunct="1">
              <a:lnSpc>
                <a:spcPct val="95999"/>
              </a:lnSpc>
              <a:spcBef>
                <a:spcPts val="0"/>
              </a:spcBef>
              <a:spcAft>
                <a:spcPts val="180"/>
              </a:spcAft>
              <a:buClrTx/>
              <a:buSzTx/>
              <a:buFontTx/>
              <a:buNone/>
              <a:tabLst/>
              <a:defRPr/>
            </a:pPr>
            <a:r>
              <a:rPr kumimoji="0" lang="fr-FR" sz="1600" b="1" i="0" u="none" strike="noStrike" kern="1200" cap="none" spc="-5" normalizeH="0" baseline="0" noProof="0" dirty="0" smtClean="0">
                <a:ln>
                  <a:noFill/>
                </a:ln>
                <a:effectLst/>
                <a:uLnTx/>
                <a:uFillTx/>
                <a:latin typeface="Arial" pitchFamily="34" charset="0"/>
                <a:cs typeface="Arial" pitchFamily="34" charset="0"/>
              </a:rPr>
              <a:t>Les </a:t>
            </a:r>
            <a:r>
              <a:rPr kumimoji="0" lang="fr-FR" sz="1600" b="1" i="0" u="none" strike="noStrike" kern="1200" cap="none" spc="-5" normalizeH="0" baseline="0" noProof="0" dirty="0" err="1" smtClean="0">
                <a:ln>
                  <a:noFill/>
                </a:ln>
                <a:effectLst/>
                <a:uLnTx/>
                <a:uFillTx/>
                <a:latin typeface="Arial" pitchFamily="34" charset="0"/>
                <a:cs typeface="Arial" pitchFamily="34" charset="0"/>
              </a:rPr>
              <a:t>cadhérines</a:t>
            </a:r>
            <a:r>
              <a:rPr kumimoji="0" lang="fr-FR" sz="1600" b="1" i="0" u="none" strike="noStrike" kern="1200" cap="none" spc="-5" normalizeH="0" baseline="0" noProof="0" dirty="0" smtClean="0">
                <a:ln>
                  <a:noFill/>
                </a:ln>
                <a:effectLst/>
                <a:uLnTx/>
                <a:uFillTx/>
                <a:latin typeface="Arial" pitchFamily="34" charset="0"/>
                <a:cs typeface="Arial" pitchFamily="34" charset="0"/>
              </a:rPr>
              <a:t> sont liées au cytosquelette</a:t>
            </a:r>
            <a:r>
              <a:rPr lang="fr-FR" sz="1600" dirty="0" smtClean="0">
                <a:latin typeface="Arial" pitchFamily="34" charset="0"/>
                <a:cs typeface="Arial" pitchFamily="34" charset="0"/>
              </a:rPr>
              <a:t> </a:t>
            </a:r>
            <a:r>
              <a:rPr kumimoji="0" lang="fr-FR" sz="1600" b="1" i="0" u="none" strike="noStrike" kern="1200" cap="none" spc="10" normalizeH="0" baseline="0" noProof="0" dirty="0" smtClean="0">
                <a:ln>
                  <a:noFill/>
                </a:ln>
                <a:effectLst/>
                <a:uLnTx/>
                <a:uFillTx/>
                <a:latin typeface="Arial" pitchFamily="34" charset="0"/>
                <a:cs typeface="Arial" pitchFamily="34" charset="0"/>
              </a:rPr>
              <a:t>d'actine par des </a:t>
            </a:r>
            <a:r>
              <a:rPr kumimoji="0" lang="fr-FR" sz="1600" b="1" i="0" u="none" strike="noStrike" kern="1200" cap="none" spc="10" normalizeH="0" baseline="0" noProof="0" dirty="0" err="1" smtClean="0">
                <a:ln>
                  <a:noFill/>
                </a:ln>
                <a:effectLst/>
                <a:uLnTx/>
                <a:uFillTx/>
                <a:latin typeface="Arial" pitchFamily="34" charset="0"/>
                <a:cs typeface="Arial" pitchFamily="34" charset="0"/>
              </a:rPr>
              <a:t>caténines</a:t>
            </a:r>
            <a:endParaRPr kumimoji="0" lang="fr-FR" sz="1600" b="1" i="0" u="none" strike="noStrike" kern="1200" cap="none" spc="10" normalizeH="0" baseline="0" noProof="0" dirty="0">
              <a:ln>
                <a:noFill/>
              </a:ln>
              <a:effectLst/>
              <a:uLnTx/>
              <a:uFillTx/>
              <a:latin typeface="Arial" pitchFamily="34" charset="0"/>
              <a:cs typeface="Arial" pitchFamily="34" charset="0"/>
            </a:endParaRPr>
          </a:p>
        </p:txBody>
      </p:sp>
      <p:pic>
        <p:nvPicPr>
          <p:cNvPr id="4" name="Image.jpg"/>
          <p:cNvPicPr/>
          <p:nvPr/>
        </p:nvPicPr>
        <p:blipFill>
          <a:blip r:embed="rId3" cstate="print"/>
          <a:srcRect l="13925" t="27161" r="14712" b="14549"/>
          <a:stretch>
            <a:fillRect/>
          </a:stretch>
        </p:blipFill>
        <p:spPr>
          <a:xfrm>
            <a:off x="4357686" y="1428736"/>
            <a:ext cx="4143404" cy="3714776"/>
          </a:xfrm>
          <a:prstGeom prst="rect">
            <a:avLst/>
          </a:prstGeom>
        </p:spPr>
      </p:pic>
      <p:sp>
        <p:nvSpPr>
          <p:cNvPr id="5" name="Espace réservé du texte 181"/>
          <p:cNvSpPr txBox="1">
            <a:spLocks/>
          </p:cNvSpPr>
          <p:nvPr/>
        </p:nvSpPr>
        <p:spPr>
          <a:xfrm>
            <a:off x="4429124" y="285728"/>
            <a:ext cx="4357718" cy="214314"/>
          </a:xfrm>
          <a:prstGeom prst="rect">
            <a:avLst/>
          </a:prstGeom>
          <a:noFill/>
          <a:ln w="0" cmpd="sng">
            <a:noFill/>
            <a:prstDash val="solid"/>
          </a:ln>
        </p:spPr>
        <p:txBody>
          <a:bodyPr vert="horz" lIns="0" tIns="0" rIns="0" bIns="0" rtlCol="0" anchor="t"/>
          <a:lstStyle/>
          <a:p>
            <a:pPr marL="0" marR="0" lvl="0" indent="0" algn="ctr" defTabSz="914400" rtl="0" eaLnBrk="1" fontAlgn="auto" latinLnBrk="0" hangingPunct="1">
              <a:lnSpc>
                <a:spcPct val="95999"/>
              </a:lnSpc>
              <a:spcBef>
                <a:spcPts val="0"/>
              </a:spcBef>
              <a:spcAft>
                <a:spcPts val="0"/>
              </a:spcAft>
              <a:buClrTx/>
              <a:buSzTx/>
              <a:buFontTx/>
              <a:buNone/>
              <a:tabLst/>
              <a:defRPr/>
            </a:pPr>
            <a:r>
              <a:rPr kumimoji="0" lang="fr-FR" sz="1600" b="1" i="0" u="none" strike="noStrike" kern="1200" cap="none" spc="10" normalizeH="0" baseline="0" noProof="0" dirty="0" smtClean="0">
                <a:ln>
                  <a:noFill/>
                </a:ln>
                <a:solidFill>
                  <a:srgbClr val="000000"/>
                </a:solidFill>
                <a:effectLst/>
                <a:uLnTx/>
                <a:uFillTx/>
                <a:latin typeface="Arial" pitchFamily="34" charset="0"/>
                <a:cs typeface="Arial" pitchFamily="34" charset="0"/>
              </a:rPr>
              <a:t>Communes dans les épithéliums, où </a:t>
            </a:r>
            <a:r>
              <a:rPr lang="fr-FR" sz="1600" b="1" spc="10" dirty="0" smtClean="0">
                <a:solidFill>
                  <a:srgbClr val="000000"/>
                </a:solidFill>
                <a:latin typeface="Arial" pitchFamily="34" charset="0"/>
                <a:cs typeface="Arial" pitchFamily="34" charset="0"/>
              </a:rPr>
              <a:t>elle</a:t>
            </a:r>
            <a:r>
              <a:rPr kumimoji="0" lang="fr-FR" sz="1600" b="1" i="0" u="none" strike="noStrike" kern="1200" cap="none" spc="10" normalizeH="0" baseline="0" noProof="0" dirty="0" smtClean="0">
                <a:ln>
                  <a:noFill/>
                </a:ln>
                <a:solidFill>
                  <a:srgbClr val="000000"/>
                </a:solidFill>
                <a:effectLst/>
                <a:uLnTx/>
                <a:uFillTx/>
                <a:latin typeface="Arial" pitchFamily="34" charset="0"/>
                <a:cs typeface="Arial" pitchFamily="34" charset="0"/>
              </a:rPr>
              <a:t>s se présentent comme des ceintures qui</a:t>
            </a:r>
            <a:r>
              <a:rPr kumimoji="0" lang="fr-FR" sz="1600" b="1" i="0" u="none" strike="noStrike" kern="1200" cap="none" spc="0" normalizeH="0" baseline="0" noProof="0" dirty="0" smtClean="0">
                <a:ln>
                  <a:noFill/>
                </a:ln>
                <a:solidFill>
                  <a:schemeClr val="tx1">
                    <a:tint val="75000"/>
                  </a:schemeClr>
                </a:solidFill>
                <a:effectLst/>
                <a:uLnTx/>
                <a:uFillTx/>
                <a:latin typeface="Arial" pitchFamily="34" charset="0"/>
                <a:cs typeface="Arial" pitchFamily="34" charset="0"/>
              </a:rPr>
              <a:t/>
            </a:r>
            <a:br>
              <a:rPr kumimoji="0" lang="fr-FR" sz="1600" b="1" i="0" u="none" strike="noStrike" kern="1200" cap="none" spc="0" normalizeH="0" baseline="0" noProof="0" dirty="0" smtClean="0">
                <a:ln>
                  <a:noFill/>
                </a:ln>
                <a:solidFill>
                  <a:schemeClr val="tx1">
                    <a:tint val="75000"/>
                  </a:schemeClr>
                </a:solidFill>
                <a:effectLst/>
                <a:uLnTx/>
                <a:uFillTx/>
                <a:latin typeface="Arial" pitchFamily="34" charset="0"/>
                <a:cs typeface="Arial" pitchFamily="34" charset="0"/>
              </a:rPr>
            </a:br>
            <a:r>
              <a:rPr kumimoji="0" lang="fr-FR" sz="1600" b="1" i="0" u="none" strike="noStrike" kern="1200" cap="none" spc="10" normalizeH="0" baseline="0" noProof="0" dirty="0" smtClean="0">
                <a:ln>
                  <a:noFill/>
                </a:ln>
                <a:solidFill>
                  <a:srgbClr val="000000"/>
                </a:solidFill>
                <a:effectLst/>
                <a:uLnTx/>
                <a:uFillTx/>
                <a:latin typeface="Arial" pitchFamily="34" charset="0"/>
                <a:cs typeface="Arial" pitchFamily="34" charset="0"/>
              </a:rPr>
              <a:t>encerclent chacune des cellules près de sa surface apicale, la liant à ses voisines</a:t>
            </a:r>
            <a:endParaRPr kumimoji="0" lang="fr-FR" sz="1600" b="1" i="0" u="none" strike="noStrike" kern="1200" cap="none" spc="10" normalizeH="0" baseline="0" noProof="0" dirty="0">
              <a:ln>
                <a:noFill/>
              </a:ln>
              <a:solidFill>
                <a:srgbClr val="000000"/>
              </a:solidFill>
              <a:effectLst/>
              <a:uLnTx/>
              <a:uFillTx/>
              <a:latin typeface="Arial" pitchFamily="34" charset="0"/>
              <a:cs typeface="Arial" pitchFamily="34" charset="0"/>
            </a:endParaRPr>
          </a:p>
        </p:txBody>
      </p:sp>
      <p:sp>
        <p:nvSpPr>
          <p:cNvPr id="6" name="Espace réservé du texte 182"/>
          <p:cNvSpPr txBox="1">
            <a:spLocks/>
          </p:cNvSpPr>
          <p:nvPr/>
        </p:nvSpPr>
        <p:spPr>
          <a:xfrm>
            <a:off x="4357686" y="5270830"/>
            <a:ext cx="4786314" cy="45719"/>
          </a:xfrm>
          <a:prstGeom prst="rect">
            <a:avLst/>
          </a:prstGeom>
          <a:noFill/>
          <a:ln w="0" cmpd="sng">
            <a:noFill/>
            <a:prstDash val="solid"/>
          </a:ln>
        </p:spPr>
        <p:txBody>
          <a:bodyPr vert="horz" lIns="0" tIns="0" rIns="0" bIns="0" rtlCol="0" anchor="t"/>
          <a:lstStyle/>
          <a:p>
            <a:pPr marL="0" marR="0" lvl="0" indent="0" algn="l" defTabSz="914400" rtl="0" eaLnBrk="1" fontAlgn="auto" latinLnBrk="0" hangingPunct="1">
              <a:lnSpc>
                <a:spcPct val="95999"/>
              </a:lnSpc>
              <a:spcBef>
                <a:spcPts val="0"/>
              </a:spcBef>
              <a:spcAft>
                <a:spcPts val="0"/>
              </a:spcAft>
              <a:buClrTx/>
              <a:buSzTx/>
              <a:buFontTx/>
              <a:buNone/>
              <a:tabLst/>
              <a:defRPr/>
            </a:pPr>
            <a:r>
              <a:rPr kumimoji="0" lang="fr-FR" sz="1600" b="0" i="0" u="none" strike="noStrike" kern="1200" cap="none" spc="5" normalizeH="0" baseline="0" noProof="0" dirty="0" smtClean="0">
                <a:ln>
                  <a:noFill/>
                </a:ln>
                <a:solidFill>
                  <a:srgbClr val="000000"/>
                </a:solidFill>
                <a:effectLst/>
                <a:uLnTx/>
                <a:uFillTx/>
                <a:latin typeface="Arial" pitchFamily="34" charset="0"/>
                <a:cs typeface="Arial" pitchFamily="34" charset="0"/>
              </a:rPr>
              <a:t>Les </a:t>
            </a:r>
            <a:r>
              <a:rPr kumimoji="0" lang="fr-FR" sz="1600" b="0" i="0" u="none" strike="noStrike" kern="1200" cap="none" spc="5" normalizeH="0" baseline="0" noProof="0" dirty="0" err="1" smtClean="0">
                <a:ln>
                  <a:noFill/>
                </a:ln>
                <a:solidFill>
                  <a:srgbClr val="000000"/>
                </a:solidFill>
                <a:effectLst/>
                <a:uLnTx/>
                <a:uFillTx/>
                <a:latin typeface="Arial" pitchFamily="34" charset="0"/>
                <a:cs typeface="Arial" pitchFamily="34" charset="0"/>
              </a:rPr>
              <a:t>cadhérines</a:t>
            </a:r>
            <a:r>
              <a:rPr kumimoji="0" lang="fr-FR" sz="1600" b="0" i="0" u="none" strike="noStrike" kern="1200" cap="none" spc="5" normalizeH="0" baseline="0" noProof="0" dirty="0" smtClean="0">
                <a:ln>
                  <a:noFill/>
                </a:ln>
                <a:solidFill>
                  <a:srgbClr val="000000"/>
                </a:solidFill>
                <a:effectLst/>
                <a:uLnTx/>
                <a:uFillTx/>
                <a:latin typeface="Arial" pitchFamily="34" charset="0"/>
                <a:cs typeface="Arial" pitchFamily="34" charset="0"/>
              </a:rPr>
              <a:t> forment des liaisons de 30 nm de long, dépendantes du calcium.</a:t>
            </a:r>
            <a:endParaRPr kumimoji="0" lang="fr-FR" sz="1600" b="0" i="0" u="none" strike="noStrike" kern="1200" cap="none" spc="5" normalizeH="0" baseline="0" noProof="0" dirty="0">
              <a:ln>
                <a:noFill/>
              </a:ln>
              <a:solidFill>
                <a:srgbClr val="000000"/>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9"/>
          <p:cNvSpPr txBox="1">
            <a:spLocks/>
          </p:cNvSpPr>
          <p:nvPr/>
        </p:nvSpPr>
        <p:spPr>
          <a:xfrm>
            <a:off x="1285852" y="500042"/>
            <a:ext cx="6357982" cy="618490"/>
          </a:xfrm>
          <a:prstGeom prst="rect">
            <a:avLst/>
          </a:prstGeom>
          <a:noFill/>
          <a:ln w="0" cmpd="sng">
            <a:noFill/>
            <a:prstDash val="solid"/>
          </a:ln>
        </p:spPr>
        <p:txBody>
          <a:bodyPr vert="horz" lIns="0" tIns="205740" rIns="0" bIns="0" rtlCol="0" anchor="t"/>
          <a:lstStyle/>
          <a:p>
            <a:pPr marL="0" marR="0" lvl="0" indent="0" algn="ctr" defTabSz="914400" rtl="0" eaLnBrk="1" fontAlgn="auto" latinLnBrk="0" hangingPunct="1">
              <a:lnSpc>
                <a:spcPct val="95999"/>
              </a:lnSpc>
              <a:spcBef>
                <a:spcPts val="0"/>
              </a:spcBef>
              <a:spcAft>
                <a:spcPts val="1080"/>
              </a:spcAft>
              <a:buClrTx/>
              <a:buSzTx/>
              <a:buFontTx/>
              <a:buNone/>
              <a:tabLst/>
              <a:defRPr/>
            </a:pPr>
            <a:r>
              <a:rPr kumimoji="0" lang="fr-FR" sz="2800" b="1" i="0" u="none" strike="noStrike" kern="1200" cap="none" spc="-10" normalizeH="0" baseline="0" noProof="0" dirty="0" smtClean="0">
                <a:ln>
                  <a:noFill/>
                </a:ln>
                <a:solidFill>
                  <a:srgbClr val="33339A"/>
                </a:solidFill>
                <a:effectLst/>
                <a:uLnTx/>
                <a:uFillTx/>
                <a:latin typeface="Arial" pitchFamily="34" charset="0"/>
                <a:cs typeface="Arial" pitchFamily="34" charset="0"/>
              </a:rPr>
              <a:t>LES JONCTIONS CELLULAIRES</a:t>
            </a:r>
            <a:endParaRPr kumimoji="0" lang="fr-FR" sz="2800" b="1" i="0" u="none" strike="noStrike" kern="1200" cap="none" spc="-10" normalizeH="0" baseline="0" noProof="0" dirty="0">
              <a:ln>
                <a:noFill/>
              </a:ln>
              <a:solidFill>
                <a:srgbClr val="33339A"/>
              </a:solidFill>
              <a:effectLst/>
              <a:uLnTx/>
              <a:uFillTx/>
              <a:latin typeface="Arial" pitchFamily="34" charset="0"/>
              <a:cs typeface="Arial" pitchFamily="34" charset="0"/>
            </a:endParaRPr>
          </a:p>
        </p:txBody>
      </p:sp>
      <p:sp>
        <p:nvSpPr>
          <p:cNvPr id="3" name="Espace réservé du texte 30"/>
          <p:cNvSpPr txBox="1">
            <a:spLocks/>
          </p:cNvSpPr>
          <p:nvPr/>
        </p:nvSpPr>
        <p:spPr>
          <a:xfrm>
            <a:off x="571472" y="1643050"/>
            <a:ext cx="8072494" cy="4071966"/>
          </a:xfrm>
          <a:prstGeom prst="rect">
            <a:avLst/>
          </a:prstGeom>
          <a:solidFill>
            <a:srgbClr val="FEFEFE"/>
          </a:solidFill>
          <a:ln w="0" cmpd="sng">
            <a:noFill/>
            <a:prstDash val="solid"/>
          </a:ln>
        </p:spPr>
        <p:txBody>
          <a:bodyPr vert="horz" lIns="0" tIns="0" rIns="0" bIns="0" rtlCol="0" anchor="t"/>
          <a:lstStyle/>
          <a:p>
            <a:pPr marL="0" marR="0" lvl="0" indent="0" algn="just" defTabSz="914400" rtl="0" eaLnBrk="1" fontAlgn="auto" latinLnBrk="0" hangingPunct="1">
              <a:spcBef>
                <a:spcPts val="0"/>
              </a:spcBef>
              <a:spcAft>
                <a:spcPts val="0"/>
              </a:spcAft>
              <a:buClrTx/>
              <a:buSzTx/>
              <a:buFontTx/>
              <a:buNone/>
              <a:tabLst/>
              <a:defRPr/>
            </a:pPr>
            <a:r>
              <a:rPr kumimoji="0" lang="fr-FR" sz="2000" b="0" i="0" u="none" strike="noStrike" kern="1200" cap="none" spc="-35" normalizeH="0" baseline="0" noProof="0" dirty="0" smtClean="0">
                <a:ln>
                  <a:noFill/>
                </a:ln>
                <a:solidFill>
                  <a:srgbClr val="000000"/>
                </a:solidFill>
                <a:effectLst/>
                <a:uLnTx/>
                <a:uFillTx/>
                <a:latin typeface="Arial" pitchFamily="34" charset="0"/>
                <a:cs typeface="Arial" pitchFamily="34" charset="0"/>
              </a:rPr>
              <a:t>Bien qu’une centaine d’adhérences cellule-cellule individuelles </a:t>
            </a:r>
            <a:r>
              <a:rPr kumimoji="0" lang="fr-FR" sz="2000" b="0" i="0" u="none" strike="noStrike" kern="1200" cap="none" spc="-25" normalizeH="0" baseline="0" noProof="0" dirty="0" smtClean="0">
                <a:ln>
                  <a:noFill/>
                </a:ln>
                <a:solidFill>
                  <a:srgbClr val="000000"/>
                </a:solidFill>
                <a:effectLst/>
                <a:uLnTx/>
                <a:uFillTx/>
                <a:latin typeface="Arial" pitchFamily="34" charset="0"/>
                <a:cs typeface="Arial" pitchFamily="34" charset="0"/>
              </a:rPr>
              <a:t>soit suffisante pour que des cellules adhèrent, des jonctions </a:t>
            </a:r>
            <a:r>
              <a:rPr kumimoji="0" lang="fr-FR" sz="2000" b="0" i="0" u="none" strike="noStrike" kern="1200" cap="none" spc="-10" normalizeH="0" baseline="0" noProof="0" dirty="0" smtClean="0">
                <a:ln>
                  <a:noFill/>
                </a:ln>
                <a:solidFill>
                  <a:srgbClr val="000000"/>
                </a:solidFill>
                <a:effectLst/>
                <a:uLnTx/>
                <a:uFillTx/>
                <a:latin typeface="Arial" pitchFamily="34" charset="0"/>
                <a:cs typeface="Arial" pitchFamily="34" charset="0"/>
              </a:rPr>
              <a:t>spécialisées contenant les agrégats denses de molécules </a:t>
            </a:r>
            <a:r>
              <a:rPr kumimoji="0" lang="fr-FR" sz="2000" b="0" i="0" u="none" strike="noStrike" kern="1200" cap="none" spc="-25" normalizeH="0" baseline="0" noProof="0" dirty="0" smtClean="0">
                <a:ln>
                  <a:noFill/>
                </a:ln>
                <a:solidFill>
                  <a:srgbClr val="000000"/>
                </a:solidFill>
                <a:effectLst/>
                <a:uLnTx/>
                <a:uFillTx/>
                <a:latin typeface="Arial" pitchFamily="34" charset="0"/>
                <a:cs typeface="Arial" pitchFamily="34" charset="0"/>
              </a:rPr>
              <a:t>d'adhérence sont nécessaires pour la fonction des tissus.</a:t>
            </a:r>
          </a:p>
          <a:p>
            <a:pPr marL="0" marR="0" lvl="0" indent="0" algn="just" defTabSz="914400" rtl="0" eaLnBrk="1" fontAlgn="auto" latinLnBrk="0" hangingPunct="1">
              <a:spcBef>
                <a:spcPts val="0"/>
              </a:spcBef>
              <a:spcAft>
                <a:spcPts val="0"/>
              </a:spcAft>
              <a:buClrTx/>
              <a:buSzTx/>
              <a:buFontTx/>
              <a:buNone/>
              <a:tabLst/>
              <a:defRPr/>
            </a:pPr>
            <a:endParaRPr kumimoji="0" lang="fr-FR" sz="2000" b="0" i="0" u="none" strike="noStrike" kern="1200" cap="none" spc="-25" normalizeH="0" baseline="0" noProof="0" dirty="0" smtClean="0">
              <a:ln>
                <a:noFill/>
              </a:ln>
              <a:solidFill>
                <a:srgbClr val="000000"/>
              </a:solidFill>
              <a:effectLst/>
              <a:uLnTx/>
              <a:uFillTx/>
              <a:latin typeface="Arial" pitchFamily="34" charset="0"/>
              <a:cs typeface="Arial" pitchFamily="34" charset="0"/>
            </a:endParaRPr>
          </a:p>
          <a:p>
            <a:pPr marL="0" marR="0" lvl="0" indent="0" algn="ctr" defTabSz="914400" rtl="0" eaLnBrk="1" fontAlgn="auto" latinLnBrk="0" hangingPunct="1">
              <a:spcBef>
                <a:spcPts val="360"/>
              </a:spcBef>
              <a:spcAft>
                <a:spcPts val="0"/>
              </a:spcAft>
              <a:buClrTx/>
              <a:buSzTx/>
              <a:buFontTx/>
              <a:buNone/>
              <a:tabLst/>
              <a:defRPr/>
            </a:pPr>
            <a:r>
              <a:rPr kumimoji="0" lang="fr-FR" sz="2000" b="0" i="0" u="none" strike="noStrike" kern="1200" cap="none" spc="-40" normalizeH="0" baseline="0" noProof="0" dirty="0" smtClean="0">
                <a:ln>
                  <a:noFill/>
                </a:ln>
                <a:solidFill>
                  <a:srgbClr val="000000"/>
                </a:solidFill>
                <a:effectLst/>
                <a:uLnTx/>
                <a:uFillTx/>
                <a:latin typeface="Arial" pitchFamily="34" charset="0"/>
                <a:cs typeface="Arial" pitchFamily="34" charset="0"/>
              </a:rPr>
              <a:t>Il </a:t>
            </a:r>
            <a:r>
              <a:rPr lang="fr-FR" sz="2000" spc="-40" dirty="0" smtClean="0">
                <a:solidFill>
                  <a:srgbClr val="000000"/>
                </a:solidFill>
                <a:latin typeface="Arial" pitchFamily="34" charset="0"/>
                <a:cs typeface="Arial" pitchFamily="34" charset="0"/>
              </a:rPr>
              <a:t>existe</a:t>
            </a:r>
            <a:r>
              <a:rPr kumimoji="0" lang="fr-FR" sz="2000" b="0" i="0" u="none" strike="noStrike" kern="1200" cap="none" spc="-40" normalizeH="0" baseline="0" noProof="0" dirty="0" smtClean="0">
                <a:ln>
                  <a:noFill/>
                </a:ln>
                <a:solidFill>
                  <a:srgbClr val="000000"/>
                </a:solidFill>
                <a:effectLst/>
                <a:uLnTx/>
                <a:uFillTx/>
                <a:latin typeface="Arial" pitchFamily="34" charset="0"/>
                <a:cs typeface="Arial" pitchFamily="34" charset="0"/>
              </a:rPr>
              <a:t> </a:t>
            </a:r>
            <a:r>
              <a:rPr lang="fr-FR" sz="2000" spc="-40" dirty="0" smtClean="0">
                <a:solidFill>
                  <a:srgbClr val="000000"/>
                </a:solidFill>
                <a:latin typeface="Arial" pitchFamily="34" charset="0"/>
                <a:cs typeface="Arial" pitchFamily="34" charset="0"/>
              </a:rPr>
              <a:t>cinq</a:t>
            </a:r>
            <a:r>
              <a:rPr kumimoji="0" lang="fr-FR" sz="2000" b="0" i="0" u="none" strike="noStrike" kern="1200" cap="none" spc="-40" normalizeH="0" baseline="0" noProof="0" dirty="0" smtClean="0">
                <a:ln>
                  <a:noFill/>
                </a:ln>
                <a:solidFill>
                  <a:srgbClr val="000000"/>
                </a:solidFill>
                <a:effectLst/>
                <a:uLnTx/>
                <a:uFillTx/>
                <a:latin typeface="Arial" pitchFamily="34" charset="0"/>
                <a:cs typeface="Arial" pitchFamily="34" charset="0"/>
              </a:rPr>
              <a:t> types communs dans les cellules animales :</a:t>
            </a:r>
          </a:p>
          <a:p>
            <a:pPr marL="45720" marR="0" lvl="0" indent="91440" algn="l" defTabSz="914400" rtl="0" eaLnBrk="1" fontAlgn="auto" latinLnBrk="0" hangingPunct="1">
              <a:spcBef>
                <a:spcPts val="0"/>
              </a:spcBef>
              <a:spcAft>
                <a:spcPts val="0"/>
              </a:spcAft>
              <a:buClrTx/>
              <a:buSzTx/>
              <a:buFont typeface="Symbol"/>
              <a:buChar char="·"/>
              <a:tabLst/>
              <a:defRPr/>
            </a:pPr>
            <a:endParaRPr lang="fr-FR" sz="2000" spc="-40" dirty="0" smtClean="0">
              <a:solidFill>
                <a:srgbClr val="000000"/>
              </a:solidFill>
              <a:latin typeface="Arial" pitchFamily="34" charset="0"/>
              <a:cs typeface="Arial" pitchFamily="34" charset="0"/>
            </a:endParaRPr>
          </a:p>
          <a:p>
            <a:pPr marL="45720" marR="0" lvl="0" indent="91440" algn="l" defTabSz="914400" rtl="0" eaLnBrk="1" fontAlgn="auto" latinLnBrk="0" hangingPunct="1">
              <a:lnSpc>
                <a:spcPct val="150000"/>
              </a:lnSpc>
              <a:spcBef>
                <a:spcPts val="0"/>
              </a:spcBef>
              <a:spcAft>
                <a:spcPts val="0"/>
              </a:spcAft>
              <a:buClrTx/>
              <a:buSzTx/>
              <a:buFont typeface="Symbol"/>
              <a:buChar char="·"/>
              <a:tabLst/>
              <a:defRPr/>
            </a:pPr>
            <a:r>
              <a:rPr lang="fr-FR" sz="2000" b="1" spc="-10" dirty="0" smtClean="0">
                <a:latin typeface="Arial" pitchFamily="34" charset="0"/>
                <a:cs typeface="Arial" pitchFamily="34" charset="0"/>
              </a:rPr>
              <a:t>J</a:t>
            </a:r>
            <a:r>
              <a:rPr kumimoji="0" lang="fr-FR" sz="2000" b="1" i="0" u="none" strike="noStrike" kern="1200" cap="none" spc="-10" normalizeH="0" baseline="0" noProof="0" dirty="0" smtClean="0">
                <a:ln>
                  <a:noFill/>
                </a:ln>
                <a:effectLst/>
                <a:uLnTx/>
                <a:uFillTx/>
                <a:latin typeface="Arial" pitchFamily="34" charset="0"/>
                <a:cs typeface="Arial" pitchFamily="34" charset="0"/>
              </a:rPr>
              <a:t>onction serrée / étanche</a:t>
            </a:r>
          </a:p>
          <a:p>
            <a:pPr marL="45720" marR="0" lvl="0" indent="91440" algn="l" defTabSz="914400" rtl="0" eaLnBrk="1" fontAlgn="auto" latinLnBrk="0" hangingPunct="1">
              <a:lnSpc>
                <a:spcPct val="150000"/>
              </a:lnSpc>
              <a:spcBef>
                <a:spcPts val="0"/>
              </a:spcBef>
              <a:spcAft>
                <a:spcPts val="0"/>
              </a:spcAft>
              <a:buClrTx/>
              <a:buSzTx/>
              <a:buFont typeface="Symbol"/>
              <a:buChar char="·"/>
              <a:tabLst/>
              <a:defRPr/>
            </a:pPr>
            <a:r>
              <a:rPr lang="fr-FR" sz="2000" b="1" spc="-10" dirty="0" smtClean="0">
                <a:latin typeface="Arial" pitchFamily="34" charset="0"/>
                <a:cs typeface="Arial" pitchFamily="34" charset="0"/>
              </a:rPr>
              <a:t>J</a:t>
            </a:r>
            <a:r>
              <a:rPr kumimoji="0" lang="fr-FR" sz="2000" b="1" i="0" u="none" strike="noStrike" kern="1200" cap="none" spc="-10" normalizeH="0" baseline="0" noProof="0" dirty="0" smtClean="0">
                <a:ln>
                  <a:noFill/>
                </a:ln>
                <a:effectLst/>
                <a:uLnTx/>
                <a:uFillTx/>
                <a:latin typeface="Arial" pitchFamily="34" charset="0"/>
                <a:cs typeface="Arial" pitchFamily="34" charset="0"/>
              </a:rPr>
              <a:t>onction adhésive / d’ancrage</a:t>
            </a:r>
          </a:p>
          <a:p>
            <a:pPr marL="45720" marR="0" lvl="0" indent="91440" algn="l" defTabSz="914400" rtl="0" eaLnBrk="1" fontAlgn="auto" latinLnBrk="0" hangingPunct="1">
              <a:lnSpc>
                <a:spcPct val="150000"/>
              </a:lnSpc>
              <a:spcBef>
                <a:spcPts val="0"/>
              </a:spcBef>
              <a:spcAft>
                <a:spcPts val="0"/>
              </a:spcAft>
              <a:buClrTx/>
              <a:buSzTx/>
              <a:buFont typeface="Symbol"/>
              <a:buChar char="·"/>
              <a:tabLst/>
              <a:defRPr/>
            </a:pPr>
            <a:r>
              <a:rPr lang="fr-FR" sz="2000" b="1" spc="-10" dirty="0" smtClean="0">
                <a:latin typeface="Arial" pitchFamily="34" charset="0"/>
                <a:cs typeface="Arial" pitchFamily="34" charset="0"/>
              </a:rPr>
              <a:t>J</a:t>
            </a:r>
            <a:r>
              <a:rPr kumimoji="0" lang="fr-FR" sz="2000" b="1" i="0" u="none" strike="noStrike" kern="1200" cap="none" spc="-10" normalizeH="0" baseline="0" noProof="0" dirty="0" smtClean="0">
                <a:ln>
                  <a:noFill/>
                </a:ln>
                <a:effectLst/>
                <a:uLnTx/>
                <a:uFillTx/>
                <a:latin typeface="Arial" pitchFamily="34" charset="0"/>
                <a:cs typeface="Arial" pitchFamily="34" charset="0"/>
              </a:rPr>
              <a:t>onction gap / communicante</a:t>
            </a:r>
          </a:p>
          <a:p>
            <a:pPr marL="45720" marR="0" lvl="0" indent="91440" algn="l" defTabSz="914400" rtl="0" eaLnBrk="1" fontAlgn="auto" latinLnBrk="0" hangingPunct="1">
              <a:lnSpc>
                <a:spcPct val="150000"/>
              </a:lnSpc>
              <a:spcBef>
                <a:spcPts val="0"/>
              </a:spcBef>
              <a:spcAft>
                <a:spcPts val="0"/>
              </a:spcAft>
              <a:buClrTx/>
              <a:buSzTx/>
              <a:buFont typeface="Symbol"/>
              <a:buChar char="·"/>
              <a:tabLst/>
              <a:defRPr/>
            </a:pPr>
            <a:r>
              <a:rPr lang="fr-FR" sz="2000" b="1" spc="-10" dirty="0" smtClean="0">
                <a:latin typeface="Arial" pitchFamily="34" charset="0"/>
                <a:cs typeface="Arial" pitchFamily="34" charset="0"/>
              </a:rPr>
              <a:t>Les  </a:t>
            </a:r>
            <a:r>
              <a:rPr lang="fr-FR" sz="2000" b="1" spc="-10" dirty="0" err="1" smtClean="0">
                <a:latin typeface="Arial" pitchFamily="34" charset="0"/>
                <a:cs typeface="Arial" pitchFamily="34" charset="0"/>
              </a:rPr>
              <a:t>Desmosomes</a:t>
            </a:r>
            <a:endParaRPr lang="fr-FR" sz="2000" b="1" spc="-10" dirty="0" smtClean="0">
              <a:latin typeface="Arial" pitchFamily="34" charset="0"/>
              <a:cs typeface="Arial" pitchFamily="34" charset="0"/>
            </a:endParaRPr>
          </a:p>
          <a:p>
            <a:pPr marL="45720" marR="0" lvl="0" indent="91440" algn="l" defTabSz="914400" rtl="0" eaLnBrk="1" fontAlgn="auto" latinLnBrk="0" hangingPunct="1">
              <a:lnSpc>
                <a:spcPct val="150000"/>
              </a:lnSpc>
              <a:spcBef>
                <a:spcPts val="0"/>
              </a:spcBef>
              <a:spcAft>
                <a:spcPts val="0"/>
              </a:spcAft>
              <a:buClrTx/>
              <a:buSzTx/>
              <a:buFont typeface="Symbol"/>
              <a:buChar char="·"/>
              <a:tabLst/>
              <a:defRPr/>
            </a:pPr>
            <a:r>
              <a:rPr kumimoji="0" lang="fr-FR" sz="2000" b="1" i="0" u="none" strike="noStrike" kern="1200" cap="none" spc="-10" normalizeH="0" baseline="0" noProof="0" dirty="0" smtClean="0">
                <a:ln>
                  <a:noFill/>
                </a:ln>
                <a:effectLst/>
                <a:uLnTx/>
                <a:uFillTx/>
                <a:latin typeface="Arial" pitchFamily="34" charset="0"/>
                <a:cs typeface="Arial" pitchFamily="34" charset="0"/>
              </a:rPr>
              <a:t>Les  </a:t>
            </a:r>
            <a:r>
              <a:rPr kumimoji="0" lang="fr-FR" sz="2000" b="1" i="0" u="none" strike="noStrike" kern="1200" cap="none" spc="-10" normalizeH="0" baseline="0" noProof="0" dirty="0" err="1" smtClean="0">
                <a:ln>
                  <a:noFill/>
                </a:ln>
                <a:effectLst/>
                <a:uLnTx/>
                <a:uFillTx/>
                <a:latin typeface="Arial" pitchFamily="34" charset="0"/>
                <a:cs typeface="Arial" pitchFamily="34" charset="0"/>
              </a:rPr>
              <a:t>Hémidesmosome</a:t>
            </a:r>
            <a:endParaRPr kumimoji="0" lang="fr-FR" sz="2000" b="1" i="0" u="none" strike="noStrike" kern="1200" cap="none" spc="-10" normalizeH="0" baseline="0" noProof="0" dirty="0" smtClean="0">
              <a:ln>
                <a:noFill/>
              </a:ln>
              <a:effectLst/>
              <a:uLnTx/>
              <a:uFillTx/>
              <a:latin typeface="Arial" pitchFamily="34" charset="0"/>
              <a:cs typeface="Arial" pitchFamily="34" charset="0"/>
            </a:endParaRPr>
          </a:p>
          <a:p>
            <a:pPr marL="45720" marR="0" lvl="0" indent="91440" algn="l" defTabSz="914400" rtl="0" eaLnBrk="1" fontAlgn="auto" latinLnBrk="0" hangingPunct="1">
              <a:lnSpc>
                <a:spcPct val="150000"/>
              </a:lnSpc>
              <a:spcBef>
                <a:spcPts val="0"/>
              </a:spcBef>
              <a:spcAft>
                <a:spcPts val="0"/>
              </a:spcAft>
              <a:buClrTx/>
              <a:buSzTx/>
              <a:buFont typeface="Symbol"/>
              <a:buChar char="·"/>
              <a:tabLst/>
              <a:defRPr/>
            </a:pPr>
            <a:endParaRPr kumimoji="0" lang="fr-FR" sz="2000" b="1" i="0" u="none" strike="noStrike" kern="1200" cap="none" spc="-10" normalizeH="0" baseline="0" noProof="0" dirty="0" smtClean="0">
              <a:ln>
                <a:noFill/>
              </a:ln>
              <a:effectLst/>
              <a:uLnTx/>
              <a:uFillTx/>
              <a:latin typeface="Arial" pitchFamily="34" charset="0"/>
              <a:cs typeface="Arial" pitchFamily="34" charset="0"/>
            </a:endParaRPr>
          </a:p>
          <a:p>
            <a:pPr marL="45720" marR="0" lvl="0" indent="91440" algn="l" defTabSz="914400" rtl="0" eaLnBrk="1" fontAlgn="auto" latinLnBrk="0" hangingPunct="1">
              <a:lnSpc>
                <a:spcPct val="150000"/>
              </a:lnSpc>
              <a:spcBef>
                <a:spcPts val="0"/>
              </a:spcBef>
              <a:spcAft>
                <a:spcPts val="0"/>
              </a:spcAft>
              <a:buClrTx/>
              <a:buSzTx/>
              <a:tabLst/>
              <a:defRPr/>
            </a:pPr>
            <a:endParaRPr kumimoji="0" lang="fr-FR" sz="2000" b="1" i="0" u="none" strike="noStrike" kern="1200" cap="none" spc="-10" normalizeH="0" baseline="0" noProof="0" dirty="0" smtClean="0">
              <a:ln>
                <a:noFill/>
              </a:ln>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62045"/>
            <a:ext cx="8715436" cy="6529993"/>
          </a:xfrm>
          <a:prstGeom prst="rect">
            <a:avLst/>
          </a:prstGeom>
        </p:spPr>
        <p:txBody>
          <a:bodyPr wrap="square">
            <a:spAutoFit/>
          </a:bodyPr>
          <a:lstStyle/>
          <a:p>
            <a:pPr algn="ctr">
              <a:spcAft>
                <a:spcPts val="540"/>
              </a:spcAft>
            </a:pPr>
            <a:r>
              <a:rPr lang="fr-FR" sz="3200" b="1" dirty="0" smtClean="0">
                <a:latin typeface="Arial" pitchFamily="34" charset="0"/>
                <a:cs typeface="Arial" pitchFamily="34" charset="0"/>
              </a:rPr>
              <a:t>1- Jonctions étanches  « serrées » ou </a:t>
            </a:r>
            <a:r>
              <a:rPr lang="fr-FR" sz="3200" b="1" i="1" dirty="0" err="1" smtClean="0">
                <a:latin typeface="Arial" pitchFamily="34" charset="0"/>
                <a:cs typeface="Arial" pitchFamily="34" charset="0"/>
              </a:rPr>
              <a:t>zonula</a:t>
            </a:r>
            <a:r>
              <a:rPr lang="fr-FR" sz="3200" b="1" i="1" dirty="0" smtClean="0">
                <a:latin typeface="Arial" pitchFamily="34" charset="0"/>
                <a:cs typeface="Arial" pitchFamily="34" charset="0"/>
              </a:rPr>
              <a:t>-</a:t>
            </a:r>
            <a:r>
              <a:rPr lang="fr-FR" sz="3200" b="1" i="1" dirty="0" err="1" smtClean="0">
                <a:latin typeface="Arial" pitchFamily="34" charset="0"/>
                <a:cs typeface="Arial" pitchFamily="34" charset="0"/>
              </a:rPr>
              <a:t>occludens</a:t>
            </a:r>
            <a:endParaRPr lang="fr-FR" sz="3200" b="1" i="1" dirty="0" smtClean="0">
              <a:latin typeface="Arial" pitchFamily="34" charset="0"/>
              <a:cs typeface="Arial" pitchFamily="34" charset="0"/>
            </a:endParaRPr>
          </a:p>
          <a:p>
            <a:pPr algn="ctr">
              <a:spcAft>
                <a:spcPts val="540"/>
              </a:spcAft>
            </a:pPr>
            <a:endParaRPr lang="fr-FR" sz="3200" b="1" i="1" dirty="0" smtClean="0">
              <a:latin typeface="Arial" pitchFamily="34" charset="0"/>
              <a:cs typeface="Arial" pitchFamily="34" charset="0"/>
            </a:endParaRPr>
          </a:p>
          <a:p>
            <a:pPr algn="ctr">
              <a:spcAft>
                <a:spcPts val="540"/>
              </a:spcAft>
            </a:pPr>
            <a:endParaRPr lang="fr-FR" sz="3200" b="1" i="1" dirty="0" smtClean="0">
              <a:latin typeface="Arial" pitchFamily="34" charset="0"/>
              <a:cs typeface="Arial" pitchFamily="34" charset="0"/>
            </a:endParaRPr>
          </a:p>
          <a:p>
            <a:pPr algn="ctr">
              <a:spcAft>
                <a:spcPts val="540"/>
              </a:spcAft>
            </a:pPr>
            <a:endParaRPr lang="fr-FR" sz="3200" b="1" i="1" dirty="0" smtClean="0">
              <a:latin typeface="Arial" pitchFamily="34" charset="0"/>
              <a:cs typeface="Arial" pitchFamily="34" charset="0"/>
            </a:endParaRPr>
          </a:p>
          <a:p>
            <a:pPr algn="ctr">
              <a:spcAft>
                <a:spcPts val="540"/>
              </a:spcAft>
            </a:pPr>
            <a:endParaRPr lang="fr-FR" sz="3200" dirty="0" smtClean="0">
              <a:latin typeface="Arial" pitchFamily="34" charset="0"/>
              <a:cs typeface="Arial" pitchFamily="34" charset="0"/>
            </a:endParaRPr>
          </a:p>
          <a:p>
            <a:pPr algn="ctr">
              <a:spcAft>
                <a:spcPts val="540"/>
              </a:spcAft>
            </a:pPr>
            <a:endParaRPr lang="fr-FR" b="1" dirty="0" smtClean="0">
              <a:solidFill>
                <a:srgbClr val="33339A"/>
              </a:solidFill>
              <a:latin typeface="Arial" pitchFamily="34" charset="0"/>
              <a:cs typeface="Arial" pitchFamily="34" charset="0"/>
            </a:endParaRPr>
          </a:p>
          <a:p>
            <a:pPr marL="228600" marR="228600" indent="91440" algn="just">
              <a:spcAft>
                <a:spcPts val="0"/>
              </a:spcAft>
            </a:pPr>
            <a:endParaRPr lang="fr-FR" spc="-25" dirty="0" smtClean="0">
              <a:solidFill>
                <a:srgbClr val="000000"/>
              </a:solidFill>
              <a:latin typeface="Arial" pitchFamily="34" charset="0"/>
              <a:cs typeface="Arial" pitchFamily="34" charset="0"/>
            </a:endParaRPr>
          </a:p>
          <a:p>
            <a:pPr marL="228600" marR="228600" indent="91440" algn="just">
              <a:spcAft>
                <a:spcPts val="0"/>
              </a:spcAft>
            </a:pPr>
            <a:endParaRPr lang="fr-FR" spc="-25" dirty="0" smtClean="0">
              <a:solidFill>
                <a:srgbClr val="000000"/>
              </a:solidFill>
              <a:latin typeface="Arial" pitchFamily="34" charset="0"/>
              <a:cs typeface="Arial" pitchFamily="34" charset="0"/>
            </a:endParaRPr>
          </a:p>
          <a:p>
            <a:pPr marL="228600" marR="228600" indent="91440" algn="just">
              <a:spcAft>
                <a:spcPts val="0"/>
              </a:spcAft>
            </a:pPr>
            <a:endParaRPr lang="fr-FR" sz="1600" spc="-25" dirty="0" smtClean="0">
              <a:solidFill>
                <a:srgbClr val="000000"/>
              </a:solidFill>
              <a:latin typeface="Arial" pitchFamily="34" charset="0"/>
              <a:cs typeface="Arial" pitchFamily="34" charset="0"/>
            </a:endParaRPr>
          </a:p>
          <a:p>
            <a:pPr marL="228600" marR="228600" indent="91440" algn="just">
              <a:spcAft>
                <a:spcPts val="0"/>
              </a:spcAft>
            </a:pPr>
            <a:endParaRPr lang="fr-FR" sz="1600" spc="-25" dirty="0" smtClean="0">
              <a:solidFill>
                <a:srgbClr val="000000"/>
              </a:solidFill>
              <a:latin typeface="Arial" pitchFamily="34" charset="0"/>
              <a:cs typeface="Arial" pitchFamily="34" charset="0"/>
            </a:endParaRPr>
          </a:p>
          <a:p>
            <a:pPr marL="228600" marR="228600" indent="91440" algn="just">
              <a:spcAft>
                <a:spcPts val="0"/>
              </a:spcAft>
            </a:pPr>
            <a:r>
              <a:rPr lang="fr-FR" sz="1600" b="1" spc="-25" dirty="0" smtClean="0">
                <a:solidFill>
                  <a:srgbClr val="000000"/>
                </a:solidFill>
                <a:latin typeface="Arial" pitchFamily="34" charset="0"/>
                <a:cs typeface="Arial" pitchFamily="34" charset="0"/>
              </a:rPr>
              <a:t>- Les jonctions étanches ne laissent aucun espace entre deux </a:t>
            </a:r>
            <a:r>
              <a:rPr lang="fr-FR" sz="1600" b="1" spc="-5" dirty="0" smtClean="0">
                <a:solidFill>
                  <a:srgbClr val="000000"/>
                </a:solidFill>
                <a:latin typeface="Arial" pitchFamily="34" charset="0"/>
                <a:cs typeface="Arial" pitchFamily="34" charset="0"/>
              </a:rPr>
              <a:t>membranes =&gt;   elles servent de joint pour empêcher l'échange </a:t>
            </a:r>
            <a:r>
              <a:rPr lang="fr-FR" sz="1600" b="1" spc="-10" dirty="0" smtClean="0">
                <a:solidFill>
                  <a:srgbClr val="000000"/>
                </a:solidFill>
                <a:latin typeface="Arial" pitchFamily="34" charset="0"/>
                <a:cs typeface="Arial" pitchFamily="34" charset="0"/>
              </a:rPr>
              <a:t>de matériel à travers la membrane.</a:t>
            </a:r>
          </a:p>
          <a:p>
            <a:pPr marL="228600" marR="228600" indent="91440" algn="just">
              <a:spcBef>
                <a:spcPts val="360"/>
              </a:spcBef>
              <a:spcAft>
                <a:spcPts val="0"/>
              </a:spcAft>
            </a:pPr>
            <a:r>
              <a:rPr lang="fr-FR" sz="1600" b="1" spc="-10" dirty="0" smtClean="0">
                <a:solidFill>
                  <a:srgbClr val="000000"/>
                </a:solidFill>
                <a:latin typeface="Arial" pitchFamily="34" charset="0"/>
                <a:cs typeface="Arial" pitchFamily="34" charset="0"/>
              </a:rPr>
              <a:t>- Les jonctions étanches entre les cellules adjacentes forment </a:t>
            </a:r>
            <a:r>
              <a:rPr lang="fr-FR" sz="1600" b="1" spc="-25" dirty="0" smtClean="0">
                <a:solidFill>
                  <a:srgbClr val="000000"/>
                </a:solidFill>
                <a:latin typeface="Arial" pitchFamily="34" charset="0"/>
                <a:cs typeface="Arial" pitchFamily="34" charset="0"/>
              </a:rPr>
              <a:t>une ceinture continue autour de la bordure d'un organe ou d'une </a:t>
            </a:r>
            <a:r>
              <a:rPr lang="fr-FR" sz="1600" b="1" spc="-10" dirty="0" smtClean="0">
                <a:solidFill>
                  <a:srgbClr val="000000"/>
                </a:solidFill>
                <a:latin typeface="Arial" pitchFamily="34" charset="0"/>
                <a:cs typeface="Arial" pitchFamily="34" charset="0"/>
              </a:rPr>
              <a:t>cavité du corps.</a:t>
            </a:r>
          </a:p>
          <a:p>
            <a:pPr marL="228600" indent="91440" algn="just"/>
            <a:r>
              <a:rPr lang="fr-FR" sz="1600" b="1" spc="-20" dirty="0" smtClean="0">
                <a:solidFill>
                  <a:srgbClr val="000000"/>
                </a:solidFill>
                <a:latin typeface="Arial" pitchFamily="34" charset="0"/>
                <a:cs typeface="Arial" pitchFamily="34" charset="0"/>
              </a:rPr>
              <a:t>-  Particulièrement importantes pour les cellules épithéliales </a:t>
            </a:r>
            <a:r>
              <a:rPr lang="fr-FR" sz="1600" b="1" dirty="0" smtClean="0">
                <a:solidFill>
                  <a:srgbClr val="000000"/>
                </a:solidFill>
                <a:latin typeface="Arial" pitchFamily="34" charset="0"/>
                <a:cs typeface="Arial" pitchFamily="34" charset="0"/>
              </a:rPr>
              <a:t>intestinales, les conduits et cavités des glandes et la vessie ainsi que </a:t>
            </a:r>
            <a:r>
              <a:rPr lang="fr-FR" sz="1600" b="1" spc="25" dirty="0" smtClean="0">
                <a:solidFill>
                  <a:srgbClr val="000000"/>
                </a:solidFill>
                <a:latin typeface="Arial" pitchFamily="34" charset="0"/>
                <a:cs typeface="Arial" pitchFamily="34" charset="0"/>
              </a:rPr>
              <a:t>les cellules</a:t>
            </a:r>
            <a:r>
              <a:rPr lang="fr-FR" sz="1600" b="1" spc="-10" dirty="0" smtClean="0">
                <a:solidFill>
                  <a:srgbClr val="000000"/>
                </a:solidFill>
                <a:latin typeface="Arial" pitchFamily="34" charset="0"/>
                <a:cs typeface="Arial" pitchFamily="34" charset="0"/>
              </a:rPr>
              <a:t> endothéliales</a:t>
            </a:r>
            <a:r>
              <a:rPr lang="fr-FR" sz="1600" b="1" dirty="0" smtClean="0">
                <a:latin typeface="Arial" pitchFamily="34" charset="0"/>
                <a:cs typeface="Arial" pitchFamily="34" charset="0"/>
              </a:rPr>
              <a:t>, </a:t>
            </a:r>
            <a:r>
              <a:rPr lang="fr-FR" sz="1600" b="1" spc="-10" dirty="0" smtClean="0">
                <a:solidFill>
                  <a:srgbClr val="000000"/>
                </a:solidFill>
                <a:latin typeface="Arial" pitchFamily="34" charset="0"/>
                <a:cs typeface="Arial" pitchFamily="34" charset="0"/>
              </a:rPr>
              <a:t>elles empêchent les fluides de s'infiltrer en dehors, entre les cellules.</a:t>
            </a:r>
          </a:p>
        </p:txBody>
      </p:sp>
      <p:pic>
        <p:nvPicPr>
          <p:cNvPr id="5" name="Image.jpg"/>
          <p:cNvPicPr/>
          <p:nvPr/>
        </p:nvPicPr>
        <p:blipFill>
          <a:blip r:embed="rId2" cstate="print"/>
          <a:srcRect l="7645" t="23499" r="4168"/>
          <a:stretch>
            <a:fillRect/>
          </a:stretch>
        </p:blipFill>
        <p:spPr>
          <a:xfrm>
            <a:off x="500034" y="1071546"/>
            <a:ext cx="8072494" cy="364333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908" y="-24"/>
            <a:ext cx="9286908" cy="2277547"/>
          </a:xfrm>
          <a:prstGeom prst="rect">
            <a:avLst/>
          </a:prstGeom>
        </p:spPr>
        <p:txBody>
          <a:bodyPr wrap="square">
            <a:spAutoFit/>
          </a:bodyPr>
          <a:lstStyle/>
          <a:p>
            <a:pPr marL="411480" algn="ctr">
              <a:spcBef>
                <a:spcPts val="900"/>
              </a:spcBef>
            </a:pPr>
            <a:r>
              <a:rPr lang="fr-FR" sz="200" spc="50" dirty="0" smtClean="0">
                <a:solidFill>
                  <a:srgbClr val="000000"/>
                </a:solidFill>
                <a:latin typeface="Arial" panose="22635452340000000000" pitchFamily="2"/>
              </a:rPr>
              <a:t>–</a:t>
            </a:r>
            <a:r>
              <a:rPr lang="fr-FR" sz="2800" dirty="0" smtClean="0">
                <a:solidFill>
                  <a:srgbClr val="000000"/>
                </a:solidFill>
                <a:latin typeface="Arial" pitchFamily="34" charset="0"/>
                <a:cs typeface="Arial" pitchFamily="34" charset="0"/>
              </a:rPr>
              <a:t>Organisation de la jonction:</a:t>
            </a:r>
          </a:p>
          <a:p>
            <a:pPr marL="411480">
              <a:spcBef>
                <a:spcPts val="900"/>
              </a:spcBef>
            </a:pPr>
            <a:r>
              <a:rPr lang="fr-FR" sz="2000" spc="-60" dirty="0" smtClean="0">
                <a:solidFill>
                  <a:srgbClr val="000000"/>
                </a:solidFill>
                <a:latin typeface="Arial" pitchFamily="34" charset="0"/>
                <a:cs typeface="Arial" pitchFamily="34" charset="0"/>
              </a:rPr>
              <a:t>       Plusieurs molécules d’adhérence</a:t>
            </a:r>
          </a:p>
          <a:p>
            <a:pPr marL="411480">
              <a:spcBef>
                <a:spcPts val="900"/>
              </a:spcBef>
            </a:pPr>
            <a:r>
              <a:rPr lang="fr-FR" sz="2400" spc="-60" dirty="0" smtClean="0">
                <a:solidFill>
                  <a:srgbClr val="000000"/>
                </a:solidFill>
                <a:latin typeface="Calibri" panose="22635452340000000000" pitchFamily="1"/>
              </a:rPr>
              <a:t> </a:t>
            </a:r>
            <a:r>
              <a:rPr lang="fr-FR" b="1" dirty="0" err="1" smtClean="0">
                <a:latin typeface="Arial" pitchFamily="34" charset="0"/>
                <a:cs typeface="Arial" pitchFamily="34" charset="0"/>
              </a:rPr>
              <a:t>Occludine</a:t>
            </a:r>
            <a:endParaRPr lang="fr-FR" b="1" dirty="0" smtClean="0">
              <a:latin typeface="Arial" pitchFamily="34" charset="0"/>
              <a:cs typeface="Arial" pitchFamily="34" charset="0"/>
            </a:endParaRPr>
          </a:p>
          <a:p>
            <a:pPr marL="411480">
              <a:spcBef>
                <a:spcPts val="900"/>
              </a:spcBef>
            </a:pPr>
            <a:r>
              <a:rPr lang="fr-FR" b="1" dirty="0" smtClean="0">
                <a:latin typeface="Arial" pitchFamily="34" charset="0"/>
                <a:cs typeface="Arial" pitchFamily="34" charset="0"/>
              </a:rPr>
              <a:t>                                             Claudine</a:t>
            </a:r>
          </a:p>
          <a:p>
            <a:pPr marL="411480" algn="r">
              <a:spcBef>
                <a:spcPts val="900"/>
              </a:spcBef>
            </a:pPr>
            <a:r>
              <a:rPr lang="fr-FR" b="1" spc="-40" dirty="0" smtClean="0">
                <a:latin typeface="Arial" pitchFamily="34" charset="0"/>
                <a:cs typeface="Arial" pitchFamily="34" charset="0"/>
              </a:rPr>
              <a:t>   JAM (</a:t>
            </a:r>
            <a:r>
              <a:rPr lang="fr-FR" b="1" spc="-40" dirty="0" err="1" smtClean="0">
                <a:latin typeface="Arial" pitchFamily="34" charset="0"/>
                <a:cs typeface="Arial" pitchFamily="34" charset="0"/>
              </a:rPr>
              <a:t>Junctional</a:t>
            </a:r>
            <a:r>
              <a:rPr lang="fr-FR" b="1" spc="-40" dirty="0" smtClean="0">
                <a:latin typeface="Arial" pitchFamily="34" charset="0"/>
                <a:cs typeface="Arial" pitchFamily="34" charset="0"/>
              </a:rPr>
              <a:t> </a:t>
            </a:r>
            <a:r>
              <a:rPr lang="fr-FR" b="1" spc="-40" dirty="0" err="1" smtClean="0">
                <a:latin typeface="Arial" pitchFamily="34" charset="0"/>
                <a:cs typeface="Arial" pitchFamily="34" charset="0"/>
              </a:rPr>
              <a:t>Adhesion</a:t>
            </a:r>
            <a:r>
              <a:rPr lang="fr-FR" b="1" spc="-40" dirty="0" smtClean="0">
                <a:latin typeface="Arial" pitchFamily="34" charset="0"/>
                <a:cs typeface="Arial" pitchFamily="34" charset="0"/>
              </a:rPr>
              <a:t> </a:t>
            </a:r>
            <a:r>
              <a:rPr lang="fr-FR" b="1" spc="-40" dirty="0" err="1" smtClean="0">
                <a:latin typeface="Arial" pitchFamily="34" charset="0"/>
                <a:cs typeface="Arial" pitchFamily="34" charset="0"/>
              </a:rPr>
              <a:t>Molecule</a:t>
            </a:r>
            <a:r>
              <a:rPr lang="fr-FR" b="1" spc="-40" dirty="0" smtClean="0">
                <a:latin typeface="Arial" pitchFamily="34" charset="0"/>
                <a:cs typeface="Arial" pitchFamily="34" charset="0"/>
              </a:rPr>
              <a:t>)</a:t>
            </a:r>
            <a:endParaRPr lang="fr-FR" b="1" dirty="0">
              <a:latin typeface="Arial" pitchFamily="34" charset="0"/>
              <a:cs typeface="Arial" pitchFamily="34" charset="0"/>
            </a:endParaRPr>
          </a:p>
        </p:txBody>
      </p:sp>
      <p:sp>
        <p:nvSpPr>
          <p:cNvPr id="5" name="Rectangle 4"/>
          <p:cNvSpPr/>
          <p:nvPr/>
        </p:nvSpPr>
        <p:spPr>
          <a:xfrm>
            <a:off x="-1143040" y="2214554"/>
            <a:ext cx="4857784" cy="3021981"/>
          </a:xfrm>
          <a:prstGeom prst="rect">
            <a:avLst/>
          </a:prstGeom>
        </p:spPr>
        <p:txBody>
          <a:bodyPr wrap="square">
            <a:spAutoFit/>
          </a:bodyPr>
          <a:lstStyle/>
          <a:p>
            <a:pPr marL="1350010">
              <a:lnSpc>
                <a:spcPct val="78719"/>
              </a:lnSpc>
            </a:pPr>
            <a:endParaRPr lang="fr-FR" spc="-20" dirty="0" smtClean="0">
              <a:solidFill>
                <a:srgbClr val="000000"/>
              </a:solidFill>
              <a:latin typeface="Arial" panose="22635452340000000000" pitchFamily="2"/>
            </a:endParaRPr>
          </a:p>
          <a:p>
            <a:pPr marL="1350010">
              <a:lnSpc>
                <a:spcPct val="78719"/>
              </a:lnSpc>
            </a:pPr>
            <a:endParaRPr lang="fr-FR" sz="1600" spc="-20" dirty="0" smtClean="0">
              <a:solidFill>
                <a:srgbClr val="000000"/>
              </a:solidFill>
              <a:latin typeface="Arial" panose="22635452340000000000" pitchFamily="2"/>
            </a:endParaRPr>
          </a:p>
          <a:p>
            <a:pPr marL="1350010">
              <a:lnSpc>
                <a:spcPct val="78719"/>
              </a:lnSpc>
            </a:pPr>
            <a:r>
              <a:rPr lang="fr-FR" sz="1600" b="1" spc="-20" dirty="0" smtClean="0">
                <a:solidFill>
                  <a:srgbClr val="000000"/>
                </a:solidFill>
                <a:latin typeface="Arial" panose="22635452340000000000" pitchFamily="2"/>
              </a:rPr>
              <a:t>Protéine: </a:t>
            </a:r>
            <a:r>
              <a:rPr lang="fr-FR" sz="1600" b="1" spc="-20" dirty="0" err="1" smtClean="0">
                <a:solidFill>
                  <a:srgbClr val="000000"/>
                </a:solidFill>
                <a:latin typeface="Arial" panose="22635452340000000000" pitchFamily="2"/>
              </a:rPr>
              <a:t>Occludine</a:t>
            </a:r>
            <a:r>
              <a:rPr lang="fr-FR" sz="1600" b="1" spc="-20" dirty="0" smtClean="0">
                <a:solidFill>
                  <a:srgbClr val="000000"/>
                </a:solidFill>
                <a:latin typeface="Arial" panose="22635452340000000000" pitchFamily="2"/>
              </a:rPr>
              <a:t> (OCLD)</a:t>
            </a:r>
          </a:p>
          <a:p>
            <a:pPr marL="1350010">
              <a:lnSpc>
                <a:spcPct val="78719"/>
              </a:lnSpc>
            </a:pPr>
            <a:endParaRPr lang="fr-FR" sz="1600" b="1" spc="-20" dirty="0" smtClean="0">
              <a:solidFill>
                <a:srgbClr val="000000"/>
              </a:solidFill>
              <a:latin typeface="Arial" panose="22635452340000000000" pitchFamily="2"/>
            </a:endParaRPr>
          </a:p>
          <a:p>
            <a:pPr marL="1350010">
              <a:lnSpc>
                <a:spcPct val="78719"/>
              </a:lnSpc>
            </a:pPr>
            <a:endParaRPr lang="fr-FR" sz="1600" b="1" spc="-20" dirty="0" smtClean="0">
              <a:solidFill>
                <a:srgbClr val="000000"/>
              </a:solidFill>
              <a:latin typeface="Arial" panose="22635452340000000000" pitchFamily="2"/>
            </a:endParaRPr>
          </a:p>
          <a:p>
            <a:pPr marL="1350010">
              <a:lnSpc>
                <a:spcPct val="78719"/>
              </a:lnSpc>
            </a:pPr>
            <a:endParaRPr lang="fr-FR" sz="1600" spc="-20" dirty="0" smtClean="0">
              <a:solidFill>
                <a:srgbClr val="000000"/>
              </a:solidFill>
              <a:latin typeface="Arial" panose="22635452340000000000" pitchFamily="2"/>
            </a:endParaRPr>
          </a:p>
          <a:p>
            <a:pPr marL="1350010"/>
            <a:r>
              <a:rPr lang="fr-FR" sz="1600" spc="-20" dirty="0" smtClean="0">
                <a:solidFill>
                  <a:srgbClr val="000000"/>
                </a:solidFill>
                <a:latin typeface="Arial" pitchFamily="34" charset="0"/>
                <a:cs typeface="Arial" pitchFamily="34" charset="0"/>
              </a:rPr>
              <a:t>- latin </a:t>
            </a:r>
            <a:r>
              <a:rPr lang="fr-FR" sz="1600" spc="-20" dirty="0" err="1" smtClean="0">
                <a:solidFill>
                  <a:srgbClr val="000000"/>
                </a:solidFill>
                <a:latin typeface="Arial" pitchFamily="34" charset="0"/>
                <a:cs typeface="Arial" pitchFamily="34" charset="0"/>
              </a:rPr>
              <a:t>occludere</a:t>
            </a:r>
            <a:r>
              <a:rPr lang="fr-FR" sz="1600" spc="-20" dirty="0" smtClean="0">
                <a:solidFill>
                  <a:srgbClr val="000000"/>
                </a:solidFill>
                <a:latin typeface="Arial" pitchFamily="34" charset="0"/>
                <a:cs typeface="Arial" pitchFamily="34" charset="0"/>
              </a:rPr>
              <a:t> =</a:t>
            </a:r>
            <a:r>
              <a:rPr lang="fr-FR" sz="1600" spc="-20" dirty="0" smtClean="0">
                <a:solidFill>
                  <a:srgbClr val="FF0000"/>
                </a:solidFill>
                <a:latin typeface="Arial" pitchFamily="34" charset="0"/>
                <a:cs typeface="Arial" pitchFamily="34" charset="0"/>
              </a:rPr>
              <a:t> enfermer</a:t>
            </a:r>
          </a:p>
          <a:p>
            <a:pPr marL="1350010">
              <a:spcBef>
                <a:spcPts val="900"/>
              </a:spcBef>
            </a:pPr>
            <a:r>
              <a:rPr lang="fr-FR" sz="1600" spc="100" dirty="0" smtClean="0">
                <a:solidFill>
                  <a:srgbClr val="000000"/>
                </a:solidFill>
                <a:latin typeface="Arial" pitchFamily="34" charset="0"/>
                <a:cs typeface="Arial" pitchFamily="34" charset="0"/>
              </a:rPr>
              <a:t>- 4 passages TM</a:t>
            </a:r>
          </a:p>
          <a:p>
            <a:pPr marL="1350010">
              <a:spcBef>
                <a:spcPts val="720"/>
              </a:spcBef>
            </a:pPr>
            <a:r>
              <a:rPr lang="fr-FR" sz="1600" spc="10" dirty="0" smtClean="0">
                <a:solidFill>
                  <a:srgbClr val="000000"/>
                </a:solidFill>
                <a:latin typeface="Arial" pitchFamily="34" charset="0"/>
                <a:cs typeface="Arial" pitchFamily="34" charset="0"/>
              </a:rPr>
              <a:t>- 2 boucles extracellulaires</a:t>
            </a:r>
          </a:p>
          <a:p>
            <a:pPr marL="1350010">
              <a:spcBef>
                <a:spcPts val="1080"/>
              </a:spcBef>
              <a:buFontTx/>
              <a:buChar char="-"/>
            </a:pPr>
            <a:r>
              <a:rPr lang="fr-FR" sz="1600" dirty="0" smtClean="0">
                <a:solidFill>
                  <a:srgbClr val="000000"/>
                </a:solidFill>
                <a:latin typeface="Arial" pitchFamily="34" charset="0"/>
                <a:cs typeface="Arial" pitchFamily="34" charset="0"/>
              </a:rPr>
              <a:t>Interactions homophiles</a:t>
            </a:r>
          </a:p>
          <a:p>
            <a:pPr marL="1350010">
              <a:lnSpc>
                <a:spcPct val="95999"/>
              </a:lnSpc>
              <a:spcBef>
                <a:spcPts val="1080"/>
              </a:spcBef>
              <a:buFontTx/>
              <a:buChar char="-"/>
            </a:pPr>
            <a:endParaRPr lang="fr-FR" dirty="0">
              <a:solidFill>
                <a:srgbClr val="000000"/>
              </a:solidFill>
              <a:latin typeface="Calibri" panose="22635452340000000000" pitchFamily="1"/>
            </a:endParaRPr>
          </a:p>
        </p:txBody>
      </p:sp>
      <p:pic>
        <p:nvPicPr>
          <p:cNvPr id="6" name="Image.jpg"/>
          <p:cNvPicPr/>
          <p:nvPr/>
        </p:nvPicPr>
        <p:blipFill>
          <a:blip r:embed="rId2" cstate="print"/>
          <a:stretch>
            <a:fillRect/>
          </a:stretch>
        </p:blipFill>
        <p:spPr>
          <a:xfrm>
            <a:off x="142843" y="5072074"/>
            <a:ext cx="2643207" cy="1643050"/>
          </a:xfrm>
          <a:prstGeom prst="rect">
            <a:avLst/>
          </a:prstGeom>
        </p:spPr>
      </p:pic>
      <p:sp>
        <p:nvSpPr>
          <p:cNvPr id="7" name="Rectangle 6"/>
          <p:cNvSpPr/>
          <p:nvPr/>
        </p:nvSpPr>
        <p:spPr>
          <a:xfrm>
            <a:off x="3000364" y="2643182"/>
            <a:ext cx="3929090" cy="2100960"/>
          </a:xfrm>
          <a:prstGeom prst="rect">
            <a:avLst/>
          </a:prstGeom>
        </p:spPr>
        <p:txBody>
          <a:bodyPr wrap="square">
            <a:spAutoFit/>
          </a:bodyPr>
          <a:lstStyle/>
          <a:p>
            <a:pPr marL="868680" indent="320040" rtl="1">
              <a:lnSpc>
                <a:spcPct val="95999"/>
              </a:lnSpc>
              <a:spcBef>
                <a:spcPts val="720"/>
              </a:spcBef>
              <a:spcAft>
                <a:spcPts val="2340"/>
              </a:spcAft>
            </a:pPr>
            <a:r>
              <a:rPr lang="fr-FR" sz="1600" b="1" spc="-20" dirty="0" smtClean="0">
                <a:solidFill>
                  <a:srgbClr val="000000"/>
                </a:solidFill>
                <a:latin typeface="Arial" pitchFamily="34" charset="0"/>
                <a:cs typeface="Arial" pitchFamily="34" charset="0"/>
              </a:rPr>
              <a:t>Protéine: Claudine(CLDN)</a:t>
            </a:r>
          </a:p>
          <a:p>
            <a:pPr>
              <a:lnSpc>
                <a:spcPct val="150000"/>
              </a:lnSpc>
            </a:pPr>
            <a:r>
              <a:rPr lang="fr-FR" sz="1600" spc="60" dirty="0" smtClean="0">
                <a:solidFill>
                  <a:srgbClr val="000000"/>
                </a:solidFill>
                <a:latin typeface="Arial" pitchFamily="34" charset="0"/>
                <a:cs typeface="Arial" pitchFamily="34" charset="0"/>
              </a:rPr>
              <a:t>                                                                                -  latin </a:t>
            </a:r>
            <a:r>
              <a:rPr lang="fr-FR" sz="1600" spc="60" dirty="0" err="1" smtClean="0">
                <a:solidFill>
                  <a:srgbClr val="000000"/>
                </a:solidFill>
                <a:latin typeface="Arial" pitchFamily="34" charset="0"/>
                <a:cs typeface="Arial" pitchFamily="34" charset="0"/>
              </a:rPr>
              <a:t>claudere</a:t>
            </a:r>
            <a:r>
              <a:rPr lang="fr-FR" sz="1600" spc="60" dirty="0" smtClean="0">
                <a:solidFill>
                  <a:srgbClr val="000000"/>
                </a:solidFill>
                <a:latin typeface="Arial" pitchFamily="34" charset="0"/>
                <a:cs typeface="Arial" pitchFamily="34" charset="0"/>
              </a:rPr>
              <a:t> =</a:t>
            </a:r>
            <a:r>
              <a:rPr lang="fr-FR" sz="1600" spc="60" dirty="0" smtClean="0">
                <a:solidFill>
                  <a:srgbClr val="FF0000"/>
                </a:solidFill>
                <a:latin typeface="Arial" pitchFamily="34" charset="0"/>
                <a:cs typeface="Arial" pitchFamily="34" charset="0"/>
              </a:rPr>
              <a:t> fermer</a:t>
            </a:r>
            <a:r>
              <a:rPr lang="fr-FR" sz="1600" spc="70" dirty="0" smtClean="0">
                <a:solidFill>
                  <a:srgbClr val="000000"/>
                </a:solidFill>
                <a:latin typeface="Arial" pitchFamily="34" charset="0"/>
                <a:cs typeface="Arial" pitchFamily="34" charset="0"/>
              </a:rPr>
              <a:t>                                                                     -  4 passages TM</a:t>
            </a:r>
            <a:r>
              <a:rPr lang="fr-FR" sz="1600" spc="60" dirty="0" smtClean="0">
                <a:solidFill>
                  <a:srgbClr val="000000"/>
                </a:solidFill>
                <a:latin typeface="Arial" pitchFamily="34" charset="0"/>
                <a:cs typeface="Arial" pitchFamily="34" charset="0"/>
              </a:rPr>
              <a:t>                                                                                  -  Interactions homophiles</a:t>
            </a:r>
          </a:p>
        </p:txBody>
      </p:sp>
      <p:pic>
        <p:nvPicPr>
          <p:cNvPr id="8" name="Image.jpg"/>
          <p:cNvPicPr/>
          <p:nvPr/>
        </p:nvPicPr>
        <p:blipFill>
          <a:blip r:embed="rId3" cstate="print"/>
          <a:stretch>
            <a:fillRect/>
          </a:stretch>
        </p:blipFill>
        <p:spPr>
          <a:xfrm>
            <a:off x="3071802" y="4929198"/>
            <a:ext cx="2643206" cy="1628788"/>
          </a:xfrm>
          <a:prstGeom prst="rect">
            <a:avLst/>
          </a:prstGeom>
        </p:spPr>
      </p:pic>
      <p:sp>
        <p:nvSpPr>
          <p:cNvPr id="9" name="Rectangle 8"/>
          <p:cNvSpPr/>
          <p:nvPr/>
        </p:nvSpPr>
        <p:spPr>
          <a:xfrm>
            <a:off x="6500826" y="2462915"/>
            <a:ext cx="3357586" cy="2752035"/>
          </a:xfrm>
          <a:prstGeom prst="rect">
            <a:avLst/>
          </a:prstGeom>
        </p:spPr>
        <p:txBody>
          <a:bodyPr wrap="square">
            <a:spAutoFit/>
          </a:bodyPr>
          <a:lstStyle/>
          <a:p>
            <a:pPr lvl="0" indent="365760" rtl="1">
              <a:lnSpc>
                <a:spcPts val="3300"/>
              </a:lnSpc>
              <a:defRPr/>
            </a:pPr>
            <a:r>
              <a:rPr lang="fr-FR" spc="-50" dirty="0" smtClean="0">
                <a:solidFill>
                  <a:srgbClr val="000000"/>
                </a:solidFill>
                <a:latin typeface="Arial" pitchFamily="34" charset="0"/>
                <a:cs typeface="Arial" pitchFamily="34" charset="0"/>
              </a:rPr>
              <a:t>Protéine: JAM (</a:t>
            </a:r>
            <a:r>
              <a:rPr lang="fr-FR" spc="-50" dirty="0" err="1" smtClean="0">
                <a:solidFill>
                  <a:srgbClr val="000000"/>
                </a:solidFill>
                <a:latin typeface="Arial" pitchFamily="34" charset="0"/>
                <a:cs typeface="Arial" pitchFamily="34" charset="0"/>
              </a:rPr>
              <a:t>junctional</a:t>
            </a:r>
            <a:r>
              <a:rPr lang="fr-FR" spc="-50" dirty="0" smtClean="0">
                <a:solidFill>
                  <a:srgbClr val="000000"/>
                </a:solidFill>
                <a:latin typeface="Arial" pitchFamily="34" charset="0"/>
                <a:cs typeface="Arial" pitchFamily="34" charset="0"/>
              </a:rPr>
              <a:t> </a:t>
            </a:r>
            <a:r>
              <a:rPr lang="fr-FR" spc="-50" dirty="0" err="1" smtClean="0">
                <a:solidFill>
                  <a:srgbClr val="000000"/>
                </a:solidFill>
                <a:latin typeface="Arial" pitchFamily="34" charset="0"/>
                <a:cs typeface="Arial" pitchFamily="34" charset="0"/>
              </a:rPr>
              <a:t>adhesion</a:t>
            </a:r>
            <a:r>
              <a:rPr lang="fr-FR" spc="-50" dirty="0" smtClean="0">
                <a:solidFill>
                  <a:srgbClr val="000000"/>
                </a:solidFill>
                <a:latin typeface="Arial" pitchFamily="34" charset="0"/>
                <a:cs typeface="Arial" pitchFamily="34" charset="0"/>
              </a:rPr>
              <a:t> </a:t>
            </a:r>
            <a:r>
              <a:rPr lang="fr-FR" spc="-50" dirty="0" err="1" smtClean="0">
                <a:solidFill>
                  <a:srgbClr val="000000"/>
                </a:solidFill>
                <a:latin typeface="Arial" pitchFamily="34" charset="0"/>
                <a:cs typeface="Arial" pitchFamily="34" charset="0"/>
              </a:rPr>
              <a:t>molecule</a:t>
            </a:r>
            <a:r>
              <a:rPr lang="fr-FR" spc="-50" dirty="0" smtClean="0">
                <a:solidFill>
                  <a:srgbClr val="000000"/>
                </a:solidFill>
                <a:latin typeface="Arial" pitchFamily="34" charset="0"/>
                <a:cs typeface="Arial" pitchFamily="34" charset="0"/>
              </a:rPr>
              <a:t>)</a:t>
            </a:r>
          </a:p>
          <a:p>
            <a:pPr lvl="0" indent="365760" rtl="1">
              <a:defRPr/>
            </a:pPr>
            <a:r>
              <a:rPr lang="fr-FR" sz="1600" dirty="0" smtClean="0">
                <a:solidFill>
                  <a:srgbClr val="000000"/>
                </a:solidFill>
                <a:latin typeface="Arial" pitchFamily="34" charset="0"/>
                <a:cs typeface="Arial" pitchFamily="34" charset="0"/>
              </a:rPr>
              <a:t>-  traverse la membrane une    	seule  fois</a:t>
            </a:r>
          </a:p>
          <a:p>
            <a:pPr marL="1325880" lvl="0" rtl="1">
              <a:spcBef>
                <a:spcPts val="720"/>
              </a:spcBef>
              <a:defRPr/>
            </a:pPr>
            <a:r>
              <a:rPr lang="fr-FR" sz="1600" spc="5" dirty="0" smtClean="0">
                <a:solidFill>
                  <a:srgbClr val="000000"/>
                </a:solidFill>
                <a:latin typeface="Arial" pitchFamily="34" charset="0"/>
                <a:cs typeface="Arial" pitchFamily="34" charset="0"/>
              </a:rPr>
              <a:t>- Interactions</a:t>
            </a:r>
            <a:r>
              <a:rPr lang="fr-FR" sz="1600" spc="5" dirty="0" smtClean="0">
                <a:solidFill>
                  <a:srgbClr val="FF0000"/>
                </a:solidFill>
                <a:latin typeface="Arial" pitchFamily="34" charset="0"/>
                <a:cs typeface="Arial" pitchFamily="34" charset="0"/>
              </a:rPr>
              <a:t> </a:t>
            </a:r>
            <a:r>
              <a:rPr lang="fr-FR" sz="1600" spc="5" dirty="0" smtClean="0">
                <a:latin typeface="Arial" pitchFamily="34" charset="0"/>
                <a:cs typeface="Arial" pitchFamily="34" charset="0"/>
              </a:rPr>
              <a:t>homophiles ou hétérophiles </a:t>
            </a:r>
            <a:r>
              <a:rPr lang="fr-FR" sz="1600" spc="5" dirty="0" smtClean="0">
                <a:solidFill>
                  <a:srgbClr val="000000"/>
                </a:solidFill>
                <a:latin typeface="Arial" pitchFamily="34" charset="0"/>
                <a:cs typeface="Arial" pitchFamily="34" charset="0"/>
              </a:rPr>
              <a:t>(ex. JAM1 interagit </a:t>
            </a:r>
            <a:r>
              <a:rPr lang="fr-FR" sz="1600" spc="-40" dirty="0" smtClean="0">
                <a:solidFill>
                  <a:srgbClr val="000000"/>
                </a:solidFill>
                <a:latin typeface="Arial" pitchFamily="34" charset="0"/>
                <a:cs typeface="Arial" pitchFamily="34" charset="0"/>
              </a:rPr>
              <a:t>avec l’</a:t>
            </a:r>
            <a:r>
              <a:rPr lang="fr-FR" sz="1600" spc="-40" dirty="0" err="1" smtClean="0">
                <a:solidFill>
                  <a:srgbClr val="000000"/>
                </a:solidFill>
                <a:latin typeface="Arial" pitchFamily="34" charset="0"/>
                <a:cs typeface="Arial" pitchFamily="34" charset="0"/>
              </a:rPr>
              <a:t>intégrine</a:t>
            </a:r>
            <a:r>
              <a:rPr lang="fr-FR" sz="1600" spc="-40" dirty="0" smtClean="0">
                <a:solidFill>
                  <a:srgbClr val="000000"/>
                </a:solidFill>
                <a:latin typeface="Arial" pitchFamily="34" charset="0"/>
                <a:cs typeface="Arial" pitchFamily="34" charset="0"/>
              </a:rPr>
              <a:t> LFA1)</a:t>
            </a:r>
          </a:p>
        </p:txBody>
      </p:sp>
      <p:sp>
        <p:nvSpPr>
          <p:cNvPr id="11" name="Flèche vers le bas 10"/>
          <p:cNvSpPr/>
          <p:nvPr/>
        </p:nvSpPr>
        <p:spPr>
          <a:xfrm>
            <a:off x="1214414" y="1500174"/>
            <a:ext cx="357190"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3857620" y="1857364"/>
            <a:ext cx="285752"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7286644" y="2214554"/>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jpg"/>
          <p:cNvPicPr/>
          <p:nvPr/>
        </p:nvPicPr>
        <p:blipFill>
          <a:blip r:embed="rId4" cstate="print"/>
          <a:srcRect l="41341" t="36062"/>
          <a:stretch>
            <a:fillRect/>
          </a:stretch>
        </p:blipFill>
        <p:spPr>
          <a:xfrm>
            <a:off x="6215042" y="5286388"/>
            <a:ext cx="2571800" cy="1360818"/>
          </a:xfrm>
          <a:prstGeom prst="rect">
            <a:avLst/>
          </a:prstGeom>
        </p:spPr>
      </p:pic>
      <p:sp>
        <p:nvSpPr>
          <p:cNvPr id="15" name="Rectangle 14"/>
          <p:cNvSpPr/>
          <p:nvPr/>
        </p:nvSpPr>
        <p:spPr>
          <a:xfrm>
            <a:off x="7143768" y="5214950"/>
            <a:ext cx="656590" cy="369332"/>
          </a:xfrm>
          <a:prstGeom prst="rect">
            <a:avLst/>
          </a:prstGeom>
        </p:spPr>
        <p:txBody>
          <a:bodyPr wrap="none">
            <a:spAutoFit/>
          </a:bodyPr>
          <a:lstStyle/>
          <a:p>
            <a:r>
              <a:rPr lang="fr-FR" b="1" spc="-40" dirty="0" smtClean="0">
                <a:latin typeface="Arial" pitchFamily="34" charset="0"/>
                <a:cs typeface="Arial" pitchFamily="34" charset="0"/>
              </a:rPr>
              <a:t>JAM</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Image 2" descr="Jonction serrée - Zonula occludens"/>
          <p:cNvPicPr>
            <a:picLocks noChangeAspect="1" noChangeArrowheads="1"/>
          </p:cNvPicPr>
          <p:nvPr/>
        </p:nvPicPr>
        <p:blipFill>
          <a:blip r:embed="rId2" cstate="print"/>
          <a:srcRect/>
          <a:stretch>
            <a:fillRect/>
          </a:stretch>
        </p:blipFill>
        <p:spPr bwMode="auto">
          <a:xfrm>
            <a:off x="285752" y="142876"/>
            <a:ext cx="8786842" cy="6429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ressources.unisciel.fr/biocell/chap3/res/fig01-bis.jpg"/>
          <p:cNvPicPr>
            <a:picLocks noChangeAspect="1" noChangeArrowheads="1"/>
          </p:cNvPicPr>
          <p:nvPr/>
        </p:nvPicPr>
        <p:blipFill>
          <a:blip r:embed="rId2" cstate="print"/>
          <a:srcRect/>
          <a:stretch>
            <a:fillRect/>
          </a:stretch>
        </p:blipFill>
        <p:spPr bwMode="auto">
          <a:xfrm>
            <a:off x="66706" y="0"/>
            <a:ext cx="893445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springerimages.com/img/Images/Springer/PUB=Springer-Verlag-Berlin-Heidelberg/JOU=00418/VOL=2008.130/ISU=1/ART=2008_424/MediaObjects/MEDIUM_418_2008_424_Fig1_HTML.jpg"/>
          <p:cNvPicPr>
            <a:picLocks noChangeAspect="1" noChangeArrowheads="1"/>
          </p:cNvPicPr>
          <p:nvPr/>
        </p:nvPicPr>
        <p:blipFill>
          <a:blip r:embed="rId2" cstate="print"/>
          <a:srcRect b="39024"/>
          <a:stretch>
            <a:fillRect/>
          </a:stretch>
        </p:blipFill>
        <p:spPr bwMode="auto">
          <a:xfrm>
            <a:off x="714348" y="428604"/>
            <a:ext cx="8072494" cy="5000660"/>
          </a:xfrm>
          <a:prstGeom prst="rect">
            <a:avLst/>
          </a:prstGeom>
          <a:noFill/>
          <a:ln w="19050">
            <a:solidFill>
              <a:schemeClr val="tx1"/>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857224" y="65766"/>
            <a:ext cx="785814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32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2-</a:t>
            </a:r>
            <a:r>
              <a:rPr kumimoji="0" lang="fr-FR" sz="3200" b="1" i="0"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fr-FR" sz="32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Les jonctions d’ancrage « adhésive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ou </a:t>
            </a:r>
            <a:r>
              <a:rPr kumimoji="0" lang="fr-FR" sz="3200" b="1" i="1" strike="noStrike" cap="none" normalizeH="0" baseline="0" dirty="0" err="1" smtClean="0">
                <a:ln>
                  <a:noFill/>
                </a:ln>
                <a:solidFill>
                  <a:schemeClr val="tx1"/>
                </a:solidFill>
                <a:effectLst/>
                <a:latin typeface="Arial" pitchFamily="34" charset="0"/>
                <a:ea typeface="Times New Roman" pitchFamily="18" charset="0"/>
                <a:cs typeface="Arial" pitchFamily="34" charset="0"/>
              </a:rPr>
              <a:t>zonula</a:t>
            </a:r>
            <a:r>
              <a:rPr kumimoji="0" lang="fr-FR" sz="3200" b="1" i="1"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fr-FR" sz="3200" b="1" i="1" strike="noStrike" cap="none" normalizeH="0" baseline="0" dirty="0" err="1" smtClean="0">
                <a:ln>
                  <a:noFill/>
                </a:ln>
                <a:solidFill>
                  <a:schemeClr val="tx1"/>
                </a:solidFill>
                <a:effectLst/>
                <a:latin typeface="Arial" pitchFamily="34" charset="0"/>
                <a:ea typeface="Times New Roman" pitchFamily="18" charset="0"/>
                <a:cs typeface="Arial" pitchFamily="34" charset="0"/>
              </a:rPr>
              <a:t>adherens</a:t>
            </a:r>
            <a:r>
              <a:rPr kumimoji="0" lang="fr-FR" sz="32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fr-FR" sz="3200" b="0" i="0"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738444" y="1714488"/>
            <a:ext cx="10168228" cy="1528624"/>
          </a:xfrm>
          <a:prstGeom prst="rect">
            <a:avLst/>
          </a:prstGeom>
        </p:spPr>
        <p:txBody>
          <a:bodyPr wrap="square">
            <a:spAutoFit/>
          </a:bodyPr>
          <a:lstStyle/>
          <a:p>
            <a:pPr marL="960120" indent="274320">
              <a:lnSpc>
                <a:spcPts val="2300"/>
              </a:lnSpc>
              <a:spcBef>
                <a:spcPts val="720"/>
              </a:spcBef>
              <a:buFont typeface="Symbol"/>
              <a:buChar char="·"/>
            </a:pPr>
            <a:r>
              <a:rPr lang="fr-FR" spc="-40" dirty="0" smtClean="0">
                <a:solidFill>
                  <a:srgbClr val="000000"/>
                </a:solidFill>
                <a:latin typeface="Arial" pitchFamily="34" charset="0"/>
                <a:cs typeface="Arial" pitchFamily="34" charset="0"/>
              </a:rPr>
              <a:t>Molécules d ’adhésions:</a:t>
            </a:r>
            <a:r>
              <a:rPr lang="fr-FR" spc="-40" dirty="0" smtClean="0">
                <a:solidFill>
                  <a:srgbClr val="FF0000"/>
                </a:solidFill>
                <a:latin typeface="Arial" pitchFamily="34" charset="0"/>
                <a:cs typeface="Arial" pitchFamily="34" charset="0"/>
              </a:rPr>
              <a:t> </a:t>
            </a:r>
            <a:r>
              <a:rPr lang="fr-FR" b="1" spc="-40" dirty="0" err="1" smtClean="0">
                <a:latin typeface="Arial" pitchFamily="34" charset="0"/>
                <a:cs typeface="Arial" pitchFamily="34" charset="0"/>
              </a:rPr>
              <a:t>cadhérines</a:t>
            </a:r>
            <a:r>
              <a:rPr lang="fr-FR" b="1" spc="-40" dirty="0" smtClean="0">
                <a:latin typeface="Arial" pitchFamily="34" charset="0"/>
                <a:cs typeface="Arial" pitchFamily="34" charset="0"/>
              </a:rPr>
              <a:t> ou </a:t>
            </a:r>
            <a:r>
              <a:rPr lang="fr-FR" b="1" spc="-40" dirty="0" err="1" smtClean="0">
                <a:latin typeface="Arial" pitchFamily="34" charset="0"/>
                <a:cs typeface="Arial" pitchFamily="34" charset="0"/>
              </a:rPr>
              <a:t>nectine</a:t>
            </a:r>
            <a:endParaRPr lang="fr-FR" b="1" spc="-40" dirty="0" smtClean="0">
              <a:latin typeface="Arial" pitchFamily="34" charset="0"/>
              <a:cs typeface="Arial" pitchFamily="34" charset="0"/>
            </a:endParaRPr>
          </a:p>
          <a:p>
            <a:pPr marL="960120" indent="274320">
              <a:lnSpc>
                <a:spcPts val="2700"/>
              </a:lnSpc>
              <a:spcBef>
                <a:spcPts val="900"/>
              </a:spcBef>
              <a:buFont typeface="Symbol"/>
              <a:buChar char="·"/>
            </a:pPr>
            <a:r>
              <a:rPr lang="fr-FR" spc="-90" dirty="0" smtClean="0">
                <a:solidFill>
                  <a:srgbClr val="000000"/>
                </a:solidFill>
                <a:latin typeface="Arial" pitchFamily="34" charset="0"/>
                <a:cs typeface="Arial" pitchFamily="34" charset="0"/>
              </a:rPr>
              <a:t>Interactions Ca</a:t>
            </a:r>
            <a:r>
              <a:rPr lang="fr-FR" spc="-90" baseline="30000" dirty="0" smtClean="0">
                <a:solidFill>
                  <a:srgbClr val="000000"/>
                </a:solidFill>
                <a:latin typeface="Arial" pitchFamily="34" charset="0"/>
                <a:cs typeface="Arial" pitchFamily="34" charset="0"/>
              </a:rPr>
              <a:t>2+</a:t>
            </a:r>
            <a:r>
              <a:rPr lang="fr-FR" spc="-90" dirty="0" smtClean="0">
                <a:solidFill>
                  <a:srgbClr val="000000"/>
                </a:solidFill>
                <a:latin typeface="Arial" pitchFamily="34" charset="0"/>
                <a:cs typeface="Arial" pitchFamily="34" charset="0"/>
              </a:rPr>
              <a:t>-  dépendante,  homophiles</a:t>
            </a:r>
          </a:p>
          <a:p>
            <a:pPr marL="960120" indent="274320">
              <a:lnSpc>
                <a:spcPts val="2400"/>
              </a:lnSpc>
              <a:spcBef>
                <a:spcPts val="540"/>
              </a:spcBef>
              <a:buFont typeface="Symbol"/>
              <a:buChar char="·"/>
            </a:pPr>
            <a:r>
              <a:rPr lang="fr-FR" spc="-40" dirty="0" smtClean="0">
                <a:solidFill>
                  <a:srgbClr val="000000"/>
                </a:solidFill>
                <a:latin typeface="Arial" pitchFamily="34" charset="0"/>
                <a:cs typeface="Arial" pitchFamily="34" charset="0"/>
              </a:rPr>
              <a:t>Les domaines </a:t>
            </a:r>
            <a:r>
              <a:rPr lang="fr-FR" spc="-40" dirty="0" err="1" smtClean="0">
                <a:solidFill>
                  <a:srgbClr val="000000"/>
                </a:solidFill>
                <a:latin typeface="Arial" pitchFamily="34" charset="0"/>
                <a:cs typeface="Arial" pitchFamily="34" charset="0"/>
              </a:rPr>
              <a:t>intracytoplasmiques</a:t>
            </a:r>
            <a:r>
              <a:rPr lang="fr-FR" spc="-40" dirty="0" smtClean="0">
                <a:solidFill>
                  <a:srgbClr val="000000"/>
                </a:solidFill>
                <a:latin typeface="Arial" pitchFamily="34" charset="0"/>
                <a:cs typeface="Arial" pitchFamily="34" charset="0"/>
              </a:rPr>
              <a:t> sont liés à des protéines d ’association au   cytosquelette:</a:t>
            </a:r>
            <a:r>
              <a:rPr lang="fr-FR" spc="-40" dirty="0" smtClean="0">
                <a:solidFill>
                  <a:srgbClr val="FF0000"/>
                </a:solidFill>
                <a:latin typeface="Arial" pitchFamily="34" charset="0"/>
                <a:cs typeface="Arial" pitchFamily="34" charset="0"/>
              </a:rPr>
              <a:t> </a:t>
            </a:r>
            <a:r>
              <a:rPr lang="fr-FR" dirty="0" smtClean="0">
                <a:latin typeface="Arial" pitchFamily="34" charset="0"/>
                <a:cs typeface="Arial" pitchFamily="34" charset="0"/>
              </a:rPr>
              <a:t>L’</a:t>
            </a:r>
            <a:r>
              <a:rPr lang="fr-FR" dirty="0" err="1" smtClean="0">
                <a:latin typeface="Arial" pitchFamily="34" charset="0"/>
                <a:cs typeface="Arial" pitchFamily="34" charset="0"/>
              </a:rPr>
              <a:t>afadine</a:t>
            </a:r>
            <a:r>
              <a:rPr lang="fr-FR" dirty="0" smtClean="0">
                <a:latin typeface="Arial" pitchFamily="34" charset="0"/>
                <a:cs typeface="Arial" pitchFamily="34" charset="0"/>
              </a:rPr>
              <a:t> </a:t>
            </a:r>
            <a:r>
              <a:rPr lang="fr-FR" spc="-40" dirty="0" smtClean="0">
                <a:latin typeface="Arial" pitchFamily="34" charset="0"/>
                <a:cs typeface="Arial" pitchFamily="34" charset="0"/>
              </a:rPr>
              <a:t>et les </a:t>
            </a:r>
            <a:r>
              <a:rPr lang="fr-FR" spc="-40" dirty="0" err="1" smtClean="0">
                <a:latin typeface="Arial" pitchFamily="34" charset="0"/>
                <a:cs typeface="Arial" pitchFamily="34" charset="0"/>
              </a:rPr>
              <a:t>caténines</a:t>
            </a:r>
            <a:r>
              <a:rPr lang="fr-FR" spc="-40" dirty="0" smtClean="0">
                <a:latin typeface="Arial" pitchFamily="34" charset="0"/>
                <a:cs typeface="Arial" pitchFamily="34" charset="0"/>
              </a:rPr>
              <a:t>              </a:t>
            </a:r>
            <a:r>
              <a:rPr lang="fr-FR" spc="20" dirty="0" smtClean="0">
                <a:solidFill>
                  <a:srgbClr val="000000"/>
                </a:solidFill>
                <a:latin typeface="Arial" pitchFamily="34" charset="0"/>
                <a:cs typeface="Arial" pitchFamily="34" charset="0"/>
              </a:rPr>
              <a:t>reliées aux </a:t>
            </a:r>
            <a:r>
              <a:rPr lang="fr-FR" spc="20" dirty="0" err="1" smtClean="0">
                <a:solidFill>
                  <a:srgbClr val="000000"/>
                </a:solidFill>
                <a:latin typeface="Arial" pitchFamily="34" charset="0"/>
                <a:cs typeface="Arial" pitchFamily="34" charset="0"/>
              </a:rPr>
              <a:t>microfilaments</a:t>
            </a:r>
            <a:r>
              <a:rPr lang="fr-FR" spc="20" dirty="0" smtClean="0">
                <a:solidFill>
                  <a:srgbClr val="000000"/>
                </a:solidFill>
                <a:latin typeface="Arial" pitchFamily="34" charset="0"/>
                <a:cs typeface="Arial" pitchFamily="34" charset="0"/>
              </a:rPr>
              <a:t> d</a:t>
            </a:r>
            <a:r>
              <a:rPr lang="fr-FR" spc="20" dirty="0" smtClean="0">
                <a:solidFill>
                  <a:srgbClr val="FF0000"/>
                </a:solidFill>
                <a:latin typeface="Arial" pitchFamily="34" charset="0"/>
                <a:cs typeface="Arial" pitchFamily="34" charset="0"/>
              </a:rPr>
              <a:t> </a:t>
            </a:r>
            <a:r>
              <a:rPr lang="fr-FR" spc="20" dirty="0" smtClean="0">
                <a:latin typeface="Arial" pitchFamily="34" charset="0"/>
                <a:cs typeface="Arial" pitchFamily="34" charset="0"/>
              </a:rPr>
              <a:t>’actine</a:t>
            </a:r>
            <a:r>
              <a:rPr lang="fr-FR" spc="20" dirty="0" smtClean="0">
                <a:solidFill>
                  <a:srgbClr val="FF0000"/>
                </a:solidFill>
                <a:latin typeface="Arial" pitchFamily="34" charset="0"/>
                <a:cs typeface="Arial" pitchFamily="34" charset="0"/>
              </a:rPr>
              <a:t>  </a:t>
            </a:r>
            <a:endParaRPr lang="fr-FR" spc="20" dirty="0">
              <a:solidFill>
                <a:srgbClr val="FF0000"/>
              </a:solidFill>
              <a:latin typeface="Arial" pitchFamily="34" charset="0"/>
              <a:cs typeface="Arial" pitchFamily="34" charset="0"/>
            </a:endParaRPr>
          </a:p>
        </p:txBody>
      </p:sp>
      <p:sp>
        <p:nvSpPr>
          <p:cNvPr id="6" name="Rectangle 5"/>
          <p:cNvSpPr/>
          <p:nvPr/>
        </p:nvSpPr>
        <p:spPr>
          <a:xfrm>
            <a:off x="642910" y="1214422"/>
            <a:ext cx="3845925" cy="461665"/>
          </a:xfrm>
          <a:prstGeom prst="rect">
            <a:avLst/>
          </a:prstGeom>
        </p:spPr>
        <p:txBody>
          <a:bodyPr wrap="none">
            <a:spAutoFit/>
          </a:bodyPr>
          <a:lstStyle/>
          <a:p>
            <a:pPr algn="ctr"/>
            <a:r>
              <a:rPr lang="fr-FR" sz="100" spc="50" dirty="0" smtClean="0">
                <a:solidFill>
                  <a:srgbClr val="000000"/>
                </a:solidFill>
                <a:latin typeface="Arial" panose="22635452340000000000" pitchFamily="2"/>
              </a:rPr>
              <a:t>–</a:t>
            </a:r>
            <a:r>
              <a:rPr lang="fr-FR" sz="2400" dirty="0" smtClean="0">
                <a:solidFill>
                  <a:srgbClr val="000000"/>
                </a:solidFill>
                <a:latin typeface="Arial" pitchFamily="34" charset="0"/>
                <a:cs typeface="Arial" pitchFamily="34" charset="0"/>
              </a:rPr>
              <a:t>Organisation de la jonction</a:t>
            </a:r>
            <a:endParaRPr lang="fr-FR" sz="2400" dirty="0"/>
          </a:p>
        </p:txBody>
      </p:sp>
      <p:sp>
        <p:nvSpPr>
          <p:cNvPr id="9" name="Flèche droite 8"/>
          <p:cNvSpPr/>
          <p:nvPr/>
        </p:nvSpPr>
        <p:spPr>
          <a:xfrm>
            <a:off x="4357686" y="2928934"/>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jpg"/>
          <p:cNvPicPr/>
          <p:nvPr/>
        </p:nvPicPr>
        <p:blipFill>
          <a:blip r:embed="rId2" cstate="print"/>
          <a:srcRect l="1739" t="2174" r="1739"/>
          <a:stretch>
            <a:fillRect/>
          </a:stretch>
        </p:blipFill>
        <p:spPr>
          <a:xfrm>
            <a:off x="500034" y="3357562"/>
            <a:ext cx="8143932" cy="321471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747713" y="1462088"/>
            <a:ext cx="7648575" cy="3933825"/>
          </a:xfrm>
          <a:prstGeom prst="rect">
            <a:avLst/>
          </a:prstGeom>
          <a:noFill/>
          <a:ln w="9525">
            <a:noFill/>
            <a:miter lim="800000"/>
            <a:headEnd/>
            <a:tailEnd/>
          </a:ln>
          <a:effectLst/>
        </p:spPr>
      </p:pic>
      <p:sp>
        <p:nvSpPr>
          <p:cNvPr id="4" name="ZoneTexte 3"/>
          <p:cNvSpPr txBox="1"/>
          <p:nvPr/>
        </p:nvSpPr>
        <p:spPr>
          <a:xfrm>
            <a:off x="2143108" y="928670"/>
            <a:ext cx="1571636" cy="461665"/>
          </a:xfrm>
          <a:prstGeom prst="rect">
            <a:avLst/>
          </a:prstGeom>
          <a:noFill/>
        </p:spPr>
        <p:txBody>
          <a:bodyPr wrap="square" rtlCol="0">
            <a:spAutoFit/>
          </a:bodyPr>
          <a:lstStyle/>
          <a:p>
            <a:r>
              <a:rPr lang="fr-FR" sz="2400" dirty="0" err="1" smtClean="0">
                <a:latin typeface="Arial" pitchFamily="34" charset="0"/>
                <a:cs typeface="Arial" pitchFamily="34" charset="0"/>
              </a:rPr>
              <a:t>Cell</a:t>
            </a:r>
            <a:r>
              <a:rPr lang="fr-FR" sz="2400" dirty="0" smtClean="0">
                <a:latin typeface="Arial" pitchFamily="34" charset="0"/>
                <a:cs typeface="Arial" pitchFamily="34" charset="0"/>
              </a:rPr>
              <a:t> 1</a:t>
            </a:r>
            <a:endParaRPr lang="fr-FR" sz="2400" dirty="0">
              <a:latin typeface="Arial" pitchFamily="34" charset="0"/>
              <a:cs typeface="Arial" pitchFamily="34" charset="0"/>
            </a:endParaRPr>
          </a:p>
        </p:txBody>
      </p:sp>
      <p:sp>
        <p:nvSpPr>
          <p:cNvPr id="5" name="ZoneTexte 4"/>
          <p:cNvSpPr txBox="1"/>
          <p:nvPr/>
        </p:nvSpPr>
        <p:spPr>
          <a:xfrm>
            <a:off x="5500694" y="857232"/>
            <a:ext cx="1214446" cy="461665"/>
          </a:xfrm>
          <a:prstGeom prst="rect">
            <a:avLst/>
          </a:prstGeom>
          <a:noFill/>
        </p:spPr>
        <p:txBody>
          <a:bodyPr wrap="square" rtlCol="0">
            <a:spAutoFit/>
          </a:bodyPr>
          <a:lstStyle/>
          <a:p>
            <a:r>
              <a:rPr lang="fr-FR" sz="2400" dirty="0" err="1" smtClean="0">
                <a:latin typeface="Arial" pitchFamily="34" charset="0"/>
                <a:cs typeface="Arial" pitchFamily="34" charset="0"/>
              </a:rPr>
              <a:t>Cell</a:t>
            </a:r>
            <a:r>
              <a:rPr lang="fr-FR" sz="2400" dirty="0" smtClean="0">
                <a:latin typeface="Arial" pitchFamily="34" charset="0"/>
                <a:cs typeface="Arial" pitchFamily="34" charset="0"/>
              </a:rPr>
              <a:t> 2</a:t>
            </a: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age 3" descr="Jonction intermédiaire - Zonula Adherens"/>
          <p:cNvPicPr>
            <a:picLocks noChangeAspect="1" noChangeArrowheads="1"/>
          </p:cNvPicPr>
          <p:nvPr/>
        </p:nvPicPr>
        <p:blipFill>
          <a:blip r:embed="rId2" cstate="print"/>
          <a:srcRect/>
          <a:stretch>
            <a:fillRect/>
          </a:stretch>
        </p:blipFill>
        <p:spPr bwMode="auto">
          <a:xfrm>
            <a:off x="571472" y="357166"/>
            <a:ext cx="8215370" cy="6072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1786" y="126939"/>
            <a:ext cx="10072726" cy="2316019"/>
          </a:xfrm>
          <a:prstGeom prst="rect">
            <a:avLst/>
          </a:prstGeom>
        </p:spPr>
        <p:txBody>
          <a:bodyPr wrap="square">
            <a:spAutoFit/>
          </a:bodyPr>
          <a:lstStyle/>
          <a:p>
            <a:pPr marL="868680" indent="274320"/>
            <a:r>
              <a:rPr lang="fr-FR" sz="3200" b="1" dirty="0" smtClean="0">
                <a:latin typeface="Arial" pitchFamily="34" charset="0"/>
                <a:cs typeface="Arial" pitchFamily="34" charset="0"/>
              </a:rPr>
              <a:t>3- </a:t>
            </a:r>
            <a:r>
              <a:rPr lang="fr-FR" sz="3200" b="1" dirty="0" err="1" smtClean="0">
                <a:latin typeface="Arial" pitchFamily="34" charset="0"/>
                <a:cs typeface="Arial" pitchFamily="34" charset="0"/>
              </a:rPr>
              <a:t>Desmosome</a:t>
            </a:r>
            <a:r>
              <a:rPr lang="fr-FR" sz="3200" b="1" dirty="0" smtClean="0">
                <a:latin typeface="Arial" pitchFamily="34" charset="0"/>
                <a:cs typeface="Arial" pitchFamily="34" charset="0"/>
              </a:rPr>
              <a:t> ou « </a:t>
            </a:r>
            <a:r>
              <a:rPr lang="fr-FR" sz="3200" b="1" i="1" dirty="0" smtClean="0"/>
              <a:t>macula-</a:t>
            </a:r>
            <a:r>
              <a:rPr lang="fr-FR" sz="3200" b="1" i="1" dirty="0" err="1" smtClean="0"/>
              <a:t>adherens</a:t>
            </a:r>
            <a:r>
              <a:rPr lang="fr-FR" sz="3200" b="1" dirty="0" smtClean="0"/>
              <a:t> »</a:t>
            </a:r>
            <a:r>
              <a:rPr lang="fr-FR" sz="3200" dirty="0" smtClean="0"/>
              <a:t> </a:t>
            </a:r>
            <a:endParaRPr lang="fr-FR" sz="3200" b="1" dirty="0" smtClean="0">
              <a:latin typeface="Arial" pitchFamily="34" charset="0"/>
              <a:cs typeface="Arial" pitchFamily="34" charset="0"/>
            </a:endParaRPr>
          </a:p>
          <a:p>
            <a:pPr marL="868680" indent="274320" algn="just"/>
            <a:r>
              <a:rPr lang="fr-FR" dirty="0" smtClean="0">
                <a:latin typeface="Arial" pitchFamily="34" charset="0"/>
                <a:cs typeface="Arial" pitchFamily="34" charset="0"/>
              </a:rPr>
              <a:t>Molécules d’adhésion: c’est des </a:t>
            </a:r>
            <a:r>
              <a:rPr lang="fr-FR" dirty="0" err="1" smtClean="0">
                <a:latin typeface="Arial" pitchFamily="34" charset="0"/>
                <a:cs typeface="Arial" pitchFamily="34" charset="0"/>
              </a:rPr>
              <a:t>Cadhérines</a:t>
            </a:r>
            <a:r>
              <a:rPr lang="fr-FR" dirty="0" smtClean="0">
                <a:latin typeface="Arial" pitchFamily="34" charset="0"/>
                <a:cs typeface="Arial" pitchFamily="34" charset="0"/>
              </a:rPr>
              <a:t>            </a:t>
            </a:r>
            <a:r>
              <a:rPr lang="fr-FR" dirty="0" err="1" smtClean="0">
                <a:latin typeface="Arial" pitchFamily="34" charset="0"/>
                <a:cs typeface="Arial" pitchFamily="34" charset="0"/>
              </a:rPr>
              <a:t>desmocollines</a:t>
            </a:r>
            <a:r>
              <a:rPr lang="fr-FR" dirty="0" smtClean="0">
                <a:latin typeface="Arial" pitchFamily="34" charset="0"/>
                <a:cs typeface="Arial" pitchFamily="34" charset="0"/>
              </a:rPr>
              <a:t>  et </a:t>
            </a:r>
            <a:r>
              <a:rPr lang="fr-FR" dirty="0" err="1" smtClean="0">
                <a:latin typeface="Arial" pitchFamily="34" charset="0"/>
                <a:cs typeface="Arial" pitchFamily="34" charset="0"/>
              </a:rPr>
              <a:t>desmogléine</a:t>
            </a:r>
            <a:r>
              <a:rPr lang="fr-FR" dirty="0" smtClean="0">
                <a:latin typeface="Arial" pitchFamily="34" charset="0"/>
                <a:cs typeface="Arial" pitchFamily="34" charset="0"/>
              </a:rPr>
              <a:t>  		(protéine  transmembranaire)</a:t>
            </a:r>
          </a:p>
          <a:p>
            <a:pPr marL="868680" indent="274320" algn="just">
              <a:lnSpc>
                <a:spcPct val="85439"/>
              </a:lnSpc>
            </a:pPr>
            <a:r>
              <a:rPr lang="fr-FR" spc="25" dirty="0" smtClean="0">
                <a:latin typeface="Arial" pitchFamily="34" charset="0"/>
                <a:cs typeface="Arial" pitchFamily="34" charset="0"/>
              </a:rPr>
              <a:t>À l’</a:t>
            </a:r>
            <a:r>
              <a:rPr lang="fr-FR" spc="25" dirty="0" err="1" smtClean="0">
                <a:latin typeface="Arial" pitchFamily="34" charset="0"/>
                <a:cs typeface="Arial" pitchFamily="34" charset="0"/>
              </a:rPr>
              <a:t>interieur</a:t>
            </a:r>
            <a:r>
              <a:rPr lang="fr-FR" spc="25" dirty="0" smtClean="0">
                <a:latin typeface="Arial" pitchFamily="34" charset="0"/>
                <a:cs typeface="Arial" pitchFamily="34" charset="0"/>
              </a:rPr>
              <a:t>, il existe une </a:t>
            </a:r>
            <a:r>
              <a:rPr lang="fr-FR" spc="25" dirty="0" err="1" smtClean="0">
                <a:latin typeface="Arial" pitchFamily="34" charset="0"/>
                <a:cs typeface="Arial" pitchFamily="34" charset="0"/>
              </a:rPr>
              <a:t>Désmoplakine</a:t>
            </a:r>
            <a:r>
              <a:rPr lang="fr-FR" spc="25" dirty="0" smtClean="0">
                <a:latin typeface="Arial" pitchFamily="34" charset="0"/>
                <a:cs typeface="Arial" pitchFamily="34" charset="0"/>
              </a:rPr>
              <a:t> : associées aux filaments intermédiaires de    </a:t>
            </a:r>
            <a:r>
              <a:rPr lang="fr-FR" spc="-5" dirty="0" smtClean="0">
                <a:latin typeface="Arial" pitchFamily="34" charset="0"/>
                <a:cs typeface="Arial" pitchFamily="34" charset="0"/>
              </a:rPr>
              <a:t>kératine .</a:t>
            </a:r>
            <a:endParaRPr lang="fr-FR" dirty="0" smtClean="0">
              <a:latin typeface="Arial" pitchFamily="34" charset="0"/>
              <a:cs typeface="Arial" pitchFamily="34" charset="0"/>
            </a:endParaRPr>
          </a:p>
          <a:p>
            <a:pPr marL="868680" indent="274320" algn="just">
              <a:lnSpc>
                <a:spcPct val="85439"/>
              </a:lnSpc>
            </a:pPr>
            <a:r>
              <a:rPr lang="fr-FR" dirty="0" smtClean="0">
                <a:latin typeface="Arial" pitchFamily="34" charset="0"/>
                <a:cs typeface="Arial" pitchFamily="34" charset="0"/>
              </a:rPr>
              <a:t>Il existe deux molécules qui font office d’intermédiaire entre les molécules  		    transmembranaires (</a:t>
            </a:r>
            <a:r>
              <a:rPr lang="fr-FR" dirty="0" err="1" smtClean="0">
                <a:latin typeface="Arial" pitchFamily="34" charset="0"/>
                <a:cs typeface="Arial" pitchFamily="34" charset="0"/>
              </a:rPr>
              <a:t>desmocolline</a:t>
            </a:r>
            <a:r>
              <a:rPr lang="fr-FR" dirty="0" smtClean="0">
                <a:latin typeface="Arial" pitchFamily="34" charset="0"/>
                <a:cs typeface="Arial" pitchFamily="34" charset="0"/>
              </a:rPr>
              <a:t> et </a:t>
            </a:r>
            <a:r>
              <a:rPr lang="fr-FR" dirty="0" err="1" smtClean="0">
                <a:latin typeface="Arial" pitchFamily="34" charset="0"/>
                <a:cs typeface="Arial" pitchFamily="34" charset="0"/>
              </a:rPr>
              <a:t>desmogléine</a:t>
            </a:r>
            <a:r>
              <a:rPr lang="fr-FR" dirty="0" smtClean="0">
                <a:latin typeface="Arial" pitchFamily="34" charset="0"/>
                <a:cs typeface="Arial" pitchFamily="34" charset="0"/>
              </a:rPr>
              <a:t>), et les molécules de la plaque </a:t>
            </a:r>
          </a:p>
          <a:p>
            <a:pPr marL="868680" indent="274320" algn="just">
              <a:lnSpc>
                <a:spcPct val="85439"/>
              </a:lnSpc>
            </a:pPr>
            <a:r>
              <a:rPr lang="fr-FR" dirty="0" smtClean="0">
                <a:latin typeface="Arial" pitchFamily="34" charset="0"/>
                <a:cs typeface="Arial" pitchFamily="34" charset="0"/>
              </a:rPr>
              <a:t>dense (</a:t>
            </a:r>
            <a:r>
              <a:rPr lang="fr-FR" dirty="0" err="1" smtClean="0">
                <a:latin typeface="Arial" pitchFamily="34" charset="0"/>
                <a:cs typeface="Arial" pitchFamily="34" charset="0"/>
              </a:rPr>
              <a:t>desmoplakine</a:t>
            </a:r>
            <a:r>
              <a:rPr lang="fr-FR" dirty="0" smtClean="0">
                <a:latin typeface="Arial" pitchFamily="34" charset="0"/>
                <a:cs typeface="Arial" pitchFamily="34" charset="0"/>
              </a:rPr>
              <a:t>)                 la </a:t>
            </a:r>
            <a:r>
              <a:rPr lang="fr-FR" b="1" dirty="0" err="1" smtClean="0">
                <a:latin typeface="Arial" pitchFamily="34" charset="0"/>
                <a:cs typeface="Arial" pitchFamily="34" charset="0"/>
              </a:rPr>
              <a:t>plakoglobine</a:t>
            </a:r>
            <a:r>
              <a:rPr lang="fr-FR" dirty="0" smtClean="0">
                <a:latin typeface="Arial" pitchFamily="34" charset="0"/>
                <a:cs typeface="Arial" pitchFamily="34" charset="0"/>
              </a:rPr>
              <a:t> et la </a:t>
            </a:r>
            <a:r>
              <a:rPr lang="fr-FR" b="1" dirty="0" err="1" smtClean="0">
                <a:latin typeface="Arial" pitchFamily="34" charset="0"/>
                <a:cs typeface="Arial" pitchFamily="34" charset="0"/>
              </a:rPr>
              <a:t>plakophiline</a:t>
            </a:r>
            <a:endParaRPr lang="fr-FR" spc="-5" dirty="0">
              <a:latin typeface="Arial" pitchFamily="34" charset="0"/>
              <a:cs typeface="Arial" pitchFamily="34" charset="0"/>
            </a:endParaRPr>
          </a:p>
        </p:txBody>
      </p:sp>
      <p:sp>
        <p:nvSpPr>
          <p:cNvPr id="4" name="Flèche droite 3"/>
          <p:cNvSpPr/>
          <p:nvPr/>
        </p:nvSpPr>
        <p:spPr>
          <a:xfrm>
            <a:off x="5002136" y="726388"/>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2774018" y="2167180"/>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42" name="AutoShape 2" descr="Afficher l'image d'origine"/>
          <p:cNvSpPr>
            <a:spLocks noChangeAspect="1" noChangeArrowheads="1"/>
          </p:cNvSpPr>
          <p:nvPr/>
        </p:nvSpPr>
        <p:spPr bwMode="auto">
          <a:xfrm>
            <a:off x="63500" y="-136525"/>
            <a:ext cx="5715000" cy="3238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44" name="AutoShape 4" descr="Afficher l'image d'origine"/>
          <p:cNvSpPr>
            <a:spLocks noChangeAspect="1" noChangeArrowheads="1"/>
          </p:cNvSpPr>
          <p:nvPr/>
        </p:nvSpPr>
        <p:spPr bwMode="auto">
          <a:xfrm>
            <a:off x="63500" y="-136525"/>
            <a:ext cx="5715000" cy="3238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46" name="AutoShape 6" descr="Afficher l'image d'origine"/>
          <p:cNvSpPr>
            <a:spLocks noChangeAspect="1" noChangeArrowheads="1"/>
          </p:cNvSpPr>
          <p:nvPr/>
        </p:nvSpPr>
        <p:spPr bwMode="auto">
          <a:xfrm>
            <a:off x="63500" y="-136525"/>
            <a:ext cx="5715000" cy="3238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48" name="AutoShape 8" descr="Afficher l'image d'origine"/>
          <p:cNvSpPr>
            <a:spLocks noChangeAspect="1" noChangeArrowheads="1"/>
          </p:cNvSpPr>
          <p:nvPr/>
        </p:nvSpPr>
        <p:spPr bwMode="auto">
          <a:xfrm>
            <a:off x="155575" y="-1554163"/>
            <a:ext cx="5715000" cy="32385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50" name="AutoShape 10" descr="Afficher l'image d'origine"/>
          <p:cNvSpPr>
            <a:spLocks noChangeAspect="1" noChangeArrowheads="1"/>
          </p:cNvSpPr>
          <p:nvPr/>
        </p:nvSpPr>
        <p:spPr bwMode="auto">
          <a:xfrm>
            <a:off x="63500" y="-136525"/>
            <a:ext cx="5715000" cy="3238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52" name="AutoShape 12" descr="Afficher l'image d'origine"/>
          <p:cNvSpPr>
            <a:spLocks noChangeAspect="1" noChangeArrowheads="1"/>
          </p:cNvSpPr>
          <p:nvPr/>
        </p:nvSpPr>
        <p:spPr bwMode="auto">
          <a:xfrm>
            <a:off x="155575" y="-1554163"/>
            <a:ext cx="5715000" cy="32385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55" name="Picture 15" descr="Afficher l'image d'origine"/>
          <p:cNvPicPr>
            <a:picLocks noChangeAspect="1" noChangeArrowheads="1"/>
          </p:cNvPicPr>
          <p:nvPr/>
        </p:nvPicPr>
        <p:blipFill>
          <a:blip r:embed="rId2" cstate="print"/>
          <a:srcRect/>
          <a:stretch>
            <a:fillRect/>
          </a:stretch>
        </p:blipFill>
        <p:spPr bwMode="auto">
          <a:xfrm>
            <a:off x="285720" y="2500306"/>
            <a:ext cx="8358246" cy="405287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 4" descr="Desmosome"/>
          <p:cNvPicPr>
            <a:picLocks noChangeAspect="1" noChangeArrowheads="1"/>
          </p:cNvPicPr>
          <p:nvPr/>
        </p:nvPicPr>
        <p:blipFill>
          <a:blip r:embed="rId2" cstate="print"/>
          <a:srcRect/>
          <a:stretch>
            <a:fillRect/>
          </a:stretch>
        </p:blipFill>
        <p:spPr bwMode="auto">
          <a:xfrm>
            <a:off x="642910" y="357166"/>
            <a:ext cx="7858180" cy="5929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jpg"/>
          <p:cNvPicPr/>
          <p:nvPr/>
        </p:nvPicPr>
        <p:blipFill>
          <a:blip r:embed="rId2" cstate="print"/>
          <a:srcRect l="10844" t="25202" r="10843" b="6392"/>
          <a:stretch>
            <a:fillRect/>
          </a:stretch>
        </p:blipFill>
        <p:spPr>
          <a:xfrm>
            <a:off x="1357290" y="1714488"/>
            <a:ext cx="6572296" cy="4071966"/>
          </a:xfrm>
          <a:prstGeom prst="rect">
            <a:avLst/>
          </a:prstGeom>
        </p:spPr>
      </p:pic>
      <p:sp>
        <p:nvSpPr>
          <p:cNvPr id="3" name="Espace réservé du texte 167"/>
          <p:cNvSpPr txBox="1">
            <a:spLocks/>
          </p:cNvSpPr>
          <p:nvPr/>
        </p:nvSpPr>
        <p:spPr>
          <a:xfrm>
            <a:off x="1571604" y="1357298"/>
            <a:ext cx="8072494" cy="357190"/>
          </a:xfrm>
          <a:prstGeom prst="rect">
            <a:avLst/>
          </a:prstGeom>
          <a:noFill/>
          <a:ln w="0" cmpd="sng">
            <a:noFill/>
            <a:prstDash val="solid"/>
          </a:ln>
        </p:spPr>
        <p:txBody>
          <a:bodyPr vert="horz" lIns="0" tIns="0" rIns="0" bIns="0" rtlCol="0" anchor="t"/>
          <a:lstStyle/>
          <a:p>
            <a:pPr marL="0" marR="0" lvl="0" indent="0" algn="l" defTabSz="914400" rtl="0" eaLnBrk="1" fontAlgn="auto" latinLnBrk="0" hangingPunct="1">
              <a:lnSpc>
                <a:spcPct val="85439"/>
              </a:lnSpc>
              <a:spcBef>
                <a:spcPts val="0"/>
              </a:spcBef>
              <a:spcAft>
                <a:spcPts val="0"/>
              </a:spcAft>
              <a:buClrTx/>
              <a:buSzTx/>
              <a:buFontTx/>
              <a:buNone/>
              <a:tabLst>
                <a:tab pos="2743200" algn="r"/>
              </a:tabLst>
              <a:defRPr/>
            </a:pPr>
            <a:r>
              <a:rPr kumimoji="0" lang="fr-FR" b="0" i="0" u="none" strike="noStrike" kern="1200" cap="none" spc="-20" normalizeH="0" baseline="0" noProof="0" dirty="0" err="1" smtClean="0">
                <a:ln>
                  <a:noFill/>
                </a:ln>
                <a:solidFill>
                  <a:srgbClr val="3333CC"/>
                </a:solidFill>
                <a:effectLst/>
                <a:uLnTx/>
                <a:uFillTx/>
                <a:latin typeface="Arial" panose="22635452340000000000" pitchFamily="2"/>
                <a:ea typeface="+mn-ea"/>
                <a:cs typeface="+mn-cs"/>
              </a:rPr>
              <a:t>microfilaments</a:t>
            </a:r>
            <a:r>
              <a:rPr kumimoji="0" lang="fr-FR" b="0" i="0" u="none" strike="noStrike" kern="1200" cap="none" spc="-20" normalizeH="0" baseline="0" noProof="0" dirty="0" smtClean="0">
                <a:ln>
                  <a:noFill/>
                </a:ln>
                <a:solidFill>
                  <a:srgbClr val="3333CC"/>
                </a:solidFill>
                <a:effectLst/>
                <a:uLnTx/>
                <a:uFillTx/>
                <a:latin typeface="Arial" panose="22635452340000000000" pitchFamily="2"/>
                <a:ea typeface="+mn-ea"/>
                <a:cs typeface="+mn-cs"/>
              </a:rPr>
              <a:t> d’actine	                </a:t>
            </a:r>
            <a:r>
              <a:rPr kumimoji="0" lang="fr-FR" b="0" i="0" u="none" strike="noStrike" kern="1200" cap="none" spc="-5" normalizeH="0" baseline="0" noProof="0" dirty="0" smtClean="0">
                <a:ln>
                  <a:noFill/>
                </a:ln>
                <a:solidFill>
                  <a:srgbClr val="3333CC"/>
                </a:solidFill>
                <a:effectLst/>
                <a:uLnTx/>
                <a:uFillTx/>
                <a:latin typeface="Arial" panose="22635452340000000000" pitchFamily="2"/>
                <a:ea typeface="+mn-ea"/>
                <a:cs typeface="+mn-cs"/>
              </a:rPr>
              <a:t>filaments intermédiaires de kératine</a:t>
            </a:r>
            <a:endParaRPr kumimoji="0" lang="fr-FR" b="0" i="0" u="none" strike="noStrike" kern="1200" cap="none" spc="-5" normalizeH="0" baseline="0" noProof="0" dirty="0">
              <a:ln>
                <a:noFill/>
              </a:ln>
              <a:solidFill>
                <a:srgbClr val="3333CC"/>
              </a:solidFill>
              <a:effectLst/>
              <a:uLnTx/>
              <a:uFillTx/>
              <a:latin typeface="Arial" panose="22635452340000000000" pitchFamily="2"/>
              <a:ea typeface="+mn-ea"/>
              <a:cs typeface="+mn-cs"/>
            </a:endParaRPr>
          </a:p>
        </p:txBody>
      </p:sp>
      <p:sp>
        <p:nvSpPr>
          <p:cNvPr id="4" name="Rectangle 3"/>
          <p:cNvSpPr/>
          <p:nvPr/>
        </p:nvSpPr>
        <p:spPr>
          <a:xfrm>
            <a:off x="1857356" y="285728"/>
            <a:ext cx="5007781" cy="461537"/>
          </a:xfrm>
          <a:prstGeom prst="rect">
            <a:avLst/>
          </a:prstGeom>
        </p:spPr>
        <p:txBody>
          <a:bodyPr wrap="none">
            <a:spAutoFit/>
          </a:bodyPr>
          <a:lstStyle/>
          <a:p>
            <a:pPr>
              <a:lnSpc>
                <a:spcPct val="107519"/>
              </a:lnSpc>
            </a:pPr>
            <a:r>
              <a:rPr lang="fr-FR" sz="2400" b="1" spc="-20" dirty="0" smtClean="0">
                <a:latin typeface="Arial" pitchFamily="34" charset="0"/>
                <a:cs typeface="Arial" pitchFamily="34" charset="0"/>
              </a:rPr>
              <a:t>Deux types de jonction </a:t>
            </a:r>
            <a:r>
              <a:rPr lang="fr-FR" sz="2400" b="1" spc="-20" dirty="0" err="1" smtClean="0">
                <a:latin typeface="Arial" pitchFamily="34" charset="0"/>
                <a:cs typeface="Arial" pitchFamily="34" charset="0"/>
              </a:rPr>
              <a:t>cadhérine</a:t>
            </a:r>
            <a:endParaRPr lang="fr-FR" sz="2400" b="1" spc="-2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42976" y="285728"/>
            <a:ext cx="6500858" cy="584775"/>
          </a:xfrm>
          <a:prstGeom prst="rect">
            <a:avLst/>
          </a:prstGeom>
          <a:noFill/>
        </p:spPr>
        <p:txBody>
          <a:bodyPr wrap="square" rtlCol="0">
            <a:spAutoFit/>
          </a:bodyPr>
          <a:lstStyle/>
          <a:p>
            <a:r>
              <a:rPr lang="fr-FR" sz="3200" b="1" dirty="0" smtClean="0">
                <a:latin typeface="Arial" pitchFamily="34" charset="0"/>
                <a:cs typeface="Arial" pitchFamily="34" charset="0"/>
              </a:rPr>
              <a:t>4 - Les </a:t>
            </a:r>
            <a:r>
              <a:rPr lang="fr-FR" sz="3200" b="1" dirty="0" err="1" smtClean="0">
                <a:latin typeface="Arial" pitchFamily="34" charset="0"/>
                <a:cs typeface="Arial" pitchFamily="34" charset="0"/>
              </a:rPr>
              <a:t>Hémidesmosome</a:t>
            </a:r>
            <a:endParaRPr lang="fr-FR" sz="3200" b="1" dirty="0">
              <a:latin typeface="Arial" pitchFamily="34" charset="0"/>
              <a:cs typeface="Arial" pitchFamily="34" charset="0"/>
            </a:endParaRPr>
          </a:p>
        </p:txBody>
      </p:sp>
      <p:pic>
        <p:nvPicPr>
          <p:cNvPr id="5" name="Image.jpg"/>
          <p:cNvPicPr/>
          <p:nvPr/>
        </p:nvPicPr>
        <p:blipFill>
          <a:blip r:embed="rId2" cstate="print"/>
          <a:srcRect l="43851" t="17957" r="900" b="7216"/>
          <a:stretch>
            <a:fillRect/>
          </a:stretch>
        </p:blipFill>
        <p:spPr>
          <a:xfrm>
            <a:off x="2143108" y="3357562"/>
            <a:ext cx="4857784" cy="3214710"/>
          </a:xfrm>
          <a:prstGeom prst="rect">
            <a:avLst/>
          </a:prstGeom>
        </p:spPr>
      </p:pic>
      <p:sp>
        <p:nvSpPr>
          <p:cNvPr id="6" name="Rectangle 5"/>
          <p:cNvSpPr/>
          <p:nvPr/>
        </p:nvSpPr>
        <p:spPr>
          <a:xfrm>
            <a:off x="357158" y="928670"/>
            <a:ext cx="8286808" cy="2932469"/>
          </a:xfrm>
          <a:prstGeom prst="rect">
            <a:avLst/>
          </a:prstGeom>
        </p:spPr>
        <p:txBody>
          <a:bodyPr wrap="square">
            <a:spAutoFit/>
          </a:bodyPr>
          <a:lstStyle/>
          <a:p>
            <a:pPr marL="502920" lvl="0">
              <a:lnSpc>
                <a:spcPts val="3700"/>
              </a:lnSpc>
              <a:spcBef>
                <a:spcPts val="900"/>
              </a:spcBef>
              <a:buFont typeface="Arial" pitchFamily="34" charset="0"/>
              <a:buChar char="•"/>
              <a:defRPr/>
            </a:pPr>
            <a:r>
              <a:rPr lang="fr-FR" spc="-10" dirty="0" smtClean="0">
                <a:solidFill>
                  <a:srgbClr val="000000"/>
                </a:solidFill>
                <a:latin typeface="Arial" pitchFamily="34" charset="0"/>
                <a:cs typeface="Arial" pitchFamily="34" charset="0"/>
              </a:rPr>
              <a:t> Situés au pôle basal des épithéliums, </a:t>
            </a:r>
            <a:r>
              <a:rPr lang="fr-FR" spc="-25" dirty="0" smtClean="0">
                <a:solidFill>
                  <a:srgbClr val="000000"/>
                </a:solidFill>
                <a:latin typeface="Arial" pitchFamily="34" charset="0"/>
                <a:cs typeface="Arial" pitchFamily="34" charset="0"/>
              </a:rPr>
              <a:t>ils fixent l'épithélium à la </a:t>
            </a:r>
            <a:r>
              <a:rPr lang="fr-FR" spc="-10" dirty="0" smtClean="0">
                <a:solidFill>
                  <a:srgbClr val="000000"/>
                </a:solidFill>
                <a:latin typeface="Arial" pitchFamily="34" charset="0"/>
                <a:cs typeface="Arial" pitchFamily="34" charset="0"/>
              </a:rPr>
              <a:t>lame basale;</a:t>
            </a:r>
            <a:r>
              <a:rPr lang="fr-FR" dirty="0" smtClean="0">
                <a:latin typeface="Arial" pitchFamily="34" charset="0"/>
                <a:cs typeface="Arial" pitchFamily="34" charset="0"/>
              </a:rPr>
              <a:t> par interaction entre les </a:t>
            </a:r>
            <a:r>
              <a:rPr lang="fr-FR" dirty="0" err="1" smtClean="0">
                <a:latin typeface="Arial" pitchFamily="34" charset="0"/>
                <a:cs typeface="Arial" pitchFamily="34" charset="0"/>
              </a:rPr>
              <a:t>intégrines</a:t>
            </a:r>
            <a:r>
              <a:rPr lang="fr-FR" dirty="0" smtClean="0">
                <a:latin typeface="Arial" pitchFamily="34" charset="0"/>
                <a:cs typeface="Arial" pitchFamily="34" charset="0"/>
              </a:rPr>
              <a:t> des </a:t>
            </a:r>
            <a:r>
              <a:rPr lang="fr-FR" dirty="0" err="1" smtClean="0">
                <a:latin typeface="Arial" pitchFamily="34" charset="0"/>
                <a:cs typeface="Arial" pitchFamily="34" charset="0"/>
              </a:rPr>
              <a:t>hémidesmosomes</a:t>
            </a:r>
            <a:r>
              <a:rPr lang="fr-FR" dirty="0" smtClean="0">
                <a:latin typeface="Arial" pitchFamily="34" charset="0"/>
                <a:cs typeface="Arial" pitchFamily="34" charset="0"/>
              </a:rPr>
              <a:t> et les </a:t>
            </a:r>
            <a:r>
              <a:rPr lang="fr-FR" dirty="0" err="1" smtClean="0">
                <a:latin typeface="Arial" pitchFamily="34" charset="0"/>
                <a:cs typeface="Arial" pitchFamily="34" charset="0"/>
              </a:rPr>
              <a:t>laminines</a:t>
            </a:r>
            <a:r>
              <a:rPr lang="fr-FR" dirty="0" smtClean="0">
                <a:latin typeface="Arial" pitchFamily="34" charset="0"/>
                <a:cs typeface="Arial" pitchFamily="34" charset="0"/>
              </a:rPr>
              <a:t> de la lame basale.</a:t>
            </a:r>
            <a:r>
              <a:rPr lang="fr-FR" spc="60" dirty="0" smtClean="0">
                <a:solidFill>
                  <a:srgbClr val="000000"/>
                </a:solidFill>
                <a:latin typeface="Arial" pitchFamily="34" charset="0"/>
                <a:cs typeface="Arial" pitchFamily="34" charset="0"/>
              </a:rPr>
              <a:t> </a:t>
            </a:r>
            <a:endParaRPr lang="fr-FR" i="1" spc="60" dirty="0" smtClean="0">
              <a:solidFill>
                <a:srgbClr val="000000"/>
              </a:solidFill>
              <a:latin typeface="Arial" pitchFamily="34" charset="0"/>
              <a:cs typeface="Arial" pitchFamily="34" charset="0"/>
            </a:endParaRPr>
          </a:p>
          <a:p>
            <a:pPr marR="91440" lvl="0">
              <a:lnSpc>
                <a:spcPts val="3000"/>
              </a:lnSpc>
              <a:spcBef>
                <a:spcPts val="720"/>
              </a:spcBef>
              <a:buFont typeface="Arial" pitchFamily="34" charset="0"/>
              <a:buChar char="•"/>
              <a:defRPr/>
            </a:pPr>
            <a:r>
              <a:rPr lang="fr-FR" i="1" dirty="0" smtClean="0">
                <a:solidFill>
                  <a:srgbClr val="000000"/>
                </a:solidFill>
                <a:latin typeface="Arial" pitchFamily="34" charset="0"/>
                <a:cs typeface="Arial" pitchFamily="34" charset="0"/>
              </a:rPr>
              <a:t> « plaque » </a:t>
            </a:r>
            <a:r>
              <a:rPr lang="fr-FR" i="1" dirty="0" err="1" smtClean="0">
                <a:solidFill>
                  <a:srgbClr val="000000"/>
                </a:solidFill>
                <a:latin typeface="Arial" pitchFamily="34" charset="0"/>
                <a:cs typeface="Arial" pitchFamily="34" charset="0"/>
              </a:rPr>
              <a:t>Plectine</a:t>
            </a:r>
            <a:r>
              <a:rPr lang="fr-FR" i="1" dirty="0" smtClean="0">
                <a:solidFill>
                  <a:srgbClr val="000000"/>
                </a:solidFill>
                <a:latin typeface="Arial" pitchFamily="34" charset="0"/>
                <a:cs typeface="Arial" pitchFamily="34" charset="0"/>
              </a:rPr>
              <a:t>: </a:t>
            </a:r>
            <a:r>
              <a:rPr lang="fr-FR" dirty="0" smtClean="0">
                <a:solidFill>
                  <a:srgbClr val="000000"/>
                </a:solidFill>
                <a:latin typeface="Arial" pitchFamily="34" charset="0"/>
                <a:cs typeface="Arial" pitchFamily="34" charset="0"/>
              </a:rPr>
              <a:t>c’est une protéine de structure qui </a:t>
            </a:r>
            <a:r>
              <a:rPr lang="fr-FR" spc="-50" dirty="0" smtClean="0">
                <a:solidFill>
                  <a:srgbClr val="000000"/>
                </a:solidFill>
                <a:latin typeface="Arial" pitchFamily="34" charset="0"/>
                <a:cs typeface="Arial" pitchFamily="34" charset="0"/>
              </a:rPr>
              <a:t>lie les membranes  	cellulaires aux filaments intermédiaires de </a:t>
            </a:r>
            <a:r>
              <a:rPr lang="fr-FR" spc="-50" dirty="0" err="1" smtClean="0">
                <a:solidFill>
                  <a:srgbClr val="000000"/>
                </a:solidFill>
                <a:latin typeface="Arial" pitchFamily="34" charset="0"/>
                <a:cs typeface="Arial" pitchFamily="34" charset="0"/>
              </a:rPr>
              <a:t>cytokératine</a:t>
            </a:r>
            <a:endParaRPr lang="fr-FR" spc="-50" dirty="0" smtClean="0">
              <a:solidFill>
                <a:srgbClr val="000000"/>
              </a:solidFill>
              <a:latin typeface="Arial" pitchFamily="34" charset="0"/>
              <a:cs typeface="Arial" pitchFamily="34" charset="0"/>
            </a:endParaRPr>
          </a:p>
          <a:p>
            <a:pPr algn="just">
              <a:lnSpc>
                <a:spcPct val="95999"/>
              </a:lnSpc>
              <a:spcAft>
                <a:spcPts val="180"/>
              </a:spcAft>
            </a:pPr>
            <a:r>
              <a:rPr lang="fr-FR" dirty="0" smtClean="0">
                <a:latin typeface="Arial" pitchFamily="34" charset="0"/>
                <a:cs typeface="Arial" pitchFamily="34" charset="0"/>
              </a:rPr>
              <a:t> </a:t>
            </a:r>
          </a:p>
          <a:p>
            <a:pPr algn="just">
              <a:lnSpc>
                <a:spcPct val="95999"/>
              </a:lnSpc>
              <a:spcAft>
                <a:spcPts val="180"/>
              </a:spcAft>
            </a:pPr>
            <a:endParaRPr lang="fr-FR" spc="-10" dirty="0">
              <a:solidFill>
                <a:srgbClr val="000000"/>
              </a:solidFill>
              <a:latin typeface="Times New Roman" panose="22635452340000000000" pitchFamily="1"/>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84" y="357166"/>
            <a:ext cx="9286940" cy="4866076"/>
          </a:xfrm>
          <a:prstGeom prst="rect">
            <a:avLst/>
          </a:prstGeom>
        </p:spPr>
        <p:txBody>
          <a:bodyPr wrap="square">
            <a:spAutoFit/>
          </a:bodyPr>
          <a:lstStyle/>
          <a:p>
            <a:pPr indent="365760">
              <a:lnSpc>
                <a:spcPts val="3700"/>
              </a:lnSpc>
              <a:spcBef>
                <a:spcPts val="1620"/>
              </a:spcBef>
            </a:pPr>
            <a:r>
              <a:rPr lang="fr-FR" sz="3200" b="1" spc="-90" dirty="0" smtClean="0">
                <a:solidFill>
                  <a:srgbClr val="000000"/>
                </a:solidFill>
                <a:latin typeface="Arial" pitchFamily="34" charset="0"/>
                <a:cs typeface="Arial" pitchFamily="34" charset="0"/>
              </a:rPr>
              <a:t>5 - Jonctions Communicantes « gap </a:t>
            </a:r>
            <a:r>
              <a:rPr lang="fr-FR" sz="3200" b="1" spc="-90" dirty="0" err="1" smtClean="0">
                <a:solidFill>
                  <a:srgbClr val="000000"/>
                </a:solidFill>
                <a:latin typeface="Arial" pitchFamily="34" charset="0"/>
                <a:cs typeface="Arial" pitchFamily="34" charset="0"/>
              </a:rPr>
              <a:t>junctions</a:t>
            </a:r>
            <a:r>
              <a:rPr lang="fr-FR" sz="3200" b="1" spc="-90" dirty="0" smtClean="0">
                <a:solidFill>
                  <a:srgbClr val="000000"/>
                </a:solidFill>
                <a:latin typeface="Arial" pitchFamily="34" charset="0"/>
                <a:cs typeface="Arial" pitchFamily="34" charset="0"/>
              </a:rPr>
              <a:t> » 	                               (</a:t>
            </a:r>
            <a:r>
              <a:rPr lang="fr-FR" sz="3200" b="1" spc="-90" dirty="0" err="1" smtClean="0">
                <a:solidFill>
                  <a:srgbClr val="000000"/>
                </a:solidFill>
                <a:latin typeface="Arial" pitchFamily="34" charset="0"/>
                <a:cs typeface="Arial" pitchFamily="34" charset="0"/>
              </a:rPr>
              <a:t>nexus</a:t>
            </a:r>
            <a:r>
              <a:rPr lang="fr-FR" sz="3200" b="1" spc="-90" dirty="0" smtClean="0">
                <a:solidFill>
                  <a:srgbClr val="000000"/>
                </a:solidFill>
                <a:latin typeface="Arial" pitchFamily="34" charset="0"/>
                <a:cs typeface="Arial" pitchFamily="34" charset="0"/>
              </a:rPr>
              <a:t>)</a:t>
            </a:r>
          </a:p>
          <a:p>
            <a:pPr marL="411480">
              <a:lnSpc>
                <a:spcPts val="2800"/>
              </a:lnSpc>
              <a:spcBef>
                <a:spcPts val="720"/>
              </a:spcBef>
            </a:pPr>
            <a:r>
              <a:rPr lang="fr-FR" dirty="0" smtClean="0">
                <a:solidFill>
                  <a:srgbClr val="000000"/>
                </a:solidFill>
                <a:latin typeface="Arial" pitchFamily="34" charset="0"/>
                <a:cs typeface="Arial" pitchFamily="34" charset="0"/>
              </a:rPr>
              <a:t>– Permettent une communication directe entre les </a:t>
            </a:r>
            <a:r>
              <a:rPr lang="fr-FR" spc="-50" dirty="0" smtClean="0">
                <a:solidFill>
                  <a:srgbClr val="000000"/>
                </a:solidFill>
                <a:latin typeface="Arial" pitchFamily="34" charset="0"/>
                <a:cs typeface="Arial" pitchFamily="34" charset="0"/>
              </a:rPr>
              <a:t>cytoplasmes des cellules adjacentes</a:t>
            </a:r>
          </a:p>
          <a:p>
            <a:pPr marL="411480">
              <a:lnSpc>
                <a:spcPts val="3000"/>
              </a:lnSpc>
              <a:spcBef>
                <a:spcPts val="720"/>
              </a:spcBef>
            </a:pPr>
            <a:r>
              <a:rPr lang="fr-FR" dirty="0" smtClean="0">
                <a:solidFill>
                  <a:srgbClr val="000000"/>
                </a:solidFill>
                <a:latin typeface="Arial" pitchFamily="34" charset="0"/>
                <a:cs typeface="Arial" pitchFamily="34" charset="0"/>
              </a:rPr>
              <a:t>– Existent dans la plupart des tissus de l’organisme: </a:t>
            </a:r>
            <a:r>
              <a:rPr lang="fr-FR" spc="-60" dirty="0" smtClean="0">
                <a:solidFill>
                  <a:srgbClr val="000000"/>
                </a:solidFill>
                <a:latin typeface="Arial" pitchFamily="34" charset="0"/>
                <a:cs typeface="Arial" pitchFamily="34" charset="0"/>
              </a:rPr>
              <a:t>épithéliums, ostéocytes, cellules  	myocardiques, cellules </a:t>
            </a:r>
            <a:r>
              <a:rPr lang="fr-FR" spc="-50" dirty="0" smtClean="0">
                <a:solidFill>
                  <a:srgbClr val="000000"/>
                </a:solidFill>
                <a:latin typeface="Arial" pitchFamily="34" charset="0"/>
                <a:cs typeface="Arial" pitchFamily="34" charset="0"/>
              </a:rPr>
              <a:t>musculaires lisses, système nerveux</a:t>
            </a:r>
          </a:p>
          <a:p>
            <a:pPr marL="411480">
              <a:lnSpc>
                <a:spcPts val="3000"/>
              </a:lnSpc>
              <a:spcBef>
                <a:spcPts val="720"/>
              </a:spcBef>
            </a:pPr>
            <a:r>
              <a:rPr lang="fr-FR" spc="-10" dirty="0" smtClean="0">
                <a:solidFill>
                  <a:srgbClr val="000000"/>
                </a:solidFill>
                <a:latin typeface="Arial" pitchFamily="34" charset="0"/>
                <a:cs typeface="Arial" pitchFamily="34" charset="0"/>
              </a:rPr>
              <a:t>– Passage de signaux chimiques ou électriques entre les </a:t>
            </a:r>
            <a:r>
              <a:rPr lang="fr-FR" dirty="0" smtClean="0">
                <a:solidFill>
                  <a:srgbClr val="000000"/>
                </a:solidFill>
                <a:latin typeface="Arial" pitchFamily="34" charset="0"/>
                <a:cs typeface="Arial" pitchFamily="34" charset="0"/>
              </a:rPr>
              <a:t>cellules</a:t>
            </a:r>
          </a:p>
          <a:p>
            <a:pPr marL="411480">
              <a:lnSpc>
                <a:spcPts val="3000"/>
              </a:lnSpc>
              <a:spcBef>
                <a:spcPts val="720"/>
              </a:spcBef>
            </a:pPr>
            <a:r>
              <a:rPr lang="fr-FR" spc="-10" dirty="0" smtClean="0">
                <a:solidFill>
                  <a:srgbClr val="000000"/>
                </a:solidFill>
                <a:latin typeface="Arial" pitchFamily="34" charset="0"/>
                <a:cs typeface="Arial" pitchFamily="34" charset="0"/>
              </a:rPr>
              <a:t>– </a:t>
            </a:r>
            <a:r>
              <a:rPr lang="fr-FR" dirty="0" smtClean="0">
                <a:solidFill>
                  <a:srgbClr val="000000"/>
                </a:solidFill>
                <a:latin typeface="Arial" pitchFamily="34" charset="0"/>
                <a:cs typeface="Arial" pitchFamily="34" charset="0"/>
              </a:rPr>
              <a:t>Échanges de petites molécules ou passages d’ions</a:t>
            </a:r>
          </a:p>
          <a:p>
            <a:pPr marL="868680" indent="274320">
              <a:lnSpc>
                <a:spcPts val="2400"/>
              </a:lnSpc>
              <a:spcBef>
                <a:spcPts val="540"/>
              </a:spcBef>
              <a:buFont typeface="Symbol"/>
              <a:buChar char="·"/>
            </a:pPr>
            <a:r>
              <a:rPr lang="fr-FR" spc="-40" dirty="0" smtClean="0">
                <a:solidFill>
                  <a:srgbClr val="000000"/>
                </a:solidFill>
                <a:latin typeface="Arial" pitchFamily="34" charset="0"/>
                <a:cs typeface="Arial" pitchFamily="34" charset="0"/>
              </a:rPr>
              <a:t>Passage d’ions et donc d’un courant électrique d’une cellule à l’autre</a:t>
            </a:r>
          </a:p>
          <a:p>
            <a:pPr marL="868680" indent="274320">
              <a:lnSpc>
                <a:spcPts val="2400"/>
              </a:lnSpc>
              <a:spcBef>
                <a:spcPts val="540"/>
              </a:spcBef>
              <a:buFont typeface="Symbol"/>
              <a:buChar char="·"/>
            </a:pPr>
            <a:r>
              <a:rPr lang="fr-FR" spc="-30" dirty="0" smtClean="0">
                <a:solidFill>
                  <a:srgbClr val="000000"/>
                </a:solidFill>
                <a:latin typeface="Arial" pitchFamily="34" charset="0"/>
                <a:cs typeface="Arial" pitchFamily="34" charset="0"/>
              </a:rPr>
              <a:t>Molécules jusqu’à 1500 daltons, ions: Na+, K+, Ca2</a:t>
            </a:r>
            <a:r>
              <a:rPr lang="fr-FR" sz="1600" spc="-30" dirty="0" smtClean="0">
                <a:solidFill>
                  <a:srgbClr val="000000"/>
                </a:solidFill>
                <a:latin typeface="Arial" pitchFamily="34" charset="0"/>
                <a:cs typeface="Arial" pitchFamily="34" charset="0"/>
              </a:rPr>
              <a:t>+,</a:t>
            </a:r>
            <a:r>
              <a:rPr lang="fr-FR" spc="-30" dirty="0" smtClean="0">
                <a:solidFill>
                  <a:srgbClr val="000000"/>
                </a:solidFill>
                <a:latin typeface="Arial" pitchFamily="34" charset="0"/>
                <a:cs typeface="Arial" pitchFamily="34" charset="0"/>
              </a:rPr>
              <a:t> CI"</a:t>
            </a:r>
          </a:p>
          <a:p>
            <a:pPr marL="868680" indent="274320">
              <a:lnSpc>
                <a:spcPts val="2400"/>
              </a:lnSpc>
              <a:spcBef>
                <a:spcPts val="720"/>
              </a:spcBef>
              <a:buFont typeface="Symbol"/>
              <a:buChar char="·"/>
            </a:pPr>
            <a:r>
              <a:rPr lang="fr-FR" spc="-40" dirty="0" smtClean="0">
                <a:solidFill>
                  <a:srgbClr val="000000"/>
                </a:solidFill>
                <a:latin typeface="Arial" pitchFamily="34" charset="0"/>
                <a:cs typeface="Arial" pitchFamily="34" charset="0"/>
              </a:rPr>
              <a:t>Echange d’</a:t>
            </a:r>
            <a:r>
              <a:rPr lang="fr-FR" spc="-40" dirty="0" err="1" smtClean="0">
                <a:solidFill>
                  <a:srgbClr val="000000"/>
                </a:solidFill>
                <a:latin typeface="Arial" pitchFamily="34" charset="0"/>
                <a:cs typeface="Arial" pitchFamily="34" charset="0"/>
              </a:rPr>
              <a:t>AMPc</a:t>
            </a:r>
            <a:r>
              <a:rPr lang="fr-FR" spc="-40" dirty="0" smtClean="0">
                <a:solidFill>
                  <a:srgbClr val="000000"/>
                </a:solidFill>
                <a:latin typeface="Arial" pitchFamily="34" charset="0"/>
                <a:cs typeface="Arial" pitchFamily="34" charset="0"/>
              </a:rPr>
              <a:t> et métabolites</a:t>
            </a:r>
          </a:p>
          <a:p>
            <a:pPr marL="868680" indent="274320">
              <a:lnSpc>
                <a:spcPct val="102719"/>
              </a:lnSpc>
              <a:spcBef>
                <a:spcPts val="540"/>
              </a:spcBef>
              <a:buFont typeface="Symbol"/>
              <a:buChar char="·"/>
            </a:pPr>
            <a:r>
              <a:rPr lang="fr-FR" spc="-30" dirty="0" smtClean="0">
                <a:solidFill>
                  <a:srgbClr val="000000"/>
                </a:solidFill>
                <a:latin typeface="Arial" pitchFamily="34" charset="0"/>
                <a:cs typeface="Arial" pitchFamily="34" charset="0"/>
              </a:rPr>
              <a:t>Sécurité : fermeture quand [Ca++] </a:t>
            </a:r>
            <a:r>
              <a:rPr lang="fr-FR" spc="-30" dirty="0" err="1" smtClean="0">
                <a:solidFill>
                  <a:srgbClr val="000000"/>
                </a:solidFill>
                <a:latin typeface="Arial" pitchFamily="34" charset="0"/>
                <a:cs typeface="Arial" pitchFamily="34" charset="0"/>
              </a:rPr>
              <a:t>cytosolique</a:t>
            </a:r>
            <a:r>
              <a:rPr lang="fr-FR" spc="-30" dirty="0" smtClean="0">
                <a:solidFill>
                  <a:srgbClr val="000000"/>
                </a:solidFill>
                <a:latin typeface="Arial" pitchFamily="34" charset="0"/>
                <a:cs typeface="Arial" pitchFamily="34" charset="0"/>
              </a:rPr>
              <a:t> augmente</a:t>
            </a:r>
            <a:endParaRPr lang="fr-FR" spc="-3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jpg"/>
          <p:cNvPicPr/>
          <p:nvPr/>
        </p:nvPicPr>
        <p:blipFill>
          <a:blip r:embed="rId2" cstate="print"/>
          <a:stretch>
            <a:fillRect/>
          </a:stretch>
        </p:blipFill>
        <p:spPr>
          <a:xfrm>
            <a:off x="285720" y="500042"/>
            <a:ext cx="8715436" cy="600079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jpg"/>
          <p:cNvPicPr/>
          <p:nvPr/>
        </p:nvPicPr>
        <p:blipFill>
          <a:blip r:embed="rId2" cstate="print"/>
          <a:srcRect t="22705" r="41239" b="1449"/>
          <a:stretch>
            <a:fillRect/>
          </a:stretch>
        </p:blipFill>
        <p:spPr>
          <a:xfrm>
            <a:off x="1597988" y="928670"/>
            <a:ext cx="5760094" cy="5143536"/>
          </a:xfrm>
          <a:prstGeom prst="rect">
            <a:avLst/>
          </a:prstGeom>
        </p:spPr>
      </p:pic>
      <p:sp>
        <p:nvSpPr>
          <p:cNvPr id="3" name="Rectangle 2"/>
          <p:cNvSpPr/>
          <p:nvPr/>
        </p:nvSpPr>
        <p:spPr>
          <a:xfrm>
            <a:off x="427012" y="357166"/>
            <a:ext cx="4645054" cy="358240"/>
          </a:xfrm>
          <a:prstGeom prst="rect">
            <a:avLst/>
          </a:prstGeom>
        </p:spPr>
        <p:txBody>
          <a:bodyPr wrap="none">
            <a:spAutoFit/>
          </a:bodyPr>
          <a:lstStyle/>
          <a:p>
            <a:pPr marR="384175" algn="r">
              <a:lnSpc>
                <a:spcPct val="95999"/>
              </a:lnSpc>
            </a:pPr>
            <a:r>
              <a:rPr lang="fr-FR" spc="-60" dirty="0" smtClean="0">
                <a:solidFill>
                  <a:srgbClr val="000000"/>
                </a:solidFill>
                <a:latin typeface="Calibri" panose="22635452340000000000" pitchFamily="1"/>
              </a:rPr>
              <a:t>Derme: Tissu Conjonctif lâche de type équilibré</a:t>
            </a:r>
            <a:endParaRPr lang="fr-FR" spc="-60" dirty="0">
              <a:solidFill>
                <a:srgbClr val="000000"/>
              </a:solidFill>
              <a:latin typeface="Calibri" panose="22635452340000000000" pitchFamily="1"/>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418" t="6018" r="31171" b="1389"/>
          <a:stretch>
            <a:fillRect/>
          </a:stretch>
        </p:blipFill>
        <p:spPr bwMode="auto">
          <a:xfrm>
            <a:off x="928662" y="428604"/>
            <a:ext cx="7143800" cy="6143668"/>
          </a:xfrm>
          <a:prstGeom prst="rect">
            <a:avLst/>
          </a:prstGeom>
          <a:noFill/>
          <a:ln w="9525">
            <a:noFill/>
            <a:miter lim="800000"/>
            <a:headEnd/>
            <a:tailEnd/>
          </a:ln>
          <a:effectLst/>
        </p:spPr>
      </p:pic>
      <p:sp>
        <p:nvSpPr>
          <p:cNvPr id="5" name="ZoneTexte 4"/>
          <p:cNvSpPr txBox="1"/>
          <p:nvPr/>
        </p:nvSpPr>
        <p:spPr>
          <a:xfrm>
            <a:off x="1071538" y="2143116"/>
            <a:ext cx="2286016" cy="307777"/>
          </a:xfrm>
          <a:prstGeom prst="rect">
            <a:avLst/>
          </a:prstGeom>
          <a:noFill/>
        </p:spPr>
        <p:txBody>
          <a:bodyPr wrap="square" rtlCol="0">
            <a:spAutoFit/>
          </a:bodyPr>
          <a:lstStyle/>
          <a:p>
            <a:r>
              <a:rPr lang="fr-FR" sz="1400" b="1" dirty="0" smtClean="0">
                <a:latin typeface="Arial" pitchFamily="34" charset="0"/>
                <a:cs typeface="Arial" pitchFamily="34" charset="0"/>
              </a:rPr>
              <a:t>jonction d’ancrage</a:t>
            </a:r>
            <a:endParaRPr lang="fr-FR"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jpg"/>
          <p:cNvPicPr/>
          <p:nvPr/>
        </p:nvPicPr>
        <p:blipFill>
          <a:blip r:embed="rId2" cstate="print"/>
          <a:srcRect b="3491"/>
          <a:stretch>
            <a:fillRect/>
          </a:stretch>
        </p:blipFill>
        <p:spPr>
          <a:xfrm>
            <a:off x="323215" y="692150"/>
            <a:ext cx="8540115" cy="5380056"/>
          </a:xfrm>
          <a:prstGeom prst="rect">
            <a:avLst/>
          </a:prstGeom>
        </p:spPr>
      </p:pic>
      <p:sp>
        <p:nvSpPr>
          <p:cNvPr id="3" name="Rectangle 2"/>
          <p:cNvSpPr/>
          <p:nvPr/>
        </p:nvSpPr>
        <p:spPr>
          <a:xfrm>
            <a:off x="1571604" y="285728"/>
            <a:ext cx="4379982" cy="358240"/>
          </a:xfrm>
          <a:prstGeom prst="rect">
            <a:avLst/>
          </a:prstGeom>
        </p:spPr>
        <p:txBody>
          <a:bodyPr wrap="none">
            <a:spAutoFit/>
          </a:bodyPr>
          <a:lstStyle/>
          <a:p>
            <a:pPr>
              <a:lnSpc>
                <a:spcPct val="95999"/>
              </a:lnSpc>
              <a:spcAft>
                <a:spcPts val="1800"/>
              </a:spcAft>
            </a:pPr>
            <a:r>
              <a:rPr lang="fr-FR" spc="-40" dirty="0" smtClean="0">
                <a:solidFill>
                  <a:srgbClr val="000000"/>
                </a:solidFill>
                <a:latin typeface="Calibri" panose="22635452340000000000" pitchFamily="1"/>
              </a:rPr>
              <a:t>Cartilage : Tissu Conjonctif  dur et compressible</a:t>
            </a:r>
            <a:endParaRPr lang="fr-FR" spc="-40" dirty="0">
              <a:solidFill>
                <a:srgbClr val="000000"/>
              </a:solidFill>
              <a:latin typeface="Calibri" panose="22635452340000000000" pitchFamily="1"/>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jpg"/>
          <p:cNvPicPr/>
          <p:nvPr/>
        </p:nvPicPr>
        <p:blipFill>
          <a:blip r:embed="rId2" cstate="print"/>
          <a:srcRect t="4332" r="53524" b="7590"/>
          <a:stretch>
            <a:fillRect/>
          </a:stretch>
        </p:blipFill>
        <p:spPr>
          <a:xfrm>
            <a:off x="1357290" y="1071546"/>
            <a:ext cx="6357982" cy="4929222"/>
          </a:xfrm>
          <a:prstGeom prst="rect">
            <a:avLst/>
          </a:prstGeom>
        </p:spPr>
      </p:pic>
      <p:sp>
        <p:nvSpPr>
          <p:cNvPr id="3" name="Rectangle 2"/>
          <p:cNvSpPr/>
          <p:nvPr/>
        </p:nvSpPr>
        <p:spPr>
          <a:xfrm>
            <a:off x="1357290" y="357166"/>
            <a:ext cx="3442930" cy="358240"/>
          </a:xfrm>
          <a:prstGeom prst="rect">
            <a:avLst/>
          </a:prstGeom>
        </p:spPr>
        <p:txBody>
          <a:bodyPr wrap="none">
            <a:spAutoFit/>
          </a:bodyPr>
          <a:lstStyle/>
          <a:p>
            <a:pPr marL="228600">
              <a:lnSpc>
                <a:spcPct val="95999"/>
              </a:lnSpc>
              <a:spcAft>
                <a:spcPts val="5940"/>
              </a:spcAft>
            </a:pPr>
            <a:r>
              <a:rPr lang="fr-FR" spc="-40" dirty="0" smtClean="0">
                <a:solidFill>
                  <a:srgbClr val="000000"/>
                </a:solidFill>
                <a:latin typeface="Calibri" panose="22635452340000000000" pitchFamily="1"/>
              </a:rPr>
              <a:t>Os :Tissu Conjonctif dense calcifié</a:t>
            </a:r>
            <a:endParaRPr lang="fr-FR" spc="-40" dirty="0">
              <a:solidFill>
                <a:srgbClr val="000000"/>
              </a:solidFill>
              <a:latin typeface="Calibri" panose="22635452340000000000" pitchFamily="1"/>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jpg"/>
          <p:cNvPicPr/>
          <p:nvPr/>
        </p:nvPicPr>
        <p:blipFill>
          <a:blip r:embed="rId2" cstate="print"/>
          <a:stretch>
            <a:fillRect/>
          </a:stretch>
        </p:blipFill>
        <p:spPr>
          <a:xfrm>
            <a:off x="1142976" y="1785926"/>
            <a:ext cx="6286544" cy="4857784"/>
          </a:xfrm>
          <a:prstGeom prst="rect">
            <a:avLst/>
          </a:prstGeom>
        </p:spPr>
      </p:pic>
      <p:sp>
        <p:nvSpPr>
          <p:cNvPr id="3" name="Rectangle 2"/>
          <p:cNvSpPr/>
          <p:nvPr/>
        </p:nvSpPr>
        <p:spPr>
          <a:xfrm>
            <a:off x="214282" y="428604"/>
            <a:ext cx="4112216" cy="358240"/>
          </a:xfrm>
          <a:prstGeom prst="rect">
            <a:avLst/>
          </a:prstGeom>
        </p:spPr>
        <p:txBody>
          <a:bodyPr wrap="none">
            <a:spAutoFit/>
          </a:bodyPr>
          <a:lstStyle/>
          <a:p>
            <a:pPr marL="91440">
              <a:lnSpc>
                <a:spcPct val="95999"/>
              </a:lnSpc>
              <a:spcAft>
                <a:spcPts val="1620"/>
              </a:spcAft>
            </a:pPr>
            <a:r>
              <a:rPr lang="fr-FR" spc="-40" dirty="0" smtClean="0">
                <a:solidFill>
                  <a:srgbClr val="000000"/>
                </a:solidFill>
                <a:latin typeface="Calibri" panose="22635452340000000000" pitchFamily="1"/>
              </a:rPr>
              <a:t>Sang: Tissu Conjonctif fluide non structuré</a:t>
            </a:r>
            <a:endParaRPr lang="fr-FR" spc="-40" dirty="0">
              <a:solidFill>
                <a:srgbClr val="000000"/>
              </a:solidFill>
              <a:latin typeface="Calibri" panose="22635452340000000000" pitchFamily="1"/>
            </a:endParaRPr>
          </a:p>
        </p:txBody>
      </p:sp>
      <p:sp>
        <p:nvSpPr>
          <p:cNvPr id="4" name="Rectangle 3"/>
          <p:cNvSpPr/>
          <p:nvPr/>
        </p:nvSpPr>
        <p:spPr>
          <a:xfrm>
            <a:off x="4214810" y="292624"/>
            <a:ext cx="4929190" cy="1421864"/>
          </a:xfrm>
          <a:prstGeom prst="rect">
            <a:avLst/>
          </a:prstGeom>
        </p:spPr>
        <p:txBody>
          <a:bodyPr wrap="square">
            <a:spAutoFit/>
          </a:bodyPr>
          <a:lstStyle/>
          <a:p>
            <a:pPr marL="332105" algn="just">
              <a:lnSpc>
                <a:spcPct val="95999"/>
              </a:lnSpc>
            </a:pPr>
            <a:r>
              <a:rPr lang="fr-FR" spc="-30" dirty="0" smtClean="0">
                <a:solidFill>
                  <a:srgbClr val="000000"/>
                </a:solidFill>
                <a:latin typeface="Calibri" panose="22635452340000000000" pitchFamily="1"/>
              </a:rPr>
              <a:t>Pas de fibres (ni collagène, élastine...)</a:t>
            </a:r>
          </a:p>
          <a:p>
            <a:pPr marL="332105" marR="548640" indent="0" algn="just">
              <a:lnSpc>
                <a:spcPct val="95999"/>
              </a:lnSpc>
              <a:spcBef>
                <a:spcPts val="0"/>
              </a:spcBef>
              <a:spcAft>
                <a:spcPts val="0"/>
              </a:spcAft>
            </a:pPr>
            <a:r>
              <a:rPr lang="fr-FR" spc="-25" dirty="0" smtClean="0">
                <a:solidFill>
                  <a:srgbClr val="000000"/>
                </a:solidFill>
                <a:latin typeface="Calibri" panose="22635452340000000000" pitchFamily="1"/>
              </a:rPr>
              <a:t>mais de nombreuses protéines solubles (albumines, </a:t>
            </a:r>
            <a:r>
              <a:rPr lang="fr-FR" spc="-25" dirty="0" err="1" smtClean="0">
                <a:solidFill>
                  <a:srgbClr val="000000"/>
                </a:solidFill>
                <a:latin typeface="Calibri" panose="22635452340000000000" pitchFamily="1"/>
              </a:rPr>
              <a:t>transférrine</a:t>
            </a:r>
            <a:r>
              <a:rPr lang="fr-FR" spc="-25" dirty="0" smtClean="0">
                <a:solidFill>
                  <a:srgbClr val="000000"/>
                </a:solidFill>
                <a:latin typeface="Calibri" panose="22635452340000000000" pitchFamily="1"/>
              </a:rPr>
              <a:t>, thrombine, fibrinogène, glycoprotéines </a:t>
            </a:r>
            <a:r>
              <a:rPr lang="fr-FR" spc="-40" dirty="0" smtClean="0">
                <a:solidFill>
                  <a:srgbClr val="000000"/>
                </a:solidFill>
                <a:latin typeface="Calibri" panose="22635452340000000000" pitchFamily="1"/>
              </a:rPr>
              <a:t>(</a:t>
            </a:r>
            <a:r>
              <a:rPr lang="fr-FR" spc="-40" dirty="0" err="1" smtClean="0">
                <a:solidFill>
                  <a:srgbClr val="000000"/>
                </a:solidFill>
                <a:latin typeface="Calibri" panose="22635452340000000000" pitchFamily="1"/>
              </a:rPr>
              <a:t>fibronectines</a:t>
            </a:r>
            <a:r>
              <a:rPr lang="fr-FR" spc="-40" dirty="0" smtClean="0">
                <a:solidFill>
                  <a:srgbClr val="000000"/>
                </a:solidFill>
                <a:latin typeface="Calibri" panose="22635452340000000000" pitchFamily="1"/>
              </a:rPr>
              <a:t>), facteur de coagulation.......</a:t>
            </a:r>
            <a:endParaRPr lang="fr-FR" spc="-40" dirty="0">
              <a:solidFill>
                <a:srgbClr val="000000"/>
              </a:solidFill>
              <a:latin typeface="Calibri" panose="22635452340000000000" pitchFamily="1"/>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28662" y="928670"/>
            <a:ext cx="5072098"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lang="fr-FR" sz="2000" b="1" dirty="0" smtClean="0">
              <a:latin typeface="Arial" pitchFamily="34"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Polysaccharides:</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2400" b="1" i="0"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r>
              <a:rPr lang="fr-FR" b="1" dirty="0" smtClean="0">
                <a:latin typeface="Arial" pitchFamily="34" charset="0"/>
                <a:cs typeface="Arial" pitchFamily="34" charset="0"/>
              </a:rPr>
              <a:t>         - Les </a:t>
            </a:r>
            <a:r>
              <a:rPr lang="fr-FR" b="1" dirty="0" err="1" smtClean="0">
                <a:latin typeface="Arial" pitchFamily="34" charset="0"/>
                <a:cs typeface="Arial" pitchFamily="34" charset="0"/>
              </a:rPr>
              <a:t>glyco</a:t>
            </a:r>
            <a:r>
              <a:rPr lang="fr-FR" b="1" dirty="0" smtClean="0">
                <a:latin typeface="Arial" pitchFamily="34" charset="0"/>
                <a:cs typeface="Arial" pitchFamily="34" charset="0"/>
              </a:rPr>
              <a:t>-</a:t>
            </a:r>
            <a:r>
              <a:rPr lang="fr-FR" b="1" dirty="0" err="1" smtClean="0">
                <a:latin typeface="Arial" pitchFamily="34" charset="0"/>
                <a:cs typeface="Arial" pitchFamily="34" charset="0"/>
              </a:rPr>
              <a:t>amino</a:t>
            </a:r>
            <a:r>
              <a:rPr lang="fr-FR" b="1" dirty="0" smtClean="0">
                <a:latin typeface="Arial" pitchFamily="34" charset="0"/>
                <a:cs typeface="Arial" pitchFamily="34" charset="0"/>
              </a:rPr>
              <a:t>-</a:t>
            </a:r>
            <a:r>
              <a:rPr lang="fr-FR" b="1" dirty="0" err="1" smtClean="0">
                <a:latin typeface="Arial" pitchFamily="34" charset="0"/>
                <a:cs typeface="Arial" pitchFamily="34" charset="0"/>
              </a:rPr>
              <a:t>glycanes</a:t>
            </a:r>
            <a:r>
              <a:rPr lang="fr-FR" b="1" dirty="0" smtClean="0">
                <a:latin typeface="Arial" pitchFamily="34" charset="0"/>
                <a:cs typeface="Arial" pitchFamily="34" charset="0"/>
              </a:rPr>
              <a:t> (GAG)</a:t>
            </a:r>
          </a:p>
          <a:p>
            <a:endParaRPr lang="fr-FR" b="1" dirty="0" smtClean="0">
              <a:latin typeface="Arial" pitchFamily="34" charset="0"/>
              <a:cs typeface="Arial" pitchFamily="34" charset="0"/>
            </a:endParaRPr>
          </a:p>
          <a:p>
            <a:r>
              <a:rPr lang="fr-FR" b="1" dirty="0" smtClean="0">
                <a:latin typeface="Arial" pitchFamily="34" charset="0"/>
                <a:cs typeface="Arial" pitchFamily="34" charset="0"/>
              </a:rPr>
              <a:t>         - Les protéoglycanes </a:t>
            </a:r>
          </a:p>
          <a:p>
            <a:endParaRPr lang="fr-FR" b="1" dirty="0" smtClean="0">
              <a:latin typeface="Arial" pitchFamily="34" charset="0"/>
              <a:cs typeface="Arial" pitchFamily="34" charset="0"/>
            </a:endParaRPr>
          </a:p>
          <a:p>
            <a:r>
              <a:rPr lang="fr-FR" sz="2400" b="1" dirty="0" smtClean="0">
                <a:latin typeface="Arial" pitchFamily="34" charset="0"/>
                <a:cs typeface="Arial" pitchFamily="34" charset="0"/>
              </a:rPr>
              <a:t>Protéines fibreuses:</a:t>
            </a:r>
          </a:p>
          <a:p>
            <a:endParaRPr lang="fr-FR" sz="2400" b="1" dirty="0" smtClean="0">
              <a:latin typeface="Arial" pitchFamily="34" charset="0"/>
              <a:cs typeface="Arial" pitchFamily="34" charset="0"/>
            </a:endParaRPr>
          </a:p>
          <a:p>
            <a:r>
              <a:rPr lang="fr-FR" b="1" dirty="0" smtClean="0">
                <a:latin typeface="Arial" pitchFamily="34" charset="0"/>
                <a:cs typeface="Arial" pitchFamily="34" charset="0"/>
              </a:rPr>
              <a:t>       - Les fibres de collagènes </a:t>
            </a:r>
          </a:p>
          <a:p>
            <a:endParaRPr lang="fr-FR" b="1" dirty="0" smtClean="0">
              <a:latin typeface="Arial" pitchFamily="34" charset="0"/>
              <a:cs typeface="Arial" pitchFamily="34" charset="0"/>
            </a:endParaRPr>
          </a:p>
          <a:p>
            <a:r>
              <a:rPr lang="fr-FR" b="1" dirty="0" smtClean="0">
                <a:latin typeface="Arial" pitchFamily="34" charset="0"/>
                <a:cs typeface="Arial" pitchFamily="34" charset="0"/>
              </a:rPr>
              <a:t>       -  Les fibres élastiques</a:t>
            </a:r>
            <a:r>
              <a:rPr lang="fr-FR" sz="2400" b="1" dirty="0" smtClean="0">
                <a:latin typeface="Arial" pitchFamily="34" charset="0"/>
                <a:cs typeface="Arial" pitchFamily="34" charset="0"/>
              </a:rPr>
              <a:t> </a:t>
            </a:r>
          </a:p>
          <a:p>
            <a:endParaRPr lang="fr-FR" sz="2400" b="1" dirty="0" smtClean="0">
              <a:latin typeface="Arial" pitchFamily="34" charset="0"/>
              <a:cs typeface="Arial" pitchFamily="34" charset="0"/>
            </a:endParaRPr>
          </a:p>
          <a:p>
            <a:r>
              <a:rPr lang="fr-FR" sz="2400" b="1" dirty="0" smtClean="0">
                <a:latin typeface="Arial" pitchFamily="34" charset="0"/>
                <a:cs typeface="Arial" pitchFamily="34" charset="0"/>
              </a:rPr>
              <a:t>Les autres glycoprotéines</a:t>
            </a:r>
          </a:p>
          <a:p>
            <a:endParaRPr lang="fr-FR" sz="2400" b="1" dirty="0" smtClean="0">
              <a:latin typeface="Arial" pitchFamily="34" charset="0"/>
              <a:cs typeface="Arial" pitchFamily="34" charset="0"/>
            </a:endParaRPr>
          </a:p>
          <a:p>
            <a:endParaRPr lang="fr-FR" b="1" dirty="0" smtClean="0">
              <a:latin typeface="Arial" pitchFamily="34" charset="0"/>
              <a:cs typeface="Arial" pitchFamily="34" charset="0"/>
            </a:endParaRPr>
          </a:p>
          <a:p>
            <a:r>
              <a:rPr lang="fr-FR" b="1" dirty="0" smtClean="0">
                <a:latin typeface="Arial" pitchFamily="34" charset="0"/>
                <a:cs typeface="Arial" pitchFamily="34" charset="0"/>
              </a:rPr>
              <a:t>  </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2000" b="0" i="0"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500066" y="500042"/>
            <a:ext cx="8715404" cy="461665"/>
          </a:xfrm>
          <a:prstGeom prst="rect">
            <a:avLst/>
          </a:prstGeom>
        </p:spPr>
        <p:txBody>
          <a:bodyPr wrap="square">
            <a:spAutoFit/>
          </a:bodyPr>
          <a:lstStyle/>
          <a:p>
            <a:r>
              <a:rPr lang="fr-FR" sz="2400" b="1" spc="10" dirty="0" smtClean="0">
                <a:solidFill>
                  <a:srgbClr val="000000"/>
                </a:solidFill>
                <a:latin typeface="Arial" panose="22635452340000000000" pitchFamily="2"/>
              </a:rPr>
              <a:t>LES COMPOSANTS DE LA MATRICE EXTRACELLULAIRE</a:t>
            </a:r>
            <a:endParaRPr lang="fr-F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85984" y="-71462"/>
            <a:ext cx="5000660" cy="523220"/>
          </a:xfrm>
          <a:prstGeom prst="rect">
            <a:avLst/>
          </a:prstGeom>
          <a:noFill/>
        </p:spPr>
        <p:txBody>
          <a:bodyPr wrap="square" rtlCol="0">
            <a:spAutoFit/>
          </a:bodyPr>
          <a:lstStyle/>
          <a:p>
            <a:pPr lvl="0" algn="ctr"/>
            <a:r>
              <a:rPr lang="fr-FR" sz="2800" b="1" dirty="0" smtClean="0">
                <a:latin typeface="Arial" pitchFamily="34" charset="0"/>
                <a:ea typeface="Times New Roman" pitchFamily="18" charset="0"/>
                <a:cs typeface="Arial" pitchFamily="34" charset="0"/>
              </a:rPr>
              <a:t>Polysaccharides:</a:t>
            </a:r>
          </a:p>
        </p:txBody>
      </p:sp>
      <p:pic>
        <p:nvPicPr>
          <p:cNvPr id="4098" name="Picture 2" descr="http://histoblog.viabloga.com/images/aggregats_de_PTG_t.jpg"/>
          <p:cNvPicPr>
            <a:picLocks noChangeAspect="1" noChangeArrowheads="1"/>
          </p:cNvPicPr>
          <p:nvPr/>
        </p:nvPicPr>
        <p:blipFill>
          <a:blip r:embed="rId2" cstate="print"/>
          <a:srcRect t="8511" r="46957" b="12766"/>
          <a:stretch>
            <a:fillRect/>
          </a:stretch>
        </p:blipFill>
        <p:spPr bwMode="auto">
          <a:xfrm>
            <a:off x="135904" y="2786058"/>
            <a:ext cx="3857652" cy="2500330"/>
          </a:xfrm>
          <a:prstGeom prst="rect">
            <a:avLst/>
          </a:prstGeom>
          <a:noFill/>
        </p:spPr>
      </p:pic>
      <p:sp>
        <p:nvSpPr>
          <p:cNvPr id="8" name="Rectangle 7"/>
          <p:cNvSpPr/>
          <p:nvPr/>
        </p:nvSpPr>
        <p:spPr>
          <a:xfrm>
            <a:off x="357158" y="5795537"/>
            <a:ext cx="8358214" cy="919611"/>
          </a:xfrm>
          <a:prstGeom prst="rect">
            <a:avLst/>
          </a:prstGeom>
        </p:spPr>
        <p:txBody>
          <a:bodyPr wrap="square">
            <a:spAutoFit/>
          </a:bodyPr>
          <a:lstStyle/>
          <a:p>
            <a:pPr marL="91440" marR="182880" indent="0" algn="just">
              <a:lnSpc>
                <a:spcPct val="95999"/>
              </a:lnSpc>
              <a:spcBef>
                <a:spcPts val="1080"/>
              </a:spcBef>
              <a:spcAft>
                <a:spcPts val="0"/>
              </a:spcAft>
            </a:pPr>
            <a:r>
              <a:rPr lang="fr-FR" spc="-25" dirty="0" smtClean="0">
                <a:solidFill>
                  <a:srgbClr val="000000"/>
                </a:solidFill>
                <a:latin typeface="Arial" panose="22635452340000000000" pitchFamily="2"/>
              </a:rPr>
              <a:t>Il joue un rôle très important dans le </a:t>
            </a:r>
            <a:r>
              <a:rPr lang="fr-FR" sz="2000" b="1" spc="-25" dirty="0" smtClean="0">
                <a:solidFill>
                  <a:srgbClr val="000000"/>
                </a:solidFill>
                <a:latin typeface="Arial" panose="22635452340000000000" pitchFamily="2"/>
              </a:rPr>
              <a:t>remplissage des espaces</a:t>
            </a:r>
            <a:r>
              <a:rPr lang="fr-FR" spc="-40" dirty="0" smtClean="0">
                <a:solidFill>
                  <a:srgbClr val="000000"/>
                </a:solidFill>
                <a:latin typeface="Arial" panose="22635452340000000000" pitchFamily="2"/>
              </a:rPr>
              <a:t>. On peut le décrire comme une </a:t>
            </a:r>
            <a:r>
              <a:rPr lang="fr-FR" spc="-15" dirty="0" smtClean="0">
                <a:solidFill>
                  <a:srgbClr val="000000"/>
                </a:solidFill>
                <a:latin typeface="Arial" panose="22635452340000000000" pitchFamily="2"/>
              </a:rPr>
              <a:t>sorte de gel dans lequel se promènent les cellules, un lubrifiant </a:t>
            </a:r>
            <a:r>
              <a:rPr lang="fr-FR" spc="-30" dirty="0" smtClean="0">
                <a:solidFill>
                  <a:srgbClr val="000000"/>
                </a:solidFill>
                <a:latin typeface="Arial" panose="22635452340000000000" pitchFamily="2"/>
              </a:rPr>
              <a:t>biologique.</a:t>
            </a:r>
            <a:endParaRPr lang="fr-FR" spc="-30" dirty="0">
              <a:solidFill>
                <a:srgbClr val="000000"/>
              </a:solidFill>
              <a:latin typeface="Arial" panose="22635452340000000000" pitchFamily="2"/>
            </a:endParaRPr>
          </a:p>
        </p:txBody>
      </p:sp>
      <p:sp>
        <p:nvSpPr>
          <p:cNvPr id="9" name="Rectangle 8"/>
          <p:cNvSpPr/>
          <p:nvPr/>
        </p:nvSpPr>
        <p:spPr>
          <a:xfrm>
            <a:off x="142844" y="1928802"/>
            <a:ext cx="9644130" cy="683264"/>
          </a:xfrm>
          <a:prstGeom prst="rect">
            <a:avLst/>
          </a:prstGeom>
        </p:spPr>
        <p:txBody>
          <a:bodyPr wrap="square">
            <a:spAutoFit/>
          </a:bodyPr>
          <a:lstStyle/>
          <a:p>
            <a:pPr marR="919480" indent="228600">
              <a:lnSpc>
                <a:spcPct val="95999"/>
              </a:lnSpc>
            </a:pPr>
            <a:r>
              <a:rPr lang="fr-FR" b="1" dirty="0" smtClean="0">
                <a:solidFill>
                  <a:srgbClr val="000000"/>
                </a:solidFill>
                <a:latin typeface="Arial" panose="22635452340000000000" pitchFamily="2"/>
              </a:rPr>
              <a:t>l’acide </a:t>
            </a:r>
            <a:r>
              <a:rPr lang="fr-FR" b="1" dirty="0" err="1" smtClean="0">
                <a:solidFill>
                  <a:srgbClr val="000000"/>
                </a:solidFill>
                <a:latin typeface="Arial" panose="22635452340000000000" pitchFamily="2"/>
              </a:rPr>
              <a:t>hyaluronique</a:t>
            </a:r>
            <a:r>
              <a:rPr lang="fr-FR" b="1" dirty="0" smtClean="0">
                <a:solidFill>
                  <a:srgbClr val="000000"/>
                </a:solidFill>
                <a:latin typeface="Arial" panose="22635452340000000000" pitchFamily="2"/>
              </a:rPr>
              <a:t> </a:t>
            </a:r>
            <a:r>
              <a:rPr lang="fr-FR" spc="-55" dirty="0" smtClean="0">
                <a:solidFill>
                  <a:srgbClr val="000000"/>
                </a:solidFill>
                <a:latin typeface="Calibri" panose="22635452340000000000" pitchFamily="1"/>
              </a:rPr>
              <a:t> </a:t>
            </a:r>
            <a:r>
              <a:rPr lang="fr-FR" sz="2000" spc="-55" dirty="0" smtClean="0">
                <a:solidFill>
                  <a:srgbClr val="000000"/>
                </a:solidFill>
                <a:latin typeface="Calibri" panose="22635452340000000000" pitchFamily="1"/>
              </a:rPr>
              <a:t>Jamais lié à un cœur protéique (le seul GAG comme cela), pas    de </a:t>
            </a:r>
            <a:r>
              <a:rPr lang="fr-FR" sz="2000" spc="-40" dirty="0" smtClean="0">
                <a:solidFill>
                  <a:srgbClr val="000000"/>
                </a:solidFill>
                <a:latin typeface="Calibri" panose="22635452340000000000" pitchFamily="1"/>
              </a:rPr>
              <a:t>groupement sulfate.</a:t>
            </a:r>
            <a:r>
              <a:rPr lang="fr-FR" sz="2000" dirty="0" smtClean="0">
                <a:solidFill>
                  <a:srgbClr val="000000"/>
                </a:solidFill>
                <a:latin typeface="Arial" panose="22635452340000000000" pitchFamily="2"/>
              </a:rPr>
              <a:t> </a:t>
            </a:r>
            <a:endParaRPr lang="fr-FR" sz="2000" dirty="0">
              <a:solidFill>
                <a:srgbClr val="000000"/>
              </a:solidFill>
              <a:latin typeface="Arial" panose="22635452340000000000" pitchFamily="2"/>
            </a:endParaRPr>
          </a:p>
        </p:txBody>
      </p:sp>
      <p:sp>
        <p:nvSpPr>
          <p:cNvPr id="11" name="Rectangle 10"/>
          <p:cNvSpPr/>
          <p:nvPr/>
        </p:nvSpPr>
        <p:spPr>
          <a:xfrm>
            <a:off x="214282" y="1357298"/>
            <a:ext cx="8715436" cy="656590"/>
          </a:xfrm>
          <a:prstGeom prst="rect">
            <a:avLst/>
          </a:prstGeom>
        </p:spPr>
        <p:txBody>
          <a:bodyPr wrap="square">
            <a:spAutoFit/>
          </a:bodyPr>
          <a:lstStyle/>
          <a:p>
            <a:pPr marL="121920">
              <a:lnSpc>
                <a:spcPts val="2200"/>
              </a:lnSpc>
              <a:spcBef>
                <a:spcPts val="4680"/>
              </a:spcBef>
            </a:pPr>
            <a:r>
              <a:rPr lang="fr-FR" sz="1600" b="1" dirty="0" smtClean="0">
                <a:latin typeface="Arial" pitchFamily="34" charset="0"/>
                <a:cs typeface="Arial" pitchFamily="34" charset="0"/>
              </a:rPr>
              <a:t>Il existe </a:t>
            </a:r>
            <a:r>
              <a:rPr lang="fr-FR" sz="1600" b="1" spc="-40" dirty="0" smtClean="0">
                <a:latin typeface="Arial" pitchFamily="34" charset="0"/>
                <a:cs typeface="Arial" pitchFamily="34" charset="0"/>
              </a:rPr>
              <a:t>5 types de GAG: </a:t>
            </a:r>
            <a:r>
              <a:rPr lang="fr-FR" sz="1600" b="1" dirty="0" err="1" smtClean="0">
                <a:latin typeface="Arial" pitchFamily="34" charset="0"/>
                <a:cs typeface="Arial" pitchFamily="34" charset="0"/>
              </a:rPr>
              <a:t>Hyaluronane</a:t>
            </a:r>
            <a:r>
              <a:rPr lang="fr-FR" sz="1600" b="1" dirty="0" smtClean="0">
                <a:latin typeface="Arial" pitchFamily="34" charset="0"/>
                <a:cs typeface="Arial" pitchFamily="34" charset="0"/>
              </a:rPr>
              <a:t>, </a:t>
            </a:r>
            <a:r>
              <a:rPr lang="fr-FR" sz="1600" b="1" spc="-40" dirty="0" err="1" smtClean="0">
                <a:latin typeface="Arial" pitchFamily="34" charset="0"/>
                <a:cs typeface="Arial" pitchFamily="34" charset="0"/>
              </a:rPr>
              <a:t>chondroïtine</a:t>
            </a:r>
            <a:r>
              <a:rPr lang="fr-FR" sz="1600" b="1" spc="-40" dirty="0" smtClean="0">
                <a:latin typeface="Arial" pitchFamily="34" charset="0"/>
                <a:cs typeface="Arial" pitchFamily="34" charset="0"/>
              </a:rPr>
              <a:t> sulfate , </a:t>
            </a:r>
            <a:r>
              <a:rPr lang="fr-FR" sz="1600" b="1" spc="-50" dirty="0" err="1" smtClean="0">
                <a:latin typeface="Arial" pitchFamily="34" charset="0"/>
                <a:cs typeface="Arial" pitchFamily="34" charset="0"/>
              </a:rPr>
              <a:t>héparane</a:t>
            </a:r>
            <a:r>
              <a:rPr lang="fr-FR" sz="1600" b="1" spc="-50" dirty="0" smtClean="0">
                <a:latin typeface="Arial" pitchFamily="34" charset="0"/>
                <a:cs typeface="Arial" pitchFamily="34" charset="0"/>
              </a:rPr>
              <a:t> sulfate et </a:t>
            </a:r>
            <a:r>
              <a:rPr lang="fr-FR" sz="1600" b="1" spc="-50" dirty="0" err="1" smtClean="0">
                <a:latin typeface="Arial" pitchFamily="34" charset="0"/>
                <a:cs typeface="Arial" pitchFamily="34" charset="0"/>
              </a:rPr>
              <a:t>kératane</a:t>
            </a:r>
            <a:r>
              <a:rPr lang="fr-FR" sz="1600" b="1" spc="-50" dirty="0" smtClean="0">
                <a:latin typeface="Arial" pitchFamily="34" charset="0"/>
                <a:cs typeface="Arial" pitchFamily="34" charset="0"/>
              </a:rPr>
              <a:t> sulfate, </a:t>
            </a:r>
            <a:r>
              <a:rPr lang="fr-FR" sz="1600" b="1" dirty="0" err="1" smtClean="0">
                <a:latin typeface="Arial" pitchFamily="34" charset="0"/>
                <a:cs typeface="Arial" pitchFamily="34" charset="0"/>
              </a:rPr>
              <a:t>dermatan</a:t>
            </a:r>
            <a:r>
              <a:rPr lang="fr-FR" sz="1600" b="1" dirty="0" smtClean="0">
                <a:latin typeface="Arial" pitchFamily="34" charset="0"/>
                <a:cs typeface="Arial" pitchFamily="34" charset="0"/>
              </a:rPr>
              <a:t>-sulfate</a:t>
            </a:r>
            <a:r>
              <a:rPr lang="fr-FR" sz="1600" b="1" spc="-50" dirty="0" smtClean="0">
                <a:latin typeface="Arial" pitchFamily="34" charset="0"/>
                <a:cs typeface="Arial" pitchFamily="34" charset="0"/>
              </a:rPr>
              <a:t>.</a:t>
            </a:r>
            <a:endParaRPr lang="fr-FR" sz="1600" b="1" spc="-50" dirty="0">
              <a:latin typeface="Arial" pitchFamily="34" charset="0"/>
              <a:cs typeface="Arial" pitchFamily="34" charset="0"/>
            </a:endParaRPr>
          </a:p>
        </p:txBody>
      </p:sp>
      <p:graphicFrame>
        <p:nvGraphicFramePr>
          <p:cNvPr id="12" name="table 107"/>
          <p:cNvGraphicFramePr>
            <a:graphicFrameLocks noGrp="1"/>
          </p:cNvGraphicFramePr>
          <p:nvPr/>
        </p:nvGraphicFramePr>
        <p:xfrm>
          <a:off x="3909055" y="1142984"/>
          <a:ext cx="6715172" cy="3718872"/>
        </p:xfrm>
        <a:graphic>
          <a:graphicData uri="http://schemas.openxmlformats.org/drawingml/2006/table">
            <a:tbl>
              <a:tblPr/>
              <a:tblGrid>
                <a:gridCol w="4031039"/>
                <a:gridCol w="2684133"/>
              </a:tblGrid>
              <a:tr h="3718872">
                <a:tc>
                  <a:txBody>
                    <a:bodyPr/>
                    <a:lstStyle/>
                    <a:p>
                      <a:pPr algn="l"/>
                      <a:r>
                        <a:rPr lang="en-US" sz="100" dirty="0" smtClean="0"/>
                        <a:t> </a:t>
                      </a:r>
                      <a:endParaRPr lang="en-US" sz="100" dirty="0"/>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508760" indent="0" algn="l">
                        <a:lnSpc>
                          <a:spcPct val="95999"/>
                        </a:lnSpc>
                        <a:spcBef>
                          <a:spcPts val="0"/>
                        </a:spcBef>
                        <a:spcAft>
                          <a:spcPts val="0"/>
                        </a:spcAft>
                      </a:pPr>
                      <a:r>
                        <a:rPr lang="fr-FR" sz="1600" spc="-70" dirty="0" err="1" smtClean="0">
                          <a:solidFill>
                            <a:srgbClr val="FF0000"/>
                          </a:solidFill>
                          <a:latin typeface="Calibri" panose="22635452340000000000" pitchFamily="1"/>
                        </a:rPr>
                        <a:t>Aggregane</a:t>
                      </a:r>
                      <a:r>
                        <a:rPr lang="fr-FR" sz="1600" spc="-70" dirty="0" smtClean="0">
                          <a:solidFill>
                            <a:srgbClr val="000000"/>
                          </a:solidFill>
                          <a:latin typeface="Calibri" panose="22635452340000000000" pitchFamily="1"/>
                        </a:rPr>
                        <a:t> </a:t>
                      </a:r>
                    </a:p>
                    <a:p>
                      <a:pPr marL="0" marR="1508760" indent="0" algn="l">
                        <a:lnSpc>
                          <a:spcPct val="95999"/>
                        </a:lnSpc>
                        <a:spcBef>
                          <a:spcPts val="0"/>
                        </a:spcBef>
                        <a:spcAft>
                          <a:spcPts val="0"/>
                        </a:spcAft>
                      </a:pPr>
                      <a:r>
                        <a:rPr lang="fr-FR" sz="1600" spc="-40" dirty="0" smtClean="0">
                          <a:solidFill>
                            <a:srgbClr val="000000"/>
                          </a:solidFill>
                          <a:latin typeface="Calibri" panose="22635452340000000000" pitchFamily="1"/>
                        </a:rPr>
                        <a:t>100 chaines de GAG</a:t>
                      </a:r>
                    </a:p>
                    <a:p>
                      <a:pPr marL="0" marR="1508760" indent="0" algn="l">
                        <a:lnSpc>
                          <a:spcPct val="95999"/>
                        </a:lnSpc>
                        <a:spcBef>
                          <a:spcPts val="0"/>
                        </a:spcBef>
                        <a:spcAft>
                          <a:spcPts val="0"/>
                        </a:spcAft>
                      </a:pPr>
                      <a:r>
                        <a:rPr lang="fr-FR" sz="1600" spc="-50" dirty="0" err="1" smtClean="0">
                          <a:solidFill>
                            <a:srgbClr val="FF0000"/>
                          </a:solidFill>
                          <a:latin typeface="Calibri" panose="22635452340000000000" pitchFamily="1"/>
                        </a:rPr>
                        <a:t>Hyaluronane</a:t>
                      </a:r>
                      <a:endParaRPr lang="fr-FR" sz="1600" spc="-50" dirty="0">
                        <a:solidFill>
                          <a:srgbClr val="000000"/>
                        </a:solidFill>
                        <a:latin typeface="Calibri" panose="22635452340000000000" pitchFamily="1"/>
                      </a:endParaRPr>
                    </a:p>
                  </a:txBody>
                  <a:tcPr marL="0" marR="0" marT="0" marB="0" anchor="ctr">
                    <a:lnL w="0" cmpd="sng">
                      <a:noFill/>
                      <a:prstDash val="solid"/>
                    </a:lnL>
                    <a:lnR w="0" cmpd="sng">
                      <a:noFill/>
                      <a:prstDash val="solid"/>
                    </a:lnR>
                    <a:lnT w="0" cmpd="sng">
                      <a:noFill/>
                      <a:prstDash val="solid"/>
                    </a:lnT>
                    <a:lnB w="0" cmpd="sng">
                      <a:noFill/>
                      <a:prstDash val="solid"/>
                    </a:lnB>
                  </a:tcPr>
                </a:tc>
              </a:tr>
            </a:tbl>
          </a:graphicData>
        </a:graphic>
      </p:graphicFrame>
      <p:pic>
        <p:nvPicPr>
          <p:cNvPr id="13" name="Image.jpg"/>
          <p:cNvPicPr/>
          <p:nvPr/>
        </p:nvPicPr>
        <p:blipFill>
          <a:blip r:embed="rId3" cstate="print"/>
          <a:stretch>
            <a:fillRect/>
          </a:stretch>
        </p:blipFill>
        <p:spPr>
          <a:xfrm>
            <a:off x="3000364" y="2500306"/>
            <a:ext cx="4936806" cy="3214710"/>
          </a:xfrm>
          <a:prstGeom prst="rect">
            <a:avLst/>
          </a:prstGeom>
        </p:spPr>
      </p:pic>
      <p:sp>
        <p:nvSpPr>
          <p:cNvPr id="10" name="ZoneTexte 9"/>
          <p:cNvSpPr txBox="1"/>
          <p:nvPr/>
        </p:nvSpPr>
        <p:spPr>
          <a:xfrm>
            <a:off x="214346" y="428604"/>
            <a:ext cx="9144000" cy="830997"/>
          </a:xfrm>
          <a:prstGeom prst="rect">
            <a:avLst/>
          </a:prstGeom>
          <a:noFill/>
        </p:spPr>
        <p:txBody>
          <a:bodyPr wrap="square" rtlCol="0">
            <a:spAutoFit/>
          </a:bodyPr>
          <a:lstStyle/>
          <a:p>
            <a:r>
              <a:rPr lang="fr-FR" sz="2400" b="1" dirty="0" smtClean="0"/>
              <a:t>sont des </a:t>
            </a:r>
            <a:r>
              <a:rPr lang="fr-FR" sz="2400" b="1" dirty="0" err="1" smtClean="0"/>
              <a:t>glycosaminoglycanes</a:t>
            </a:r>
            <a:r>
              <a:rPr lang="fr-FR" sz="2400" b="1" dirty="0" smtClean="0"/>
              <a:t> (GAG) qui sont généralement reliés de façon covalente à une protéine pour former des </a:t>
            </a:r>
            <a:r>
              <a:rPr lang="fr-FR" sz="2400" b="1" dirty="0" err="1" smtClean="0"/>
              <a:t>protéoglycanes</a:t>
            </a:r>
            <a:r>
              <a:rPr lang="fr-FR" sz="2400" b="1" dirty="0" smtClean="0"/>
              <a:t>.</a:t>
            </a:r>
            <a:endParaRPr lang="fr-FR"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5949</TotalTime>
  <Words>1944</Words>
  <Application>Microsoft Office PowerPoint</Application>
  <PresentationFormat>Affichage à l'écran (4:3)</PresentationFormat>
  <Paragraphs>227</Paragraphs>
  <Slides>40</Slides>
  <Notes>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user</cp:lastModifiedBy>
  <cp:revision>422</cp:revision>
  <dcterms:created xsi:type="dcterms:W3CDTF">2014-02-16T15:36:29Z</dcterms:created>
  <dcterms:modified xsi:type="dcterms:W3CDTF">2017-02-21T17:59:08Z</dcterms:modified>
</cp:coreProperties>
</file>