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7" r:id="rId4"/>
    <p:sldId id="278" r:id="rId5"/>
    <p:sldId id="258" r:id="rId6"/>
    <p:sldId id="259" r:id="rId7"/>
    <p:sldId id="276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2" r:id="rId17"/>
    <p:sldId id="268" r:id="rId18"/>
    <p:sldId id="269" r:id="rId19"/>
    <p:sldId id="273" r:id="rId20"/>
    <p:sldId id="270" r:id="rId21"/>
    <p:sldId id="271" r:id="rId22"/>
    <p:sldId id="274" r:id="rId23"/>
    <p:sldId id="275" r:id="rId24"/>
    <p:sldId id="279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ACE5-5214-4721-AB8A-C0031DD492AC}" type="datetimeFigureOut">
              <a:rPr lang="fr-FR" smtClean="0"/>
              <a:pPr/>
              <a:t>11/02/2015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A07E5E-84DC-46DA-A49F-1B3E56348A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ACE5-5214-4721-AB8A-C0031DD492AC}" type="datetimeFigureOut">
              <a:rPr lang="fr-FR" smtClean="0"/>
              <a:pPr/>
              <a:t>11/02/2015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7E5E-84DC-46DA-A49F-1B3E56348A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ACE5-5214-4721-AB8A-C0031DD492AC}" type="datetimeFigureOut">
              <a:rPr lang="fr-FR" smtClean="0"/>
              <a:pPr/>
              <a:t>11/02/2015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7E5E-84DC-46DA-A49F-1B3E56348A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ACE5-5214-4721-AB8A-C0031DD492AC}" type="datetimeFigureOut">
              <a:rPr lang="fr-FR" smtClean="0"/>
              <a:pPr/>
              <a:t>11/02/2015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A07E5E-84DC-46DA-A49F-1B3E56348A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ACE5-5214-4721-AB8A-C0031DD492AC}" type="datetimeFigureOut">
              <a:rPr lang="fr-FR" smtClean="0"/>
              <a:pPr/>
              <a:t>11/02/2015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7E5E-84DC-46DA-A49F-1B3E56348A7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ACE5-5214-4721-AB8A-C0031DD492AC}" type="datetimeFigureOut">
              <a:rPr lang="fr-FR" smtClean="0"/>
              <a:pPr/>
              <a:t>11/02/2015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7E5E-84DC-46DA-A49F-1B3E56348A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ACE5-5214-4721-AB8A-C0031DD492AC}" type="datetimeFigureOut">
              <a:rPr lang="fr-FR" smtClean="0"/>
              <a:pPr/>
              <a:t>11/02/2015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4A07E5E-84DC-46DA-A49F-1B3E56348A7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ACE5-5214-4721-AB8A-C0031DD492AC}" type="datetimeFigureOut">
              <a:rPr lang="fr-FR" smtClean="0"/>
              <a:pPr/>
              <a:t>11/02/2015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7E5E-84DC-46DA-A49F-1B3E56348A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ACE5-5214-4721-AB8A-C0031DD492AC}" type="datetimeFigureOut">
              <a:rPr lang="fr-FR" smtClean="0"/>
              <a:pPr/>
              <a:t>11/02/2015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7E5E-84DC-46DA-A49F-1B3E56348A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ACE5-5214-4721-AB8A-C0031DD492AC}" type="datetimeFigureOut">
              <a:rPr lang="fr-FR" smtClean="0"/>
              <a:pPr/>
              <a:t>11/02/2015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7E5E-84DC-46DA-A49F-1B3E56348A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ACE5-5214-4721-AB8A-C0031DD492AC}" type="datetimeFigureOut">
              <a:rPr lang="fr-FR" smtClean="0"/>
              <a:pPr/>
              <a:t>11/02/2015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7E5E-84DC-46DA-A49F-1B3E56348A7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8BCACE5-5214-4721-AB8A-C0031DD492AC}" type="datetimeFigureOut">
              <a:rPr lang="fr-FR" smtClean="0"/>
              <a:pPr/>
              <a:t>11/02/2015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A07E5E-84DC-46DA-A49F-1B3E56348A7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Catalyse" TargetMode="External"/><Relationship Id="rId2" Type="http://schemas.openxmlformats.org/officeDocument/2006/relationships/hyperlink" Target="https://fr.wikipedia.org/wiki/Enzym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.wikipedia.org/wiki/Eau_oxyg%C3%A9n%C3%A9e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fr.wikipedia.org/wiki/Oxydatio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Oxydation" TargetMode="External"/><Relationship Id="rId2" Type="http://schemas.openxmlformats.org/officeDocument/2006/relationships/hyperlink" Target="https://fr.wikipedia.org/wiki/Oxydas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.wikipedia.org/wiki/Hydrog%C3%A8ne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Peroxyde_d'hydrog%C3%A8ne" TargetMode="External"/><Relationship Id="rId2" Type="http://schemas.openxmlformats.org/officeDocument/2006/relationships/hyperlink" Target="https://fr.wikipedia.org/wiki/Catalas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r.wikipedia.org/wiki/Sang" TargetMode="External"/><Relationship Id="rId4" Type="http://schemas.openxmlformats.org/officeDocument/2006/relationships/hyperlink" Target="https://fr.wikipedia.org/wiki/Foi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r.wikipedia.org/wiki/Peroxyde_d'hydrog%C3%A8ne" TargetMode="External"/><Relationship Id="rId3" Type="http://schemas.openxmlformats.org/officeDocument/2006/relationships/hyperlink" Target="https://fr.wikipedia.org/wiki/Membrane_(biologie)" TargetMode="External"/><Relationship Id="rId7" Type="http://schemas.openxmlformats.org/officeDocument/2006/relationships/hyperlink" Target="https://fr.wikipedia.org/wiki/Microscope_%C3%A9lectronique" TargetMode="External"/><Relationship Id="rId2" Type="http://schemas.openxmlformats.org/officeDocument/2006/relationships/hyperlink" Target="https://fr.wikipedia.org/wiki/Organit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r.wikipedia.org/wiki/H%C3%A9matie" TargetMode="External"/><Relationship Id="rId5" Type="http://schemas.openxmlformats.org/officeDocument/2006/relationships/hyperlink" Target="https://fr.wikipedia.org/wiki/R%C3%A9ticulocyte" TargetMode="External"/><Relationship Id="rId4" Type="http://schemas.openxmlformats.org/officeDocument/2006/relationships/hyperlink" Target="https://fr.wikipedia.org/wiki/Eucaryot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Cytosol" TargetMode="External"/><Relationship Id="rId2" Type="http://schemas.openxmlformats.org/officeDocument/2006/relationships/hyperlink" Target="https://fr.wikipedia.org/wiki/Prot%C3%A9in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Adr%C3%A9noleucodystrophie" TargetMode="External"/><Relationship Id="rId2" Type="http://schemas.openxmlformats.org/officeDocument/2006/relationships/hyperlink" Target="https://fr.wikipedia.org/wiki/Syndrome_de_Zellweg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r.wikipedia.org/wiki/Syst%C3%A8me_nerveux_central" TargetMode="External"/><Relationship Id="rId4" Type="http://schemas.openxmlformats.org/officeDocument/2006/relationships/hyperlink" Target="https://fr.wikipedia.org/wiki/D%C3%A9my%C3%A9linisation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H%C3%A9patocytes" TargetMode="External"/><Relationship Id="rId2" Type="http://schemas.openxmlformats.org/officeDocument/2006/relationships/hyperlink" Target="https://fr.wikipedia.org/wiki/Microm%C3%A8t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.wikipedia.org/wiki/Rein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Les </a:t>
            </a:r>
            <a:r>
              <a:rPr lang="fr-FR" dirty="0" smtClean="0"/>
              <a:t>Peroxysomes</a:t>
            </a:r>
            <a:br>
              <a:rPr lang="fr-FR" dirty="0" smtClean="0"/>
            </a:br>
            <a:r>
              <a:rPr lang="fr-FR" dirty="0" err="1" smtClean="0"/>
              <a:t>dr</a:t>
            </a:r>
            <a:r>
              <a:rPr lang="fr-FR" dirty="0" smtClean="0"/>
              <a:t>  </a:t>
            </a:r>
            <a:r>
              <a:rPr lang="fr-FR" dirty="0" err="1" smtClean="0"/>
              <a:t>boudani</a:t>
            </a:r>
            <a:r>
              <a:rPr lang="fr-FR" dirty="0" smtClean="0"/>
              <a:t> . a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200" b="1" dirty="0" smtClean="0"/>
              <a:t>*</a:t>
            </a:r>
            <a:r>
              <a:rPr lang="fr-FR" sz="3200" b="1" dirty="0"/>
              <a:t> Les </a:t>
            </a:r>
            <a:r>
              <a:rPr lang="fr-FR" sz="3200" b="1" dirty="0" smtClean="0"/>
              <a:t>catalases </a:t>
            </a:r>
            <a:r>
              <a:rPr lang="fr-FR" sz="3200" b="1" dirty="0" smtClean="0"/>
              <a:t>:     </a:t>
            </a:r>
            <a:r>
              <a:rPr lang="fr-FR" sz="3200" b="1" i="1" dirty="0" smtClean="0"/>
              <a:t>les </a:t>
            </a:r>
            <a:r>
              <a:rPr lang="fr-FR" sz="3200" b="1" i="1" dirty="0"/>
              <a:t>plus </a:t>
            </a:r>
            <a:r>
              <a:rPr lang="fr-FR" sz="3200" b="1" i="1" dirty="0" smtClean="0"/>
              <a:t>abondantes</a:t>
            </a:r>
            <a:endParaRPr lang="fr-FR" sz="32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 tooltip="Enzyme"/>
              </a:rPr>
              <a:t>enzyme</a:t>
            </a:r>
            <a:r>
              <a:rPr lang="fr-FR" dirty="0" smtClean="0"/>
              <a:t>s</a:t>
            </a:r>
            <a:r>
              <a:rPr lang="fr-FR" dirty="0"/>
              <a:t>  </a:t>
            </a:r>
            <a:r>
              <a:rPr lang="fr-FR" dirty="0" err="1" smtClean="0">
                <a:hlinkClick r:id="rId3" tooltip="Catalyse"/>
              </a:rPr>
              <a:t>catalysant</a:t>
            </a:r>
            <a:r>
              <a:rPr lang="fr-FR" dirty="0" err="1" smtClean="0"/>
              <a:t>s</a:t>
            </a:r>
            <a:r>
              <a:rPr lang="fr-FR" dirty="0"/>
              <a:t> la </a:t>
            </a:r>
            <a:r>
              <a:rPr lang="fr-FR" dirty="0" smtClean="0"/>
              <a:t>décomposition </a:t>
            </a:r>
            <a:r>
              <a:rPr lang="fr-FR" dirty="0"/>
              <a:t> de l'</a:t>
            </a:r>
            <a:r>
              <a:rPr lang="fr-FR" dirty="0">
                <a:hlinkClick r:id="rId4" tooltip="Eau oxygénée"/>
              </a:rPr>
              <a:t>eau oxygénée</a:t>
            </a:r>
            <a:r>
              <a:rPr lang="fr-FR" dirty="0"/>
              <a:t> (peroxyde d'hydrogène) </a:t>
            </a:r>
            <a:r>
              <a:rPr lang="fr-FR" dirty="0" smtClean="0"/>
              <a:t>:  </a:t>
            </a:r>
            <a:r>
              <a:rPr lang="fr-FR" b="1" dirty="0" smtClean="0"/>
              <a:t>2H</a:t>
            </a:r>
            <a:r>
              <a:rPr lang="fr-FR" b="1" baseline="-25000" dirty="0" smtClean="0"/>
              <a:t>2</a:t>
            </a:r>
            <a:r>
              <a:rPr lang="fr-FR" b="1" dirty="0" smtClean="0"/>
              <a:t>O</a:t>
            </a:r>
            <a:r>
              <a:rPr lang="fr-FR" b="1" baseline="-25000" dirty="0" smtClean="0"/>
              <a:t>2</a:t>
            </a:r>
            <a:r>
              <a:rPr lang="fr-FR" b="1" dirty="0" smtClean="0"/>
              <a:t> → O</a:t>
            </a:r>
            <a:r>
              <a:rPr lang="fr-FR" b="1" baseline="-25000" dirty="0" smtClean="0"/>
              <a:t>2</a:t>
            </a:r>
            <a:r>
              <a:rPr lang="fr-FR" b="1" dirty="0" smtClean="0"/>
              <a:t> + 2H</a:t>
            </a:r>
            <a:r>
              <a:rPr lang="fr-FR" b="1" baseline="-25000" dirty="0" smtClean="0"/>
              <a:t>2</a:t>
            </a:r>
            <a:r>
              <a:rPr lang="fr-FR" b="1" dirty="0" smtClean="0"/>
              <a:t>O</a:t>
            </a:r>
          </a:p>
          <a:p>
            <a:r>
              <a:rPr lang="fr-FR" b="1" dirty="0"/>
              <a:t>Dans le foie, elle transforme en acétaldéhyde 25 à 50 % de l’alcool</a:t>
            </a:r>
            <a:endParaRPr lang="fr-FR" b="1" dirty="0" smtClean="0"/>
          </a:p>
          <a:p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*</a:t>
            </a:r>
            <a:r>
              <a:rPr lang="fr-FR" b="1" dirty="0" smtClean="0"/>
              <a:t>Le </a:t>
            </a:r>
            <a:r>
              <a:rPr lang="fr-FR" b="1" dirty="0" err="1" smtClean="0"/>
              <a:t>nucléoïde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D’aspect dense, il occupe le centre des </a:t>
            </a:r>
            <a:r>
              <a:rPr lang="fr-FR" dirty="0" smtClean="0"/>
              <a:t>peroxysomes,</a:t>
            </a:r>
            <a:r>
              <a:rPr lang="fr-FR" dirty="0"/>
              <a:t> </a:t>
            </a:r>
            <a:r>
              <a:rPr lang="fr-FR" dirty="0" smtClean="0"/>
              <a:t>il est cristallin </a:t>
            </a:r>
            <a:r>
              <a:rPr lang="fr-FR" dirty="0"/>
              <a:t>protéique (urate-oxydase)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Fonctions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peroxysomes sont des sites essentiels pour l'utilisation du </a:t>
            </a:r>
            <a:r>
              <a:rPr lang="fr-FR" dirty="0" smtClean="0"/>
              <a:t>dioxygène</a:t>
            </a:r>
          </a:p>
          <a:p>
            <a:r>
              <a:rPr lang="fr-FR" dirty="0"/>
              <a:t>Ils utilisent de l'O</a:t>
            </a:r>
            <a:r>
              <a:rPr lang="fr-FR" baseline="-25000" dirty="0"/>
              <a:t>2</a:t>
            </a:r>
            <a:r>
              <a:rPr lang="fr-FR" dirty="0"/>
              <a:t> et du H</a:t>
            </a:r>
            <a:r>
              <a:rPr lang="fr-FR" baseline="-25000" dirty="0"/>
              <a:t>2</a:t>
            </a:r>
            <a:r>
              <a:rPr lang="fr-FR" dirty="0"/>
              <a:t>O</a:t>
            </a:r>
            <a:r>
              <a:rPr lang="fr-FR" baseline="-25000" dirty="0"/>
              <a:t>2</a:t>
            </a:r>
            <a:r>
              <a:rPr lang="fr-FR" dirty="0"/>
              <a:t> lors de réactions d'</a:t>
            </a:r>
            <a:r>
              <a:rPr lang="fr-FR" dirty="0">
                <a:hlinkClick r:id="rId2" tooltip="Oxydation"/>
              </a:rPr>
              <a:t>oxydations</a:t>
            </a:r>
            <a:r>
              <a:rPr lang="fr-FR" dirty="0" smtClean="0"/>
              <a:t>.</a:t>
            </a:r>
          </a:p>
          <a:p>
            <a:r>
              <a:rPr lang="fr-FR" dirty="0" smtClean="0"/>
              <a:t>Multiples fonctions:</a:t>
            </a:r>
          </a:p>
          <a:p>
            <a:r>
              <a:rPr lang="fr-FR" dirty="0" smtClean="0"/>
              <a:t>Anaboliques et cataboliques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A. Fonctions anaboliques de synthèse 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Biosynthèse de </a:t>
            </a:r>
            <a:r>
              <a:rPr lang="fr-FR" b="1" dirty="0" smtClean="0"/>
              <a:t>phospholipides</a:t>
            </a:r>
            <a:r>
              <a:rPr lang="fr-FR" dirty="0" smtClean="0"/>
              <a:t> </a:t>
            </a:r>
            <a:r>
              <a:rPr lang="fr-FR" b="1" dirty="0" smtClean="0"/>
              <a:t>complexes</a:t>
            </a:r>
            <a:r>
              <a:rPr lang="fr-FR" dirty="0" smtClean="0"/>
              <a:t> nécessaires aux  gaines  de  myéline du SNC et SNP</a:t>
            </a:r>
          </a:p>
          <a:p>
            <a:pPr>
              <a:buNone/>
            </a:pPr>
            <a:r>
              <a:rPr lang="fr-FR" dirty="0" smtClean="0"/>
              <a:t> Des maladies </a:t>
            </a:r>
            <a:r>
              <a:rPr lang="fr-FR" dirty="0" err="1" smtClean="0"/>
              <a:t>peroxysomales</a:t>
            </a:r>
            <a:r>
              <a:rPr lang="fr-FR" dirty="0" smtClean="0"/>
              <a:t> peuvent entraîner des anomalies d’organisation de la substance blanche du système nerveux central, exemple : la </a:t>
            </a:r>
            <a:r>
              <a:rPr lang="fr-FR" b="1" dirty="0" smtClean="0"/>
              <a:t>leucodystrophie</a:t>
            </a:r>
            <a:r>
              <a:rPr lang="fr-FR" dirty="0" smtClean="0"/>
              <a:t> ⇒ anomalie de la marche, régression cognitive ...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052736"/>
            <a:ext cx="8929718" cy="5044839"/>
          </a:xfrm>
        </p:spPr>
        <p:txBody>
          <a:bodyPr>
            <a:normAutofit lnSpcReduction="10000"/>
          </a:bodyPr>
          <a:lstStyle/>
          <a:p>
            <a:r>
              <a:rPr lang="fr-FR" sz="3500" b="1" dirty="0"/>
              <a:t>Biosynthèse du cholestérol (ACCESSOIRE):</a:t>
            </a:r>
            <a:endParaRPr lang="fr-FR" sz="3500" b="1" dirty="0" smtClean="0"/>
          </a:p>
          <a:p>
            <a:pPr>
              <a:buNone/>
            </a:pPr>
            <a:r>
              <a:rPr lang="fr-FR" sz="2800" dirty="0" smtClean="0"/>
              <a:t>Cette </a:t>
            </a:r>
            <a:r>
              <a:rPr lang="fr-FR" sz="2800" dirty="0" smtClean="0"/>
              <a:t>biosynthèse est liée à une enzyme : l’HMG-</a:t>
            </a:r>
            <a:r>
              <a:rPr lang="fr-FR" sz="2800" dirty="0" err="1" smtClean="0"/>
              <a:t>CoA</a:t>
            </a:r>
            <a:r>
              <a:rPr lang="fr-FR" sz="2800" dirty="0" smtClean="0"/>
              <a:t> Réductase</a:t>
            </a:r>
          </a:p>
          <a:p>
            <a:r>
              <a:rPr lang="fr-FR" b="1" dirty="0" err="1" smtClean="0"/>
              <a:t>Biosynth</a:t>
            </a:r>
            <a:r>
              <a:rPr lang="fr-FR" b="1" dirty="0" smtClean="0"/>
              <a:t> des acides </a:t>
            </a:r>
            <a:r>
              <a:rPr lang="fr-FR" b="1" dirty="0" err="1" smtClean="0"/>
              <a:t>billiaires</a:t>
            </a:r>
            <a:r>
              <a:rPr lang="fr-FR" b="1" dirty="0" smtClean="0"/>
              <a:t> :</a:t>
            </a:r>
          </a:p>
          <a:p>
            <a:pPr>
              <a:buNone/>
            </a:pPr>
            <a:r>
              <a:rPr lang="fr-FR" dirty="0" smtClean="0"/>
              <a:t>Sécrétion d’origine hépatique, elle est le reflet de l’activité </a:t>
            </a:r>
            <a:r>
              <a:rPr lang="fr-FR" dirty="0" err="1" smtClean="0"/>
              <a:t>peroxysomale</a:t>
            </a:r>
            <a:r>
              <a:rPr lang="fr-FR" dirty="0" smtClean="0"/>
              <a:t> des hépatocytes. </a:t>
            </a:r>
          </a:p>
          <a:p>
            <a:r>
              <a:rPr lang="fr-FR" b="1" dirty="0" smtClean="0"/>
              <a:t>La gluconéogenèse :</a:t>
            </a:r>
          </a:p>
          <a:p>
            <a:pPr>
              <a:buNone/>
            </a:pPr>
            <a:r>
              <a:rPr lang="fr-FR" dirty="0" smtClean="0"/>
              <a:t>C’est la synthèse de glucose à partir de certains acides aminés : les acides aminés glucoformateurs.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B. Les fonctions cataboliques et de détoxification 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1). La respiration </a:t>
            </a:r>
            <a:r>
              <a:rPr lang="fr-FR" b="1" dirty="0" err="1" smtClean="0">
                <a:solidFill>
                  <a:srgbClr val="FF0000"/>
                </a:solidFill>
              </a:rPr>
              <a:t>peroxysomale</a:t>
            </a:r>
            <a:r>
              <a:rPr lang="fr-FR" b="1" dirty="0" smtClean="0">
                <a:solidFill>
                  <a:srgbClr val="FF0000"/>
                </a:solidFill>
              </a:rPr>
              <a:t> : l’oxydation </a:t>
            </a:r>
          </a:p>
          <a:p>
            <a:r>
              <a:rPr lang="fr-FR" dirty="0" smtClean="0"/>
              <a:t>Elle aboutit à la production de H2O2.</a:t>
            </a:r>
          </a:p>
          <a:p>
            <a:r>
              <a:rPr lang="fr-FR" dirty="0" smtClean="0"/>
              <a:t>Cette réaction correspond à 20% de la consommation d’O2  au  niveau  hépatique</a:t>
            </a:r>
          </a:p>
          <a:p>
            <a:r>
              <a:rPr lang="fr-FR" dirty="0" smtClean="0"/>
              <a:t>l’énergie est simplement libérée sous forme de chaleur. </a:t>
            </a:r>
          </a:p>
          <a:p>
            <a:r>
              <a:rPr lang="fr-FR" dirty="0" smtClean="0"/>
              <a:t>Ensuite il faut éliminer l’ H2O2 car c’est un catabolite toxique.</a:t>
            </a:r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enzymes </a:t>
            </a:r>
            <a:r>
              <a:rPr lang="fr-FR" dirty="0">
                <a:hlinkClick r:id="rId2" tooltip="Oxydase"/>
              </a:rPr>
              <a:t>oxydases</a:t>
            </a:r>
            <a:r>
              <a:rPr lang="fr-FR" dirty="0"/>
              <a:t> (D-</a:t>
            </a:r>
            <a:r>
              <a:rPr lang="fr-FR" dirty="0" err="1"/>
              <a:t>amino</a:t>
            </a:r>
            <a:r>
              <a:rPr lang="fr-FR" dirty="0"/>
              <a:t>-acide-oxydase, urate-oxydase) </a:t>
            </a:r>
            <a:r>
              <a:rPr lang="fr-FR" dirty="0" err="1"/>
              <a:t>enlevent</a:t>
            </a:r>
            <a:r>
              <a:rPr lang="fr-FR" dirty="0"/>
              <a:t> des atomes d'hydrogène libres (réaction d'</a:t>
            </a:r>
            <a:r>
              <a:rPr lang="fr-FR" dirty="0">
                <a:hlinkClick r:id="rId3" tooltip="Oxydation"/>
              </a:rPr>
              <a:t>oxydation</a:t>
            </a:r>
            <a:r>
              <a:rPr lang="fr-FR" dirty="0"/>
              <a:t>) à des substrats organiques spécifique R. Ces substrats liés à des atomes d'</a:t>
            </a:r>
            <a:r>
              <a:rPr lang="fr-FR" dirty="0">
                <a:hlinkClick r:id="rId4" tooltip="Hydrogène"/>
              </a:rPr>
              <a:t>hydrogène</a:t>
            </a:r>
            <a:r>
              <a:rPr lang="fr-FR" dirty="0"/>
              <a:t>, sont potentiellement toxiques pour la cellule. L'oxydation de ces molécules les </a:t>
            </a:r>
            <a:r>
              <a:rPr lang="fr-FR" dirty="0" err="1"/>
              <a:t>détoxifient</a:t>
            </a:r>
            <a:r>
              <a:rPr lang="fr-FR" dirty="0"/>
              <a:t>.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RH</a:t>
            </a:r>
            <a:r>
              <a:rPr lang="fr-FR" baseline="-25000" dirty="0"/>
              <a:t>2</a:t>
            </a:r>
            <a:r>
              <a:rPr lang="fr-FR" dirty="0"/>
              <a:t> + O</a:t>
            </a:r>
            <a:r>
              <a:rPr lang="fr-FR" baseline="-25000" dirty="0"/>
              <a:t>2</a:t>
            </a:r>
            <a:r>
              <a:rPr lang="fr-FR" dirty="0"/>
              <a:t> → R + H</a:t>
            </a:r>
            <a:r>
              <a:rPr lang="fr-FR" baseline="-25000" dirty="0"/>
              <a:t>2</a:t>
            </a:r>
            <a:r>
              <a:rPr lang="fr-FR" dirty="0"/>
              <a:t>O</a:t>
            </a:r>
            <a:r>
              <a:rPr lang="fr-FR" baseline="-25000" dirty="0"/>
              <a:t>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58167" y="1571612"/>
            <a:ext cx="7559821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3200" dirty="0" smtClean="0"/>
              <a:t>Et c’est le peroxysome qui va lui-même éliminer l’ H2O2 grâce à l’activité </a:t>
            </a:r>
            <a:r>
              <a:rPr lang="fr-FR" sz="3200" dirty="0" err="1" smtClean="0"/>
              <a:t>catalasique</a:t>
            </a:r>
            <a:r>
              <a:rPr lang="fr-FR" sz="3200" dirty="0" smtClean="0"/>
              <a:t> :</a:t>
            </a:r>
            <a:endParaRPr lang="fr-FR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285860"/>
            <a:ext cx="621510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286388"/>
            <a:ext cx="800105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La </a:t>
            </a:r>
            <a:r>
              <a:rPr lang="fr-FR" dirty="0">
                <a:hlinkClick r:id="rId2" tooltip="Catalase"/>
              </a:rPr>
              <a:t>catalase</a:t>
            </a:r>
            <a:r>
              <a:rPr lang="fr-FR" dirty="0"/>
              <a:t> </a:t>
            </a:r>
            <a:r>
              <a:rPr lang="fr-FR" dirty="0" smtClean="0"/>
              <a:t>utilise le</a:t>
            </a:r>
            <a:r>
              <a:rPr lang="fr-FR" dirty="0"/>
              <a:t> </a:t>
            </a:r>
            <a:r>
              <a:rPr lang="fr-FR" dirty="0" smtClean="0">
                <a:hlinkClick r:id="rId3" tooltip="Peroxyde d'hydrogène"/>
              </a:rPr>
              <a:t>peroxyde d'hydrogène</a:t>
            </a:r>
            <a:r>
              <a:rPr lang="fr-FR" dirty="0" smtClean="0"/>
              <a:t>H</a:t>
            </a:r>
            <a:r>
              <a:rPr lang="fr-FR" baseline="-25000" dirty="0" smtClean="0"/>
              <a:t>2</a:t>
            </a:r>
            <a:r>
              <a:rPr lang="fr-FR" dirty="0" smtClean="0"/>
              <a:t>O</a:t>
            </a:r>
            <a:r>
              <a:rPr lang="fr-FR" baseline="-25000" dirty="0" smtClean="0"/>
              <a:t>2</a:t>
            </a:r>
            <a:r>
              <a:rPr lang="fr-FR" dirty="0"/>
              <a:t> </a:t>
            </a:r>
          </a:p>
          <a:p>
            <a:pPr>
              <a:buNone/>
            </a:pPr>
            <a:r>
              <a:rPr lang="fr-FR" dirty="0" smtClean="0"/>
              <a:t>engendré </a:t>
            </a:r>
            <a:r>
              <a:rPr lang="fr-FR" dirty="0"/>
              <a:t>par d'autres enzymes pour oxyder </a:t>
            </a:r>
            <a:r>
              <a:rPr lang="fr-FR" dirty="0" smtClean="0"/>
              <a:t>une variété </a:t>
            </a:r>
            <a:r>
              <a:rPr lang="fr-FR" dirty="0"/>
              <a:t>d'autres substrats toxiques R' (phénols, acide méthanoïque, alcool): on parle de réaction de peroxydation. Ce type de réaction est très important dans le </a:t>
            </a:r>
            <a:r>
              <a:rPr lang="fr-FR" dirty="0">
                <a:hlinkClick r:id="rId4" tooltip="Foie"/>
              </a:rPr>
              <a:t>foie</a:t>
            </a:r>
            <a:r>
              <a:rPr lang="fr-FR" dirty="0"/>
              <a:t>, les cellules rénales, où les peroxysomes </a:t>
            </a:r>
            <a:r>
              <a:rPr lang="fr-FR" dirty="0" err="1"/>
              <a:t>détoxifient</a:t>
            </a:r>
            <a:r>
              <a:rPr lang="fr-FR" dirty="0"/>
              <a:t> certaines toxines passant dans le </a:t>
            </a:r>
            <a:r>
              <a:rPr lang="fr-FR" dirty="0">
                <a:hlinkClick r:id="rId5" tooltip="Sang"/>
              </a:rPr>
              <a:t>sang</a:t>
            </a:r>
            <a:r>
              <a:rPr lang="fr-FR" dirty="0"/>
              <a:t>.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H</a:t>
            </a:r>
            <a:r>
              <a:rPr lang="fr-FR" baseline="-25000" dirty="0"/>
              <a:t>2</a:t>
            </a:r>
            <a:r>
              <a:rPr lang="fr-FR" dirty="0"/>
              <a:t>O</a:t>
            </a:r>
            <a:r>
              <a:rPr lang="fr-FR" baseline="-25000" dirty="0"/>
              <a:t>2</a:t>
            </a:r>
            <a:r>
              <a:rPr lang="fr-FR" dirty="0"/>
              <a:t> + R'H</a:t>
            </a:r>
            <a:r>
              <a:rPr lang="fr-FR" baseline="-25000" dirty="0"/>
              <a:t>2</a:t>
            </a:r>
            <a:r>
              <a:rPr lang="fr-FR" dirty="0"/>
              <a:t> ⤇ R' + 2 H</a:t>
            </a:r>
            <a:r>
              <a:rPr lang="fr-FR" baseline="-25000" dirty="0"/>
              <a:t>2</a:t>
            </a:r>
            <a:r>
              <a:rPr lang="fr-FR" dirty="0"/>
              <a:t>O. la catalase, catalyse aussi la réaction : H</a:t>
            </a:r>
            <a:r>
              <a:rPr lang="fr-FR" baseline="-25000" dirty="0"/>
              <a:t>2</a:t>
            </a:r>
            <a:r>
              <a:rPr lang="fr-FR" dirty="0"/>
              <a:t>O</a:t>
            </a:r>
            <a:r>
              <a:rPr lang="fr-FR" baseline="-25000" dirty="0"/>
              <a:t>2</a:t>
            </a:r>
            <a:r>
              <a:rPr lang="fr-FR" dirty="0"/>
              <a:t> + H</a:t>
            </a:r>
            <a:r>
              <a:rPr lang="fr-FR" baseline="-25000" dirty="0"/>
              <a:t>2</a:t>
            </a:r>
            <a:r>
              <a:rPr lang="fr-FR" dirty="0"/>
              <a:t>O</a:t>
            </a:r>
            <a:r>
              <a:rPr lang="fr-FR" baseline="-25000" dirty="0"/>
              <a:t>2</a:t>
            </a:r>
            <a:r>
              <a:rPr lang="fr-FR" dirty="0"/>
              <a:t> ⤇ O</a:t>
            </a:r>
            <a:r>
              <a:rPr lang="fr-FR" baseline="-25000" dirty="0"/>
              <a:t>2</a:t>
            </a:r>
            <a:r>
              <a:rPr lang="fr-FR" dirty="0"/>
              <a:t> + </a:t>
            </a:r>
            <a:r>
              <a:rPr lang="fr-FR" dirty="0" smtClean="0"/>
              <a:t>2H</a:t>
            </a:r>
            <a:r>
              <a:rPr lang="fr-FR" baseline="-25000" dirty="0" smtClean="0"/>
              <a:t>2</a:t>
            </a:r>
            <a:r>
              <a:rPr lang="fr-FR" dirty="0" smtClean="0"/>
              <a:t>O s'il </a:t>
            </a:r>
            <a:r>
              <a:rPr lang="fr-FR" dirty="0"/>
              <a:t>existe un excès d'H</a:t>
            </a:r>
            <a:r>
              <a:rPr lang="fr-FR" baseline="-25000" dirty="0"/>
              <a:t>2</a:t>
            </a:r>
            <a:r>
              <a:rPr lang="fr-FR" dirty="0"/>
              <a:t>O</a:t>
            </a:r>
            <a:r>
              <a:rPr lang="fr-FR" baseline="-25000" dirty="0"/>
              <a:t>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Généralités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4292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dirty="0"/>
              <a:t>Un </a:t>
            </a:r>
            <a:r>
              <a:rPr lang="fr-FR" b="1" dirty="0"/>
              <a:t>peroxysome</a:t>
            </a:r>
            <a:r>
              <a:rPr lang="fr-FR" dirty="0"/>
              <a:t> est un </a:t>
            </a:r>
            <a:r>
              <a:rPr lang="fr-FR" dirty="0">
                <a:hlinkClick r:id="rId2" tooltip="Organite"/>
              </a:rPr>
              <a:t>organite</a:t>
            </a:r>
            <a:r>
              <a:rPr lang="fr-FR" dirty="0"/>
              <a:t> cellulaire entouré par une </a:t>
            </a:r>
            <a:r>
              <a:rPr lang="fr-FR" dirty="0" smtClean="0">
                <a:hlinkClick r:id="rId3" tooltip="Membrane (biologie)"/>
              </a:rPr>
              <a:t>membrane</a:t>
            </a:r>
            <a:r>
              <a:rPr lang="fr-FR" dirty="0" smtClean="0"/>
              <a:t> simple </a:t>
            </a:r>
            <a:r>
              <a:rPr lang="fr-FR" dirty="0"/>
              <a:t>et ne contenant pas de matériel génétique</a:t>
            </a:r>
            <a:r>
              <a:rPr lang="fr-FR" dirty="0" smtClean="0"/>
              <a:t>.</a:t>
            </a:r>
          </a:p>
          <a:p>
            <a:pPr algn="just"/>
            <a:r>
              <a:rPr lang="fr-FR" dirty="0"/>
              <a:t>Ils sont présents dans toutes </a:t>
            </a:r>
            <a:r>
              <a:rPr lang="fr-FR" dirty="0" smtClean="0"/>
              <a:t>les cellules</a:t>
            </a:r>
            <a:r>
              <a:rPr lang="fr-FR" dirty="0"/>
              <a:t> </a:t>
            </a:r>
            <a:r>
              <a:rPr lang="fr-FR" dirty="0" smtClean="0"/>
              <a:t> </a:t>
            </a:r>
            <a:r>
              <a:rPr lang="fr-FR" dirty="0" smtClean="0">
                <a:hlinkClick r:id="rId4" tooltip="Eucaryote"/>
              </a:rPr>
              <a:t>eucaryotes</a:t>
            </a:r>
            <a:r>
              <a:rPr lang="fr-FR" dirty="0"/>
              <a:t> (sauf dans </a:t>
            </a:r>
            <a:r>
              <a:rPr lang="fr-FR" dirty="0" smtClean="0"/>
              <a:t>les </a:t>
            </a:r>
            <a:r>
              <a:rPr lang="fr-FR" dirty="0" smtClean="0">
                <a:hlinkClick r:id="rId5" tooltip="Réticulocyte"/>
              </a:rPr>
              <a:t>réticulocytes</a:t>
            </a:r>
            <a:r>
              <a:rPr lang="fr-FR" dirty="0"/>
              <a:t> et les </a:t>
            </a:r>
            <a:r>
              <a:rPr lang="fr-FR" dirty="0">
                <a:hlinkClick r:id="rId6" tooltip="Hématie"/>
              </a:rPr>
              <a:t>hématies</a:t>
            </a:r>
            <a:r>
              <a:rPr lang="fr-FR" dirty="0"/>
              <a:t>)</a:t>
            </a:r>
            <a:endParaRPr lang="fr-FR" dirty="0" smtClean="0"/>
          </a:p>
          <a:p>
            <a:pPr algn="just"/>
            <a:r>
              <a:rPr lang="fr-FR" dirty="0"/>
              <a:t> Le peroxysome a été découvert dans les années 1950 grâce à </a:t>
            </a:r>
            <a:r>
              <a:rPr lang="fr-FR" dirty="0" smtClean="0"/>
              <a:t>l'utilisation du </a:t>
            </a:r>
            <a:r>
              <a:rPr lang="fr-FR" dirty="0" smtClean="0">
                <a:hlinkClick r:id="rId7" tooltip="Microscope électronique"/>
              </a:rPr>
              <a:t>microscope </a:t>
            </a:r>
            <a:r>
              <a:rPr lang="fr-FR" dirty="0">
                <a:hlinkClick r:id="rId7" tooltip="Microscope électronique"/>
              </a:rPr>
              <a:t>électronique</a:t>
            </a:r>
            <a:r>
              <a:rPr lang="fr-FR" dirty="0" smtClean="0"/>
              <a:t>.</a:t>
            </a:r>
          </a:p>
          <a:p>
            <a:pPr algn="just"/>
            <a:r>
              <a:rPr lang="fr-FR" dirty="0"/>
              <a:t>Les peroxysomes, sont chargés de la détoxification de la cellule (par dégradation du </a:t>
            </a:r>
            <a:r>
              <a:rPr lang="fr-FR" dirty="0">
                <a:hlinkClick r:id="rId8" tooltip="Peroxyde d'hydrogène"/>
              </a:rPr>
              <a:t>peroxyde d'hydrogène</a:t>
            </a:r>
            <a:r>
              <a:rPr lang="fr-FR" dirty="0"/>
              <a:t> très toxique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200" dirty="0" smtClean="0">
                <a:solidFill>
                  <a:srgbClr val="FF0000"/>
                </a:solidFill>
              </a:rPr>
              <a:t>2). La β-Oxydation des acides GRAS :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fr-FR" dirty="0" smtClean="0"/>
              <a:t>La β-oxydation est variable suivant le type ou la longueur des acides GRAS : </a:t>
            </a:r>
          </a:p>
          <a:p>
            <a:r>
              <a:rPr lang="fr-FR" dirty="0" smtClean="0"/>
              <a:t>•  Quand la chaîne est courte, elle s’effectue dans la mitochondrie. </a:t>
            </a:r>
          </a:p>
          <a:p>
            <a:r>
              <a:rPr lang="fr-FR" dirty="0" smtClean="0"/>
              <a:t>•  Quand la chaîne est longue (&gt;24 C), elle sera </a:t>
            </a:r>
            <a:r>
              <a:rPr lang="fr-FR" dirty="0" err="1" smtClean="0"/>
              <a:t>peroxysomale</a:t>
            </a:r>
            <a:r>
              <a:rPr lang="fr-FR" dirty="0" smtClean="0"/>
              <a:t>.</a:t>
            </a:r>
          </a:p>
          <a:p>
            <a:r>
              <a:rPr lang="fr-FR" dirty="0" smtClean="0"/>
              <a:t>Donc, en cas de déficit fonctionnel des peroxysomes, on aura l’accumulation des acides gras à très longue chaîne.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sz="3200" b="1" dirty="0" smtClean="0"/>
              <a:t> </a:t>
            </a:r>
            <a:r>
              <a:rPr lang="fr-FR" sz="3200" b="1" dirty="0"/>
              <a:t>O</a:t>
            </a:r>
            <a:r>
              <a:rPr lang="fr-FR" sz="3200" b="1" dirty="0" smtClean="0"/>
              <a:t>rigine et Prolifération des peroxysomes : 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ces organites naissent à partir d'un phénomène de scission binaire des peroxysomes </a:t>
            </a:r>
            <a:r>
              <a:rPr lang="fr-FR" dirty="0" smtClean="0"/>
              <a:t>parentaux</a:t>
            </a:r>
          </a:p>
          <a:p>
            <a:r>
              <a:rPr lang="fr-FR" dirty="0" smtClean="0"/>
              <a:t>Elle s’effectue par bourgeonnement</a:t>
            </a:r>
          </a:p>
          <a:p>
            <a:r>
              <a:rPr lang="fr-FR" dirty="0" smtClean="0"/>
              <a:t> </a:t>
            </a:r>
            <a:r>
              <a:rPr lang="fr-FR" dirty="0"/>
              <a:t>Toutes les </a:t>
            </a:r>
            <a:r>
              <a:rPr lang="fr-FR" dirty="0">
                <a:hlinkClick r:id="rId2" tooltip="Protéine"/>
              </a:rPr>
              <a:t>protéines</a:t>
            </a:r>
            <a:r>
              <a:rPr lang="fr-FR" dirty="0"/>
              <a:t> nécessaires aux peroxysomes sont synthétisées dans le </a:t>
            </a:r>
            <a:r>
              <a:rPr lang="fr-FR" u="sng" dirty="0" smtClean="0">
                <a:hlinkClick r:id="rId3" tooltip="Cytosol"/>
              </a:rPr>
              <a:t>cytoso</a:t>
            </a:r>
            <a:r>
              <a:rPr lang="fr-FR" u="sng" dirty="0" smtClean="0"/>
              <a:t>l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00166" y="1033948"/>
            <a:ext cx="6000792" cy="4681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Maladies </a:t>
            </a:r>
            <a:r>
              <a:rPr lang="fr-FR" dirty="0" err="1"/>
              <a:t>peroxysomales</a:t>
            </a:r>
            <a:r>
              <a:rPr lang="fr-FR" dirty="0"/>
              <a:t> 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 tooltip="Syndrome de Zellweger"/>
              </a:rPr>
              <a:t>Syndrome de Zellweger</a:t>
            </a:r>
            <a:r>
              <a:rPr lang="fr-FR" dirty="0"/>
              <a:t> (ou syndrome </a:t>
            </a:r>
            <a:r>
              <a:rPr lang="fr-FR" dirty="0" err="1"/>
              <a:t>cérébro</a:t>
            </a:r>
            <a:r>
              <a:rPr lang="fr-FR" dirty="0"/>
              <a:t>-</a:t>
            </a:r>
            <a:r>
              <a:rPr lang="fr-FR" dirty="0" err="1"/>
              <a:t>hépato-rénal</a:t>
            </a:r>
            <a:r>
              <a:rPr lang="fr-FR" dirty="0"/>
              <a:t>), une maladie liée au dysfonctionnement des peroxysomes</a:t>
            </a:r>
            <a:r>
              <a:rPr lang="fr-FR" dirty="0" smtClean="0"/>
              <a:t>.</a:t>
            </a:r>
          </a:p>
          <a:p>
            <a:r>
              <a:rPr lang="fr-FR" u="sng" dirty="0" err="1" smtClean="0">
                <a:hlinkClick r:id="rId3" tooltip="Adrénoleucodystrophie"/>
              </a:rPr>
              <a:t>Adrénoleucodystrophie</a:t>
            </a:r>
            <a:r>
              <a:rPr lang="fr-FR" u="sng" dirty="0" smtClean="0"/>
              <a:t> </a:t>
            </a:r>
            <a:r>
              <a:rPr lang="fr-FR" dirty="0" smtClean="0"/>
              <a:t>qui </a:t>
            </a:r>
            <a:r>
              <a:rPr lang="fr-FR" dirty="0"/>
              <a:t>se manifeste par une </a:t>
            </a:r>
            <a:r>
              <a:rPr lang="fr-FR" dirty="0">
                <a:hlinkClick r:id="rId4" tooltip="Démyélinisation"/>
              </a:rPr>
              <a:t>démyélinisation</a:t>
            </a:r>
            <a:r>
              <a:rPr lang="fr-FR" dirty="0"/>
              <a:t> progressive du </a:t>
            </a:r>
            <a:r>
              <a:rPr lang="fr-FR" dirty="0">
                <a:hlinkClick r:id="rId5" tooltip="Système nerveux central"/>
              </a:rPr>
              <a:t>système nerveux central</a:t>
            </a:r>
            <a:r>
              <a:rPr lang="fr-FR" dirty="0"/>
              <a:t> </a:t>
            </a:r>
            <a:endParaRPr lang="fr-FR" dirty="0" smtClean="0"/>
          </a:p>
          <a:p>
            <a:r>
              <a:rPr lang="fr-FR" dirty="0" smtClean="0"/>
              <a:t>……..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myelin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5478" y="428604"/>
            <a:ext cx="7438422" cy="60722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 descr="FBOP_microscopie.gif"/>
          <p:cNvPicPr>
            <a:picLocks noGrp="1" noChangeAspect="1"/>
          </p:cNvPicPr>
          <p:nvPr>
            <p:ph idx="1"/>
          </p:nvPr>
        </p:nvPicPr>
        <p:blipFill>
          <a:blip r:embed="rId2">
            <a:lum bright="-20000" contrast="30000"/>
          </a:blip>
          <a:stretch>
            <a:fillRect/>
          </a:stretch>
        </p:blipFill>
        <p:spPr>
          <a:xfrm>
            <a:off x="521903" y="1428736"/>
            <a:ext cx="7764873" cy="43577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Leber5bk2.jpg"/>
          <p:cNvPicPr>
            <a:picLocks noGrp="1" noChangeAspect="1"/>
          </p:cNvPicPr>
          <p:nvPr>
            <p:ph idx="1"/>
          </p:nvPr>
        </p:nvPicPr>
        <p:blipFill>
          <a:blip r:embed="rId2">
            <a:lum contrast="40000"/>
          </a:blip>
          <a:stretch>
            <a:fillRect/>
          </a:stretch>
        </p:blipFill>
        <p:spPr>
          <a:xfrm>
            <a:off x="1643042" y="714356"/>
            <a:ext cx="5429288" cy="57864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sz="6600" dirty="0" smtClean="0"/>
          </a:p>
          <a:p>
            <a:pPr algn="ctr">
              <a:buNone/>
            </a:pPr>
            <a:r>
              <a:rPr lang="fr-FR" sz="6600" dirty="0" smtClean="0"/>
              <a:t>Structure</a:t>
            </a:r>
            <a:endParaRPr lang="fr-FR" sz="6600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Ce sont des organites sphériques de 0,1 à 2 </a:t>
            </a:r>
            <a:r>
              <a:rPr lang="fr-FR" dirty="0">
                <a:hlinkClick r:id="rId2" tooltip="Micromètre"/>
              </a:rPr>
              <a:t>µm</a:t>
            </a:r>
            <a:r>
              <a:rPr lang="fr-FR" dirty="0"/>
              <a:t> </a:t>
            </a:r>
            <a:endParaRPr lang="fr-FR" dirty="0" smtClean="0"/>
          </a:p>
          <a:p>
            <a:r>
              <a:rPr lang="fr-FR" dirty="0"/>
              <a:t>avec une taille maximale chez les animaux dans les cellules du foie (</a:t>
            </a:r>
            <a:r>
              <a:rPr lang="fr-FR" dirty="0">
                <a:hlinkClick r:id="rId3" tooltip="Hépatocytes"/>
              </a:rPr>
              <a:t>hépatocytes</a:t>
            </a:r>
            <a:r>
              <a:rPr lang="fr-FR" dirty="0"/>
              <a:t>) et des </a:t>
            </a:r>
            <a:r>
              <a:rPr lang="fr-FR" dirty="0">
                <a:hlinkClick r:id="rId4" tooltip="Rein"/>
              </a:rPr>
              <a:t>reins</a:t>
            </a:r>
            <a:r>
              <a:rPr lang="fr-F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Peroxisom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714356"/>
            <a:ext cx="6786610" cy="57150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A.    La membrane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fr-FR" dirty="0"/>
              <a:t>Ils sont délimités par une membrane :</a:t>
            </a:r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dirty="0"/>
              <a:t>bicouche de </a:t>
            </a:r>
            <a:r>
              <a:rPr lang="fr-FR" dirty="0" smtClean="0"/>
              <a:t>phospholipides</a:t>
            </a:r>
          </a:p>
          <a:p>
            <a:pPr algn="ctr">
              <a:buNone/>
            </a:pPr>
            <a:endParaRPr lang="fr-FR" dirty="0" smtClean="0"/>
          </a:p>
          <a:p>
            <a:pPr algn="ctr"/>
            <a:r>
              <a:rPr lang="fr-FR" dirty="0" smtClean="0"/>
              <a:t>des protéines: surtout de transport</a:t>
            </a:r>
          </a:p>
          <a:p>
            <a:endParaRPr lang="fr-FR" dirty="0" smtClean="0"/>
          </a:p>
          <a:p>
            <a:pPr>
              <a:buNone/>
            </a:pPr>
            <a:r>
              <a:rPr lang="fr-FR" b="1" dirty="0" smtClean="0"/>
              <a:t>                     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B.    La matrice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Elle est homogène ou finement granulaire </a:t>
            </a:r>
            <a:r>
              <a:rPr lang="fr-FR" dirty="0" smtClean="0"/>
              <a:t>renferme </a:t>
            </a:r>
            <a:r>
              <a:rPr lang="fr-FR" dirty="0"/>
              <a:t>plusieurs familles d’enzymes les plus importants </a:t>
            </a:r>
            <a:r>
              <a:rPr lang="fr-FR" dirty="0" smtClean="0"/>
              <a:t>sont: </a:t>
            </a:r>
          </a:p>
          <a:p>
            <a:pPr>
              <a:buNone/>
            </a:pPr>
            <a:r>
              <a:rPr lang="fr-FR" dirty="0" smtClean="0"/>
              <a:t>*</a:t>
            </a:r>
            <a:r>
              <a:rPr lang="fr-FR" b="1" dirty="0"/>
              <a:t>Les </a:t>
            </a:r>
            <a:r>
              <a:rPr lang="fr-FR" b="1" dirty="0" smtClean="0"/>
              <a:t>oxydases </a:t>
            </a:r>
          </a:p>
          <a:p>
            <a:pPr>
              <a:buNone/>
            </a:pPr>
            <a:r>
              <a:rPr lang="fr-FR" dirty="0" smtClean="0"/>
              <a:t>-Produisent </a:t>
            </a:r>
            <a:r>
              <a:rPr lang="fr-FR" dirty="0"/>
              <a:t>le </a:t>
            </a:r>
            <a:r>
              <a:rPr lang="fr-FR" dirty="0" smtClean="0"/>
              <a:t>H2O2</a:t>
            </a:r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/>
              <a:t>Les enzymes de la B oxydation : des acides gras à chaînes très </a:t>
            </a:r>
            <a:r>
              <a:rPr lang="fr-FR" dirty="0" smtClean="0"/>
              <a:t>longue</a:t>
            </a:r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/>
              <a:t>Les enzymes responsables de la synthèse d’acides </a:t>
            </a:r>
            <a:r>
              <a:rPr lang="fr-FR" dirty="0" smtClean="0"/>
              <a:t>biliaires</a:t>
            </a:r>
          </a:p>
          <a:p>
            <a:pPr>
              <a:buNone/>
            </a:pPr>
            <a:r>
              <a:rPr lang="fr-FR" sz="3500" dirty="0" smtClean="0"/>
              <a:t>-Les </a:t>
            </a:r>
            <a:r>
              <a:rPr lang="fr-FR" sz="3500" dirty="0"/>
              <a:t>enzymes responsables de la synthèse du </a:t>
            </a:r>
            <a:r>
              <a:rPr lang="fr-FR" sz="3500" dirty="0" smtClean="0"/>
              <a:t>cholestérol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365</TotalTime>
  <Words>405</Words>
  <Application>Microsoft Office PowerPoint</Application>
  <PresentationFormat>Affichage à l'écran (4:3)</PresentationFormat>
  <Paragraphs>69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Promenade</vt:lpstr>
      <vt:lpstr>Les Peroxysomes dr  boudani . a</vt:lpstr>
      <vt:lpstr>Généralités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A.    La membrane</vt:lpstr>
      <vt:lpstr>B.    La matrice </vt:lpstr>
      <vt:lpstr>* Les catalases :     les plus abondantes</vt:lpstr>
      <vt:lpstr>*Le nucléoïde:</vt:lpstr>
      <vt:lpstr>Fonctions </vt:lpstr>
      <vt:lpstr>A. Fonctions anaboliques de synthèse : </vt:lpstr>
      <vt:lpstr>Présentation PowerPoint</vt:lpstr>
      <vt:lpstr>B. Les fonctions cataboliques et de détoxification : </vt:lpstr>
      <vt:lpstr>Présentation PowerPoint</vt:lpstr>
      <vt:lpstr>Présentation PowerPoint</vt:lpstr>
      <vt:lpstr>Et c’est le peroxysome qui va lui-même éliminer l’ H2O2 grâce à l’activité catalasique :</vt:lpstr>
      <vt:lpstr>Présentation PowerPoint</vt:lpstr>
      <vt:lpstr>2). La β-Oxydation des acides GRAS :</vt:lpstr>
      <vt:lpstr> Origine et Prolifération des peroxysomes : </vt:lpstr>
      <vt:lpstr>Présentation PowerPoint</vt:lpstr>
      <vt:lpstr>Maladies peroxysomales  </vt:lpstr>
      <vt:lpstr>Présentation PowerPoint</vt:lpstr>
    </vt:vector>
  </TitlesOfParts>
  <Company>hamza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Peroxysomes</dc:title>
  <dc:creator>hamza</dc:creator>
  <cp:lastModifiedBy>gogogo</cp:lastModifiedBy>
  <cp:revision>22</cp:revision>
  <dcterms:created xsi:type="dcterms:W3CDTF">2013-05-14T20:49:58Z</dcterms:created>
  <dcterms:modified xsi:type="dcterms:W3CDTF">2015-02-11T08:51:30Z</dcterms:modified>
</cp:coreProperties>
</file>