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Century Schoolbook"/>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iLbm+O5qur2u0UfK+BB1dsy8jS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5510CE-C6B3-4C95-BD72-D73910ADE8FC}">
  <a:tblStyle styleId="{B85510CE-C6B3-4C95-BD72-D73910ADE8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enturySchoolbook-regular.fntdata"/><Relationship Id="rId21" Type="http://schemas.openxmlformats.org/officeDocument/2006/relationships/slide" Target="slides/slide15.xml"/><Relationship Id="rId24" Type="http://schemas.openxmlformats.org/officeDocument/2006/relationships/font" Target="fonts/CenturySchoolbook-italic.fntdata"/><Relationship Id="rId23" Type="http://schemas.openxmlformats.org/officeDocument/2006/relationships/font" Target="fonts/CenturySchoolboo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CenturySchoolboo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8" name="Shape 68"/>
        <p:cNvGrpSpPr/>
        <p:nvPr/>
      </p:nvGrpSpPr>
      <p:grpSpPr>
        <a:xfrm>
          <a:off x="0" y="0"/>
          <a:ext cx="0" cy="0"/>
          <a:chOff x="0" y="0"/>
          <a:chExt cx="0" cy="0"/>
        </a:xfrm>
      </p:grpSpPr>
      <p:sp>
        <p:nvSpPr>
          <p:cNvPr id="69" name="Google Shape;69;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74" name="Shape 74"/>
        <p:cNvGrpSpPr/>
        <p:nvPr/>
      </p:nvGrpSpPr>
      <p:grpSpPr>
        <a:xfrm>
          <a:off x="0" y="0"/>
          <a:ext cx="0" cy="0"/>
          <a:chOff x="0" y="0"/>
          <a:chExt cx="0" cy="0"/>
        </a:xfrm>
      </p:grpSpPr>
      <p:sp>
        <p:nvSpPr>
          <p:cNvPr id="75" name="Google Shape;75;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2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7" name="Shape 17"/>
        <p:cNvGrpSpPr/>
        <p:nvPr/>
      </p:nvGrpSpPr>
      <p:grpSpPr>
        <a:xfrm>
          <a:off x="0" y="0"/>
          <a:ext cx="0" cy="0"/>
          <a:chOff x="0" y="0"/>
          <a:chExt cx="0" cy="0"/>
        </a:xfrm>
      </p:grpSpPr>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1" name="Shape 21"/>
        <p:cNvGrpSpPr/>
        <p:nvPr/>
      </p:nvGrpSpPr>
      <p:grpSpPr>
        <a:xfrm>
          <a:off x="0" y="0"/>
          <a:ext cx="0" cy="0"/>
          <a:chOff x="0" y="0"/>
          <a:chExt cx="0" cy="0"/>
        </a:xfrm>
      </p:grpSpPr>
      <p:sp>
        <p:nvSpPr>
          <p:cNvPr id="22" name="Google Shape;22;p1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7" name="Shape 27"/>
        <p:cNvGrpSpPr/>
        <p:nvPr/>
      </p:nvGrpSpPr>
      <p:grpSpPr>
        <a:xfrm>
          <a:off x="0" y="0"/>
          <a:ext cx="0" cy="0"/>
          <a:chOff x="0" y="0"/>
          <a:chExt cx="0" cy="0"/>
        </a:xfrm>
      </p:grpSpPr>
      <p:sp>
        <p:nvSpPr>
          <p:cNvPr id="28" name="Google Shape;28;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0"/>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3" name="Shape 33"/>
        <p:cNvGrpSpPr/>
        <p:nvPr/>
      </p:nvGrpSpPr>
      <p:grpSpPr>
        <a:xfrm>
          <a:off x="0" y="0"/>
          <a:ext cx="0" cy="0"/>
          <a:chOff x="0" y="0"/>
          <a:chExt cx="0" cy="0"/>
        </a:xfrm>
      </p:grpSpPr>
      <p:sp>
        <p:nvSpPr>
          <p:cNvPr id="34" name="Google Shape;34;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 name="Google Shape;43;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 name="Google Shape;4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7" name="Shape 47"/>
        <p:cNvGrpSpPr/>
        <p:nvPr/>
      </p:nvGrpSpPr>
      <p:grpSpPr>
        <a:xfrm>
          <a:off x="0" y="0"/>
          <a:ext cx="0" cy="0"/>
          <a:chOff x="0" y="0"/>
          <a:chExt cx="0" cy="0"/>
        </a:xfrm>
      </p:grpSpPr>
      <p:sp>
        <p:nvSpPr>
          <p:cNvPr id="48" name="Google Shape;48;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2" name="Shape 52"/>
        <p:cNvGrpSpPr/>
        <p:nvPr/>
      </p:nvGrpSpPr>
      <p:grpSpPr>
        <a:xfrm>
          <a:off x="0" y="0"/>
          <a:ext cx="0" cy="0"/>
          <a:chOff x="0" y="0"/>
          <a:chExt cx="0" cy="0"/>
        </a:xfrm>
      </p:grpSpPr>
      <p:sp>
        <p:nvSpPr>
          <p:cNvPr id="53" name="Google Shape;53;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1" name="Shape 61"/>
        <p:cNvGrpSpPr/>
        <p:nvPr/>
      </p:nvGrpSpPr>
      <p:grpSpPr>
        <a:xfrm>
          <a:off x="0" y="0"/>
          <a:ext cx="0" cy="0"/>
          <a:chOff x="0" y="0"/>
          <a:chExt cx="0" cy="0"/>
        </a:xfrm>
      </p:grpSpPr>
      <p:sp>
        <p:nvSpPr>
          <p:cNvPr id="62" name="Google Shape;62;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 name="Google Shape;64;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1" Type="http://schemas.openxmlformats.org/officeDocument/2006/relationships/hyperlink" Target="https://www.futura-sciences.com/sciences/definitions/univers-oculaire-988/" TargetMode="External"/><Relationship Id="rId10" Type="http://schemas.openxmlformats.org/officeDocument/2006/relationships/hyperlink" Target="https://www.futura-sciences.com/sante/definitions/medecine-pneumonie-7832/" TargetMode="External"/><Relationship Id="rId13" Type="http://schemas.openxmlformats.org/officeDocument/2006/relationships/hyperlink" Target="https://www.futura-sciences.com/sante/definitions/medecine-gastro-enterite-5130/" TargetMode="External"/><Relationship Id="rId12" Type="http://schemas.openxmlformats.org/officeDocument/2006/relationships/hyperlink" Target="https://www.futura-sciences.com/sante/questions-reponses/ophtalmologie-traitement-conjonctivite-1622/"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jpg"/><Relationship Id="rId9" Type="http://schemas.openxmlformats.org/officeDocument/2006/relationships/hyperlink" Target="https://www.futura-sciences.com/sante/definitions/medecine-angine-11923/" TargetMode="External"/><Relationship Id="rId14" Type="http://schemas.openxmlformats.org/officeDocument/2006/relationships/image" Target="../media/image14.jpg"/><Relationship Id="rId5" Type="http://schemas.openxmlformats.org/officeDocument/2006/relationships/hyperlink" Target="https://www.futura-sciences.com/sante/dossiers/medecine-savoir-plus-virus-236/" TargetMode="External"/><Relationship Id="rId6" Type="http://schemas.openxmlformats.org/officeDocument/2006/relationships/hyperlink" Target="https://www.futura-sciences.com/sante/definitions/medecine-adn-87/" TargetMode="External"/><Relationship Id="rId7" Type="http://schemas.openxmlformats.org/officeDocument/2006/relationships/hyperlink" Target="https://www.futura-sciences.com/planete/definitions/zoologie-espece-2261/" TargetMode="External"/><Relationship Id="rId8" Type="http://schemas.openxmlformats.org/officeDocument/2006/relationships/hyperlink" Target="https://www.futura-sciences.com/sante/definitions/medecine-pathologie-280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4212" y="730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000"/>
              <a:buFont typeface="Century Schoolbook"/>
              <a:buNone/>
            </a:pPr>
            <a:r>
              <a:rPr b="0" i="0" lang="en-US" sz="6000" u="none">
                <a:solidFill>
                  <a:schemeClr val="dk1"/>
                </a:solidFill>
                <a:latin typeface="Century Schoolbook"/>
                <a:ea typeface="Century Schoolbook"/>
                <a:cs typeface="Century Schoolbook"/>
                <a:sym typeface="Century Schoolbook"/>
              </a:rPr>
              <a:t>LES VIRUS</a:t>
            </a:r>
            <a:endParaRPr/>
          </a:p>
        </p:txBody>
      </p:sp>
      <p:sp>
        <p:nvSpPr>
          <p:cNvPr descr="Résultat de recherche d'images pour &quot;le virus du HIV&quot;" id="85" name="Google Shape;85;p1"/>
          <p:cNvSpPr txBox="1"/>
          <p:nvPr/>
        </p:nvSpPr>
        <p:spPr>
          <a:xfrm>
            <a:off x="155575" y="-1608137"/>
            <a:ext cx="4991100" cy="336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Résultat de recherche d'images pour &quot;le virus du HIV&quot;" id="86" name="Google Shape;86;p1"/>
          <p:cNvSpPr txBox="1"/>
          <p:nvPr/>
        </p:nvSpPr>
        <p:spPr>
          <a:xfrm>
            <a:off x="155575" y="-1608137"/>
            <a:ext cx="4991100" cy="336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http://infos-sante.net/wp-content/uploads/2014/11/HIV.jpg" id="87" name="Google Shape;87;p1"/>
          <p:cNvPicPr preferRelativeResize="0"/>
          <p:nvPr/>
        </p:nvPicPr>
        <p:blipFill rotWithShape="1">
          <a:blip r:embed="rId3">
            <a:alphaModFix/>
          </a:blip>
          <a:srcRect b="0" l="0" r="0" t="0"/>
          <a:stretch/>
        </p:blipFill>
        <p:spPr>
          <a:xfrm>
            <a:off x="611187" y="1543050"/>
            <a:ext cx="4105275" cy="4156075"/>
          </a:xfrm>
          <a:prstGeom prst="rect">
            <a:avLst/>
          </a:prstGeom>
          <a:noFill/>
          <a:ln>
            <a:noFill/>
          </a:ln>
        </p:spPr>
      </p:pic>
      <p:pic>
        <p:nvPicPr>
          <p:cNvPr descr="Résultat de recherche d'images pour &quot;Les virus&quot;" id="88" name="Google Shape;88;p1"/>
          <p:cNvPicPr preferRelativeResize="0"/>
          <p:nvPr/>
        </p:nvPicPr>
        <p:blipFill rotWithShape="1">
          <a:blip r:embed="rId4">
            <a:alphaModFix/>
          </a:blip>
          <a:srcRect b="0" l="0" r="0" t="0"/>
          <a:stretch/>
        </p:blipFill>
        <p:spPr>
          <a:xfrm>
            <a:off x="4716462" y="1754187"/>
            <a:ext cx="3959225" cy="3816350"/>
          </a:xfrm>
          <a:prstGeom prst="rect">
            <a:avLst/>
          </a:prstGeom>
          <a:noFill/>
          <a:ln>
            <a:noFill/>
          </a:ln>
        </p:spPr>
      </p:pic>
      <p:sp>
        <p:nvSpPr>
          <p:cNvPr id="89" name="Google Shape;89;p1"/>
          <p:cNvSpPr txBox="1"/>
          <p:nvPr/>
        </p:nvSpPr>
        <p:spPr>
          <a:xfrm>
            <a:off x="6011862" y="6237287"/>
            <a:ext cx="16430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Dr. AOUATI. 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nvSpPr>
        <p:spPr>
          <a:xfrm>
            <a:off x="250825" y="260350"/>
            <a:ext cx="54895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Virus enveloppés à symétrie hélicoïdale</a:t>
            </a:r>
            <a:endParaRPr/>
          </a:p>
        </p:txBody>
      </p:sp>
      <p:sp>
        <p:nvSpPr>
          <p:cNvPr id="149" name="Google Shape;149;p10"/>
          <p:cNvSpPr txBox="1"/>
          <p:nvPr/>
        </p:nvSpPr>
        <p:spPr>
          <a:xfrm>
            <a:off x="0" y="2852737"/>
            <a:ext cx="91440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Plusieurs virus présentent une symétrie hélicoïdale tout en étant enveloppés visent les animaux et les humains. les myxovirus et les Rhabdovirus sont les principaux virus qui présentent cette forme structurale particulière. </a:t>
            </a:r>
            <a:endParaRPr/>
          </a:p>
        </p:txBody>
      </p:sp>
      <p:sp>
        <p:nvSpPr>
          <p:cNvPr id="150" name="Google Shape;150;p10"/>
          <p:cNvSpPr txBox="1"/>
          <p:nvPr/>
        </p:nvSpPr>
        <p:spPr>
          <a:xfrm>
            <a:off x="0" y="3673475"/>
            <a:ext cx="93964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Le virus de la stomatite vésiculeuse, le virus de la rage ou encore le virus de la mosaïque de la luzerne présentent une structure en forme de balles de fusil</a:t>
            </a:r>
            <a:endParaRPr/>
          </a:p>
        </p:txBody>
      </p:sp>
      <p:pic>
        <p:nvPicPr>
          <p:cNvPr id="151" name="Google Shape;151;p10"/>
          <p:cNvPicPr preferRelativeResize="0"/>
          <p:nvPr/>
        </p:nvPicPr>
        <p:blipFill rotWithShape="1">
          <a:blip r:embed="rId3">
            <a:alphaModFix/>
          </a:blip>
          <a:srcRect b="32451" l="58383" r="20585" t="28172"/>
          <a:stretch/>
        </p:blipFill>
        <p:spPr>
          <a:xfrm>
            <a:off x="5651500" y="188912"/>
            <a:ext cx="3241675" cy="2592387"/>
          </a:xfrm>
          <a:prstGeom prst="rect">
            <a:avLst/>
          </a:prstGeom>
          <a:noFill/>
          <a:ln>
            <a:noFill/>
          </a:ln>
        </p:spPr>
      </p:pic>
      <p:sp>
        <p:nvSpPr>
          <p:cNvPr id="152" name="Google Shape;152;p10"/>
          <p:cNvSpPr txBox="1"/>
          <p:nvPr/>
        </p:nvSpPr>
        <p:spPr>
          <a:xfrm>
            <a:off x="250825" y="908050"/>
            <a:ext cx="4572000" cy="14779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D’autres virus qui présentent une symétrie hélicoïdale forment des particules allongées mais « flexueuses ». </a:t>
            </a:r>
            <a:endParaRPr/>
          </a:p>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le virus X ou Y de la pomme de terre sont des exemples de ce type de virus.</a:t>
            </a:r>
            <a:endParaRPr/>
          </a:p>
        </p:txBody>
      </p:sp>
      <p:pic>
        <p:nvPicPr>
          <p:cNvPr id="153" name="Google Shape;153;p10"/>
          <p:cNvPicPr preferRelativeResize="0"/>
          <p:nvPr/>
        </p:nvPicPr>
        <p:blipFill rotWithShape="1">
          <a:blip r:embed="rId4">
            <a:alphaModFix/>
          </a:blip>
          <a:srcRect b="35235" l="58300" r="19007" t="29327"/>
          <a:stretch/>
        </p:blipFill>
        <p:spPr>
          <a:xfrm>
            <a:off x="2268537" y="4437062"/>
            <a:ext cx="4175125" cy="2160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nvSpPr>
        <p:spPr>
          <a:xfrm>
            <a:off x="107950" y="68262"/>
            <a:ext cx="8785225" cy="14779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entury Schoolbook"/>
              <a:buNone/>
            </a:pPr>
            <a:r>
              <a:rPr b="1" i="0" lang="en-US" sz="1800" u="none">
                <a:solidFill>
                  <a:schemeClr val="dk1"/>
                </a:solidFill>
                <a:latin typeface="Century Schoolbook"/>
                <a:ea typeface="Century Schoolbook"/>
                <a:cs typeface="Century Schoolbook"/>
                <a:sym typeface="Century Schoolbook"/>
              </a:rPr>
              <a:t>EXEMPLE: </a:t>
            </a:r>
            <a:r>
              <a:rPr b="0" i="0" lang="en-US" sz="1800" u="none">
                <a:solidFill>
                  <a:schemeClr val="dk1"/>
                </a:solidFill>
                <a:latin typeface="Century Schoolbook"/>
                <a:ea typeface="Century Schoolbook"/>
                <a:cs typeface="Century Schoolbook"/>
                <a:sym typeface="Century Schoolbook"/>
              </a:rPr>
              <a:t>Le virus de la grippe (Influenza virus) possède une architecture complexe, comportant jusqu’à 8 nucléocapsides distinctes au sein d’une enveloppe lipoprotéique complexe, hérissée de spicules constituées de deux glycoprotéines d’origine virale, l’hémagglutinine et la neuraminidase qui jouent un rôle important comme déterminants antigéniques.</a:t>
            </a:r>
            <a:endParaRPr/>
          </a:p>
        </p:txBody>
      </p:sp>
      <p:pic>
        <p:nvPicPr>
          <p:cNvPr id="159" name="Google Shape;159;p11"/>
          <p:cNvPicPr preferRelativeResize="0"/>
          <p:nvPr/>
        </p:nvPicPr>
        <p:blipFill rotWithShape="1">
          <a:blip r:embed="rId3">
            <a:alphaModFix/>
          </a:blip>
          <a:srcRect b="43281" l="58937" r="20033" t="24235"/>
          <a:stretch/>
        </p:blipFill>
        <p:spPr>
          <a:xfrm>
            <a:off x="5940425" y="2133600"/>
            <a:ext cx="2879725" cy="3598862"/>
          </a:xfrm>
          <a:prstGeom prst="rect">
            <a:avLst/>
          </a:prstGeom>
          <a:noFill/>
          <a:ln>
            <a:noFill/>
          </a:ln>
        </p:spPr>
      </p:pic>
      <p:pic>
        <p:nvPicPr>
          <p:cNvPr id="160" name="Google Shape;160;p11"/>
          <p:cNvPicPr preferRelativeResize="0"/>
          <p:nvPr/>
        </p:nvPicPr>
        <p:blipFill rotWithShape="1">
          <a:blip r:embed="rId4">
            <a:alphaModFix/>
          </a:blip>
          <a:srcRect b="5703" l="19560" r="19559" t="17692"/>
          <a:stretch/>
        </p:blipFill>
        <p:spPr>
          <a:xfrm>
            <a:off x="107950" y="1628775"/>
            <a:ext cx="5688012" cy="496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2"/>
          <p:cNvPicPr preferRelativeResize="0"/>
          <p:nvPr/>
        </p:nvPicPr>
        <p:blipFill rotWithShape="1">
          <a:blip r:embed="rId3">
            <a:alphaModFix/>
          </a:blip>
          <a:srcRect b="19656" l="58663" r="19751" t="39984"/>
          <a:stretch/>
        </p:blipFill>
        <p:spPr>
          <a:xfrm>
            <a:off x="5724525" y="1125537"/>
            <a:ext cx="2808287" cy="3382962"/>
          </a:xfrm>
          <a:prstGeom prst="rect">
            <a:avLst/>
          </a:prstGeom>
          <a:noFill/>
          <a:ln>
            <a:noFill/>
          </a:ln>
        </p:spPr>
      </p:pic>
      <p:sp>
        <p:nvSpPr>
          <p:cNvPr id="166" name="Google Shape;166;p12"/>
          <p:cNvSpPr txBox="1"/>
          <p:nvPr/>
        </p:nvSpPr>
        <p:spPr>
          <a:xfrm>
            <a:off x="250825" y="260350"/>
            <a:ext cx="4240212"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Virus à symétrie icosaédrique:</a:t>
            </a:r>
            <a:endParaRPr/>
          </a:p>
        </p:txBody>
      </p:sp>
      <p:sp>
        <p:nvSpPr>
          <p:cNvPr id="167" name="Google Shape;167;p12"/>
          <p:cNvSpPr txBox="1"/>
          <p:nvPr/>
        </p:nvSpPr>
        <p:spPr>
          <a:xfrm>
            <a:off x="5781675" y="4652962"/>
            <a:ext cx="3313112" cy="14779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l’icosaèdre est un  polyèdre régulier ayant trois axes de symétrie, 12 sommets, 20 faces qui sont des triangles équilaté-raux et 30 arêtes.</a:t>
            </a:r>
            <a:endParaRPr/>
          </a:p>
        </p:txBody>
      </p:sp>
      <p:pic>
        <p:nvPicPr>
          <p:cNvPr descr="Résultat de recherche d'images pour &quot;les adénovirus&quot;" id="168" name="Google Shape;168;p12"/>
          <p:cNvPicPr preferRelativeResize="0"/>
          <p:nvPr/>
        </p:nvPicPr>
        <p:blipFill rotWithShape="1">
          <a:blip r:embed="rId4">
            <a:alphaModFix/>
          </a:blip>
          <a:srcRect b="0" l="0" r="0" t="0"/>
          <a:stretch/>
        </p:blipFill>
        <p:spPr>
          <a:xfrm>
            <a:off x="6305537" y="-330838"/>
            <a:ext cx="2843212" cy="3506787"/>
          </a:xfrm>
          <a:prstGeom prst="rect">
            <a:avLst/>
          </a:prstGeom>
          <a:noFill/>
          <a:ln>
            <a:noFill/>
          </a:ln>
        </p:spPr>
      </p:pic>
      <p:sp>
        <p:nvSpPr>
          <p:cNvPr id="169" name="Google Shape;169;p12"/>
          <p:cNvSpPr txBox="1"/>
          <p:nvPr/>
        </p:nvSpPr>
        <p:spPr>
          <a:xfrm>
            <a:off x="107950" y="692150"/>
            <a:ext cx="5472112" cy="203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800"/>
              <a:buFont typeface="Calibri"/>
              <a:buNone/>
            </a:pPr>
            <a:r>
              <a:rPr b="0" i="0" lang="en-US" sz="1800" u="none">
                <a:solidFill>
                  <a:srgbClr val="002060"/>
                </a:solidFill>
                <a:latin typeface="Calibri"/>
                <a:ea typeface="Calibri"/>
                <a:cs typeface="Calibri"/>
                <a:sym typeface="Calibri"/>
              </a:rPr>
              <a:t>Les Adénovirus composent une famille d'une centaine de </a:t>
            </a:r>
            <a:r>
              <a:rPr b="0" i="0" lang="en-US" sz="1800" u="sng">
                <a:solidFill>
                  <a:srgbClr val="002060"/>
                </a:solidFill>
                <a:latin typeface="Arial"/>
                <a:ea typeface="Arial"/>
                <a:cs typeface="Arial"/>
                <a:sym typeface="Arial"/>
                <a:hlinkClick r:id="rId5">
                  <a:extLst>
                    <a:ext uri="{A12FA001-AC4F-418D-AE19-62706E023703}">
                      <ahyp:hlinkClr val="tx"/>
                    </a:ext>
                  </a:extLst>
                </a:hlinkClick>
              </a:rPr>
              <a:t>virus</a:t>
            </a:r>
            <a:r>
              <a:rPr b="0" i="0" lang="en-US" sz="1800" u="none">
                <a:solidFill>
                  <a:srgbClr val="002060"/>
                </a:solidFill>
                <a:latin typeface="Calibri"/>
                <a:ea typeface="Calibri"/>
                <a:cs typeface="Calibri"/>
                <a:sym typeface="Calibri"/>
              </a:rPr>
              <a:t>Les Adénovirus composent une famille d'une centaine de virus possédant de l'</a:t>
            </a:r>
            <a:r>
              <a:rPr b="0" i="0" lang="en-US" sz="1800" u="sng">
                <a:solidFill>
                  <a:srgbClr val="002060"/>
                </a:solidFill>
                <a:latin typeface="Arial"/>
                <a:ea typeface="Arial"/>
                <a:cs typeface="Arial"/>
                <a:sym typeface="Arial"/>
                <a:hlinkClick r:id="rId6">
                  <a:extLst>
                    <a:ext uri="{A12FA001-AC4F-418D-AE19-62706E023703}">
                      <ahyp:hlinkClr val="tx"/>
                    </a:ext>
                  </a:extLst>
                </a:hlinkClick>
              </a:rPr>
              <a:t>ADN</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a:t>
            </a:r>
            <a:r>
              <a:rPr b="0" i="0" lang="en-US" sz="1800" u="sng">
                <a:solidFill>
                  <a:srgbClr val="002060"/>
                </a:solidFill>
                <a:latin typeface="Arial"/>
                <a:ea typeface="Arial"/>
                <a:cs typeface="Arial"/>
                <a:sym typeface="Arial"/>
                <a:hlinkClick r:id="rId7">
                  <a:extLst>
                    <a:ext uri="{A12FA001-AC4F-418D-AE19-62706E023703}">
                      <ahyp:hlinkClr val="tx"/>
                    </a:ext>
                  </a:extLst>
                </a:hlinkClick>
              </a:rPr>
              <a:t>espèce</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a:t>
            </a:r>
            <a:r>
              <a:rPr b="0" i="0" lang="en-US" sz="1800" u="sng">
                <a:solidFill>
                  <a:srgbClr val="002060"/>
                </a:solidFill>
                <a:latin typeface="Arial"/>
                <a:ea typeface="Arial"/>
                <a:cs typeface="Arial"/>
                <a:sym typeface="Arial"/>
                <a:hlinkClick r:id="rId8">
                  <a:extLst>
                    <a:ext uri="{A12FA001-AC4F-418D-AE19-62706E023703}">
                      <ahyp:hlinkClr val="tx"/>
                    </a:ext>
                  </a:extLst>
                </a:hlinkClick>
              </a:rPr>
              <a:t>pathologies</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pathologies principalement respiratoires (</a:t>
            </a:r>
            <a:r>
              <a:rPr b="0" i="0" lang="en-US" sz="1800" u="sng">
                <a:solidFill>
                  <a:srgbClr val="002060"/>
                </a:solidFill>
                <a:latin typeface="Arial"/>
                <a:ea typeface="Arial"/>
                <a:cs typeface="Arial"/>
                <a:sym typeface="Arial"/>
                <a:hlinkClick r:id="rId9">
                  <a:extLst>
                    <a:ext uri="{A12FA001-AC4F-418D-AE19-62706E023703}">
                      <ahyp:hlinkClr val="tx"/>
                    </a:ext>
                  </a:extLst>
                </a:hlinkClick>
              </a:rPr>
              <a:t>pharyngites</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pathologies principalement respiratoires (pharyngites, </a:t>
            </a:r>
            <a:r>
              <a:rPr b="0" i="0" lang="en-US" sz="1800" u="sng">
                <a:solidFill>
                  <a:srgbClr val="002060"/>
                </a:solidFill>
                <a:latin typeface="Arial"/>
                <a:ea typeface="Arial"/>
                <a:cs typeface="Arial"/>
                <a:sym typeface="Arial"/>
                <a:hlinkClick r:id="rId10">
                  <a:extLst>
                    <a:ext uri="{A12FA001-AC4F-418D-AE19-62706E023703}">
                      <ahyp:hlinkClr val="tx"/>
                    </a:ext>
                  </a:extLst>
                </a:hlinkClick>
              </a:rPr>
              <a:t>pneumonies</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pathologies principalement respiratoires (pharyngites, pneumonies), mais aussi </a:t>
            </a:r>
            <a:r>
              <a:rPr b="0" i="0" lang="en-US" sz="1800" u="sng">
                <a:solidFill>
                  <a:srgbClr val="002060"/>
                </a:solidFill>
                <a:latin typeface="Arial"/>
                <a:ea typeface="Arial"/>
                <a:cs typeface="Arial"/>
                <a:sym typeface="Arial"/>
                <a:hlinkClick r:id="rId11">
                  <a:extLst>
                    <a:ext uri="{A12FA001-AC4F-418D-AE19-62706E023703}">
                      <ahyp:hlinkClr val="tx"/>
                    </a:ext>
                  </a:extLst>
                </a:hlinkClick>
              </a:rPr>
              <a:t>oculaires</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pathologies principalement respiratoires (pharyngites, pneumonies), mais aussi oculaires (</a:t>
            </a:r>
            <a:r>
              <a:rPr b="0" i="0" lang="en-US" sz="1800" u="sng">
                <a:solidFill>
                  <a:srgbClr val="002060"/>
                </a:solidFill>
                <a:latin typeface="Arial"/>
                <a:ea typeface="Arial"/>
                <a:cs typeface="Arial"/>
                <a:sym typeface="Arial"/>
                <a:hlinkClick r:id="rId12">
                  <a:extLst>
                    <a:ext uri="{A12FA001-AC4F-418D-AE19-62706E023703}">
                      <ahyp:hlinkClr val="tx"/>
                    </a:ext>
                  </a:extLst>
                </a:hlinkClick>
              </a:rPr>
              <a:t>conjonctivite</a:t>
            </a:r>
            <a:r>
              <a:rPr b="0" i="0" lang="en-US" sz="1800" u="none">
                <a:solidFill>
                  <a:srgbClr val="002060"/>
                </a:solidFill>
                <a:latin typeface="Calibri"/>
                <a:ea typeface="Calibri"/>
                <a:cs typeface="Calibri"/>
                <a:sym typeface="Calibri"/>
              </a:rPr>
              <a:t>Les Adénovirus composent une famille d'une centaine de virus possédant de l'ADN double brin linéaire. Parmi eux, une quarantaine de variétés peut infecter l'espèce humaine et causer des pathologies principalement respiratoires (pharyngites, pneumonies), mais aussi oculaires (conjonctivite) et dans certains cas digestives (</a:t>
            </a:r>
            <a:r>
              <a:rPr b="0" i="0" lang="en-US" sz="1800" u="sng">
                <a:solidFill>
                  <a:srgbClr val="002060"/>
                </a:solidFill>
                <a:latin typeface="Arial"/>
                <a:ea typeface="Arial"/>
                <a:cs typeface="Arial"/>
                <a:sym typeface="Arial"/>
                <a:hlinkClick r:id="rId13">
                  <a:extLst>
                    <a:ext uri="{A12FA001-AC4F-418D-AE19-62706E023703}">
                      <ahyp:hlinkClr val="tx"/>
                    </a:ext>
                  </a:extLst>
                </a:hlinkClick>
              </a:rPr>
              <a:t>gastroentérites</a:t>
            </a:r>
            <a:r>
              <a:rPr b="0" i="0" lang="en-US" sz="1800" u="none">
                <a:solidFill>
                  <a:srgbClr val="002060"/>
                </a:solidFill>
                <a:latin typeface="Calibri"/>
                <a:ea typeface="Calibri"/>
                <a:cs typeface="Calibri"/>
                <a:sym typeface="Calibri"/>
              </a:rPr>
              <a:t> chez l'enfant).</a:t>
            </a:r>
            <a:endParaRPr/>
          </a:p>
        </p:txBody>
      </p:sp>
      <p:pic>
        <p:nvPicPr>
          <p:cNvPr descr="Longs de 60 à 90 nm, les adénovirus (vus ici au microscope électronique à transmission) sont très répandus dans la nature et causent des pathologies le plus souvent bénignes. © Centers for Diease Contro and Prevention, Wikipédia, DP" id="170" name="Google Shape;170;p12"/>
          <p:cNvPicPr preferRelativeResize="0"/>
          <p:nvPr/>
        </p:nvPicPr>
        <p:blipFill rotWithShape="1">
          <a:blip r:embed="rId14">
            <a:alphaModFix/>
          </a:blip>
          <a:srcRect b="0" l="0" r="0" t="0"/>
          <a:stretch/>
        </p:blipFill>
        <p:spPr>
          <a:xfrm>
            <a:off x="6359512" y="3175962"/>
            <a:ext cx="2735262" cy="3330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nvSpPr>
        <p:spPr>
          <a:xfrm>
            <a:off x="71437" y="0"/>
            <a:ext cx="8964612"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Virus à architecture complexe:</a:t>
            </a:r>
            <a:endParaRPr/>
          </a:p>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 </a:t>
            </a:r>
            <a:endParaRPr/>
          </a:p>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Un certain nombre de virus élaborent leur capside d’une manière qui ne correspond pas aux standards hélicoïdaux ou icosaédriques. </a:t>
            </a:r>
            <a:endParaRPr/>
          </a:p>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Par exemple, les phages de la série t montrent une structure de nature binaire, impliquant à la fois des éléments de nature hélicoïdale et icosaédrique.</a:t>
            </a:r>
            <a:endParaRPr/>
          </a:p>
        </p:txBody>
      </p:sp>
      <p:pic>
        <p:nvPicPr>
          <p:cNvPr id="176" name="Google Shape;176;p13"/>
          <p:cNvPicPr preferRelativeResize="0"/>
          <p:nvPr/>
        </p:nvPicPr>
        <p:blipFill rotWithShape="1">
          <a:blip r:embed="rId3">
            <a:alphaModFix/>
          </a:blip>
          <a:srcRect b="6250" l="20750" r="43138" t="26202"/>
          <a:stretch/>
        </p:blipFill>
        <p:spPr>
          <a:xfrm>
            <a:off x="5148262" y="1916112"/>
            <a:ext cx="3744912" cy="4941887"/>
          </a:xfrm>
          <a:prstGeom prst="rect">
            <a:avLst/>
          </a:prstGeom>
          <a:noFill/>
          <a:ln>
            <a:noFill/>
          </a:ln>
        </p:spPr>
      </p:pic>
      <p:sp>
        <p:nvSpPr>
          <p:cNvPr id="177" name="Google Shape;177;p13"/>
          <p:cNvSpPr txBox="1"/>
          <p:nvPr/>
        </p:nvSpPr>
        <p:spPr>
          <a:xfrm>
            <a:off x="71437" y="1844675"/>
            <a:ext cx="45720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Le bactériophage T4 est un virus a ADN double brin.</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 Il attaque E. coli (il est même utilisé en thérapie).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 Il est de la famille des Myoviridae.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Il est petit et mesure environ 150 nm.</a:t>
            </a:r>
            <a:endParaRPr/>
          </a:p>
        </p:txBody>
      </p:sp>
      <p:pic>
        <p:nvPicPr>
          <p:cNvPr descr="Enterobacteria Phage T4 Greeting Card featuring the photograph Bacteriophage T4, Artwork by Russell Kightley" id="178" name="Google Shape;178;p13"/>
          <p:cNvPicPr preferRelativeResize="0"/>
          <p:nvPr/>
        </p:nvPicPr>
        <p:blipFill rotWithShape="1">
          <a:blip r:embed="rId4">
            <a:alphaModFix/>
          </a:blip>
          <a:srcRect b="0" l="0" r="0" t="0"/>
          <a:stretch/>
        </p:blipFill>
        <p:spPr>
          <a:xfrm>
            <a:off x="1835150" y="3644900"/>
            <a:ext cx="3024187" cy="29892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nvSpPr>
        <p:spPr>
          <a:xfrm>
            <a:off x="107950" y="44450"/>
            <a:ext cx="9036050" cy="3200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Classification des virus: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La classification des virus a été établie depuis 1962 par Lwoff, Horne et Tournier et tient compte des caractéristiques des virus. Quatre critères sont retenus pour cette classification :</a:t>
            </a:r>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Nature de l'acide nucléique viral : ADN ou ARN </a:t>
            </a:r>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Symétrie de la capside : cubique ou hélicoïdale </a:t>
            </a:r>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Présence ou non d'enveloppe ce qui permet de distinguer les virus nus et ceux enveloppés. </a:t>
            </a:r>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Nombre de capsomères pour les virus à symétrie icosaédrique et diamètre de la nucléocapside pour les virus à symétrie hélicoïdale</a:t>
            </a:r>
            <a:r>
              <a:rPr b="0" i="0" lang="en-US" sz="1200" u="none">
                <a:solidFill>
                  <a:schemeClr val="dk1"/>
                </a:solidFill>
                <a:latin typeface="Arial"/>
                <a:ea typeface="Arial"/>
                <a:cs typeface="Arial"/>
                <a:sym typeface="Arial"/>
              </a:rPr>
              <a:t>.</a:t>
            </a:r>
            <a:endParaRPr/>
          </a:p>
        </p:txBody>
      </p:sp>
      <p:graphicFrame>
        <p:nvGraphicFramePr>
          <p:cNvPr id="184" name="Google Shape;184;p14"/>
          <p:cNvGraphicFramePr/>
          <p:nvPr/>
        </p:nvGraphicFramePr>
        <p:xfrm>
          <a:off x="539750" y="3651662"/>
          <a:ext cx="3000000" cy="3000000"/>
        </p:xfrm>
        <a:graphic>
          <a:graphicData uri="http://schemas.openxmlformats.org/drawingml/2006/table">
            <a:tbl>
              <a:tblPr>
                <a:noFill/>
                <a:tableStyleId>{B85510CE-C6B3-4C95-BD72-D73910ADE8FC}</a:tableStyleId>
              </a:tblPr>
              <a:tblGrid>
                <a:gridCol w="2903525"/>
                <a:gridCol w="2511425"/>
                <a:gridCol w="2649525"/>
              </a:tblGrid>
              <a:tr h="384850">
                <a:tc>
                  <a:txBody>
                    <a:bodyPr/>
                    <a:lstStyle/>
                    <a:p>
                      <a:pPr indent="0" lvl="0" marL="0" marR="0" rtl="0" algn="ctr">
                        <a:lnSpc>
                          <a:spcPct val="115000"/>
                        </a:lnSpc>
                        <a:spcBef>
                          <a:spcPts val="0"/>
                        </a:spcBef>
                        <a:spcAft>
                          <a:spcPts val="0"/>
                        </a:spcAft>
                        <a:buClr>
                          <a:schemeClr val="dk1"/>
                        </a:buClr>
                        <a:buSzPts val="1200"/>
                        <a:buFont typeface="Century Schoolbook"/>
                        <a:buNone/>
                      </a:pPr>
                      <a:r>
                        <a:rPr b="1" i="0" lang="en-US" sz="1200" u="none" cap="none" strike="noStrike">
                          <a:solidFill>
                            <a:schemeClr val="dk1"/>
                          </a:solidFill>
                          <a:latin typeface="Century Schoolbook"/>
                          <a:ea typeface="Century Schoolbook"/>
                          <a:cs typeface="Century Schoolbook"/>
                          <a:sym typeface="Century Schoolbook"/>
                        </a:rPr>
                        <a:t>1 - LE GENOME</a:t>
                      </a:r>
                      <a:endParaRPr/>
                    </a:p>
                  </a:txBody>
                  <a:tcPr marT="0" marB="0" marR="0" marL="0" anchor="ctr">
                    <a:solidFill>
                      <a:srgbClr val="FFCCFF"/>
                    </a:solidFill>
                  </a:tcPr>
                </a:tc>
                <a:tc>
                  <a:txBody>
                    <a:bodyPr/>
                    <a:lstStyle/>
                    <a:p>
                      <a:pPr indent="0" lvl="0" marL="0" marR="0" rtl="0" algn="ctr">
                        <a:lnSpc>
                          <a:spcPct val="115000"/>
                        </a:lnSpc>
                        <a:spcBef>
                          <a:spcPts val="0"/>
                        </a:spcBef>
                        <a:spcAft>
                          <a:spcPts val="0"/>
                        </a:spcAft>
                        <a:buClr>
                          <a:schemeClr val="dk1"/>
                        </a:buClr>
                        <a:buSzPts val="1200"/>
                        <a:buFont typeface="Century Schoolbook"/>
                        <a:buNone/>
                      </a:pPr>
                      <a:r>
                        <a:rPr b="1" i="0" lang="en-US" sz="1200" u="none" cap="none" strike="noStrike">
                          <a:solidFill>
                            <a:schemeClr val="dk1"/>
                          </a:solidFill>
                          <a:latin typeface="Century Schoolbook"/>
                          <a:ea typeface="Century Schoolbook"/>
                          <a:cs typeface="Century Schoolbook"/>
                          <a:sym typeface="Century Schoolbook"/>
                        </a:rPr>
                        <a:t>2 - L'ENVELOPPE</a:t>
                      </a:r>
                      <a:endParaRPr/>
                    </a:p>
                  </a:txBody>
                  <a:tcPr marT="0" marB="0" marR="0" marL="0" anchor="ctr">
                    <a:solidFill>
                      <a:srgbClr val="FFCCFF"/>
                    </a:solidFill>
                  </a:tcPr>
                </a:tc>
                <a:tc>
                  <a:txBody>
                    <a:bodyPr/>
                    <a:lstStyle/>
                    <a:p>
                      <a:pPr indent="0" lvl="0" marL="0" marR="0" rtl="0" algn="ctr">
                        <a:lnSpc>
                          <a:spcPct val="115000"/>
                        </a:lnSpc>
                        <a:spcBef>
                          <a:spcPts val="0"/>
                        </a:spcBef>
                        <a:spcAft>
                          <a:spcPts val="0"/>
                        </a:spcAft>
                        <a:buClr>
                          <a:schemeClr val="dk1"/>
                        </a:buClr>
                        <a:buSzPts val="1200"/>
                        <a:buFont typeface="Century Schoolbook"/>
                        <a:buNone/>
                      </a:pPr>
                      <a:r>
                        <a:rPr b="1" i="0" lang="en-US" sz="1200" u="none" cap="none" strike="noStrike">
                          <a:solidFill>
                            <a:schemeClr val="dk1"/>
                          </a:solidFill>
                          <a:latin typeface="Century Schoolbook"/>
                          <a:ea typeface="Century Schoolbook"/>
                          <a:cs typeface="Century Schoolbook"/>
                          <a:sym typeface="Century Schoolbook"/>
                        </a:rPr>
                        <a:t>3 - LA SYMETRIE DE LA CAPSIDE</a:t>
                      </a:r>
                      <a:endParaRPr/>
                    </a:p>
                  </a:txBody>
                  <a:tcPr marT="0" marB="0" marR="0" marL="0" anchor="ctr">
                    <a:solidFill>
                      <a:srgbClr val="FFCCFF"/>
                    </a:solidFill>
                  </a:tcPr>
                </a:tc>
              </a:tr>
              <a:tr h="2116650">
                <a:tc>
                  <a:txBody>
                    <a:bodyPr/>
                    <a:lstStyle/>
                    <a:p>
                      <a:pPr indent="0" lvl="0" marL="0" marR="0" rtl="0" algn="l">
                        <a:lnSpc>
                          <a:spcPct val="115000"/>
                        </a:lnSpc>
                        <a:spcBef>
                          <a:spcPts val="0"/>
                        </a:spcBef>
                        <a:spcAft>
                          <a:spcPts val="0"/>
                        </a:spcAft>
                        <a:buClr>
                          <a:schemeClr val="dk1"/>
                        </a:buClr>
                        <a:buSzPts val="1200"/>
                        <a:buFont typeface="Century Schoolbook"/>
                        <a:buNone/>
                      </a:pPr>
                      <a:r>
                        <a:rPr b="1" i="0" lang="en-US" sz="1200" u="sng" cap="none" strike="noStrike">
                          <a:solidFill>
                            <a:schemeClr val="dk1"/>
                          </a:solidFill>
                          <a:latin typeface="Century Schoolbook"/>
                          <a:ea typeface="Century Schoolbook"/>
                          <a:cs typeface="Century Schoolbook"/>
                          <a:sym typeface="Century Schoolbook"/>
                        </a:rPr>
                        <a:t>1° - la nature du matériel génétique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ADN</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ARN</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1" i="0" lang="en-US" sz="1200" u="sng" cap="none" strike="noStrike">
                          <a:solidFill>
                            <a:schemeClr val="dk1"/>
                          </a:solidFill>
                          <a:latin typeface="Century Schoolbook"/>
                          <a:ea typeface="Century Schoolbook"/>
                          <a:cs typeface="Century Schoolbook"/>
                          <a:sym typeface="Century Schoolbook"/>
                        </a:rPr>
                        <a:t>2° - la structure de l'acide nucléique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monocaténaire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bicaténaire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1" i="0" lang="en-US" sz="1200" u="sng" cap="none" strike="noStrike">
                          <a:solidFill>
                            <a:schemeClr val="dk1"/>
                          </a:solidFill>
                          <a:latin typeface="Century Schoolbook"/>
                          <a:ea typeface="Century Schoolbook"/>
                          <a:cs typeface="Century Schoolbook"/>
                          <a:sym typeface="Century Schoolbook"/>
                        </a:rPr>
                        <a:t>3° - la forme de l'acide nucléique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linéaire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circulaire</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non segmenté</a:t>
                      </a:r>
                      <a:endParaRPr b="0" i="0" sz="1200" u="none" cap="none" strike="noStrike">
                        <a:solidFill>
                          <a:schemeClr val="dk1"/>
                        </a:solidFill>
                        <a:latin typeface="Century Schoolbook"/>
                        <a:ea typeface="Century Schoolbook"/>
                        <a:cs typeface="Century Schoolbook"/>
                        <a:sym typeface="Century Schoolbook"/>
                      </a:endParaRPr>
                    </a:p>
                    <a:p>
                      <a:pPr indent="0" lvl="0" marL="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segmenté</a:t>
                      </a:r>
                      <a:endParaRPr/>
                    </a:p>
                  </a:txBody>
                  <a:tcPr marT="0" marB="0" marR="0" marL="0" anchor="ctr"/>
                </a:tc>
                <a:tc>
                  <a:txBody>
                    <a:bodyPr/>
                    <a:lstStyle/>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virus nus (N)</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virus enveloppés (E)</a:t>
                      </a:r>
                      <a:endParaRPr b="0" i="0" sz="1200" u="none" cap="none" strike="noStrike">
                        <a:solidFill>
                          <a:schemeClr val="dk1"/>
                        </a:solidFill>
                        <a:latin typeface="Century Schoolbook"/>
                        <a:ea typeface="Century Schoolbook"/>
                        <a:cs typeface="Century Schoolbook"/>
                        <a:sym typeface="Century Schoolbook"/>
                      </a:endParaRPr>
                    </a:p>
                    <a:p>
                      <a:pPr indent="0" lvl="0" marL="252411"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a:p>
                  </a:txBody>
                  <a:tcPr marT="0" marB="0" marR="0" marL="0" anchor="ctr"/>
                </a:tc>
                <a:tc>
                  <a:txBody>
                    <a:bodyPr/>
                    <a:lstStyle/>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symétrie hélicoïdale (H)</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symétrie icosaédrale (I)</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Symétrie complexe</a:t>
                      </a:r>
                      <a:endParaRPr b="0" i="0" sz="1200" u="none" cap="none" strike="noStrike">
                        <a:solidFill>
                          <a:schemeClr val="dk1"/>
                        </a:solidFill>
                        <a:latin typeface="Century Schoolbook"/>
                        <a:ea typeface="Century Schoolbook"/>
                        <a:cs typeface="Century Schoolbook"/>
                        <a:sym typeface="Century Schoolbook"/>
                      </a:endParaRPr>
                    </a:p>
                    <a:p>
                      <a:pPr indent="0" lvl="0" marL="146050" marR="0" rtl="0" algn="l">
                        <a:lnSpc>
                          <a:spcPct val="115000"/>
                        </a:lnSpc>
                        <a:spcBef>
                          <a:spcPts val="0"/>
                        </a:spcBef>
                        <a:spcAft>
                          <a:spcPts val="0"/>
                        </a:spcAft>
                        <a:buClr>
                          <a:schemeClr val="dk1"/>
                        </a:buClr>
                        <a:buSzPts val="1200"/>
                        <a:buFont typeface="Century Schoolbook"/>
                        <a:buNone/>
                      </a:pPr>
                      <a:r>
                        <a:rPr b="0" i="0" lang="en-US" sz="1200" u="none" cap="none" strike="noStrike">
                          <a:solidFill>
                            <a:schemeClr val="dk1"/>
                          </a:solidFill>
                          <a:latin typeface="Century Schoolbook"/>
                          <a:ea typeface="Century Schoolbook"/>
                          <a:cs typeface="Century Schoolbook"/>
                          <a:sym typeface="Century Schoolbook"/>
                        </a:rPr>
                        <a:t> </a:t>
                      </a:r>
                      <a:endParaRPr/>
                    </a:p>
                  </a:txBody>
                  <a:tcPr marT="0" marB="0" marR="0" marL="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Résultat de recherche d'images pour &quot;Les virus&quot;" id="189" name="Google Shape;189;p15"/>
          <p:cNvPicPr preferRelativeResize="0"/>
          <p:nvPr/>
        </p:nvPicPr>
        <p:blipFill rotWithShape="1">
          <a:blip r:embed="rId3">
            <a:alphaModFix/>
          </a:blip>
          <a:srcRect b="0" l="0" r="0" t="0"/>
          <a:stretch/>
        </p:blipFill>
        <p:spPr>
          <a:xfrm>
            <a:off x="755650" y="908050"/>
            <a:ext cx="7920037" cy="48974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0" l="0" r="0" t="0"/>
          <a:stretch/>
        </p:blipFill>
        <p:spPr>
          <a:xfrm>
            <a:off x="323850" y="3644900"/>
            <a:ext cx="8458200" cy="2952750"/>
          </a:xfrm>
          <a:prstGeom prst="rect">
            <a:avLst/>
          </a:prstGeom>
          <a:noFill/>
          <a:ln>
            <a:noFill/>
          </a:ln>
        </p:spPr>
      </p:pic>
      <p:sp>
        <p:nvSpPr>
          <p:cNvPr id="95" name="Google Shape;95;p2"/>
          <p:cNvSpPr txBox="1"/>
          <p:nvPr/>
        </p:nvSpPr>
        <p:spPr>
          <a:xfrm>
            <a:off x="179387" y="260350"/>
            <a:ext cx="8785225" cy="2586037"/>
          </a:xfrm>
          <a:prstGeom prst="rect">
            <a:avLst/>
          </a:prstGeom>
          <a:noFill/>
          <a:ln>
            <a:noFill/>
          </a:ln>
        </p:spPr>
        <p:txBody>
          <a:bodyPr anchorCtr="0" anchor="ctr" bIns="45700" lIns="91425" spcFirstLastPara="1" rIns="91425" wrap="square" tIns="45700">
            <a:spAutoFit/>
          </a:bodyPr>
          <a:lstStyle/>
          <a:p>
            <a:pPr indent="-114300" lvl="0" marL="0" marR="0" rtl="0" algn="just">
              <a:lnSpc>
                <a:spcPct val="100000"/>
              </a:lnSpc>
              <a:spcBef>
                <a:spcPts val="0"/>
              </a:spcBef>
              <a:spcAft>
                <a:spcPts val="0"/>
              </a:spcAft>
              <a:buClr>
                <a:schemeClr val="dk1"/>
              </a:buClr>
              <a:buSzPts val="1800"/>
              <a:buFont typeface="Arial"/>
              <a:buChar char="•"/>
            </a:pPr>
            <a:r>
              <a:rPr b="0" i="0" lang="en-US" sz="1800" u="none">
                <a:solidFill>
                  <a:schemeClr val="dk1"/>
                </a:solidFill>
                <a:latin typeface="Century Schoolbook"/>
                <a:ea typeface="Century Schoolbook"/>
                <a:cs typeface="Century Schoolbook"/>
                <a:sym typeface="Century Schoolbook"/>
              </a:rPr>
              <a:t> Les virus sont des entités biologiques de très petite taille, 20 à 300 nanomètres, 100 fois plus petits qu’une bactérie, ils ne sont pas visibles en microscopie optique.</a:t>
            </a:r>
            <a:endParaRPr/>
          </a:p>
          <a:p>
            <a:pPr indent="-114300" lvl="0" marL="0" marR="0" rtl="0" algn="just">
              <a:lnSpc>
                <a:spcPct val="100000"/>
              </a:lnSpc>
              <a:spcBef>
                <a:spcPts val="0"/>
              </a:spcBef>
              <a:spcAft>
                <a:spcPts val="0"/>
              </a:spcAft>
              <a:buClr>
                <a:schemeClr val="dk1"/>
              </a:buClr>
              <a:buSzPts val="1800"/>
              <a:buFont typeface="Arial"/>
              <a:buChar char="•"/>
            </a:pPr>
            <a:r>
              <a:rPr b="0" i="0" lang="en-US" sz="1800" u="none">
                <a:solidFill>
                  <a:schemeClr val="dk1"/>
                </a:solidFill>
                <a:latin typeface="Century Schoolbook"/>
                <a:ea typeface="Century Schoolbook"/>
                <a:cs typeface="Century Schoolbook"/>
                <a:sym typeface="Century Schoolbook"/>
              </a:rPr>
              <a:t> Les virus sont des agents infectieux microscopiques possédant un seul type d’acide nucléique (ADN ou ARN).</a:t>
            </a:r>
            <a:endParaRPr/>
          </a:p>
          <a:p>
            <a:pPr indent="-114300" lvl="0" marL="0" marR="0" rtl="0" algn="just">
              <a:lnSpc>
                <a:spcPct val="100000"/>
              </a:lnSpc>
              <a:spcBef>
                <a:spcPts val="0"/>
              </a:spcBef>
              <a:spcAft>
                <a:spcPts val="0"/>
              </a:spcAft>
              <a:buClr>
                <a:schemeClr val="dk1"/>
              </a:buClr>
              <a:buSzPts val="1800"/>
              <a:buFont typeface="Arial"/>
              <a:buChar char="•"/>
            </a:pPr>
            <a:r>
              <a:rPr b="0" i="0" lang="en-US" sz="1800" u="none">
                <a:solidFill>
                  <a:schemeClr val="dk1"/>
                </a:solidFill>
                <a:latin typeface="Century Schoolbook"/>
                <a:ea typeface="Century Schoolbook"/>
                <a:cs typeface="Century Schoolbook"/>
                <a:sym typeface="Century Schoolbook"/>
              </a:rPr>
              <a:t> Ce sont des parasites intracellulaires absolus qui dépendent de cellule hôte, dont ils utilisent les constituants pour se multiplier. Ils parasitant aussi bien les êtres vivants pluricellulaires (animaux et végétaux) que les unicellulaires (bactéries et protistes).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nvSpPr>
        <p:spPr>
          <a:xfrm>
            <a:off x="250825" y="620712"/>
            <a:ext cx="8569325" cy="1200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En dehors d’une cellule vivante, le virus existe sous la forme d’une particule virale ou </a:t>
            </a:r>
            <a:r>
              <a:rPr b="1" i="0" lang="en-US" sz="1800" u="none">
                <a:solidFill>
                  <a:schemeClr val="dk1"/>
                </a:solidFill>
                <a:latin typeface="Century Schoolbook"/>
                <a:ea typeface="Century Schoolbook"/>
                <a:cs typeface="Century Schoolbook"/>
                <a:sym typeface="Century Schoolbook"/>
              </a:rPr>
              <a:t>VIRION </a:t>
            </a:r>
            <a:r>
              <a:rPr b="0" i="0" lang="en-US" sz="1800" u="none">
                <a:solidFill>
                  <a:schemeClr val="dk1"/>
                </a:solidFill>
                <a:latin typeface="Century Schoolbook"/>
                <a:ea typeface="Century Schoolbook"/>
                <a:cs typeface="Century Schoolbook"/>
                <a:sym typeface="Century Schoolbook"/>
              </a:rPr>
              <a:t>qui n’est composée que d’un filament d’acide nucléique, enfermé dans une coque protéique protectrice appelée capside et, dans certains cas, d’une enveloppe. </a:t>
            </a:r>
            <a:endParaRPr/>
          </a:p>
        </p:txBody>
      </p:sp>
      <p:sp>
        <p:nvSpPr>
          <p:cNvPr id="101" name="Google Shape;101;p3"/>
          <p:cNvSpPr txBox="1"/>
          <p:nvPr/>
        </p:nvSpPr>
        <p:spPr>
          <a:xfrm>
            <a:off x="1331912" y="2349500"/>
            <a:ext cx="75771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sng">
                <a:solidFill>
                  <a:schemeClr val="dk1"/>
                </a:solidFill>
                <a:latin typeface="Calibri"/>
                <a:ea typeface="Calibri"/>
                <a:cs typeface="Calibri"/>
                <a:sym typeface="Calibri"/>
              </a:rPr>
              <a:t>Virus </a:t>
            </a:r>
            <a:r>
              <a:rPr b="0" i="0" lang="en-US" sz="1800" u="none">
                <a:solidFill>
                  <a:schemeClr val="dk1"/>
                </a:solidFill>
                <a:latin typeface="Calibri"/>
                <a:ea typeface="Calibri"/>
                <a:cs typeface="Calibri"/>
                <a:sym typeface="Calibri"/>
              </a:rPr>
              <a:t>                                                                          </a:t>
            </a:r>
            <a:r>
              <a:rPr b="0" i="0" lang="en-US" sz="1800" u="sng">
                <a:solidFill>
                  <a:schemeClr val="dk1"/>
                </a:solidFill>
                <a:latin typeface="Calibri"/>
                <a:ea typeface="Calibri"/>
                <a:cs typeface="Calibri"/>
                <a:sym typeface="Calibri"/>
              </a:rPr>
              <a:t>cellules pro ou eucaryotes</a:t>
            </a:r>
            <a:endParaRPr/>
          </a:p>
        </p:txBody>
      </p:sp>
      <p:graphicFrame>
        <p:nvGraphicFramePr>
          <p:cNvPr id="102" name="Google Shape;102;p3"/>
          <p:cNvGraphicFramePr/>
          <p:nvPr/>
        </p:nvGraphicFramePr>
        <p:xfrm>
          <a:off x="395287" y="2781300"/>
          <a:ext cx="3000000" cy="3000000"/>
        </p:xfrm>
        <a:graphic>
          <a:graphicData uri="http://schemas.openxmlformats.org/drawingml/2006/table">
            <a:tbl>
              <a:tblPr>
                <a:noFill/>
                <a:tableStyleId>{B85510CE-C6B3-4C95-BD72-D73910ADE8FC}</a:tableStyleId>
              </a:tblPr>
              <a:tblGrid>
                <a:gridCol w="4248150"/>
                <a:gridCol w="4321175"/>
              </a:tblGrid>
              <a:tr h="692150">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ne possède qu'un seul type d'acide nucléique (ADN ou ARN) = génome viral</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Dans les autres formes vivantes l'ADN porte l'intégralité de l'information génétique </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0550">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se reproduit à partir de ce seul acide nucléique par réplication</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Ni scissiparité comme chez les bactéries, ni mitose comme chez les eucaryotes</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01800">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il présente un parasitisme intracellulaire absolu.</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600"/>
                        <a:buFont typeface="Century Schoolbook"/>
                        <a:buNone/>
                      </a:pPr>
                      <a:r>
                        <a:rPr b="0" i="0" lang="en-US" sz="1600" u="none" cap="none" strike="noStrike">
                          <a:solidFill>
                            <a:schemeClr val="dk1"/>
                          </a:solidFill>
                          <a:latin typeface="Century Schoolbook"/>
                          <a:ea typeface="Century Schoolbook"/>
                          <a:cs typeface="Century Schoolbook"/>
                          <a:sym typeface="Century Schoolbook"/>
                        </a:rPr>
                        <a:t>Ne possède aucun système enzymatique ou énergétique lui permettant d'assurer sa propre auto réplication. Il détourne donc à son profit les structures et l'équipement enzymatique de la cellule hôte pour sa multiplication </a:t>
                      </a:r>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nvSpPr>
        <p:spPr>
          <a:xfrm>
            <a:off x="36512" y="214312"/>
            <a:ext cx="9072562" cy="3538537"/>
          </a:xfrm>
          <a:prstGeom prst="rect">
            <a:avLst/>
          </a:prstGeom>
          <a:noFill/>
          <a:ln>
            <a:noFill/>
          </a:ln>
        </p:spPr>
        <p:txBody>
          <a:bodyPr anchorCtr="0" anchor="ctr" bIns="45700" lIns="91425" spcFirstLastPara="1" rIns="91425" wrap="square" tIns="45700">
            <a:spAutoFit/>
          </a:bodyPr>
          <a:lstStyle/>
          <a:p>
            <a:pPr indent="449262" lvl="0" marL="0" marR="0" rtl="0" algn="l">
              <a:lnSpc>
                <a:spcPct val="100000"/>
              </a:lnSpc>
              <a:spcBef>
                <a:spcPts val="0"/>
              </a:spcBef>
              <a:spcAft>
                <a:spcPts val="0"/>
              </a:spcAft>
              <a:buClr>
                <a:srgbClr val="FF0000"/>
              </a:buClr>
              <a:buSzPts val="2400"/>
              <a:buFont typeface="Century Schoolbook"/>
              <a:buNone/>
            </a:pPr>
            <a:r>
              <a:rPr b="1" i="0" lang="en-US" sz="2400" u="none">
                <a:solidFill>
                  <a:srgbClr val="FF0000"/>
                </a:solidFill>
                <a:latin typeface="Century Schoolbook"/>
                <a:ea typeface="Century Schoolbook"/>
                <a:cs typeface="Century Schoolbook"/>
                <a:sym typeface="Century Schoolbook"/>
              </a:rPr>
              <a:t>Organisation et structure des virus</a:t>
            </a:r>
            <a:endParaRPr/>
          </a:p>
          <a:p>
            <a:pPr indent="449262" lvl="0" marL="0" marR="0" rtl="0" algn="l">
              <a:lnSpc>
                <a:spcPct val="100000"/>
              </a:lnSpc>
              <a:spcBef>
                <a:spcPts val="0"/>
              </a:spcBef>
              <a:spcAft>
                <a:spcPts val="0"/>
              </a:spcAft>
              <a:buClr>
                <a:schemeClr val="dk1"/>
              </a:buClr>
              <a:buSzPts val="2000"/>
              <a:buFont typeface="Arial"/>
              <a:buNone/>
            </a:pPr>
            <a:r>
              <a:t/>
            </a:r>
            <a:endParaRPr b="1" i="0" sz="2000" u="none">
              <a:solidFill>
                <a:srgbClr val="FF0000"/>
              </a:solidFill>
              <a:latin typeface="Century Schoolbook"/>
              <a:ea typeface="Century Schoolbook"/>
              <a:cs typeface="Century Schoolbook"/>
              <a:sym typeface="Century Schoolbook"/>
            </a:endParaRPr>
          </a:p>
          <a:p>
            <a:pPr indent="449262"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Toute particule virale est constituée d'au moins </a:t>
            </a:r>
            <a:r>
              <a:rPr b="1" i="0" lang="en-US" sz="1800" u="none">
                <a:solidFill>
                  <a:schemeClr val="dk1"/>
                </a:solidFill>
                <a:latin typeface="Century Schoolbook"/>
                <a:ea typeface="Century Schoolbook"/>
                <a:cs typeface="Century Schoolbook"/>
                <a:sym typeface="Century Schoolbook"/>
              </a:rPr>
              <a:t>deux éléments constants:</a:t>
            </a:r>
            <a:endParaRPr b="0" i="0" sz="1800" u="none">
              <a:solidFill>
                <a:schemeClr val="dk1"/>
              </a:solidFill>
              <a:latin typeface="Century Schoolbook"/>
              <a:ea typeface="Century Schoolbook"/>
              <a:cs typeface="Century Schoolbook"/>
              <a:sym typeface="Century Schoolbook"/>
            </a:endParaRPr>
          </a:p>
          <a:p>
            <a:pPr indent="449262" lvl="0" marL="0" marR="0" rtl="0" algn="l">
              <a:lnSpc>
                <a:spcPct val="100000"/>
              </a:lnSpc>
              <a:spcBef>
                <a:spcPts val="0"/>
              </a:spcBef>
              <a:spcAft>
                <a:spcPts val="0"/>
              </a:spcAft>
              <a:buClr>
                <a:schemeClr val="dk1"/>
              </a:buClr>
              <a:buSzPts val="1800"/>
              <a:buFont typeface="Century Schoolbook"/>
              <a:buNone/>
            </a:pPr>
            <a:r>
              <a:rPr b="1" i="0" lang="en-US" sz="1800" u="sng">
                <a:solidFill>
                  <a:schemeClr val="dk1"/>
                </a:solidFill>
                <a:latin typeface="Century Schoolbook"/>
                <a:ea typeface="Century Schoolbook"/>
                <a:cs typeface="Century Schoolbook"/>
                <a:sym typeface="Century Schoolbook"/>
              </a:rPr>
              <a:t>le génome </a:t>
            </a:r>
            <a:r>
              <a:rPr b="0" i="0" lang="en-US" sz="1800" u="none">
                <a:solidFill>
                  <a:schemeClr val="dk1"/>
                </a:solidFill>
                <a:latin typeface="Century Schoolbook"/>
                <a:ea typeface="Century Schoolbook"/>
                <a:cs typeface="Century Schoolbook"/>
                <a:sym typeface="Century Schoolbook"/>
              </a:rPr>
              <a:t>: de nature nucléotidique et composé d'acide nucléique (ADN ou     ARN) </a:t>
            </a:r>
            <a:endParaRPr b="1" i="0" sz="1800" u="none">
              <a:solidFill>
                <a:schemeClr val="dk1"/>
              </a:solidFill>
              <a:latin typeface="Century Schoolbook"/>
              <a:ea typeface="Century Schoolbook"/>
              <a:cs typeface="Century Schoolbook"/>
              <a:sym typeface="Century Schoolbook"/>
            </a:endParaRPr>
          </a:p>
          <a:p>
            <a:pPr indent="449262" lvl="0" marL="0" marR="0" rtl="0" algn="l">
              <a:lnSpc>
                <a:spcPct val="100000"/>
              </a:lnSpc>
              <a:spcBef>
                <a:spcPts val="0"/>
              </a:spcBef>
              <a:spcAft>
                <a:spcPts val="0"/>
              </a:spcAft>
              <a:buClr>
                <a:schemeClr val="dk1"/>
              </a:buClr>
              <a:buSzPts val="1800"/>
              <a:buFont typeface="Century Schoolbook"/>
              <a:buNone/>
            </a:pPr>
            <a:r>
              <a:rPr b="1" i="0" lang="en-US" sz="1800" u="sng">
                <a:solidFill>
                  <a:schemeClr val="dk1"/>
                </a:solidFill>
                <a:latin typeface="Century Schoolbook"/>
                <a:ea typeface="Century Schoolbook"/>
                <a:cs typeface="Century Schoolbook"/>
                <a:sym typeface="Century Schoolbook"/>
              </a:rPr>
              <a:t>la capside </a:t>
            </a:r>
            <a:r>
              <a:rPr b="0" i="0" lang="en-US" sz="1800" u="none">
                <a:solidFill>
                  <a:schemeClr val="dk1"/>
                </a:solidFill>
                <a:latin typeface="Century Schoolbook"/>
                <a:ea typeface="Century Schoolbook"/>
                <a:cs typeface="Century Schoolbook"/>
                <a:sym typeface="Century Schoolbook"/>
              </a:rPr>
              <a:t>: qui est une coque de nature protéique, entourant le génome et est capable d'assurer sa protection et sa survie dans le milieu extérieur. </a:t>
            </a:r>
            <a:endParaRPr/>
          </a:p>
          <a:p>
            <a:pPr indent="-334962" lvl="0" marL="449262"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Century Schoolbook"/>
              <a:ea typeface="Century Schoolbook"/>
              <a:cs typeface="Century Schoolbook"/>
              <a:sym typeface="Century Schoolbook"/>
            </a:endParaRPr>
          </a:p>
          <a:p>
            <a:pPr indent="449262" lvl="0" marL="0" marR="0" rtl="0" algn="l">
              <a:lnSpc>
                <a:spcPct val="100000"/>
              </a:lnSpc>
              <a:spcBef>
                <a:spcPts val="0"/>
              </a:spcBef>
              <a:spcAft>
                <a:spcPts val="0"/>
              </a:spcAft>
              <a:buClr>
                <a:schemeClr val="dk1"/>
              </a:buClr>
              <a:buSzPts val="1800"/>
              <a:buFont typeface="Century Schoolbook"/>
              <a:buNone/>
            </a:pPr>
            <a:r>
              <a:rPr b="1" i="0" lang="en-US" sz="1800" u="none">
                <a:solidFill>
                  <a:schemeClr val="dk1"/>
                </a:solidFill>
                <a:latin typeface="Century Schoolbook"/>
                <a:ea typeface="Century Schoolbook"/>
                <a:cs typeface="Century Schoolbook"/>
                <a:sym typeface="Century Schoolbook"/>
              </a:rPr>
              <a:t>L’ensemble acide nucléique + capside = Une Nucléocapside</a:t>
            </a:r>
            <a:endParaRPr/>
          </a:p>
          <a:p>
            <a:pPr indent="449262"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entury Schoolbook"/>
              <a:ea typeface="Century Schoolbook"/>
              <a:cs typeface="Century Schoolbook"/>
              <a:sym typeface="Century Schoolbook"/>
            </a:endParaRPr>
          </a:p>
          <a:p>
            <a:pPr indent="449262" lvl="0" marL="0" marR="0" rtl="0" algn="l">
              <a:lnSpc>
                <a:spcPct val="100000"/>
              </a:lnSpc>
              <a:spcBef>
                <a:spcPts val="0"/>
              </a:spcBef>
              <a:spcAft>
                <a:spcPts val="0"/>
              </a:spcAft>
              <a:buClr>
                <a:schemeClr val="dk1"/>
              </a:buClr>
              <a:buSzPts val="1800"/>
              <a:buFont typeface="Century Schoolbook"/>
              <a:buNone/>
            </a:pPr>
            <a:r>
              <a:rPr b="1" i="0" lang="en-US" sz="1800" u="none">
                <a:solidFill>
                  <a:schemeClr val="dk1"/>
                </a:solidFill>
                <a:latin typeface="Century Schoolbook"/>
                <a:ea typeface="Century Schoolbook"/>
                <a:cs typeface="Century Schoolbook"/>
                <a:sym typeface="Century Schoolbook"/>
              </a:rPr>
              <a:t>Un</a:t>
            </a:r>
            <a:r>
              <a:rPr b="0" i="0" lang="en-US" sz="1800" u="none">
                <a:solidFill>
                  <a:schemeClr val="dk1"/>
                </a:solidFill>
                <a:latin typeface="Century Schoolbook"/>
                <a:ea typeface="Century Schoolbook"/>
                <a:cs typeface="Century Schoolbook"/>
                <a:sym typeface="Century Schoolbook"/>
              </a:rPr>
              <a:t> </a:t>
            </a:r>
            <a:r>
              <a:rPr b="1" i="0" lang="en-US" sz="1800" u="none">
                <a:solidFill>
                  <a:schemeClr val="dk1"/>
                </a:solidFill>
                <a:latin typeface="Century Schoolbook"/>
                <a:ea typeface="Century Schoolbook"/>
                <a:cs typeface="Century Schoolbook"/>
                <a:sym typeface="Century Schoolbook"/>
              </a:rPr>
              <a:t>élément inconstant</a:t>
            </a:r>
            <a:r>
              <a:rPr b="0" i="0" lang="en-US" sz="1800" u="none">
                <a:solidFill>
                  <a:schemeClr val="dk1"/>
                </a:solidFill>
                <a:latin typeface="Century Schoolbook"/>
                <a:ea typeface="Century Schoolbook"/>
                <a:cs typeface="Century Schoolbook"/>
                <a:sym typeface="Century Schoolbook"/>
              </a:rPr>
              <a:t> :</a:t>
            </a:r>
            <a:r>
              <a:rPr b="1" i="0" lang="en-US" sz="1800" u="sng">
                <a:solidFill>
                  <a:schemeClr val="dk1"/>
                </a:solidFill>
                <a:latin typeface="Century Schoolbook"/>
                <a:ea typeface="Century Schoolbook"/>
                <a:cs typeface="Century Schoolbook"/>
                <a:sym typeface="Century Schoolbook"/>
              </a:rPr>
              <a:t> Enveloppe</a:t>
            </a:r>
            <a:r>
              <a:rPr b="0" i="0" lang="en-US" sz="1800" u="none">
                <a:solidFill>
                  <a:schemeClr val="dk1"/>
                </a:solidFill>
                <a:latin typeface="Century Schoolbook"/>
                <a:ea typeface="Century Schoolbook"/>
                <a:cs typeface="Century Schoolbook"/>
                <a:sym typeface="Century Schoolbook"/>
              </a:rPr>
              <a:t> entoure la capside.</a:t>
            </a:r>
            <a:endParaRPr/>
          </a:p>
          <a:p>
            <a:pPr indent="0" lvl="0" marL="0" marR="0" rtl="0" algn="l">
              <a:lnSpc>
                <a:spcPct val="100000"/>
              </a:lnSpc>
              <a:spcBef>
                <a:spcPts val="0"/>
              </a:spcBef>
              <a:spcAft>
                <a:spcPts val="0"/>
              </a:spcAft>
              <a:buNone/>
            </a:pPr>
            <a:r>
              <a:t/>
            </a:r>
            <a:endParaRPr b="0" i="0" sz="1800" u="none">
              <a:solidFill>
                <a:schemeClr val="dk1"/>
              </a:solidFill>
              <a:latin typeface="Century Schoolbook"/>
              <a:ea typeface="Century Schoolbook"/>
              <a:cs typeface="Century Schoolbook"/>
              <a:sym typeface="Century Schoolbook"/>
            </a:endParaRPr>
          </a:p>
        </p:txBody>
      </p:sp>
      <p:pic>
        <p:nvPicPr>
          <p:cNvPr descr="https://upload.wikimedia.org/wikipedia/commons/thumb/1/11/CMVschema-fr.svg/721px-CMVschema-fr.svg.png" id="108" name="Google Shape;108;p4"/>
          <p:cNvPicPr preferRelativeResize="0"/>
          <p:nvPr/>
        </p:nvPicPr>
        <p:blipFill rotWithShape="1">
          <a:blip r:embed="rId3">
            <a:alphaModFix/>
          </a:blip>
          <a:srcRect b="0" l="0" r="0" t="15948"/>
          <a:stretch/>
        </p:blipFill>
        <p:spPr>
          <a:xfrm>
            <a:off x="1187450" y="3933825"/>
            <a:ext cx="6867525" cy="2808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Résultat de recherche d'images pour &quot;virus nu et enveloppé&quot;" id="113" name="Google Shape;113;p5"/>
          <p:cNvPicPr preferRelativeResize="0"/>
          <p:nvPr/>
        </p:nvPicPr>
        <p:blipFill rotWithShape="1">
          <a:blip r:embed="rId3">
            <a:alphaModFix/>
          </a:blip>
          <a:srcRect b="0" l="0" r="0" t="0"/>
          <a:stretch/>
        </p:blipFill>
        <p:spPr>
          <a:xfrm>
            <a:off x="755650" y="404812"/>
            <a:ext cx="7561262" cy="604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nvSpPr>
        <p:spPr>
          <a:xfrm>
            <a:off x="-252412" y="0"/>
            <a:ext cx="9217025" cy="1138237"/>
          </a:xfrm>
          <a:prstGeom prst="rect">
            <a:avLst/>
          </a:prstGeom>
          <a:noFill/>
          <a:ln>
            <a:noFill/>
          </a:ln>
        </p:spPr>
        <p:txBody>
          <a:bodyPr anchorCtr="0" anchor="ctr" bIns="0" lIns="457050" spcFirstLastPara="1" rIns="91425" wrap="square" tIns="304700">
            <a:spAutoFit/>
          </a:bodyPr>
          <a:lstStyle/>
          <a:p>
            <a:pPr indent="0" lvl="0" marL="0" marR="0" rtl="0" algn="l">
              <a:lnSpc>
                <a:spcPct val="100000"/>
              </a:lnSpc>
              <a:spcBef>
                <a:spcPts val="0"/>
              </a:spcBef>
              <a:spcAft>
                <a:spcPts val="0"/>
              </a:spcAft>
              <a:buClr>
                <a:schemeClr val="dk1"/>
              </a:buClr>
              <a:buSzPts val="1800"/>
              <a:buFont typeface="Century Schoolbook"/>
              <a:buNone/>
            </a:pPr>
            <a:r>
              <a:rPr b="1" i="0" lang="en-US" sz="1800" u="sng">
                <a:solidFill>
                  <a:schemeClr val="dk1"/>
                </a:solidFill>
                <a:latin typeface="Century Schoolbook"/>
                <a:ea typeface="Century Schoolbook"/>
                <a:cs typeface="Century Schoolbook"/>
                <a:sym typeface="Century Schoolbook"/>
              </a:rPr>
              <a:t>LE GÉNOME VIRAL</a:t>
            </a:r>
            <a:r>
              <a:rPr b="1" i="0" lang="en-US" sz="1800" u="none">
                <a:solidFill>
                  <a:schemeClr val="dk1"/>
                </a:solidFill>
                <a:latin typeface="Century Schoolbook"/>
                <a:ea typeface="Century Schoolbook"/>
                <a:cs typeface="Century Schoolbook"/>
                <a:sym typeface="Century Schoolbook"/>
              </a:rPr>
              <a:t> : peut être</a:t>
            </a:r>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rgbClr val="365F91"/>
              </a:solidFill>
              <a:latin typeface="Century Schoolbook"/>
              <a:ea typeface="Century Schoolbook"/>
              <a:cs typeface="Century Schoolbook"/>
              <a:sym typeface="Century Schoolbook"/>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entury Schoolbook"/>
                <a:ea typeface="Century Schoolbook"/>
                <a:cs typeface="Century Schoolbook"/>
                <a:sym typeface="Century Schoolbook"/>
              </a:rPr>
              <a:t> De type ADN</a:t>
            </a:r>
            <a:endParaRPr/>
          </a:p>
        </p:txBody>
      </p:sp>
      <p:pic>
        <p:nvPicPr>
          <p:cNvPr descr="Résultat de recherche d'images pour &quot;monocaténaire segmenté&quot;" id="119" name="Google Shape;119;p6"/>
          <p:cNvPicPr preferRelativeResize="0"/>
          <p:nvPr/>
        </p:nvPicPr>
        <p:blipFill rotWithShape="1">
          <a:blip r:embed="rId3">
            <a:alphaModFix/>
          </a:blip>
          <a:srcRect b="0" l="0" r="48141" t="17135"/>
          <a:stretch/>
        </p:blipFill>
        <p:spPr>
          <a:xfrm>
            <a:off x="468312" y="1341437"/>
            <a:ext cx="3024187" cy="2232025"/>
          </a:xfrm>
          <a:prstGeom prst="rect">
            <a:avLst/>
          </a:prstGeom>
          <a:noFill/>
          <a:ln>
            <a:noFill/>
          </a:ln>
        </p:spPr>
      </p:pic>
      <p:pic>
        <p:nvPicPr>
          <p:cNvPr descr="Résultat de recherche d'images pour &quot;monocaténaire segmenté&quot;" id="120" name="Google Shape;120;p6"/>
          <p:cNvPicPr preferRelativeResize="0"/>
          <p:nvPr/>
        </p:nvPicPr>
        <p:blipFill rotWithShape="1">
          <a:blip r:embed="rId3">
            <a:alphaModFix/>
          </a:blip>
          <a:srcRect b="0" l="51857" r="0" t="23559"/>
          <a:stretch/>
        </p:blipFill>
        <p:spPr>
          <a:xfrm>
            <a:off x="468312" y="4287837"/>
            <a:ext cx="3024187" cy="2570162"/>
          </a:xfrm>
          <a:prstGeom prst="rect">
            <a:avLst/>
          </a:prstGeom>
          <a:noFill/>
          <a:ln>
            <a:noFill/>
          </a:ln>
        </p:spPr>
      </p:pic>
      <p:sp>
        <p:nvSpPr>
          <p:cNvPr id="121" name="Google Shape;121;p6"/>
          <p:cNvSpPr txBox="1"/>
          <p:nvPr/>
        </p:nvSpPr>
        <p:spPr>
          <a:xfrm>
            <a:off x="107950" y="3590925"/>
            <a:ext cx="1670050" cy="36830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entury Schoolbook"/>
                <a:ea typeface="Century Schoolbook"/>
                <a:cs typeface="Century Schoolbook"/>
                <a:sym typeface="Century Schoolbook"/>
              </a:rPr>
              <a:t>De type ARN</a:t>
            </a:r>
            <a:endParaRPr/>
          </a:p>
        </p:txBody>
      </p:sp>
      <p:pic>
        <p:nvPicPr>
          <p:cNvPr id="122" name="Google Shape;122;p6"/>
          <p:cNvPicPr preferRelativeResize="0"/>
          <p:nvPr/>
        </p:nvPicPr>
        <p:blipFill rotWithShape="1">
          <a:blip r:embed="rId4">
            <a:alphaModFix/>
          </a:blip>
          <a:srcRect b="50892" l="28272" r="26092" t="27934"/>
          <a:stretch/>
        </p:blipFill>
        <p:spPr>
          <a:xfrm>
            <a:off x="4362450" y="4508500"/>
            <a:ext cx="4391025" cy="1370012"/>
          </a:xfrm>
          <a:prstGeom prst="rect">
            <a:avLst/>
          </a:prstGeom>
          <a:noFill/>
          <a:ln>
            <a:noFill/>
          </a:ln>
        </p:spPr>
      </p:pic>
      <p:pic>
        <p:nvPicPr>
          <p:cNvPr id="123" name="Google Shape;123;p6"/>
          <p:cNvPicPr preferRelativeResize="0"/>
          <p:nvPr/>
        </p:nvPicPr>
        <p:blipFill rotWithShape="1">
          <a:blip r:embed="rId5">
            <a:alphaModFix/>
          </a:blip>
          <a:srcRect b="55819" l="29562" r="35715" t="32712"/>
          <a:stretch/>
        </p:blipFill>
        <p:spPr>
          <a:xfrm>
            <a:off x="4362450" y="1948112"/>
            <a:ext cx="3887786" cy="685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nvSpPr>
        <p:spPr>
          <a:xfrm>
            <a:off x="-288925" y="246062"/>
            <a:ext cx="9324975" cy="3694112"/>
          </a:xfrm>
          <a:prstGeom prst="rect">
            <a:avLst/>
          </a:prstGeom>
          <a:noFill/>
          <a:ln>
            <a:noFill/>
          </a:ln>
        </p:spPr>
        <p:txBody>
          <a:bodyPr anchorCtr="0" anchor="ctr" bIns="0" lIns="457050" spcFirstLastPara="1" rIns="91425" wrap="square" tIns="304700">
            <a:spAutoFit/>
          </a:bodyPr>
          <a:lstStyle/>
          <a:p>
            <a:pPr indent="0" lvl="0" marL="0" marR="0" rtl="0" algn="just">
              <a:lnSpc>
                <a:spcPct val="100000"/>
              </a:lnSpc>
              <a:spcBef>
                <a:spcPts val="0"/>
              </a:spcBef>
              <a:spcAft>
                <a:spcPts val="0"/>
              </a:spcAft>
              <a:buClr>
                <a:schemeClr val="dk1"/>
              </a:buClr>
              <a:buSzPts val="2000"/>
              <a:buFont typeface="Century Schoolbook"/>
              <a:buNone/>
            </a:pPr>
            <a:r>
              <a:rPr b="1" i="0" lang="en-US" sz="2000" u="sng">
                <a:solidFill>
                  <a:schemeClr val="dk1"/>
                </a:solidFill>
                <a:latin typeface="Century Schoolbook"/>
                <a:ea typeface="Century Schoolbook"/>
                <a:cs typeface="Century Schoolbook"/>
                <a:sym typeface="Century Schoolbook"/>
              </a:rPr>
              <a:t>LA CAPSIDE </a:t>
            </a:r>
            <a:r>
              <a:rPr b="1" i="0" lang="en-US" sz="2000" u="none">
                <a:solidFill>
                  <a:schemeClr val="dk1"/>
                </a:solidFill>
                <a:latin typeface="Century Schoolbook"/>
                <a:ea typeface="Century Schoolbook"/>
                <a:cs typeface="Century Schoolbook"/>
                <a:sym typeface="Century Schoolbook"/>
              </a:rPr>
              <a:t>VIRALE  (terme venant de capsa = mot grec signifiant boîte)</a:t>
            </a:r>
            <a:endParaRPr/>
          </a:p>
          <a:p>
            <a:pPr indent="0" lvl="0" marL="0" marR="0" rtl="0" algn="just">
              <a:lnSpc>
                <a:spcPct val="100000"/>
              </a:lnSpc>
              <a:spcBef>
                <a:spcPts val="0"/>
              </a:spcBef>
              <a:spcAft>
                <a:spcPts val="0"/>
              </a:spcAft>
              <a:buClr>
                <a:schemeClr val="dk1"/>
              </a:buClr>
              <a:buSzPts val="2000"/>
              <a:buFont typeface="Arial"/>
              <a:buNone/>
            </a:pPr>
            <a:r>
              <a:t/>
            </a:r>
            <a:endParaRPr b="1" i="0" sz="2000" u="none">
              <a:solidFill>
                <a:srgbClr val="365F91"/>
              </a:solidFill>
              <a:latin typeface="Century Schoolbook"/>
              <a:ea typeface="Century Schoolbook"/>
              <a:cs typeface="Century Schoolbook"/>
              <a:sym typeface="Century Schoolbook"/>
            </a:endParaRPr>
          </a:p>
          <a:p>
            <a:pPr indent="0" lvl="0" marL="0" marR="0" rtl="0" algn="just">
              <a:lnSpc>
                <a:spcPct val="100000"/>
              </a:lnSpc>
              <a:spcBef>
                <a:spcPts val="0"/>
              </a:spcBef>
              <a:spcAft>
                <a:spcPts val="0"/>
              </a:spcAft>
              <a:buClr>
                <a:schemeClr val="dk1"/>
              </a:buClr>
              <a:buSzPts val="2000"/>
              <a:buFont typeface="Century Schoolbook"/>
              <a:buNone/>
            </a:pPr>
            <a:r>
              <a:rPr b="0" i="0" lang="en-US" sz="2000" u="none">
                <a:solidFill>
                  <a:schemeClr val="dk1"/>
                </a:solidFill>
                <a:latin typeface="Century Schoolbook"/>
                <a:ea typeface="Century Schoolbook"/>
                <a:cs typeface="Century Schoolbook"/>
                <a:sym typeface="Century Schoolbook"/>
              </a:rPr>
              <a:t>C'est une structure compacte de nature protéique, qui entoure le génome viral.</a:t>
            </a:r>
            <a:endParaRPr b="0" i="0" sz="2000" u="none">
              <a:solidFill>
                <a:schemeClr val="dk1"/>
              </a:solidFill>
              <a:latin typeface="Century Schoolbook"/>
              <a:ea typeface="Century Schoolbook"/>
              <a:cs typeface="Century Schoolbook"/>
              <a:sym typeface="Century Schoolbook"/>
            </a:endParaRPr>
          </a:p>
          <a:p>
            <a:pPr indent="0" lvl="0" marL="0" marR="0" rtl="0" algn="just">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0" lvl="0" marL="0" marR="0" rtl="0" algn="just">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Elle a 2 rôles : </a:t>
            </a:r>
            <a:endParaRPr/>
          </a:p>
          <a:p>
            <a:pPr indent="0" lvl="0" marL="0" marR="0" rtl="0" algn="just">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127000" lvl="0" marL="0" marR="0" rtl="0" algn="just">
              <a:lnSpc>
                <a:spcPct val="100000"/>
              </a:lnSpc>
              <a:spcBef>
                <a:spcPts val="0"/>
              </a:spcBef>
              <a:spcAft>
                <a:spcPts val="0"/>
              </a:spcAft>
              <a:buClr>
                <a:schemeClr val="dk1"/>
              </a:buClr>
              <a:buSzPts val="2000"/>
              <a:buFont typeface="Century Schoolbook"/>
              <a:buChar char="•"/>
            </a:pPr>
            <a:r>
              <a:rPr b="0" i="0" lang="en-US" sz="2000" u="none">
                <a:solidFill>
                  <a:schemeClr val="dk1"/>
                </a:solidFill>
                <a:latin typeface="Century Schoolbook"/>
                <a:ea typeface="Century Schoolbook"/>
                <a:cs typeface="Century Schoolbook"/>
                <a:sym typeface="Century Schoolbook"/>
              </a:rPr>
              <a:t>Elément de protection du génome viral dans le milieu environnant. </a:t>
            </a:r>
            <a:endParaRPr b="0" i="0" sz="2000" u="none">
              <a:solidFill>
                <a:schemeClr val="dk1"/>
              </a:solidFill>
              <a:latin typeface="Century Schoolbook"/>
              <a:ea typeface="Century Schoolbook"/>
              <a:cs typeface="Century Schoolbook"/>
              <a:sym typeface="Century Schoolbook"/>
            </a:endParaRPr>
          </a:p>
          <a:p>
            <a:pPr indent="-127000" lvl="0" marL="0" marR="0" rtl="0" algn="just">
              <a:lnSpc>
                <a:spcPct val="100000"/>
              </a:lnSpc>
              <a:spcBef>
                <a:spcPts val="0"/>
              </a:spcBef>
              <a:spcAft>
                <a:spcPts val="0"/>
              </a:spcAft>
              <a:buClr>
                <a:schemeClr val="dk1"/>
              </a:buClr>
              <a:buSzPts val="2000"/>
              <a:buFont typeface="Century Schoolbook"/>
              <a:buChar char="•"/>
            </a:pPr>
            <a:r>
              <a:rPr b="0" i="0" lang="en-US" sz="2000" u="none">
                <a:solidFill>
                  <a:schemeClr val="dk1"/>
                </a:solidFill>
                <a:latin typeface="Century Schoolbook"/>
                <a:ea typeface="Century Schoolbook"/>
                <a:cs typeface="Century Schoolbook"/>
                <a:sym typeface="Century Schoolbook"/>
              </a:rPr>
              <a:t>Intervient directement, pour les virus nus, dans la fixation du virus à la surface de la cellule hôte.</a:t>
            </a:r>
            <a:endParaRPr/>
          </a:p>
        </p:txBody>
      </p:sp>
      <p:sp>
        <p:nvSpPr>
          <p:cNvPr id="129" name="Google Shape;129;p7"/>
          <p:cNvSpPr txBox="1"/>
          <p:nvPr/>
        </p:nvSpPr>
        <p:spPr>
          <a:xfrm>
            <a:off x="179387" y="4292600"/>
            <a:ext cx="8785225" cy="15700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Century Schoolbook"/>
              <a:buNone/>
            </a:pPr>
            <a:r>
              <a:rPr b="0" i="0" lang="en-US" sz="2400" u="none">
                <a:solidFill>
                  <a:schemeClr val="dk1"/>
                </a:solidFill>
                <a:latin typeface="Century Schoolbook"/>
                <a:ea typeface="Century Schoolbook"/>
                <a:cs typeface="Century Schoolbook"/>
                <a:sym typeface="Century Schoolbook"/>
              </a:rPr>
              <a:t>Les capsides sont formées de l'assemblage d'une seule ou d'un petit nombre de sous-unités protéiques appelés  capsomères. Selon le type d'assemblage, on distingue différentes catégories de capside.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nvSpPr>
        <p:spPr>
          <a:xfrm>
            <a:off x="-323850" y="-242887"/>
            <a:ext cx="9144000" cy="3630612"/>
          </a:xfrm>
          <a:prstGeom prst="rect">
            <a:avLst/>
          </a:prstGeom>
          <a:noFill/>
          <a:ln>
            <a:noFill/>
          </a:ln>
        </p:spPr>
        <p:txBody>
          <a:bodyPr anchorCtr="0" anchor="ctr" bIns="0" lIns="457050" spcFirstLastPara="1" rIns="91425" wrap="square" tIns="304700">
            <a:spAutoFit/>
          </a:bodyPr>
          <a:lstStyle/>
          <a:p>
            <a:pPr indent="-114300" lvl="0" marL="0" marR="0" rtl="0" algn="l">
              <a:lnSpc>
                <a:spcPct val="100000"/>
              </a:lnSpc>
              <a:spcBef>
                <a:spcPts val="0"/>
              </a:spcBef>
              <a:spcAft>
                <a:spcPts val="0"/>
              </a:spcAft>
              <a:buClr>
                <a:schemeClr val="dk1"/>
              </a:buClr>
              <a:buSzPts val="1800"/>
              <a:buFont typeface="Century Schoolbook"/>
              <a:buChar char="•"/>
            </a:pPr>
            <a:r>
              <a:rPr b="1" i="0" lang="en-US" sz="1800" u="sng">
                <a:solidFill>
                  <a:schemeClr val="dk1"/>
                </a:solidFill>
                <a:latin typeface="Century Schoolbook"/>
                <a:ea typeface="Century Schoolbook"/>
                <a:cs typeface="Century Schoolbook"/>
                <a:sym typeface="Century Schoolbook"/>
              </a:rPr>
              <a:t>L’enveloppe virale</a:t>
            </a:r>
            <a:endParaRPr b="1" i="0" sz="1800" u="none">
              <a:solidFill>
                <a:srgbClr val="365F9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C'est une structure glucido-lipido-protéique qui entoure la capside virale, pour les virus enveloppés. Elle est constituée de :</a:t>
            </a:r>
            <a:endParaRPr b="0" i="0" sz="1800" u="none">
              <a:solidFill>
                <a:schemeClr val="dk1"/>
              </a:solidFill>
              <a:latin typeface="Century Schoolbook"/>
              <a:ea typeface="Century Schoolbook"/>
              <a:cs typeface="Century Schoolbook"/>
              <a:sym typeface="Century Schoolbook"/>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 Double couche lipidique provenant du bourgeonnement du virus à travers l'une des membranes de la cellule infectée (membrane nucléaire, m.cytoplasmique, RE et AG).</a:t>
            </a:r>
            <a:endParaRPr b="0" i="0" sz="1800" u="none">
              <a:solidFill>
                <a:schemeClr val="dk1"/>
              </a:solidFill>
              <a:latin typeface="Century Schoolbook"/>
              <a:ea typeface="Century Schoolbook"/>
              <a:cs typeface="Century Schoolbook"/>
              <a:sym typeface="Century Schoolbook"/>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Glycoprotéines d'origine virale ancrées à la face externe de la couche lipidique et formant des </a:t>
            </a:r>
            <a:r>
              <a:rPr b="1" i="0" lang="en-US" sz="1800" u="sng">
                <a:solidFill>
                  <a:schemeClr val="dk1"/>
                </a:solidFill>
                <a:latin typeface="Century Schoolbook"/>
                <a:ea typeface="Century Schoolbook"/>
                <a:cs typeface="Century Schoolbook"/>
                <a:sym typeface="Century Schoolbook"/>
              </a:rPr>
              <a:t>spicules</a:t>
            </a:r>
            <a:r>
              <a:rPr b="0" i="0" lang="en-US" sz="1800" u="none">
                <a:solidFill>
                  <a:schemeClr val="dk1"/>
                </a:solidFill>
                <a:latin typeface="Century Schoolbook"/>
                <a:ea typeface="Century Schoolbook"/>
                <a:cs typeface="Century Schoolbook"/>
                <a:sym typeface="Century Schoolbook"/>
              </a:rPr>
              <a:t> à la surface de la particule virale. Ces spicules jouent un rôle très important pour les virus enveloppés : ils servent à reconnaitre la cellule hôte, à la fixation du virus à la surface cellulaire.</a:t>
            </a:r>
            <a:endParaRPr b="0" i="0" sz="1800" u="none">
              <a:solidFill>
                <a:schemeClr val="dk1"/>
              </a:solidFill>
              <a:latin typeface="Century Schoolbook"/>
              <a:ea typeface="Century Schoolbook"/>
              <a:cs typeface="Century Schoolbook"/>
              <a:sym typeface="Century Schoolbook"/>
            </a:endParaRPr>
          </a:p>
          <a:p>
            <a:pPr indent="-114300" lvl="0" marL="0" marR="0" rtl="0" algn="l">
              <a:lnSpc>
                <a:spcPct val="100000"/>
              </a:lnSpc>
              <a:spcBef>
                <a:spcPts val="0"/>
              </a:spcBef>
              <a:spcAft>
                <a:spcPts val="0"/>
              </a:spcAft>
              <a:buClr>
                <a:schemeClr val="dk1"/>
              </a:buClr>
              <a:buSzPts val="1800"/>
              <a:buFont typeface="Century Schoolbook"/>
              <a:buChar char="•"/>
            </a:pPr>
            <a:r>
              <a:rPr b="0" i="0" lang="en-US" sz="1800" u="none">
                <a:solidFill>
                  <a:schemeClr val="dk1"/>
                </a:solidFill>
                <a:latin typeface="Century Schoolbook"/>
                <a:ea typeface="Century Schoolbook"/>
                <a:cs typeface="Century Schoolbook"/>
                <a:sym typeface="Century Schoolbook"/>
              </a:rPr>
              <a:t>Pour certains virus, la face interne de l'enveloppe est tapissée d'une couche protéique virale supplémentaire appelée matrice.</a:t>
            </a:r>
            <a:endParaRPr/>
          </a:p>
        </p:txBody>
      </p:sp>
      <p:pic>
        <p:nvPicPr>
          <p:cNvPr id="135" name="Google Shape;135;p8"/>
          <p:cNvPicPr preferRelativeResize="0"/>
          <p:nvPr/>
        </p:nvPicPr>
        <p:blipFill rotWithShape="1">
          <a:blip r:embed="rId3">
            <a:alphaModFix/>
          </a:blip>
          <a:srcRect b="28654" l="57804" r="20058" t="20157"/>
          <a:stretch/>
        </p:blipFill>
        <p:spPr>
          <a:xfrm>
            <a:off x="2704300" y="3689362"/>
            <a:ext cx="4537077" cy="3168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nvSpPr>
        <p:spPr>
          <a:xfrm>
            <a:off x="107950" y="488950"/>
            <a:ext cx="9036000" cy="9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Deux grands types de structure virale ont été mis en évidence : </a:t>
            </a:r>
            <a:endParaRPr/>
          </a:p>
          <a:p>
            <a:pPr indent="0"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les virus allongés, à structure hélicoïdale, soit nus ou enveloppés et les virus quasi-sphériques, à structure icosaédrique. </a:t>
            </a:r>
            <a:endParaRPr/>
          </a:p>
        </p:txBody>
      </p:sp>
      <p:sp>
        <p:nvSpPr>
          <p:cNvPr id="141" name="Google Shape;141;p9"/>
          <p:cNvSpPr txBox="1"/>
          <p:nvPr/>
        </p:nvSpPr>
        <p:spPr>
          <a:xfrm>
            <a:off x="0" y="981075"/>
            <a:ext cx="4500600" cy="41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2000"/>
              <a:buFont typeface="Century Schoolbook"/>
              <a:buNone/>
            </a:pPr>
            <a:r>
              <a:rPr b="1" i="0" lang="en-US" sz="2000" u="none">
                <a:solidFill>
                  <a:schemeClr val="dk1"/>
                </a:solidFill>
                <a:latin typeface="Century Schoolbook"/>
                <a:ea typeface="Century Schoolbook"/>
                <a:cs typeface="Century Schoolbook"/>
                <a:sym typeface="Century Schoolbook"/>
              </a:rPr>
              <a:t>Virus nus à symétrie hélicoïdale </a:t>
            </a:r>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Century Schoolbook"/>
              <a:ea typeface="Century Schoolbook"/>
              <a:cs typeface="Century Schoolbook"/>
              <a:sym typeface="Century Schoolbook"/>
            </a:endParaRPr>
          </a:p>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les virus allongés présentent donc des particules de symétrie hélicoïdale</a:t>
            </a:r>
            <a:endParaRPr/>
          </a:p>
          <a:p>
            <a:pPr indent="0" lvl="0" marL="0" marR="0" rtl="0" algn="just">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lorsque la capside de ce type de virus n’est pas enveloppée, on parle de virus «nus ». Il s’agit alors essentiellement de virus de plantes et de quelques bactériophages. le virus dont la symétrie hélicoïdale est le mieux connu est le virus de la mosaïque du tabac.</a:t>
            </a:r>
            <a:endParaRPr/>
          </a:p>
        </p:txBody>
      </p:sp>
      <p:pic>
        <p:nvPicPr>
          <p:cNvPr id="142" name="Google Shape;142;p9"/>
          <p:cNvPicPr preferRelativeResize="0"/>
          <p:nvPr/>
        </p:nvPicPr>
        <p:blipFill rotWithShape="1">
          <a:blip r:embed="rId3">
            <a:alphaModFix/>
          </a:blip>
          <a:srcRect b="8828" l="58383" r="18925" t="17343"/>
          <a:stretch/>
        </p:blipFill>
        <p:spPr>
          <a:xfrm>
            <a:off x="4643437" y="1122362"/>
            <a:ext cx="4249737" cy="5688012"/>
          </a:xfrm>
          <a:prstGeom prst="rect">
            <a:avLst/>
          </a:prstGeom>
          <a:noFill/>
          <a:ln>
            <a:noFill/>
          </a:ln>
        </p:spPr>
      </p:pic>
      <p:sp>
        <p:nvSpPr>
          <p:cNvPr id="143" name="Google Shape;143;p9"/>
          <p:cNvSpPr txBox="1"/>
          <p:nvPr/>
        </p:nvSpPr>
        <p:spPr>
          <a:xfrm>
            <a:off x="-360362" y="107950"/>
            <a:ext cx="9396412" cy="368300"/>
          </a:xfrm>
          <a:prstGeom prst="rect">
            <a:avLst/>
          </a:prstGeom>
          <a:noFill/>
          <a:ln>
            <a:noFill/>
          </a:ln>
        </p:spPr>
        <p:txBody>
          <a:bodyPr anchorCtr="0" anchor="t" bIns="45700" lIns="91425" spcFirstLastPara="1" rIns="91425" wrap="square" tIns="45700">
            <a:spAutoFit/>
          </a:bodyPr>
          <a:lstStyle/>
          <a:p>
            <a:pPr indent="449262" lvl="0" marL="0" marR="0" rtl="0" algn="l">
              <a:lnSpc>
                <a:spcPct val="100000"/>
              </a:lnSpc>
              <a:spcBef>
                <a:spcPts val="0"/>
              </a:spcBef>
              <a:spcAft>
                <a:spcPts val="0"/>
              </a:spcAft>
              <a:buClr>
                <a:schemeClr val="dk1"/>
              </a:buClr>
              <a:buSzPts val="1800"/>
              <a:buFont typeface="Century Schoolbook"/>
              <a:buNone/>
            </a:pPr>
            <a:r>
              <a:rPr b="0" i="0" lang="en-US" sz="1800" u="none">
                <a:solidFill>
                  <a:schemeClr val="dk1"/>
                </a:solidFill>
                <a:latin typeface="Century Schoolbook"/>
                <a:ea typeface="Century Schoolbook"/>
                <a:cs typeface="Century Schoolbook"/>
                <a:sym typeface="Century Schoolbook"/>
              </a:rPr>
              <a:t>La nucléocapside peut avoir une symétrie hélicoïdale, icosaédrique ou complexe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2018-10-16T08:45:30Z</dcterms:created>
  <dc:creator>user</dc:creator>
</cp:coreProperties>
</file>

<file path=docProps/custom.xml><?xml version="1.0" encoding="utf-8"?>
<Properties xmlns="http://schemas.openxmlformats.org/officeDocument/2006/custom-properties" xmlns:vt="http://schemas.openxmlformats.org/officeDocument/2006/docPropsVTypes"/>
</file>