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57AA237-AB23-4DCA-BD8F-AA98304C771A}" type="datetimeFigureOut">
              <a:rPr lang="fr-FR" smtClean="0"/>
              <a:t>30/04/2022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151355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7AA237-AB23-4DCA-BD8F-AA98304C771A}" type="datetimeFigureOut">
              <a:rPr lang="fr-FR" smtClean="0"/>
              <a:t>30/04/2022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224268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7AA237-AB23-4DCA-BD8F-AA98304C771A}" type="datetimeFigureOut">
              <a:rPr lang="fr-FR" smtClean="0"/>
              <a:t>30/04/2022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12109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7AA237-AB23-4DCA-BD8F-AA98304C771A}" type="datetimeFigureOut">
              <a:rPr lang="fr-FR" smtClean="0"/>
              <a:t>30/04/2022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158540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57AA237-AB23-4DCA-BD8F-AA98304C771A}" type="datetimeFigureOut">
              <a:rPr lang="fr-FR" smtClean="0"/>
              <a:t>30/04/2022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163333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57AA237-AB23-4DCA-BD8F-AA98304C771A}" type="datetimeFigureOut">
              <a:rPr lang="fr-FR" smtClean="0"/>
              <a:t>30/04/2022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111297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57AA237-AB23-4DCA-BD8F-AA98304C771A}" type="datetimeFigureOut">
              <a:rPr lang="fr-FR" smtClean="0"/>
              <a:t>30/04/2022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30202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57AA237-AB23-4DCA-BD8F-AA98304C771A}" type="datetimeFigureOut">
              <a:rPr lang="fr-FR" smtClean="0"/>
              <a:t>30/04/2022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49235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7AA237-AB23-4DCA-BD8F-AA98304C771A}" type="datetimeFigureOut">
              <a:rPr lang="fr-FR" smtClean="0"/>
              <a:t>30/04/2022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91002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57AA237-AB23-4DCA-BD8F-AA98304C771A}" type="datetimeFigureOut">
              <a:rPr lang="fr-FR" smtClean="0"/>
              <a:t>30/04/2022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162453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57AA237-AB23-4DCA-BD8F-AA98304C771A}" type="datetimeFigureOut">
              <a:rPr lang="fr-FR" smtClean="0"/>
              <a:t>30/04/2022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8F5D0E-50E0-4852-B8AF-005A0C270EA4}" type="slidenum">
              <a:rPr lang="fr-FR" smtClean="0"/>
              <a:t>‹N°›</a:t>
            </a:fld>
            <a:endParaRPr lang="fr-FR"/>
          </a:p>
        </p:txBody>
      </p:sp>
    </p:spTree>
    <p:extLst>
      <p:ext uri="{BB962C8B-B14F-4D97-AF65-F5344CB8AC3E}">
        <p14:creationId xmlns:p14="http://schemas.microsoft.com/office/powerpoint/2010/main" val="214005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AA237-AB23-4DCA-BD8F-AA98304C771A}" type="datetimeFigureOut">
              <a:rPr lang="fr-FR" smtClean="0"/>
              <a:t>30/04/2022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F5D0E-50E0-4852-B8AF-005A0C270EA4}" type="slidenum">
              <a:rPr lang="fr-FR" smtClean="0"/>
              <a:t>‹N°›</a:t>
            </a:fld>
            <a:endParaRPr lang="fr-FR"/>
          </a:p>
        </p:txBody>
      </p:sp>
    </p:spTree>
    <p:extLst>
      <p:ext uri="{BB962C8B-B14F-4D97-AF65-F5344CB8AC3E}">
        <p14:creationId xmlns:p14="http://schemas.microsoft.com/office/powerpoint/2010/main" val="319555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711624" y="404664"/>
            <a:ext cx="6192688" cy="52322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r-FR" sz="2800" b="1" dirty="0">
                <a:latin typeface="Times New Roman" pitchFamily="18" charset="0"/>
                <a:ea typeface="Calibri" pitchFamily="34" charset="0"/>
                <a:cs typeface="Times New Roman" pitchFamily="18" charset="0"/>
              </a:rPr>
              <a:t>Noyau: Structure et Fonction</a:t>
            </a:r>
            <a:endParaRPr lang="fr-FR" sz="2800" dirty="0">
              <a:latin typeface="Arial" pitchFamily="34" charset="0"/>
              <a:cs typeface="Arial" pitchFamily="34" charset="0"/>
            </a:endParaRPr>
          </a:p>
        </p:txBody>
      </p:sp>
      <p:pic>
        <p:nvPicPr>
          <p:cNvPr id="30724" name="Picture 4" descr="Image associée"/>
          <p:cNvPicPr>
            <a:picLocks noChangeAspect="1" noChangeArrowheads="1"/>
          </p:cNvPicPr>
          <p:nvPr/>
        </p:nvPicPr>
        <p:blipFill>
          <a:blip r:embed="rId2" cstate="print"/>
          <a:srcRect/>
          <a:stretch>
            <a:fillRect/>
          </a:stretch>
        </p:blipFill>
        <p:spPr bwMode="auto">
          <a:xfrm>
            <a:off x="1991544" y="1052736"/>
            <a:ext cx="8352928" cy="5472608"/>
          </a:xfrm>
          <a:prstGeom prst="rect">
            <a:avLst/>
          </a:prstGeom>
          <a:noFill/>
        </p:spPr>
      </p:pic>
    </p:spTree>
    <p:extLst>
      <p:ext uri="{BB962C8B-B14F-4D97-AF65-F5344CB8AC3E}">
        <p14:creationId xmlns:p14="http://schemas.microsoft.com/office/powerpoint/2010/main" val="3510392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Image associée"/>
          <p:cNvPicPr>
            <a:picLocks noChangeAspect="1" noChangeArrowheads="1"/>
          </p:cNvPicPr>
          <p:nvPr/>
        </p:nvPicPr>
        <p:blipFill>
          <a:blip r:embed="rId2" cstate="print"/>
          <a:srcRect/>
          <a:stretch>
            <a:fillRect/>
          </a:stretch>
        </p:blipFill>
        <p:spPr bwMode="auto">
          <a:xfrm>
            <a:off x="1539240" y="692696"/>
            <a:ext cx="9144000" cy="6165304"/>
          </a:xfrm>
          <a:prstGeom prst="rect">
            <a:avLst/>
          </a:prstGeom>
          <a:noFill/>
          <a:ln w="38100">
            <a:noFill/>
          </a:ln>
        </p:spPr>
      </p:pic>
      <p:sp>
        <p:nvSpPr>
          <p:cNvPr id="12" name="Rectangle 11"/>
          <p:cNvSpPr/>
          <p:nvPr/>
        </p:nvSpPr>
        <p:spPr>
          <a:xfrm>
            <a:off x="5447928" y="4725144"/>
            <a:ext cx="1440160"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Protéine  avec  NES</a:t>
            </a:r>
            <a:endParaRPr lang="fr-FR" b="1" dirty="0">
              <a:solidFill>
                <a:schemeClr val="tx1"/>
              </a:solidFill>
            </a:endParaRPr>
          </a:p>
        </p:txBody>
      </p:sp>
      <p:sp>
        <p:nvSpPr>
          <p:cNvPr id="13" name="Rectangle 12"/>
          <p:cNvSpPr/>
          <p:nvPr/>
        </p:nvSpPr>
        <p:spPr>
          <a:xfrm>
            <a:off x="5663952" y="5301208"/>
            <a:ext cx="504056"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524000" y="5733256"/>
            <a:ext cx="1187624" cy="11247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Protéine libérée dans le noyau</a:t>
            </a:r>
            <a:endParaRPr lang="fr-FR" b="1" dirty="0">
              <a:solidFill>
                <a:schemeClr val="tx1"/>
              </a:solidFill>
            </a:endParaRPr>
          </a:p>
        </p:txBody>
      </p:sp>
      <p:sp>
        <p:nvSpPr>
          <p:cNvPr id="15" name="Rectangle 14"/>
          <p:cNvSpPr/>
          <p:nvPr/>
        </p:nvSpPr>
        <p:spPr>
          <a:xfrm>
            <a:off x="9480376" y="1124744"/>
            <a:ext cx="1187624" cy="11247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Protéine libérée dans le cytosol</a:t>
            </a:r>
            <a:endParaRPr lang="fr-FR" b="1" dirty="0">
              <a:solidFill>
                <a:schemeClr val="tx1"/>
              </a:solidFill>
            </a:endParaRPr>
          </a:p>
        </p:txBody>
      </p:sp>
      <p:sp>
        <p:nvSpPr>
          <p:cNvPr id="16" name="Rectangle 15"/>
          <p:cNvSpPr/>
          <p:nvPr/>
        </p:nvSpPr>
        <p:spPr>
          <a:xfrm>
            <a:off x="7104112" y="764704"/>
            <a:ext cx="2304256" cy="6926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Exportine libre</a:t>
            </a:r>
            <a:endParaRPr lang="fr-FR" b="1" dirty="0">
              <a:solidFill>
                <a:schemeClr val="tx1"/>
              </a:solidFill>
            </a:endParaRPr>
          </a:p>
        </p:txBody>
      </p:sp>
      <p:sp>
        <p:nvSpPr>
          <p:cNvPr id="17" name="Rectangle 16"/>
          <p:cNvSpPr/>
          <p:nvPr/>
        </p:nvSpPr>
        <p:spPr>
          <a:xfrm>
            <a:off x="8363744" y="5445224"/>
            <a:ext cx="2304256" cy="119675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Exportine+ </a:t>
            </a:r>
            <a:r>
              <a:rPr lang="fr-FR" b="1" dirty="0" err="1">
                <a:solidFill>
                  <a:schemeClr val="tx1"/>
                </a:solidFill>
              </a:rPr>
              <a:t>Ran</a:t>
            </a:r>
            <a:r>
              <a:rPr lang="fr-FR" b="1" dirty="0">
                <a:solidFill>
                  <a:schemeClr val="tx1"/>
                </a:solidFill>
              </a:rPr>
              <a:t>-GTP+molécule  à transporter </a:t>
            </a:r>
            <a:endParaRPr lang="fr-FR" b="1" dirty="0">
              <a:solidFill>
                <a:schemeClr val="tx1"/>
              </a:solidFill>
            </a:endParaRPr>
          </a:p>
        </p:txBody>
      </p:sp>
      <p:sp>
        <p:nvSpPr>
          <p:cNvPr id="18" name="Rectangle 17"/>
          <p:cNvSpPr/>
          <p:nvPr/>
        </p:nvSpPr>
        <p:spPr>
          <a:xfrm>
            <a:off x="1616406" y="1833500"/>
            <a:ext cx="1187624" cy="1296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Protéine avec  NLS+ importine</a:t>
            </a:r>
            <a:endParaRPr lang="fr-FR" b="1" dirty="0">
              <a:solidFill>
                <a:schemeClr val="tx1"/>
              </a:solidFill>
            </a:endParaRPr>
          </a:p>
        </p:txBody>
      </p:sp>
      <p:sp>
        <p:nvSpPr>
          <p:cNvPr id="19" name="Rectangle 18"/>
          <p:cNvSpPr/>
          <p:nvPr/>
        </p:nvSpPr>
        <p:spPr>
          <a:xfrm flipH="1">
            <a:off x="8256240" y="4437112"/>
            <a:ext cx="14401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392144" y="2780928"/>
            <a:ext cx="14401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151784" y="4509120"/>
            <a:ext cx="14401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359696" y="2852936"/>
            <a:ext cx="14401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783632" y="692696"/>
            <a:ext cx="2304256" cy="6926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Importine libre</a:t>
            </a:r>
            <a:endParaRPr lang="fr-FR" b="1" dirty="0">
              <a:solidFill>
                <a:schemeClr val="tx1"/>
              </a:solidFill>
            </a:endParaRPr>
          </a:p>
        </p:txBody>
      </p:sp>
      <p:sp>
        <p:nvSpPr>
          <p:cNvPr id="24" name="ZoneTexte 23"/>
          <p:cNvSpPr txBox="1"/>
          <p:nvPr/>
        </p:nvSpPr>
        <p:spPr>
          <a:xfrm>
            <a:off x="2207568" y="116633"/>
            <a:ext cx="8064896" cy="584775"/>
          </a:xfrm>
          <a:prstGeom prst="rect">
            <a:avLst/>
          </a:prstGeom>
          <a:solidFill>
            <a:srgbClr val="00B0F0"/>
          </a:solidFill>
        </p:spPr>
        <p:txBody>
          <a:bodyPr wrap="square" rtlCol="0">
            <a:spAutoFit/>
          </a:bodyPr>
          <a:lstStyle/>
          <a:p>
            <a:r>
              <a:rPr lang="fr-FR" sz="3200" b="1" dirty="0"/>
              <a:t>Les échanges entre le cytosol et le noyau</a:t>
            </a:r>
            <a:endParaRPr lang="fr-FR" sz="3200" b="1" dirty="0"/>
          </a:p>
        </p:txBody>
      </p:sp>
    </p:spTree>
    <p:extLst>
      <p:ext uri="{BB962C8B-B14F-4D97-AF65-F5344CB8AC3E}">
        <p14:creationId xmlns:p14="http://schemas.microsoft.com/office/powerpoint/2010/main" val="2424220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404664"/>
            <a:ext cx="8568952" cy="1477328"/>
          </a:xfrm>
          <a:prstGeom prst="rect">
            <a:avLst/>
          </a:prstGeom>
        </p:spPr>
        <p:txBody>
          <a:bodyPr wrap="square">
            <a:spAutoFit/>
          </a:bodyPr>
          <a:lstStyle/>
          <a:p>
            <a:pPr algn="just"/>
            <a:r>
              <a:rPr lang="fr-FR" dirty="0"/>
              <a:t>Les ions et les molécules de poids moléculaire inférieur à 40 </a:t>
            </a:r>
            <a:r>
              <a:rPr lang="fr-FR" dirty="0" err="1"/>
              <a:t>kDa</a:t>
            </a:r>
            <a:r>
              <a:rPr lang="fr-FR" dirty="0"/>
              <a:t> peuvent diffuser librement à travers le pore nucléaire. En revanche la translocation de molécules de poids moléculaire supérieur à 40 </a:t>
            </a:r>
            <a:r>
              <a:rPr lang="fr-FR" dirty="0" err="1"/>
              <a:t>kDa</a:t>
            </a:r>
            <a:r>
              <a:rPr lang="fr-FR" dirty="0"/>
              <a:t>, c’est-</a:t>
            </a:r>
            <a:r>
              <a:rPr lang="fr-FR" dirty="0" err="1"/>
              <a:t>àdire</a:t>
            </a:r>
            <a:r>
              <a:rPr lang="fr-FR" dirty="0"/>
              <a:t> la plupart des protéines et des complexes </a:t>
            </a:r>
            <a:r>
              <a:rPr lang="fr-FR" dirty="0" err="1"/>
              <a:t>ribonucléoprotéiques</a:t>
            </a:r>
            <a:r>
              <a:rPr lang="fr-FR" dirty="0"/>
              <a:t>, mais également de certaines protéines de poids moléculaire inférieur à 40 </a:t>
            </a:r>
            <a:r>
              <a:rPr lang="fr-FR" dirty="0" err="1"/>
              <a:t>kDa</a:t>
            </a:r>
            <a:r>
              <a:rPr lang="fr-FR" dirty="0"/>
              <a:t> comme les histones, s’opère de façon active à travers le canal </a:t>
            </a:r>
            <a:r>
              <a:rPr lang="fr-FR" dirty="0"/>
              <a:t>central.</a:t>
            </a:r>
            <a:endParaRPr lang="fr-FR" dirty="0"/>
          </a:p>
        </p:txBody>
      </p:sp>
      <p:sp>
        <p:nvSpPr>
          <p:cNvPr id="3" name="Rectangle 2"/>
          <p:cNvSpPr/>
          <p:nvPr/>
        </p:nvSpPr>
        <p:spPr>
          <a:xfrm>
            <a:off x="1526232" y="2276872"/>
            <a:ext cx="8818240" cy="3724096"/>
          </a:xfrm>
          <a:prstGeom prst="rect">
            <a:avLst/>
          </a:prstGeom>
        </p:spPr>
        <p:txBody>
          <a:bodyPr wrap="square">
            <a:spAutoFit/>
          </a:bodyPr>
          <a:lstStyle/>
          <a:p>
            <a:pPr algn="just"/>
            <a:r>
              <a:rPr lang="fr-FR" sz="2000" b="1" dirty="0"/>
              <a:t>-</a:t>
            </a:r>
            <a:r>
              <a:rPr lang="fr-FR" dirty="0"/>
              <a:t> Les </a:t>
            </a:r>
            <a:r>
              <a:rPr lang="fr-FR" dirty="0"/>
              <a:t>substrats d’import ou d’export nucléaire sont identifiés grâce à des séquences d’adressage spécifiques par des récepteurs </a:t>
            </a:r>
            <a:r>
              <a:rPr lang="fr-FR" dirty="0"/>
              <a:t>appartenant à </a:t>
            </a:r>
            <a:r>
              <a:rPr lang="fr-FR" dirty="0"/>
              <a:t>une même famille de protéines, les </a:t>
            </a:r>
            <a:r>
              <a:rPr lang="fr-FR" dirty="0" err="1"/>
              <a:t>karyophérines</a:t>
            </a:r>
            <a:r>
              <a:rPr lang="fr-FR" dirty="0"/>
              <a:t> </a:t>
            </a:r>
            <a:r>
              <a:rPr lang="fr-FR" dirty="0"/>
              <a:t>β (</a:t>
            </a:r>
            <a:r>
              <a:rPr lang="fr-FR" dirty="0" err="1"/>
              <a:t>Importine</a:t>
            </a:r>
            <a:r>
              <a:rPr lang="fr-FR" dirty="0"/>
              <a:t> et </a:t>
            </a:r>
            <a:r>
              <a:rPr lang="fr-FR" dirty="0" err="1"/>
              <a:t>Exportine</a:t>
            </a:r>
            <a:r>
              <a:rPr lang="fr-FR" dirty="0"/>
              <a:t>)</a:t>
            </a:r>
            <a:r>
              <a:rPr lang="fr-FR" dirty="0"/>
              <a:t>. </a:t>
            </a:r>
          </a:p>
          <a:p>
            <a:pPr algn="just"/>
            <a:r>
              <a:rPr lang="fr-FR" b="1" dirty="0"/>
              <a:t>- </a:t>
            </a:r>
            <a:r>
              <a:rPr lang="fr-FR" dirty="0"/>
              <a:t>Une </a:t>
            </a:r>
            <a:r>
              <a:rPr lang="fr-FR" dirty="0"/>
              <a:t>fois dans le compartiment d’arrivée, les substrats transportés sont libérés et les récepteurs sont recyclés afin de permettre un nouveau cycle de transport. L’interaction entre substrat et récepteur est contrôlée par la petite </a:t>
            </a:r>
            <a:r>
              <a:rPr lang="fr-FR" dirty="0" err="1"/>
              <a:t>GTPase</a:t>
            </a:r>
            <a:r>
              <a:rPr lang="fr-FR" dirty="0"/>
              <a:t> </a:t>
            </a:r>
            <a:r>
              <a:rPr lang="fr-FR" dirty="0" err="1"/>
              <a:t>Ran</a:t>
            </a:r>
            <a:r>
              <a:rPr lang="fr-FR" dirty="0"/>
              <a:t> appartenant à la superfamille Ras </a:t>
            </a:r>
            <a:r>
              <a:rPr lang="fr-FR" dirty="0"/>
              <a:t>(Protéine G). </a:t>
            </a:r>
          </a:p>
          <a:p>
            <a:pPr algn="just"/>
            <a:r>
              <a:rPr lang="fr-FR" b="1" dirty="0"/>
              <a:t>- </a:t>
            </a:r>
            <a:r>
              <a:rPr lang="fr-FR" dirty="0"/>
              <a:t>Il existe </a:t>
            </a:r>
            <a:r>
              <a:rPr lang="fr-FR" dirty="0"/>
              <a:t>dans la cellule un gradient de </a:t>
            </a:r>
            <a:r>
              <a:rPr lang="fr-FR" dirty="0" err="1"/>
              <a:t>Ran</a:t>
            </a:r>
            <a:r>
              <a:rPr lang="fr-FR" dirty="0"/>
              <a:t>-GDP (cytoplasmique) /</a:t>
            </a:r>
            <a:r>
              <a:rPr lang="fr-FR" dirty="0" err="1"/>
              <a:t>Ran</a:t>
            </a:r>
            <a:r>
              <a:rPr lang="fr-FR" dirty="0"/>
              <a:t>-GTP (nucléaire) de part et d’autre de l’enveloppe nucléaire qui conditionne l’orientation des échanges nucléocytoplasmiques: les </a:t>
            </a:r>
            <a:r>
              <a:rPr lang="fr-FR" dirty="0" err="1"/>
              <a:t>importines</a:t>
            </a:r>
            <a:r>
              <a:rPr lang="fr-FR" dirty="0"/>
              <a:t> se </a:t>
            </a:r>
            <a:r>
              <a:rPr lang="fr-FR" dirty="0"/>
              <a:t>lient à leurs substrats en l’absence de </a:t>
            </a:r>
            <a:r>
              <a:rPr lang="fr-FR" dirty="0" err="1"/>
              <a:t>Ran</a:t>
            </a:r>
            <a:r>
              <a:rPr lang="fr-FR" dirty="0"/>
              <a:t>-GTP (dans le cytoplasme) et les libèrent en présence de </a:t>
            </a:r>
            <a:r>
              <a:rPr lang="fr-FR" dirty="0" err="1"/>
              <a:t>Ran</a:t>
            </a:r>
            <a:r>
              <a:rPr lang="fr-FR" dirty="0"/>
              <a:t>-GTP (dans le noyau) </a:t>
            </a:r>
            <a:r>
              <a:rPr lang="fr-FR" dirty="0"/>
              <a:t>, alors </a:t>
            </a:r>
            <a:r>
              <a:rPr lang="fr-FR" dirty="0"/>
              <a:t>que les </a:t>
            </a:r>
            <a:r>
              <a:rPr lang="fr-FR" dirty="0" err="1"/>
              <a:t>exportines</a:t>
            </a:r>
            <a:r>
              <a:rPr lang="fr-FR" dirty="0"/>
              <a:t> </a:t>
            </a:r>
            <a:r>
              <a:rPr lang="fr-FR" dirty="0"/>
              <a:t>ne reconnaissent leurs substrats qu’en présence de </a:t>
            </a:r>
            <a:r>
              <a:rPr lang="fr-FR" dirty="0" err="1"/>
              <a:t>Ran</a:t>
            </a:r>
            <a:r>
              <a:rPr lang="fr-FR" dirty="0"/>
              <a:t>-GTP (dans le noyau) et les libèrent lors de l’hydrolyse du GTP (dans le cytoplasme</a:t>
            </a:r>
            <a:r>
              <a:rPr lang="fr-FR" dirty="0"/>
              <a:t>).</a:t>
            </a:r>
            <a:endParaRPr lang="fr-FR" dirty="0"/>
          </a:p>
        </p:txBody>
      </p:sp>
    </p:spTree>
    <p:extLst>
      <p:ext uri="{BB962C8B-B14F-4D97-AF65-F5344CB8AC3E}">
        <p14:creationId xmlns:p14="http://schemas.microsoft.com/office/powerpoint/2010/main" val="3866518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 associée"/>
          <p:cNvPicPr/>
          <p:nvPr/>
        </p:nvPicPr>
        <p:blipFill>
          <a:blip r:embed="rId4" cstate="print"/>
          <a:srcRect/>
          <a:stretch>
            <a:fillRect/>
          </a:stretch>
        </p:blipFill>
        <p:spPr bwMode="auto">
          <a:xfrm>
            <a:off x="1919536" y="980728"/>
            <a:ext cx="8568952" cy="3168352"/>
          </a:xfrm>
          <a:prstGeom prst="rect">
            <a:avLst/>
          </a:prstGeom>
          <a:noFill/>
          <a:ln w="9525">
            <a:noFill/>
            <a:miter lim="800000"/>
            <a:headEnd/>
            <a:tailEnd/>
          </a:ln>
        </p:spPr>
      </p:pic>
      <p:sp>
        <p:nvSpPr>
          <p:cNvPr id="5" name="Rectangle 4"/>
          <p:cNvSpPr/>
          <p:nvPr/>
        </p:nvSpPr>
        <p:spPr>
          <a:xfrm>
            <a:off x="2279576" y="404664"/>
            <a:ext cx="7848872" cy="400110"/>
          </a:xfrm>
          <a:prstGeom prst="rect">
            <a:avLst/>
          </a:prstGeom>
          <a:solidFill>
            <a:srgbClr val="00B0F0"/>
          </a:solidFill>
        </p:spPr>
        <p:txBody>
          <a:bodyPr wrap="square">
            <a:spAutoFit/>
          </a:bodyPr>
          <a:lstStyle/>
          <a:p>
            <a:r>
              <a:rPr lang="fr-FR" sz="2000" b="1" dirty="0"/>
              <a:t>Micrographie électronique représentant un noyau cellulaire. </a:t>
            </a:r>
            <a:endParaRPr lang="fr-FR" sz="2000" b="1" dirty="0"/>
          </a:p>
        </p:txBody>
      </p:sp>
      <p:pic>
        <p:nvPicPr>
          <p:cNvPr id="7" name="fopp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973764" y="3306764"/>
            <a:ext cx="45719" cy="45719"/>
          </a:xfrm>
          <a:prstGeom prst="rect">
            <a:avLst/>
          </a:prstGeom>
        </p:spPr>
      </p:pic>
      <p:sp>
        <p:nvSpPr>
          <p:cNvPr id="8" name="Rectangle 7"/>
          <p:cNvSpPr/>
          <p:nvPr/>
        </p:nvSpPr>
        <p:spPr>
          <a:xfrm>
            <a:off x="1662998" y="4174980"/>
            <a:ext cx="8712968" cy="2308324"/>
          </a:xfrm>
          <a:prstGeom prst="rect">
            <a:avLst/>
          </a:prstGeom>
        </p:spPr>
        <p:txBody>
          <a:bodyPr wrap="square">
            <a:spAutoFit/>
          </a:bodyPr>
          <a:lstStyle/>
          <a:p>
            <a:pPr algn="just"/>
            <a:r>
              <a:rPr lang="fr-FR" dirty="0">
                <a:latin typeface="Century Schoolbook" panose="02040604050505020304" pitchFamily="18" charset="0"/>
              </a:rPr>
              <a:t>Dans les cellules eucaryotes, le matériel génétique est organisé en une structure complexe constituée d'ADN et de protéines et il est localisé dans un compartiment spécialisé, le noyau. Cette structure a été baptisée </a:t>
            </a:r>
            <a:r>
              <a:rPr lang="fr-FR" b="1" dirty="0">
                <a:latin typeface="Century Schoolbook" panose="02040604050505020304" pitchFamily="18" charset="0"/>
              </a:rPr>
              <a:t>chromatine</a:t>
            </a:r>
            <a:r>
              <a:rPr lang="fr-FR" dirty="0">
                <a:latin typeface="Century Schoolbook" panose="02040604050505020304" pitchFamily="18" charset="0"/>
              </a:rPr>
              <a:t> (du grec </a:t>
            </a:r>
            <a:r>
              <a:rPr lang="fr-FR" dirty="0" err="1">
                <a:latin typeface="Century Schoolbook" panose="02040604050505020304" pitchFamily="18" charset="0"/>
              </a:rPr>
              <a:t>khroma</a:t>
            </a:r>
            <a:r>
              <a:rPr lang="fr-FR" dirty="0">
                <a:latin typeface="Century Schoolbook" panose="02040604050505020304" pitchFamily="18" charset="0"/>
              </a:rPr>
              <a:t>: couleur et </a:t>
            </a:r>
            <a:r>
              <a:rPr lang="fr-FR" dirty="0" err="1">
                <a:latin typeface="Century Schoolbook" panose="02040604050505020304" pitchFamily="18" charset="0"/>
              </a:rPr>
              <a:t>sôma</a:t>
            </a:r>
            <a:r>
              <a:rPr lang="fr-FR" dirty="0">
                <a:latin typeface="Century Schoolbook" panose="02040604050505020304" pitchFamily="18" charset="0"/>
              </a:rPr>
              <a:t>: corps). Environ deux mètres d'ADN dans chaque cellule doivent être contenus dans un noyau </a:t>
            </a:r>
            <a:r>
              <a:rPr lang="fr-FR">
                <a:latin typeface="Century Schoolbook" panose="02040604050505020304" pitchFamily="18" charset="0"/>
              </a:rPr>
              <a:t>de </a:t>
            </a:r>
            <a:r>
              <a:rPr lang="fr-FR">
                <a:latin typeface="Century Schoolbook" panose="02040604050505020304" pitchFamily="18" charset="0"/>
              </a:rPr>
              <a:t>quelques </a:t>
            </a:r>
            <a:r>
              <a:rPr lang="el-GR"/>
              <a:t>μ</a:t>
            </a:r>
            <a:r>
              <a:rPr lang="fr-FR" dirty="0"/>
              <a:t>m</a:t>
            </a:r>
            <a:r>
              <a:rPr lang="fr-FR" dirty="0">
                <a:latin typeface="Century Schoolbook" panose="02040604050505020304" pitchFamily="18" charset="0"/>
              </a:rPr>
              <a:t>  de </a:t>
            </a:r>
            <a:r>
              <a:rPr lang="fr-FR" dirty="0">
                <a:latin typeface="Century Schoolbook" panose="02040604050505020304" pitchFamily="18" charset="0"/>
              </a:rPr>
              <a:t>diamètre. En plus de cet énorme degré de compaction, l'ADN doit être rapidement accessible afin de permettre son interaction avec les machineries protéiques régulant les fonctions de la chromatine:</a:t>
            </a:r>
          </a:p>
        </p:txBody>
      </p:sp>
    </p:spTree>
    <p:extLst>
      <p:ext uri="{BB962C8B-B14F-4D97-AF65-F5344CB8AC3E}">
        <p14:creationId xmlns:p14="http://schemas.microsoft.com/office/powerpoint/2010/main" val="1451734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1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Résultat de recherche d'images pour &quot;le nucléole&quot;"/>
          <p:cNvPicPr>
            <a:picLocks noChangeAspect="1" noChangeArrowheads="1"/>
          </p:cNvPicPr>
          <p:nvPr/>
        </p:nvPicPr>
        <p:blipFill>
          <a:blip r:embed="rId2" cstate="print"/>
          <a:srcRect/>
          <a:stretch>
            <a:fillRect/>
          </a:stretch>
        </p:blipFill>
        <p:spPr bwMode="auto">
          <a:xfrm>
            <a:off x="1891656" y="993209"/>
            <a:ext cx="8136904" cy="2160240"/>
          </a:xfrm>
          <a:prstGeom prst="rect">
            <a:avLst/>
          </a:prstGeom>
          <a:noFill/>
        </p:spPr>
      </p:pic>
      <p:sp>
        <p:nvSpPr>
          <p:cNvPr id="3" name="ZoneTexte 2"/>
          <p:cNvSpPr txBox="1"/>
          <p:nvPr/>
        </p:nvSpPr>
        <p:spPr>
          <a:xfrm>
            <a:off x="1643956" y="3573016"/>
            <a:ext cx="8688064" cy="2308324"/>
          </a:xfrm>
          <a:prstGeom prst="rect">
            <a:avLst/>
          </a:prstGeom>
          <a:noFill/>
        </p:spPr>
        <p:txBody>
          <a:bodyPr wrap="square" rtlCol="0">
            <a:spAutoFit/>
          </a:bodyPr>
          <a:lstStyle/>
          <a:p>
            <a:pPr lvl="0" algn="just"/>
            <a:r>
              <a:rPr lang="fr-FR" dirty="0">
                <a:latin typeface="Century Schoolbook" panose="02040604050505020304" pitchFamily="18" charset="0"/>
              </a:rPr>
              <a:t>Le nucléole : Le </a:t>
            </a:r>
            <a:r>
              <a:rPr lang="fr-FR" dirty="0">
                <a:latin typeface="Century Schoolbook" panose="02040604050505020304" pitchFamily="18" charset="0"/>
              </a:rPr>
              <a:t>nucléole est une structure nucléaire </a:t>
            </a:r>
            <a:r>
              <a:rPr lang="fr-FR" dirty="0">
                <a:latin typeface="Century Schoolbook" panose="02040604050505020304" pitchFamily="18" charset="0"/>
              </a:rPr>
              <a:t>connu </a:t>
            </a:r>
            <a:r>
              <a:rPr lang="fr-FR" dirty="0">
                <a:latin typeface="Century Schoolbook" panose="02040604050505020304" pitchFamily="18" charset="0"/>
              </a:rPr>
              <a:t>depuis les années 1960 :</a:t>
            </a:r>
            <a:endParaRPr lang="fr-FR" dirty="0">
              <a:latin typeface="Century Schoolbook" panose="02040604050505020304" pitchFamily="18" charset="0"/>
            </a:endParaRPr>
          </a:p>
          <a:p>
            <a:pPr marL="285750" indent="-285750" algn="just">
              <a:buFont typeface="Arial" panose="020B0604020202020204" pitchFamily="34" charset="0"/>
              <a:buChar char="•"/>
            </a:pPr>
            <a:r>
              <a:rPr lang="fr-FR" dirty="0">
                <a:latin typeface="Century Schoolbook" panose="02040604050505020304" pitchFamily="18" charset="0"/>
              </a:rPr>
              <a:t>Il est visible </a:t>
            </a:r>
            <a:r>
              <a:rPr lang="fr-FR" dirty="0">
                <a:latin typeface="Century Schoolbook" panose="02040604050505020304" pitchFamily="18" charset="0"/>
              </a:rPr>
              <a:t>en microscopie </a:t>
            </a:r>
            <a:r>
              <a:rPr lang="fr-FR" dirty="0">
                <a:latin typeface="Century Schoolbook" panose="02040604050505020304" pitchFamily="18" charset="0"/>
              </a:rPr>
              <a:t>par </a:t>
            </a:r>
            <a:r>
              <a:rPr lang="fr-FR" dirty="0">
                <a:latin typeface="Century Schoolbook" panose="02040604050505020304" pitchFamily="18" charset="0"/>
              </a:rPr>
              <a:t>contraste de </a:t>
            </a:r>
            <a:r>
              <a:rPr lang="fr-FR" dirty="0">
                <a:latin typeface="Century Schoolbook" panose="02040604050505020304" pitchFamily="18" charset="0"/>
              </a:rPr>
              <a:t>phase.</a:t>
            </a:r>
          </a:p>
          <a:p>
            <a:pPr marL="285750" indent="-285750" algn="just">
              <a:buFont typeface="Arial" panose="020B0604020202020204" pitchFamily="34" charset="0"/>
              <a:buChar char="•"/>
            </a:pPr>
            <a:r>
              <a:rPr lang="fr-FR" dirty="0">
                <a:latin typeface="Century Schoolbook" panose="02040604050505020304" pitchFamily="18" charset="0"/>
              </a:rPr>
              <a:t>I</a:t>
            </a:r>
            <a:r>
              <a:rPr lang="fr-FR" dirty="0">
                <a:latin typeface="Century Schoolbook" panose="02040604050505020304" pitchFamily="18" charset="0"/>
              </a:rPr>
              <a:t>l n’est entouré</a:t>
            </a:r>
            <a:r>
              <a:rPr lang="fr-FR" dirty="0">
                <a:latin typeface="Century Schoolbook" panose="02040604050505020304" pitchFamily="18" charset="0"/>
              </a:rPr>
              <a:t> </a:t>
            </a:r>
            <a:r>
              <a:rPr lang="fr-FR" dirty="0">
                <a:latin typeface="Century Schoolbook" panose="02040604050505020304" pitchFamily="18" charset="0"/>
              </a:rPr>
              <a:t>d’aucune membrane,</a:t>
            </a:r>
            <a:r>
              <a:rPr lang="fr-FR" dirty="0"/>
              <a:t> </a:t>
            </a:r>
            <a:r>
              <a:rPr lang="fr-FR" dirty="0"/>
              <a:t>il disparaît </a:t>
            </a:r>
            <a:r>
              <a:rPr lang="fr-FR" dirty="0"/>
              <a:t>avant la division cellulaire et réapparaît juste après</a:t>
            </a:r>
            <a:r>
              <a:rPr lang="fr-FR" dirty="0">
                <a:latin typeface="Century Schoolbook" panose="02040604050505020304" pitchFamily="18" charset="0"/>
              </a:rPr>
              <a:t>. </a:t>
            </a:r>
          </a:p>
          <a:p>
            <a:pPr marL="285750" indent="-285750" algn="just">
              <a:buFont typeface="Arial" panose="020B0604020202020204" pitchFamily="34" charset="0"/>
              <a:buChar char="•"/>
            </a:pPr>
            <a:r>
              <a:rPr lang="fr-FR" dirty="0">
                <a:latin typeface="Century Schoolbook" panose="02040604050505020304" pitchFamily="18" charset="0"/>
              </a:rPr>
              <a:t>Connu comme </a:t>
            </a:r>
            <a:r>
              <a:rPr lang="fr-FR" dirty="0">
                <a:latin typeface="Century Schoolbook" panose="02040604050505020304" pitchFamily="18" charset="0"/>
              </a:rPr>
              <a:t>étant le centre de synthèse des ARN ribosomiques (ARNr) et d’assemblage des sous-unités </a:t>
            </a:r>
            <a:r>
              <a:rPr lang="fr-FR" dirty="0">
                <a:latin typeface="Century Schoolbook" panose="02040604050505020304" pitchFamily="18" charset="0"/>
              </a:rPr>
              <a:t>ribosomiques.</a:t>
            </a:r>
          </a:p>
          <a:p>
            <a:pPr marL="285750" indent="-285750" algn="just">
              <a:buFont typeface="Arial" panose="020B0604020202020204" pitchFamily="34" charset="0"/>
              <a:buChar char="•"/>
            </a:pPr>
            <a:r>
              <a:rPr lang="fr-FR" dirty="0">
                <a:latin typeface="Century Schoolbook" panose="02040604050505020304" pitchFamily="18" charset="0"/>
                <a:cs typeface="Times New Roman" pitchFamily="18" charset="0"/>
              </a:rPr>
              <a:t>C</a:t>
            </a:r>
            <a:r>
              <a:rPr lang="fr-FR" dirty="0">
                <a:latin typeface="Century Schoolbook" panose="02040604050505020304" pitchFamily="18" charset="0"/>
                <a:ea typeface="Calibri" pitchFamily="34" charset="0"/>
                <a:cs typeface="Times New Roman" pitchFamily="18" charset="0"/>
              </a:rPr>
              <a:t>es </a:t>
            </a:r>
            <a:r>
              <a:rPr lang="fr-FR" dirty="0">
                <a:latin typeface="Century Schoolbook" panose="02040604050505020304" pitchFamily="18" charset="0"/>
                <a:ea typeface="Calibri" pitchFamily="34" charset="0"/>
                <a:cs typeface="Times New Roman" pitchFamily="18" charset="0"/>
              </a:rPr>
              <a:t>composants biochimiques </a:t>
            </a:r>
            <a:r>
              <a:rPr lang="fr-FR" dirty="0">
                <a:latin typeface="Century Schoolbook" panose="02040604050505020304" pitchFamily="18" charset="0"/>
                <a:ea typeface="Calibri" pitchFamily="34" charset="0"/>
                <a:cs typeface="Times New Roman" pitchFamily="18" charset="0"/>
              </a:rPr>
              <a:t>sont </a:t>
            </a:r>
            <a:r>
              <a:rPr lang="fr-FR" dirty="0">
                <a:latin typeface="Century Schoolbook" panose="02040604050505020304" pitchFamily="18" charset="0"/>
                <a:ea typeface="Calibri" pitchFamily="34" charset="0"/>
                <a:cs typeface="Times New Roman" pitchFamily="18" charset="0"/>
              </a:rPr>
              <a:t>des ARN, de l’ADN et des protéines</a:t>
            </a:r>
            <a:r>
              <a:rPr lang="fr-FR" dirty="0">
                <a:latin typeface="Century Schoolbook" panose="02040604050505020304" pitchFamily="18" charset="0"/>
                <a:ea typeface="Calibri" pitchFamily="34" charset="0"/>
                <a:cs typeface="Times New Roman" pitchFamily="18" charset="0"/>
              </a:rPr>
              <a:t>.</a:t>
            </a:r>
          </a:p>
        </p:txBody>
      </p:sp>
      <p:sp>
        <p:nvSpPr>
          <p:cNvPr id="4" name="ZoneTexte 3"/>
          <p:cNvSpPr txBox="1"/>
          <p:nvPr/>
        </p:nvSpPr>
        <p:spPr>
          <a:xfrm>
            <a:off x="1900660" y="111978"/>
            <a:ext cx="2808312" cy="461665"/>
          </a:xfrm>
          <a:prstGeom prst="rect">
            <a:avLst/>
          </a:prstGeom>
          <a:noFill/>
        </p:spPr>
        <p:txBody>
          <a:bodyPr wrap="square" rtlCol="0">
            <a:spAutoFit/>
          </a:bodyPr>
          <a:lstStyle/>
          <a:p>
            <a:r>
              <a:rPr lang="fr-FR" sz="2400" b="1" dirty="0">
                <a:latin typeface="Century Schoolbook" panose="02040604050505020304" pitchFamily="18" charset="0"/>
              </a:rPr>
              <a:t>Le </a:t>
            </a:r>
            <a:r>
              <a:rPr lang="fr-FR" sz="2400" b="1" dirty="0">
                <a:latin typeface="Century Schoolbook" panose="02040604050505020304" pitchFamily="18" charset="0"/>
              </a:rPr>
              <a:t>nucléole: </a:t>
            </a:r>
            <a:endParaRPr lang="fr-FR" sz="2400" b="1" dirty="0"/>
          </a:p>
        </p:txBody>
      </p:sp>
    </p:spTree>
    <p:extLst>
      <p:ext uri="{BB962C8B-B14F-4D97-AF65-F5344CB8AC3E}">
        <p14:creationId xmlns:p14="http://schemas.microsoft.com/office/powerpoint/2010/main" val="1582868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associée"/>
          <p:cNvPicPr>
            <a:picLocks noChangeAspect="1" noChangeArrowheads="1"/>
          </p:cNvPicPr>
          <p:nvPr/>
        </p:nvPicPr>
        <p:blipFill>
          <a:blip r:embed="rId2" cstate="print"/>
          <a:srcRect/>
          <a:stretch>
            <a:fillRect/>
          </a:stretch>
        </p:blipFill>
        <p:spPr bwMode="auto">
          <a:xfrm>
            <a:off x="1605856" y="455633"/>
            <a:ext cx="8460432" cy="3456384"/>
          </a:xfrm>
          <a:prstGeom prst="rect">
            <a:avLst/>
          </a:prstGeom>
          <a:noFill/>
        </p:spPr>
      </p:pic>
      <p:sp>
        <p:nvSpPr>
          <p:cNvPr id="5" name="Rectangle 4"/>
          <p:cNvSpPr/>
          <p:nvPr/>
        </p:nvSpPr>
        <p:spPr>
          <a:xfrm>
            <a:off x="1590576" y="116632"/>
            <a:ext cx="3600400" cy="5040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La Chromatine</a:t>
            </a:r>
            <a:endParaRPr lang="fr-FR" sz="3200" b="1" dirty="0">
              <a:solidFill>
                <a:schemeClr val="tx1"/>
              </a:solidFill>
            </a:endParaRPr>
          </a:p>
        </p:txBody>
      </p:sp>
      <p:sp>
        <p:nvSpPr>
          <p:cNvPr id="39939" name="Rectangle 3"/>
          <p:cNvSpPr>
            <a:spLocks noChangeArrowheads="1"/>
          </p:cNvSpPr>
          <p:nvPr/>
        </p:nvSpPr>
        <p:spPr bwMode="auto">
          <a:xfrm>
            <a:off x="1465288" y="3340360"/>
            <a:ext cx="3131840" cy="584775"/>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r-FR" sz="1600" b="1" dirty="0">
                <a:latin typeface="Times New Roman" pitchFamily="18" charset="0"/>
                <a:ea typeface="Calibri" pitchFamily="34" charset="0"/>
                <a:cs typeface="Times New Roman" pitchFamily="18" charset="0"/>
              </a:rPr>
              <a:t>zones actives d</a:t>
            </a:r>
            <a:r>
              <a:rPr lang="fr-FR" sz="1600" b="1" dirty="0">
                <a:latin typeface="Calibri"/>
                <a:ea typeface="Calibri" pitchFamily="34" charset="0"/>
                <a:cs typeface="Times New Roman" pitchFamily="18" charset="0"/>
              </a:rPr>
              <a:t>’</a:t>
            </a:r>
            <a:r>
              <a:rPr lang="fr-FR" sz="1600" b="1" dirty="0">
                <a:latin typeface="Times New Roman" pitchFamily="18" charset="0"/>
                <a:ea typeface="Calibri" pitchFamily="34" charset="0"/>
                <a:cs typeface="Times New Roman" pitchFamily="18" charset="0"/>
              </a:rPr>
              <a:t>ADN (forte transcription g</a:t>
            </a:r>
            <a:r>
              <a:rPr lang="fr-FR" sz="1600" b="1" dirty="0">
                <a:latin typeface="Calibri"/>
                <a:ea typeface="Calibri" pitchFamily="34" charset="0"/>
                <a:cs typeface="Times New Roman" pitchFamily="18" charset="0"/>
              </a:rPr>
              <a:t>é</a:t>
            </a:r>
            <a:r>
              <a:rPr lang="fr-FR" sz="1600" b="1" dirty="0">
                <a:latin typeface="Times New Roman" pitchFamily="18" charset="0"/>
                <a:ea typeface="Calibri" pitchFamily="34" charset="0"/>
                <a:cs typeface="Times New Roman" pitchFamily="18" charset="0"/>
              </a:rPr>
              <a:t>nique).</a:t>
            </a:r>
            <a:endParaRPr lang="fr-FR" sz="1600" b="1" dirty="0">
              <a:latin typeface="Arial" pitchFamily="34" charset="0"/>
              <a:cs typeface="Arial" pitchFamily="34" charset="0"/>
            </a:endParaRPr>
          </a:p>
        </p:txBody>
      </p:sp>
      <p:sp>
        <p:nvSpPr>
          <p:cNvPr id="7" name="Rectangle 6"/>
          <p:cNvSpPr/>
          <p:nvPr/>
        </p:nvSpPr>
        <p:spPr>
          <a:xfrm>
            <a:off x="1516212" y="875257"/>
            <a:ext cx="2345680" cy="646331"/>
          </a:xfrm>
          <a:prstGeom prst="rect">
            <a:avLst/>
          </a:prstGeom>
          <a:solidFill>
            <a:srgbClr val="00B0F0"/>
          </a:solidFill>
        </p:spPr>
        <p:txBody>
          <a:bodyPr wrap="square">
            <a:spAutoFit/>
          </a:bodyPr>
          <a:lstStyle/>
          <a:p>
            <a:r>
              <a:rPr lang="fr-FR" b="1" dirty="0"/>
              <a:t>zones inactives d’ADN (non transcrites). </a:t>
            </a:r>
            <a:endParaRPr lang="fr-FR" b="1" dirty="0"/>
          </a:p>
        </p:txBody>
      </p:sp>
      <p:sp>
        <p:nvSpPr>
          <p:cNvPr id="2" name="Rectangle 1"/>
          <p:cNvSpPr/>
          <p:nvPr/>
        </p:nvSpPr>
        <p:spPr>
          <a:xfrm>
            <a:off x="1516212" y="4853626"/>
            <a:ext cx="8876580" cy="1754326"/>
          </a:xfrm>
          <a:prstGeom prst="rect">
            <a:avLst/>
          </a:prstGeom>
        </p:spPr>
        <p:txBody>
          <a:bodyPr wrap="square">
            <a:spAutoFit/>
          </a:bodyPr>
          <a:lstStyle/>
          <a:p>
            <a:pPr algn="just"/>
            <a:r>
              <a:rPr lang="fr-FR" dirty="0">
                <a:solidFill>
                  <a:schemeClr val="tx2">
                    <a:lumMod val="60000"/>
                    <a:lumOff val="40000"/>
                  </a:schemeClr>
                </a:solidFill>
              </a:rPr>
              <a:t>L‘Hétérochromatine</a:t>
            </a:r>
            <a:r>
              <a:rPr lang="fr-FR" dirty="0"/>
              <a:t> qui est </a:t>
            </a:r>
            <a:r>
              <a:rPr lang="fr-FR" dirty="0"/>
              <a:t>localisée principalement en périphérie du noyau et dans le nucléole </a:t>
            </a:r>
            <a:r>
              <a:rPr lang="fr-FR" dirty="0"/>
              <a:t>et </a:t>
            </a:r>
            <a:r>
              <a:rPr lang="fr-FR" dirty="0">
                <a:solidFill>
                  <a:schemeClr val="tx2">
                    <a:lumMod val="60000"/>
                    <a:lumOff val="40000"/>
                  </a:schemeClr>
                </a:solidFill>
              </a:rPr>
              <a:t>l‘Euchromatine </a:t>
            </a:r>
            <a:r>
              <a:rPr lang="fr-FR" dirty="0"/>
              <a:t>qui </a:t>
            </a:r>
            <a:r>
              <a:rPr lang="fr-FR" dirty="0"/>
              <a:t>est répartie à l'intérieur du nucléoplasme. </a:t>
            </a:r>
            <a:endParaRPr lang="fr-FR" dirty="0"/>
          </a:p>
          <a:p>
            <a:pPr marL="285750" indent="-285750" algn="just">
              <a:buFont typeface="Arial" panose="020B0604020202020204" pitchFamily="34" charset="0"/>
              <a:buChar char="•"/>
            </a:pPr>
            <a:r>
              <a:rPr lang="fr-FR" dirty="0"/>
              <a:t>L’Hétérochromatine : C’est la forme condensée de la chromatine pendant l’interphase. Elle correspond aux zones inactives d’ADN (non transcrites). </a:t>
            </a:r>
          </a:p>
          <a:p>
            <a:pPr marL="285750" indent="-285750" algn="just">
              <a:buFont typeface="Arial" panose="020B0604020202020204" pitchFamily="34" charset="0"/>
              <a:buChar char="•"/>
            </a:pPr>
            <a:r>
              <a:rPr lang="fr-FR" dirty="0"/>
              <a:t>L’ Euchromatine </a:t>
            </a:r>
            <a:r>
              <a:rPr lang="fr-FR" dirty="0"/>
              <a:t>: C’est la forme décondensée de la chromatine pendant l’interphase (très faiblement colorée). Elle correspond aux zones actives d’ADN (forte transcription génique</a:t>
            </a:r>
            <a:r>
              <a:rPr lang="fr-FR" dirty="0"/>
              <a:t>).</a:t>
            </a:r>
          </a:p>
        </p:txBody>
      </p:sp>
      <p:sp>
        <p:nvSpPr>
          <p:cNvPr id="3" name="Rectangle 2"/>
          <p:cNvSpPr/>
          <p:nvPr/>
        </p:nvSpPr>
        <p:spPr>
          <a:xfrm>
            <a:off x="1516212" y="3964219"/>
            <a:ext cx="8954640" cy="923330"/>
          </a:xfrm>
          <a:prstGeom prst="rect">
            <a:avLst/>
          </a:prstGeom>
        </p:spPr>
        <p:txBody>
          <a:bodyPr wrap="square">
            <a:spAutoFit/>
          </a:bodyPr>
          <a:lstStyle/>
          <a:p>
            <a:r>
              <a:rPr lang="fr-FR" b="1" dirty="0"/>
              <a:t>La chromatine </a:t>
            </a:r>
            <a:r>
              <a:rPr lang="fr-FR" dirty="0"/>
              <a:t>: constitue le support de l'information </a:t>
            </a:r>
            <a:r>
              <a:rPr lang="fr-FR" dirty="0"/>
              <a:t>génétique, c'est </a:t>
            </a:r>
            <a:r>
              <a:rPr lang="fr-FR" dirty="0"/>
              <a:t>une structure complexe </a:t>
            </a:r>
            <a:r>
              <a:rPr lang="fr-FR" dirty="0"/>
              <a:t>constituée </a:t>
            </a:r>
            <a:r>
              <a:rPr lang="fr-FR" dirty="0"/>
              <a:t>de brins d’ADN disposé en double hélice et des protéines liées à l’ADN (histones). La chromatine peut être divisée en deux </a:t>
            </a:r>
            <a:r>
              <a:rPr lang="fr-FR" dirty="0"/>
              <a:t>types: </a:t>
            </a:r>
            <a:endParaRPr lang="fr-FR" dirty="0"/>
          </a:p>
        </p:txBody>
      </p:sp>
    </p:spTree>
    <p:extLst>
      <p:ext uri="{BB962C8B-B14F-4D97-AF65-F5344CB8AC3E}">
        <p14:creationId xmlns:p14="http://schemas.microsoft.com/office/powerpoint/2010/main" val="1975694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ésultat de recherche d'images pour &quot;nombre de noyau cellulaire hepatocyte&quot;"/>
          <p:cNvPicPr>
            <a:picLocks noChangeAspect="1" noChangeArrowheads="1"/>
          </p:cNvPicPr>
          <p:nvPr/>
        </p:nvPicPr>
        <p:blipFill>
          <a:blip r:embed="rId2" cstate="print"/>
          <a:srcRect/>
          <a:stretch>
            <a:fillRect/>
          </a:stretch>
        </p:blipFill>
        <p:spPr bwMode="auto">
          <a:xfrm>
            <a:off x="1524000" y="1"/>
            <a:ext cx="9144000" cy="6858001"/>
          </a:xfrm>
          <a:prstGeom prst="rect">
            <a:avLst/>
          </a:prstGeom>
          <a:noFill/>
        </p:spPr>
      </p:pic>
      <p:sp>
        <p:nvSpPr>
          <p:cNvPr id="5" name="ZoneTexte 4"/>
          <p:cNvSpPr txBox="1"/>
          <p:nvPr/>
        </p:nvSpPr>
        <p:spPr>
          <a:xfrm>
            <a:off x="2135560" y="908720"/>
            <a:ext cx="5112568" cy="523220"/>
          </a:xfrm>
          <a:prstGeom prst="rect">
            <a:avLst/>
          </a:prstGeom>
          <a:solidFill>
            <a:srgbClr val="00B0F0"/>
          </a:solidFill>
        </p:spPr>
        <p:txBody>
          <a:bodyPr wrap="square" rtlCol="0">
            <a:spAutoFit/>
          </a:bodyPr>
          <a:lstStyle/>
          <a:p>
            <a:r>
              <a:rPr lang="fr-FR" sz="2800" b="1" dirty="0"/>
              <a:t>Variation de nombre de noyaux</a:t>
            </a:r>
            <a:endParaRPr lang="fr-FR" sz="2800" b="1" dirty="0"/>
          </a:p>
        </p:txBody>
      </p:sp>
    </p:spTree>
    <p:extLst>
      <p:ext uri="{BB962C8B-B14F-4D97-AF65-F5344CB8AC3E}">
        <p14:creationId xmlns:p14="http://schemas.microsoft.com/office/powerpoint/2010/main" val="2294741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associée"/>
          <p:cNvPicPr>
            <a:picLocks noChangeAspect="1" noChangeArrowheads="1"/>
          </p:cNvPicPr>
          <p:nvPr/>
        </p:nvPicPr>
        <p:blipFill>
          <a:blip r:embed="rId2" cstate="print"/>
          <a:srcRect/>
          <a:stretch>
            <a:fillRect/>
          </a:stretch>
        </p:blipFill>
        <p:spPr bwMode="auto">
          <a:xfrm>
            <a:off x="2063552" y="908721"/>
            <a:ext cx="3888432" cy="2376263"/>
          </a:xfrm>
          <a:prstGeom prst="rect">
            <a:avLst/>
          </a:prstGeom>
          <a:noFill/>
        </p:spPr>
      </p:pic>
      <p:sp>
        <p:nvSpPr>
          <p:cNvPr id="5" name="ZoneTexte 4"/>
          <p:cNvSpPr txBox="1"/>
          <p:nvPr/>
        </p:nvSpPr>
        <p:spPr>
          <a:xfrm>
            <a:off x="3071664" y="332656"/>
            <a:ext cx="4824536" cy="523220"/>
          </a:xfrm>
          <a:prstGeom prst="rect">
            <a:avLst/>
          </a:prstGeom>
          <a:solidFill>
            <a:srgbClr val="00B0F0"/>
          </a:solidFill>
        </p:spPr>
        <p:txBody>
          <a:bodyPr wrap="square" rtlCol="0">
            <a:spAutoFit/>
          </a:bodyPr>
          <a:lstStyle/>
          <a:p>
            <a:r>
              <a:rPr lang="fr-FR" sz="2800" b="1" dirty="0"/>
              <a:t>Variation de forme de noyau</a:t>
            </a:r>
            <a:endParaRPr lang="fr-FR" sz="2800" b="1" dirty="0"/>
          </a:p>
        </p:txBody>
      </p:sp>
      <p:pic>
        <p:nvPicPr>
          <p:cNvPr id="33796" name="Picture 4" descr="Image associée"/>
          <p:cNvPicPr>
            <a:picLocks noChangeAspect="1" noChangeArrowheads="1"/>
          </p:cNvPicPr>
          <p:nvPr/>
        </p:nvPicPr>
        <p:blipFill>
          <a:blip r:embed="rId3" cstate="print"/>
          <a:srcRect/>
          <a:stretch>
            <a:fillRect/>
          </a:stretch>
        </p:blipFill>
        <p:spPr bwMode="auto">
          <a:xfrm>
            <a:off x="6384032" y="980728"/>
            <a:ext cx="3600400" cy="2376264"/>
          </a:xfrm>
          <a:prstGeom prst="rect">
            <a:avLst/>
          </a:prstGeom>
          <a:noFill/>
        </p:spPr>
      </p:pic>
      <p:sp>
        <p:nvSpPr>
          <p:cNvPr id="7" name="Rectangle 6"/>
          <p:cNvSpPr/>
          <p:nvPr/>
        </p:nvSpPr>
        <p:spPr>
          <a:xfrm>
            <a:off x="2279576" y="3140968"/>
            <a:ext cx="36724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Cellules cubiques, noyau sphérique </a:t>
            </a:r>
            <a:endParaRPr lang="fr-FR" b="1" dirty="0">
              <a:solidFill>
                <a:schemeClr val="tx1"/>
              </a:solidFill>
            </a:endParaRPr>
          </a:p>
        </p:txBody>
      </p:sp>
      <p:sp>
        <p:nvSpPr>
          <p:cNvPr id="8" name="Rectangle 7"/>
          <p:cNvSpPr/>
          <p:nvPr/>
        </p:nvSpPr>
        <p:spPr>
          <a:xfrm>
            <a:off x="2207568" y="6021288"/>
            <a:ext cx="36724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Granulocyte , noyau polylobé </a:t>
            </a:r>
            <a:endParaRPr lang="fr-FR" b="1" dirty="0">
              <a:solidFill>
                <a:schemeClr val="tx1"/>
              </a:solidFill>
            </a:endParaRPr>
          </a:p>
        </p:txBody>
      </p:sp>
      <p:pic>
        <p:nvPicPr>
          <p:cNvPr id="33798" name="Picture 6" descr="Résultat de recherche d'images pour &quot;noyau neutrophiles&quot;"/>
          <p:cNvPicPr>
            <a:picLocks noChangeAspect="1" noChangeArrowheads="1"/>
          </p:cNvPicPr>
          <p:nvPr/>
        </p:nvPicPr>
        <p:blipFill>
          <a:blip r:embed="rId4" cstate="print"/>
          <a:srcRect/>
          <a:stretch>
            <a:fillRect/>
          </a:stretch>
        </p:blipFill>
        <p:spPr bwMode="auto">
          <a:xfrm>
            <a:off x="2423592" y="3573016"/>
            <a:ext cx="3312368" cy="2522876"/>
          </a:xfrm>
          <a:prstGeom prst="rect">
            <a:avLst/>
          </a:prstGeom>
          <a:noFill/>
        </p:spPr>
      </p:pic>
      <p:sp>
        <p:nvSpPr>
          <p:cNvPr id="10" name="Rectangle 9"/>
          <p:cNvSpPr/>
          <p:nvPr/>
        </p:nvSpPr>
        <p:spPr>
          <a:xfrm>
            <a:off x="6392416" y="3365376"/>
            <a:ext cx="36724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Cellules prismatique, noyau ovoïde </a:t>
            </a:r>
            <a:endParaRPr lang="fr-FR" b="1" dirty="0">
              <a:solidFill>
                <a:schemeClr val="tx1"/>
              </a:solidFill>
            </a:endParaRPr>
          </a:p>
        </p:txBody>
      </p:sp>
    </p:spTree>
    <p:extLst>
      <p:ext uri="{BB962C8B-B14F-4D97-AF65-F5344CB8AC3E}">
        <p14:creationId xmlns:p14="http://schemas.microsoft.com/office/powerpoint/2010/main" val="3384302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mage associée"/>
          <p:cNvPicPr>
            <a:picLocks noChangeAspect="1" noChangeArrowheads="1"/>
          </p:cNvPicPr>
          <p:nvPr/>
        </p:nvPicPr>
        <p:blipFill>
          <a:blip r:embed="rId2" cstate="print"/>
          <a:srcRect/>
          <a:stretch>
            <a:fillRect/>
          </a:stretch>
        </p:blipFill>
        <p:spPr bwMode="auto">
          <a:xfrm>
            <a:off x="1524000" y="980729"/>
            <a:ext cx="9144000" cy="5705873"/>
          </a:xfrm>
          <a:prstGeom prst="rect">
            <a:avLst/>
          </a:prstGeom>
          <a:noFill/>
        </p:spPr>
      </p:pic>
      <p:sp>
        <p:nvSpPr>
          <p:cNvPr id="3" name="Rectangle 1"/>
          <p:cNvSpPr>
            <a:spLocks noChangeArrowheads="1"/>
          </p:cNvSpPr>
          <p:nvPr/>
        </p:nvSpPr>
        <p:spPr bwMode="auto">
          <a:xfrm>
            <a:off x="2711624" y="373888"/>
            <a:ext cx="6192688" cy="584775"/>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r-FR" sz="3200" b="1" dirty="0">
                <a:latin typeface="Times New Roman" pitchFamily="18" charset="0"/>
                <a:ea typeface="Calibri" pitchFamily="34" charset="0"/>
                <a:cs typeface="Times New Roman" pitchFamily="18" charset="0"/>
              </a:rPr>
              <a:t>Organisation générale du noyau</a:t>
            </a:r>
            <a:endParaRPr lang="fr-FR" sz="3200" dirty="0">
              <a:latin typeface="Arial" pitchFamily="34" charset="0"/>
              <a:cs typeface="Arial" pitchFamily="34" charset="0"/>
            </a:endParaRPr>
          </a:p>
        </p:txBody>
      </p:sp>
    </p:spTree>
    <p:extLst>
      <p:ext uri="{BB962C8B-B14F-4D97-AF65-F5344CB8AC3E}">
        <p14:creationId xmlns:p14="http://schemas.microsoft.com/office/powerpoint/2010/main" val="4016578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5640" y="260649"/>
            <a:ext cx="5976664" cy="584775"/>
          </a:xfrm>
          <a:prstGeom prst="rect">
            <a:avLst/>
          </a:prstGeom>
          <a:solidFill>
            <a:srgbClr val="00B0F0"/>
          </a:solidFill>
        </p:spPr>
        <p:txBody>
          <a:bodyPr wrap="square" rtlCol="0">
            <a:spAutoFit/>
          </a:bodyPr>
          <a:lstStyle/>
          <a:p>
            <a:r>
              <a:rPr lang="fr-FR" sz="3200" b="1" dirty="0"/>
              <a:t>Organisation générale du noyau</a:t>
            </a:r>
            <a:endParaRPr lang="fr-FR" sz="3200" b="1" dirty="0"/>
          </a:p>
        </p:txBody>
      </p:sp>
      <p:pic>
        <p:nvPicPr>
          <p:cNvPr id="7" name="Image 6" descr="Image associée"/>
          <p:cNvPicPr/>
          <p:nvPr/>
        </p:nvPicPr>
        <p:blipFill rotWithShape="1">
          <a:blip r:embed="rId2" cstate="print"/>
          <a:srcRect t="6493" r="5217" b="7792"/>
          <a:stretch/>
        </p:blipFill>
        <p:spPr bwMode="auto">
          <a:xfrm>
            <a:off x="1847528" y="1412776"/>
            <a:ext cx="7848872" cy="4752528"/>
          </a:xfrm>
          <a:prstGeom prst="rect">
            <a:avLst/>
          </a:prstGeom>
          <a:noFill/>
          <a:ln w="9525">
            <a:noFill/>
            <a:miter lim="800000"/>
            <a:headEnd/>
            <a:tailEnd/>
          </a:ln>
        </p:spPr>
      </p:pic>
    </p:spTree>
    <p:extLst>
      <p:ext uri="{BB962C8B-B14F-4D97-AF65-F5344CB8AC3E}">
        <p14:creationId xmlns:p14="http://schemas.microsoft.com/office/powerpoint/2010/main" val="3213618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4" cstate="print"/>
          <a:srcRect/>
          <a:stretch>
            <a:fillRect/>
          </a:stretch>
        </p:blipFill>
        <p:spPr bwMode="auto">
          <a:xfrm>
            <a:off x="2495600" y="3146461"/>
            <a:ext cx="4968552" cy="3494829"/>
          </a:xfrm>
          <a:prstGeom prst="rect">
            <a:avLst/>
          </a:prstGeom>
          <a:noFill/>
        </p:spPr>
      </p:pic>
      <p:sp>
        <p:nvSpPr>
          <p:cNvPr id="5" name="ZoneTexte 4"/>
          <p:cNvSpPr txBox="1"/>
          <p:nvPr/>
        </p:nvSpPr>
        <p:spPr>
          <a:xfrm>
            <a:off x="4049432" y="188640"/>
            <a:ext cx="3198696" cy="523220"/>
          </a:xfrm>
          <a:prstGeom prst="rect">
            <a:avLst/>
          </a:prstGeom>
          <a:solidFill>
            <a:srgbClr val="00B0F0"/>
          </a:solidFill>
        </p:spPr>
        <p:txBody>
          <a:bodyPr wrap="none" rtlCol="0">
            <a:spAutoFit/>
          </a:bodyPr>
          <a:lstStyle/>
          <a:p>
            <a:r>
              <a:rPr lang="fr-FR" sz="2800" b="1" dirty="0"/>
              <a:t>Enveloppe nucléaire</a:t>
            </a:r>
            <a:endParaRPr lang="fr-FR" sz="2800" b="1" dirty="0"/>
          </a:p>
        </p:txBody>
      </p:sp>
      <p:sp>
        <p:nvSpPr>
          <p:cNvPr id="6" name="Accolade ouvrante 5"/>
          <p:cNvSpPr/>
          <p:nvPr/>
        </p:nvSpPr>
        <p:spPr>
          <a:xfrm>
            <a:off x="2063552" y="3645024"/>
            <a:ext cx="432048" cy="129614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7" name="ZoneTexte 6"/>
          <p:cNvSpPr txBox="1"/>
          <p:nvPr/>
        </p:nvSpPr>
        <p:spPr>
          <a:xfrm>
            <a:off x="1487488" y="3789041"/>
            <a:ext cx="1584176" cy="461665"/>
          </a:xfrm>
          <a:prstGeom prst="rect">
            <a:avLst/>
          </a:prstGeom>
          <a:noFill/>
        </p:spPr>
        <p:txBody>
          <a:bodyPr wrap="square" rtlCol="0">
            <a:spAutoFit/>
          </a:bodyPr>
          <a:lstStyle/>
          <a:p>
            <a:r>
              <a:rPr lang="fr-FR" sz="1200" b="1" dirty="0"/>
              <a:t>Enveloppe </a:t>
            </a:r>
          </a:p>
          <a:p>
            <a:r>
              <a:rPr lang="fr-FR" sz="1200" b="1" dirty="0"/>
              <a:t>nucléaire </a:t>
            </a:r>
            <a:endParaRPr lang="fr-FR" sz="1200" b="1" dirty="0"/>
          </a:p>
        </p:txBody>
      </p:sp>
      <p:pic>
        <p:nvPicPr>
          <p:cNvPr id="8" name="Picture 4" descr="Résultat de recherche d'images pour &quot;enveloppe nucléaire structure&quot;"/>
          <p:cNvPicPr>
            <a:picLocks noChangeAspect="1" noChangeArrowheads="1"/>
          </p:cNvPicPr>
          <p:nvPr/>
        </p:nvPicPr>
        <p:blipFill>
          <a:blip r:embed="rId5" cstate="print"/>
          <a:srcRect/>
          <a:stretch>
            <a:fillRect/>
          </a:stretch>
        </p:blipFill>
        <p:spPr bwMode="auto">
          <a:xfrm>
            <a:off x="5447928" y="1124744"/>
            <a:ext cx="5220072" cy="5733256"/>
          </a:xfrm>
          <a:prstGeom prst="rect">
            <a:avLst/>
          </a:prstGeom>
          <a:noFill/>
        </p:spPr>
      </p:pic>
      <p:sp>
        <p:nvSpPr>
          <p:cNvPr id="9" name="Organigramme : Connecteur 8"/>
          <p:cNvSpPr/>
          <p:nvPr/>
        </p:nvSpPr>
        <p:spPr>
          <a:xfrm>
            <a:off x="8760296" y="465313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Connecteur 9"/>
          <p:cNvSpPr/>
          <p:nvPr/>
        </p:nvSpPr>
        <p:spPr>
          <a:xfrm>
            <a:off x="7968208" y="480553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7176120" y="495793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3575720" y="3501008"/>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a:off x="6744072" y="526273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p:cNvSpPr/>
          <p:nvPr/>
        </p:nvSpPr>
        <p:spPr>
          <a:xfrm>
            <a:off x="8616280" y="5229200"/>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a:stCxn id="10" idx="5"/>
          </p:cNvCxnSpPr>
          <p:nvPr/>
        </p:nvCxnSpPr>
        <p:spPr>
          <a:xfrm>
            <a:off x="8029672" y="4867000"/>
            <a:ext cx="1378697" cy="2161"/>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192344" y="4581128"/>
            <a:ext cx="122413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Ribosome</a:t>
            </a:r>
            <a:endParaRPr lang="fr-FR" b="1" dirty="0">
              <a:solidFill>
                <a:schemeClr val="tx1"/>
              </a:solidFill>
            </a:endParaRPr>
          </a:p>
        </p:txBody>
      </p:sp>
      <p:sp>
        <p:nvSpPr>
          <p:cNvPr id="18" name="Organigramme : Connecteur 17"/>
          <p:cNvSpPr/>
          <p:nvPr/>
        </p:nvSpPr>
        <p:spPr>
          <a:xfrm>
            <a:off x="6528048" y="4797152"/>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783632" y="2564904"/>
            <a:ext cx="122413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Ribosome</a:t>
            </a:r>
            <a:endParaRPr lang="fr-FR" b="1" dirty="0">
              <a:solidFill>
                <a:schemeClr val="tx1"/>
              </a:solidFill>
            </a:endParaRPr>
          </a:p>
        </p:txBody>
      </p:sp>
      <p:cxnSp>
        <p:nvCxnSpPr>
          <p:cNvPr id="21" name="Connecteur droit 20"/>
          <p:cNvCxnSpPr>
            <a:endCxn id="12" idx="2"/>
          </p:cNvCxnSpPr>
          <p:nvPr/>
        </p:nvCxnSpPr>
        <p:spPr>
          <a:xfrm>
            <a:off x="3143672" y="2996952"/>
            <a:ext cx="432048" cy="54006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rganigramme : Connecteur 21"/>
          <p:cNvSpPr/>
          <p:nvPr/>
        </p:nvSpPr>
        <p:spPr>
          <a:xfrm>
            <a:off x="3071664" y="3501008"/>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Connecteur 22"/>
          <p:cNvSpPr/>
          <p:nvPr/>
        </p:nvSpPr>
        <p:spPr>
          <a:xfrm>
            <a:off x="4727848" y="3501008"/>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3719737" y="400021"/>
            <a:ext cx="100459" cy="100459"/>
          </a:xfrm>
          <a:prstGeom prst="rect">
            <a:avLst/>
          </a:prstGeom>
        </p:spPr>
      </p:pic>
    </p:spTree>
    <p:extLst>
      <p:ext uri="{BB962C8B-B14F-4D97-AF65-F5344CB8AC3E}">
        <p14:creationId xmlns:p14="http://schemas.microsoft.com/office/powerpoint/2010/main" val="2999522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560" fill="hold"/>
                                        <p:tgtEl>
                                          <p:spTgt spid="20"/>
                                        </p:tgtEl>
                                      </p:cBhvr>
                                    </p:cmd>
                                  </p:childTnLst>
                                </p:cTn>
                              </p:par>
                            </p:childTnLst>
                          </p:cTn>
                        </p:par>
                      </p:childTnLst>
                    </p:cTn>
                  </p:par>
                </p:childTnLst>
              </p:cTn>
              <p:nextCondLst>
                <p:cond evt="onClick" delay="0">
                  <p:tgtEl>
                    <p:spTgt spid="2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Résultat de recherche d'images pour &quot;pore nucléaire&quot;"/>
          <p:cNvPicPr>
            <a:picLocks noChangeAspect="1" noChangeArrowheads="1"/>
          </p:cNvPicPr>
          <p:nvPr/>
        </p:nvPicPr>
        <p:blipFill>
          <a:blip r:embed="rId2" cstate="print"/>
          <a:srcRect/>
          <a:stretch>
            <a:fillRect/>
          </a:stretch>
        </p:blipFill>
        <p:spPr bwMode="auto">
          <a:xfrm>
            <a:off x="1631504" y="908720"/>
            <a:ext cx="9036496" cy="5949280"/>
          </a:xfrm>
          <a:prstGeom prst="rect">
            <a:avLst/>
          </a:prstGeom>
          <a:noFill/>
        </p:spPr>
      </p:pic>
      <p:sp>
        <p:nvSpPr>
          <p:cNvPr id="6" name="ZoneTexte 5"/>
          <p:cNvSpPr txBox="1"/>
          <p:nvPr/>
        </p:nvSpPr>
        <p:spPr>
          <a:xfrm>
            <a:off x="2207569" y="332657"/>
            <a:ext cx="2720809" cy="584775"/>
          </a:xfrm>
          <a:prstGeom prst="rect">
            <a:avLst/>
          </a:prstGeom>
          <a:solidFill>
            <a:srgbClr val="00B0F0"/>
          </a:solidFill>
        </p:spPr>
        <p:txBody>
          <a:bodyPr wrap="none" rtlCol="0">
            <a:spAutoFit/>
          </a:bodyPr>
          <a:lstStyle/>
          <a:p>
            <a:r>
              <a:rPr lang="fr-FR" sz="3200" b="1" dirty="0"/>
              <a:t>Pore nucléaire </a:t>
            </a:r>
            <a:endParaRPr lang="fr-FR" sz="3200" b="1" dirty="0"/>
          </a:p>
        </p:txBody>
      </p:sp>
      <p:cxnSp>
        <p:nvCxnSpPr>
          <p:cNvPr id="10" name="Connecteur droit avec flèche 9"/>
          <p:cNvCxnSpPr/>
          <p:nvPr/>
        </p:nvCxnSpPr>
        <p:spPr>
          <a:xfrm flipH="1">
            <a:off x="4511824" y="1772816"/>
            <a:ext cx="1152128" cy="13681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087888" y="1412776"/>
            <a:ext cx="2073516" cy="369332"/>
          </a:xfrm>
          <a:prstGeom prst="rect">
            <a:avLst/>
          </a:prstGeom>
          <a:noFill/>
        </p:spPr>
        <p:txBody>
          <a:bodyPr wrap="none" rtlCol="0">
            <a:spAutoFit/>
          </a:bodyPr>
          <a:lstStyle/>
          <a:p>
            <a:r>
              <a:rPr lang="fr-FR" b="1" dirty="0"/>
              <a:t>Anneau cytosolique</a:t>
            </a:r>
            <a:endParaRPr lang="fr-FR" b="1" dirty="0"/>
          </a:p>
        </p:txBody>
      </p:sp>
      <p:sp>
        <p:nvSpPr>
          <p:cNvPr id="12" name="ZoneTexte 11"/>
          <p:cNvSpPr txBox="1"/>
          <p:nvPr/>
        </p:nvSpPr>
        <p:spPr>
          <a:xfrm>
            <a:off x="1524000" y="5517232"/>
            <a:ext cx="1855636" cy="369332"/>
          </a:xfrm>
          <a:prstGeom prst="rect">
            <a:avLst/>
          </a:prstGeom>
          <a:noFill/>
        </p:spPr>
        <p:txBody>
          <a:bodyPr wrap="none" rtlCol="0">
            <a:spAutoFit/>
          </a:bodyPr>
          <a:lstStyle/>
          <a:p>
            <a:r>
              <a:rPr lang="fr-FR" b="1" dirty="0"/>
              <a:t>Anneau nucléaire</a:t>
            </a:r>
            <a:endParaRPr lang="fr-FR" b="1" dirty="0"/>
          </a:p>
        </p:txBody>
      </p:sp>
      <p:cxnSp>
        <p:nvCxnSpPr>
          <p:cNvPr id="13" name="Connecteur droit avec flèche 12"/>
          <p:cNvCxnSpPr/>
          <p:nvPr/>
        </p:nvCxnSpPr>
        <p:spPr>
          <a:xfrm flipV="1">
            <a:off x="2855640" y="4437112"/>
            <a:ext cx="1008112" cy="11521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423592" y="2492896"/>
            <a:ext cx="1512168" cy="13681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524001" y="2132857"/>
            <a:ext cx="1471365" cy="646331"/>
          </a:xfrm>
          <a:prstGeom prst="rect">
            <a:avLst/>
          </a:prstGeom>
          <a:noFill/>
        </p:spPr>
        <p:txBody>
          <a:bodyPr wrap="none" rtlCol="0">
            <a:spAutoFit/>
          </a:bodyPr>
          <a:lstStyle/>
          <a:p>
            <a:r>
              <a:rPr lang="fr-FR" b="1" dirty="0"/>
              <a:t>Transporteur </a:t>
            </a:r>
          </a:p>
          <a:p>
            <a:r>
              <a:rPr lang="fr-FR" b="1" dirty="0"/>
              <a:t>central</a:t>
            </a:r>
            <a:endParaRPr lang="fr-FR" b="1" dirty="0"/>
          </a:p>
        </p:txBody>
      </p:sp>
      <p:sp>
        <p:nvSpPr>
          <p:cNvPr id="22" name="Rectangle 21"/>
          <p:cNvSpPr/>
          <p:nvPr/>
        </p:nvSpPr>
        <p:spPr>
          <a:xfrm>
            <a:off x="2711624" y="1484784"/>
            <a:ext cx="2448272"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Cytosol</a:t>
            </a:r>
            <a:endParaRPr lang="fr-FR" b="1" dirty="0">
              <a:solidFill>
                <a:schemeClr val="tx1"/>
              </a:solidFill>
            </a:endParaRPr>
          </a:p>
        </p:txBody>
      </p:sp>
      <p:sp>
        <p:nvSpPr>
          <p:cNvPr id="23" name="Rectangle 22"/>
          <p:cNvSpPr/>
          <p:nvPr/>
        </p:nvSpPr>
        <p:spPr>
          <a:xfrm>
            <a:off x="3647728" y="5733256"/>
            <a:ext cx="2448272"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Nucléoplasme</a:t>
            </a:r>
            <a:endParaRPr lang="fr-FR" b="1" dirty="0">
              <a:solidFill>
                <a:schemeClr val="tx1"/>
              </a:solidFill>
            </a:endParaRPr>
          </a:p>
        </p:txBody>
      </p:sp>
      <p:cxnSp>
        <p:nvCxnSpPr>
          <p:cNvPr id="24" name="Connecteur droit avec flèche 23"/>
          <p:cNvCxnSpPr/>
          <p:nvPr/>
        </p:nvCxnSpPr>
        <p:spPr>
          <a:xfrm flipH="1">
            <a:off x="4295800" y="5301208"/>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10800000" flipV="1">
            <a:off x="4727850" y="5034777"/>
            <a:ext cx="1543779" cy="5544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Petit anneau nucléaire</a:t>
            </a:r>
            <a:endParaRPr lang="fr-FR" b="1" dirty="0">
              <a:solidFill>
                <a:schemeClr val="tx1"/>
              </a:solidFill>
            </a:endParaRPr>
          </a:p>
        </p:txBody>
      </p:sp>
    </p:spTree>
    <p:extLst>
      <p:ext uri="{BB962C8B-B14F-4D97-AF65-F5344CB8AC3E}">
        <p14:creationId xmlns:p14="http://schemas.microsoft.com/office/powerpoint/2010/main" val="1621062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26532" y="97468"/>
            <a:ext cx="2325252" cy="523220"/>
          </a:xfrm>
          <a:prstGeom prst="rect">
            <a:avLst/>
          </a:prstGeom>
          <a:solidFill>
            <a:srgbClr val="00B0F0"/>
          </a:solidFill>
        </p:spPr>
        <p:txBody>
          <a:bodyPr wrap="none" rtlCol="0">
            <a:spAutoFit/>
          </a:bodyPr>
          <a:lstStyle/>
          <a:p>
            <a:r>
              <a:rPr lang="fr-FR" sz="2800" b="1" dirty="0"/>
              <a:t>Pore nucléaire</a:t>
            </a:r>
            <a:endParaRPr lang="fr-FR" sz="2800" b="1" dirty="0"/>
          </a:p>
        </p:txBody>
      </p:sp>
      <p:pic>
        <p:nvPicPr>
          <p:cNvPr id="27658" name="Picture 10" descr="Résultat de recherche d'images pour &quot;pore nucléaire&quot;"/>
          <p:cNvPicPr>
            <a:picLocks noChangeAspect="1" noChangeArrowheads="1"/>
          </p:cNvPicPr>
          <p:nvPr/>
        </p:nvPicPr>
        <p:blipFill>
          <a:blip r:embed="rId2" cstate="print"/>
          <a:srcRect/>
          <a:stretch>
            <a:fillRect/>
          </a:stretch>
        </p:blipFill>
        <p:spPr bwMode="auto">
          <a:xfrm>
            <a:off x="1847528" y="1124744"/>
            <a:ext cx="8136904" cy="5328592"/>
          </a:xfrm>
          <a:prstGeom prst="rect">
            <a:avLst/>
          </a:prstGeom>
          <a:noFill/>
        </p:spPr>
      </p:pic>
      <p:sp>
        <p:nvSpPr>
          <p:cNvPr id="10" name="Rectangle 9"/>
          <p:cNvSpPr/>
          <p:nvPr/>
        </p:nvSpPr>
        <p:spPr>
          <a:xfrm>
            <a:off x="6744072" y="2420888"/>
            <a:ext cx="129614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Anneau cytosolique</a:t>
            </a:r>
            <a:endParaRPr lang="fr-FR" b="1" dirty="0">
              <a:solidFill>
                <a:schemeClr val="tx1"/>
              </a:solidFill>
            </a:endParaRPr>
          </a:p>
        </p:txBody>
      </p:sp>
      <p:sp>
        <p:nvSpPr>
          <p:cNvPr id="11" name="ZoneTexte 10"/>
          <p:cNvSpPr txBox="1"/>
          <p:nvPr/>
        </p:nvSpPr>
        <p:spPr>
          <a:xfrm>
            <a:off x="6744072" y="6165304"/>
            <a:ext cx="2376264" cy="707886"/>
          </a:xfrm>
          <a:prstGeom prst="rect">
            <a:avLst/>
          </a:prstGeom>
          <a:noFill/>
        </p:spPr>
        <p:txBody>
          <a:bodyPr wrap="square" rtlCol="0">
            <a:spAutoFit/>
          </a:bodyPr>
          <a:lstStyle/>
          <a:p>
            <a:r>
              <a:rPr lang="fr-FR" sz="2000" b="1" dirty="0"/>
              <a:t>Petit anneau nucléaire</a:t>
            </a:r>
            <a:endParaRPr lang="fr-FR" sz="2000" b="1" dirty="0"/>
          </a:p>
        </p:txBody>
      </p:sp>
      <p:sp>
        <p:nvSpPr>
          <p:cNvPr id="6" name="Rectangle 5"/>
          <p:cNvSpPr/>
          <p:nvPr/>
        </p:nvSpPr>
        <p:spPr>
          <a:xfrm>
            <a:off x="8760296" y="5229200"/>
            <a:ext cx="151216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Réseau de Lamine</a:t>
            </a:r>
            <a:endParaRPr lang="fr-FR" b="1" dirty="0">
              <a:solidFill>
                <a:schemeClr val="tx1"/>
              </a:solidFill>
            </a:endParaRPr>
          </a:p>
        </p:txBody>
      </p:sp>
      <p:cxnSp>
        <p:nvCxnSpPr>
          <p:cNvPr id="8" name="Connecteur droit avec flèche 7"/>
          <p:cNvCxnSpPr/>
          <p:nvPr/>
        </p:nvCxnSpPr>
        <p:spPr>
          <a:xfrm flipH="1" flipV="1">
            <a:off x="8760296" y="4437112"/>
            <a:ext cx="36004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273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ésultat de recherche d'images pour &quot;transport de molécules pore nucléaire&quot;"/>
          <p:cNvPicPr>
            <a:picLocks noChangeAspect="1" noChangeArrowheads="1"/>
          </p:cNvPicPr>
          <p:nvPr/>
        </p:nvPicPr>
        <p:blipFill>
          <a:blip r:embed="rId2" cstate="print"/>
          <a:srcRect/>
          <a:stretch>
            <a:fillRect/>
          </a:stretch>
        </p:blipFill>
        <p:spPr bwMode="auto">
          <a:xfrm>
            <a:off x="1464834" y="0"/>
            <a:ext cx="9144000" cy="6858000"/>
          </a:xfrm>
          <a:prstGeom prst="rect">
            <a:avLst/>
          </a:prstGeom>
          <a:noFill/>
        </p:spPr>
      </p:pic>
      <p:sp>
        <p:nvSpPr>
          <p:cNvPr id="3" name="Rectangle 2"/>
          <p:cNvSpPr/>
          <p:nvPr/>
        </p:nvSpPr>
        <p:spPr>
          <a:xfrm>
            <a:off x="2423592" y="692696"/>
            <a:ext cx="453650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i="1" dirty="0">
                <a:solidFill>
                  <a:schemeClr val="tx1"/>
                </a:solidFill>
              </a:rPr>
              <a:t>Vue de face à partir du cytosol</a:t>
            </a:r>
            <a:endParaRPr lang="fr-FR" sz="3200" b="1" i="1" dirty="0">
              <a:solidFill>
                <a:schemeClr val="tx1"/>
              </a:solidFill>
            </a:endParaRPr>
          </a:p>
        </p:txBody>
      </p:sp>
    </p:spTree>
    <p:extLst>
      <p:ext uri="{BB962C8B-B14F-4D97-AF65-F5344CB8AC3E}">
        <p14:creationId xmlns:p14="http://schemas.microsoft.com/office/powerpoint/2010/main" val="2544904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Grand écran</PresentationFormat>
  <Paragraphs>53</Paragraphs>
  <Slides>14</Slides>
  <Notes>0</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Century Schoolbook</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amel biol</dc:creator>
  <cp:lastModifiedBy>amel biol</cp:lastModifiedBy>
  <cp:revision>1</cp:revision>
  <dcterms:created xsi:type="dcterms:W3CDTF">2022-04-30T00:16:43Z</dcterms:created>
  <dcterms:modified xsi:type="dcterms:W3CDTF">2022-04-30T00:17:22Z</dcterms:modified>
</cp:coreProperties>
</file>