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4" r:id="rId5"/>
    <p:sldId id="258" r:id="rId6"/>
    <p:sldId id="259" r:id="rId7"/>
    <p:sldId id="275" r:id="rId8"/>
    <p:sldId id="260" r:id="rId9"/>
    <p:sldId id="261" r:id="rId10"/>
    <p:sldId id="262" r:id="rId11"/>
    <p:sldId id="272" r:id="rId12"/>
    <p:sldId id="264" r:id="rId13"/>
    <p:sldId id="277" r:id="rId14"/>
    <p:sldId id="278" r:id="rId15"/>
    <p:sldId id="269" r:id="rId16"/>
    <p:sldId id="271" r:id="rId17"/>
    <p:sldId id="263"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4DF4D53-40F5-48CF-A921-1CE8C7DCE371}" type="datetimeFigureOut">
              <a:rPr lang="fr-FR" smtClean="0"/>
              <a:pPr/>
              <a:t>04/05/2021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DF4D53-40F5-48CF-A921-1CE8C7DCE371}" type="datetimeFigureOut">
              <a:rPr lang="fr-FR" smtClean="0"/>
              <a:pPr/>
              <a:t>04/05/2021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DF4D53-40F5-48CF-A921-1CE8C7DCE371}" type="datetimeFigureOut">
              <a:rPr lang="fr-FR" smtClean="0"/>
              <a:pPr/>
              <a:t>04/05/2021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DF4D53-40F5-48CF-A921-1CE8C7DCE371}" type="datetimeFigureOut">
              <a:rPr lang="fr-FR" smtClean="0"/>
              <a:pPr/>
              <a:t>04/05/2021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4DF4D53-40F5-48CF-A921-1CE8C7DCE371}" type="datetimeFigureOut">
              <a:rPr lang="fr-FR" smtClean="0"/>
              <a:pPr/>
              <a:t>04/05/2021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4DF4D53-40F5-48CF-A921-1CE8C7DCE371}" type="datetimeFigureOut">
              <a:rPr lang="fr-FR" smtClean="0"/>
              <a:pPr/>
              <a:t>04/05/2021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4DF4D53-40F5-48CF-A921-1CE8C7DCE371}" type="datetimeFigureOut">
              <a:rPr lang="fr-FR" smtClean="0"/>
              <a:pPr/>
              <a:t>04/05/2021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4DF4D53-40F5-48CF-A921-1CE8C7DCE371}" type="datetimeFigureOut">
              <a:rPr lang="fr-FR" smtClean="0"/>
              <a:pPr/>
              <a:t>04/05/2021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4DF4D53-40F5-48CF-A921-1CE8C7DCE371}" type="datetimeFigureOut">
              <a:rPr lang="fr-FR" smtClean="0"/>
              <a:pPr/>
              <a:t>04/05/2021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4DF4D53-40F5-48CF-A921-1CE8C7DCE371}" type="datetimeFigureOut">
              <a:rPr lang="fr-FR" smtClean="0"/>
              <a:pPr/>
              <a:t>04/05/2021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4DF4D53-40F5-48CF-A921-1CE8C7DCE371}" type="datetimeFigureOut">
              <a:rPr lang="fr-FR" smtClean="0"/>
              <a:pPr/>
              <a:t>04/05/2021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F4D53-40F5-48CF-A921-1CE8C7DCE371}" type="datetimeFigureOut">
              <a:rPr lang="fr-FR" smtClean="0"/>
              <a:pPr/>
              <a:t>04/05/2021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C32EE-0EE6-40BD-B6C0-916464F9320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00166" y="857232"/>
            <a:ext cx="6286544" cy="1200329"/>
          </a:xfrm>
          <a:prstGeom prst="rect">
            <a:avLst/>
          </a:prstGeom>
          <a:noFill/>
        </p:spPr>
        <p:txBody>
          <a:bodyPr wrap="square" rtlCol="0">
            <a:spAutoFit/>
          </a:bodyPr>
          <a:lstStyle/>
          <a:p>
            <a:r>
              <a:rPr lang="fr-FR" sz="5400" b="1" dirty="0">
                <a:latin typeface="Arial" pitchFamily="34" charset="0"/>
                <a:cs typeface="Arial" pitchFamily="34" charset="0"/>
              </a:rPr>
              <a:t>Le Cytosquelette</a:t>
            </a:r>
          </a:p>
          <a:p>
            <a:endParaRPr lang="fr-FR" b="1" dirty="0"/>
          </a:p>
        </p:txBody>
      </p:sp>
      <p:pic>
        <p:nvPicPr>
          <p:cNvPr id="11266" name="Picture 2" descr="http://johann.gerard.chez-alice.fr/cellule2/images/microtrab.jpg"/>
          <p:cNvPicPr>
            <a:picLocks noChangeAspect="1" noChangeArrowheads="1"/>
          </p:cNvPicPr>
          <p:nvPr/>
        </p:nvPicPr>
        <p:blipFill>
          <a:blip r:embed="rId2" cstate="print"/>
          <a:srcRect/>
          <a:stretch>
            <a:fillRect/>
          </a:stretch>
        </p:blipFill>
        <p:spPr bwMode="auto">
          <a:xfrm>
            <a:off x="1000100" y="1785926"/>
            <a:ext cx="7143800" cy="442915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s1.e-monsite.com/2009/01/07/08/34996031fbc-dynam-polymer-microtubules-jpg.jpg"/>
          <p:cNvPicPr>
            <a:picLocks noChangeAspect="1" noChangeArrowheads="1"/>
          </p:cNvPicPr>
          <p:nvPr/>
        </p:nvPicPr>
        <p:blipFill>
          <a:blip r:embed="rId2" cstate="print"/>
          <a:srcRect/>
          <a:stretch>
            <a:fillRect/>
          </a:stretch>
        </p:blipFill>
        <p:spPr bwMode="auto">
          <a:xfrm>
            <a:off x="857224" y="1214422"/>
            <a:ext cx="7500990" cy="4643470"/>
          </a:xfrm>
          <a:prstGeom prst="rect">
            <a:avLst/>
          </a:prstGeom>
          <a:noFill/>
        </p:spPr>
      </p:pic>
      <p:sp>
        <p:nvSpPr>
          <p:cNvPr id="5" name="Rectangle 4"/>
          <p:cNvSpPr/>
          <p:nvPr/>
        </p:nvSpPr>
        <p:spPr>
          <a:xfrm>
            <a:off x="1571604" y="428604"/>
            <a:ext cx="6336991" cy="523220"/>
          </a:xfrm>
          <a:prstGeom prst="rect">
            <a:avLst/>
          </a:prstGeom>
        </p:spPr>
        <p:txBody>
          <a:bodyPr wrap="none">
            <a:spAutoFit/>
          </a:bodyPr>
          <a:lstStyle/>
          <a:p>
            <a:r>
              <a:rPr lang="fr-FR" sz="2800" b="1" dirty="0">
                <a:latin typeface="Arial" pitchFamily="34" charset="0"/>
                <a:cs typeface="Arial" pitchFamily="34" charset="0"/>
              </a:rPr>
              <a:t>L</a:t>
            </a:r>
            <a:r>
              <a:rPr lang="fr-FR" sz="2800" b="1" dirty="0" smtClean="0">
                <a:latin typeface="Arial" pitchFamily="34" charset="0"/>
                <a:cs typeface="Arial" pitchFamily="34" charset="0"/>
              </a:rPr>
              <a:t>a polymérisation des microtubules</a:t>
            </a:r>
            <a:endParaRPr lang="fr-FR"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57158" y="214290"/>
            <a:ext cx="8572560" cy="31854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centrioles, centres d’assemblage des microtubules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a:t>
            </a: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centrioles </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sont des organites cylindriques présents dans les cellules des animaux. Ils se présentent en paires, généralement disposés à angle droit l’un vis-à-vis de l’autre, à proximité du noyau, dans les cellules animales, sont le plus souvent entourés d’un halo appelé </a:t>
            </a: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centrosome</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Les centrioles participent à l’assemblage des microtubules.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6" name="Image 4"/>
          <p:cNvPicPr>
            <a:picLocks noChangeAspect="1" noChangeArrowheads="1"/>
          </p:cNvPicPr>
          <p:nvPr/>
        </p:nvPicPr>
        <p:blipFill>
          <a:blip r:embed="rId2" cstate="print"/>
          <a:srcRect/>
          <a:stretch>
            <a:fillRect/>
          </a:stretch>
        </p:blipFill>
        <p:spPr bwMode="auto">
          <a:xfrm>
            <a:off x="1835696" y="3884312"/>
            <a:ext cx="5879576" cy="2330770"/>
          </a:xfrm>
          <a:prstGeom prst="rect">
            <a:avLst/>
          </a:prstGeom>
          <a:noFill/>
          <a:ln w="9525">
            <a:noFill/>
            <a:miter lim="800000"/>
            <a:headEnd/>
            <a:tailEnd/>
          </a:ln>
        </p:spPr>
      </p:pic>
      <p:sp>
        <p:nvSpPr>
          <p:cNvPr id="4" name="Rectangle 3"/>
          <p:cNvSpPr/>
          <p:nvPr/>
        </p:nvSpPr>
        <p:spPr>
          <a:xfrm>
            <a:off x="5429256" y="5429264"/>
            <a:ext cx="2268570" cy="369332"/>
          </a:xfrm>
          <a:prstGeom prst="rect">
            <a:avLst/>
          </a:prstGeom>
        </p:spPr>
        <p:txBody>
          <a:bodyPr wrap="none">
            <a:spAutoFit/>
          </a:bodyPr>
          <a:lstStyle/>
          <a:p>
            <a:pPr eaLnBrk="0"/>
            <a:r>
              <a:rPr lang="fr-FR" dirty="0" smtClean="0"/>
              <a:t>Triplet de microtubule</a:t>
            </a:r>
            <a:endParaRPr lang="fr-FR" dirty="0"/>
          </a:p>
        </p:txBody>
      </p:sp>
      <p:sp>
        <p:nvSpPr>
          <p:cNvPr id="5" name="Rectangle 4"/>
          <p:cNvSpPr/>
          <p:nvPr/>
        </p:nvSpPr>
        <p:spPr>
          <a:xfrm>
            <a:off x="1643042" y="6283131"/>
            <a:ext cx="6429420" cy="369332"/>
          </a:xfrm>
          <a:prstGeom prst="rect">
            <a:avLst/>
          </a:prstGeom>
        </p:spPr>
        <p:txBody>
          <a:bodyPr wrap="square">
            <a:spAutoFit/>
          </a:bodyPr>
          <a:lstStyle/>
          <a:p>
            <a:r>
              <a:rPr lang="fr-FR" dirty="0" smtClean="0"/>
              <a:t>Chaque centriole est composé de neuf triplets de microtubules</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data:image/jpeg;base64,/9j/4AAQSkZJRgABAQAAAQABAAD/2wCEAAkGBhMSERQTEhIWFRUUFxgXFxYXFhoVFxoUFRUVFxUVFhUYHSYeFxojGRgXIjAhIygpLCwsFSAxNTAqNSYrLCkBCQoKDgwOGg8PGi8lHiQsLCwpKi4sKS0pLCwpLCwsKSwpLCosKSksKSkpLCwsLCkpLSwsLCwsLCksKSksKSwpLP/AABEIAL4BCQMBIgACEQEDEQH/xAAbAAACAwEBAQAAAAAAAAAAAAAABAIDBQYBB//EAEUQAAIBAgMEBgULAwMDBAMAAAECEQADBBIhBSIxQRMyUWFxkQYUUoGxFSMzNFOCkpOhstFC0uFiY8FyovAHQ+PxJIPC/8QAGQEBAAMBAQAAAAAAAAAAAAAAAAECAwQF/8QAKxEAAgIBAwMDAwQDAAAAAAAAAAECEQMSITEEE1FBYXGBkfAyobHhFCIj/9oADAMBAAIRAxEAPwD7ZatDKNBwHLuqXQr2DyFFnqjwHwqdAQ6FeweQo6FeweQqdFAJbSSEEaS9sSNDDXEBE8tCaRv43DIzI14hl6wLtu7ufePAHJvRxIFPbWuAIpJgdJa1Og+lSsjE7LtXWvZ8V83eYMbasgEratoDJBaQUzaGNF04yBPEbWwqKzG65ygEhWcnUqNBzIzrIGokTXr7UwwLZrjBVOrG4QMoVmZwSdVGRhInUGi5szDsTOI3czOqZ0hbjsWdgYzGSz6EkDpG7oWHo7hBp0wgaKA1oZVIYZcwXM2jcWJO6vfIDwxuG0+ebUx1n0ObLvexvab0a1763huj6TpjkLBQc7GWMZQBxJMiI4yImaVxOxcK9xrhvCXILDNbYECIXeUlRx1EHeOvCL8JgcPbUL085bvSiXQbwERCgKF5kACSSeJNAFvaOFYEreJAjg7GS0gZQNW1DdWeqew1Wu18KWyC6xOZFG+YbpBbIKkmCPnFk98cSAZNs+x82VxGVrQORg6EjMWkkMCDozDUcD2waq+RMLwN6e2bi671hjOnM2Vnh1miNIAvXaGFIkXmI04M5JkFgQo1ZSAxzARCkzoattvZuC50V0sUWTDkjUEqZ4HhynhSd3ZNlgobFFjb0QsbLZVy5SuUplM6akEyo8KswmDsWBdKXgc6BcuZIARWCwFAkwYkyYVRwAoDZw6AopIElQeA7Ks6FeweQqOF6i/9I+Aq2gIdCvYPIUdCvYPIVOigIdCvYPIUdCvYPIVOigIdCvYPIUvjU0WN2WUSAJgnXiDTdK7QcAKSYAdNToONAU27CsWAuscphupocoaDuccpB99T9R/3G8k/srAxfo/aa7cuq9iXYtlIENPqsq5B1DdA0nXr8DqDVh/Rm2Fcm5hw5YFCo0tr0924yKcwYArcynKVnXgDAA6T1H/cbyT+yoXsOqKWa6wVQSSckADiTuVyuB9G8rMC+HUfN5bqlRcQIzMRaIgc8sws6khpirbnotbdSHfDAdGUCqAUL9G6C8Qx6+9rxMKNTQHUepf7j+Sf2VD1cZivSPIAJ3ViDMa5I5HSl9q2UuWwtq8lp0IKNIIXQqYAI/oZh3T3Vg3fRZN8Lds5d7LLAEqXRltuQNVUKAM2cbqysAggdOmGB4XG4kcE4qYP9HbXhw6hgputJBIG5MKVDHqcBmX8QrBsbCCneu4d54uRDW952PQgGFnNwkQZ6w0EG2IzEM97DtlVVyScjqnR6PJ4HITEGDl60GQOiXCgkjpGkRIhOfD+iq8Vhyq5g7GCvEJEFgPZ7DXNp6KLDTesCQ+VVAyrnvrdyAMTuFQbZ01DHSNK1sLYWzhynSISbgaFYQM1xTlUCP0AEkmBNAMek+LNix0luAwdRMcmMGj5Sft/SqPTj6r9+3+6oUB0FnqjwHwqdQs9UeA+FToAqq/iVTrHjoNCST3Aamraydt2SzLDhIV2JJKjKDbkMykEDnIPLsmgJY/aKFNMxIKsPm3/AKWDez3Usu3mIkKSO3o7nxil22HcIITEEZi863IDs7sWEPMgMBEwYM614mw7hCZMUwE6wWgnOxBAJMQpChRA0qANLtxjyEjkVZT5GD/9VL5ZfsX9f5rNxCdD0a3LoZhbbeZon5wkauZMAgfxUPXLf2ifjX+aqyDV+WX7F/X+aPll+xf1/msr1y39on41/mj1y39on41/motkWavyy/Yv6/zR8sv2L+v81kXNo2lEtdtgdpdQPMmq7O17LtlS8jMSRAYEyOQjjSydzb+WX7F/X+aPll+xf1/mkKKWyLH/AJZfsX9f5o+Wn7F8j/NIUUsWP/LL9i/r/NSXatw8FX9f5rOq63cIAgqBDsWdsoCplkkwfa/Sok36C2P2tpPmGYACdT3edO+up2/GsB8eAobpLMFlQQ7E53MKsZJn4QeygbRXT57D6zA6QyYjgMvev4l7RUXPwNzf9dTt+NeHFoef6GsBNpKY+dsCY0Nwg68JBX/6g9lFvaKMN29hzAnS4TppH9PPMvjmXtFNU/A3N71i33eX+KPWLfd5f4rJsXs09UiFIKNmUhhIIMCrao8slsRbNH1i33eX+KPWLfd5f4rOop3mLNH1i33eX+KPWLfd5f4rOoqO8xZo+sW+7y/xR6xb7vL/ABWdRTvMWaPrFvu8v8VTinVgAsTntnh2XEJ/QGlKsw43l8alZW2LFfTj6r9+3+6oVP04+q/ft/uqFdJc6Cz1R4D4VOoWeqPAfCp0AVmbZSY0LZle3lXrQ4XVZ00y8+2tOsza9sMQC2UFXE8R1rWhHME6EcwTQHNXthHgtq8RIDz0bPlUoyhGL7j7uraEyDyFStbIUgEWcSdYJBswcpaR9LoQSe2DPaacGzLJO7ftZiQSAAUbOAiKUD6qDabKM2hHdrBdiWioRcUC2sksrZhlWAwz7wAUsNdJnxgkLGCdQqizdARSozBJOZ2c6K0ACYHPTzu9XufY3PIf3U5sm5asqF6cN0rFkk7xDeJLNqpJY854RAeG07PHpUiJnMIiYmZjjHmO2lEUc5igQUDKynONGEaEMJHI8eXbV1T9Iris9oqxOXODkMkfOYcGQsmQDPdSOZfbu+T/ANtVZDInYvrF87+Xo0VhpOtw3EKx2Qrdmr91Up6LNkzpckHKArgQbdpwbYJUaHSZg8dAK8a+wYtZZzlyq+ZmQbzDLByHUF5+8fcw+Ku2UNrechc2cEMqpMAlSc2k8BM5eI4Dzc8pKTo7cSlSLsE020PaoPmAY93Cr6XwNwFIAG5uaajdAgg8xlI/8FMV6EeDjkqbF8Opz3ZYkErAMQu4shYE6nXWdTTFU2uu/iv7Fq6rMqFWLbBEMpZSrqQpAO8UIIJI9nl3VXTWG6tZzdKwUNhEZ87pec5Qu86axc6STDjnAgAQJHOqvky3mLFb5BUIwL295QRAY5uAAA0jnqZM6NFU7shqM9tlWiAuS/lXRV6RIUFgzAb2kkTPHsirr+EtOADZuaEMN63oyoiAwWIOiLxEedNUU7shqF8NZCyFUqoChQSCd0GScpI4mmKKpxmLW2pZvcOZPICs7cmV5J3ryqMzEADmdKxMZ6UgaWkzf6m0HuHE/pWdi8S95pbhyXkPD+arGFreOJepZI8v+keJPBlXwUf/ANTSx9I8SP8A3J8VU/8AFXPhqVvYetNK8FqHcP6c3F+ltqw7VlD5GQf0rpNlbes4gfNtvDih0Yd8cx3ia+f3rNIvKkMpKkGQQYIPaCOFUliT4IcT69VmH6y+Ncp6J+lfT/NXSBdA0PAOBx05MOJHPj211eH6y+NYJNSplK3FfTj6r9+3+6oVP04+q/ft/uqFdpodBZ6o8B8KnWJidsi0pa5et2wMwVWG8QmhyjOCx4aAcSBVl3ayrlzYqwuYArMDMG4FZu6g9ooDXpDauA6UREiCCJyyCVOjQYMqOXbSbbbAZ1N+1uEBjlG6TM5vnZUCNSYHkYmNrrCn1qxDkqp0gsCAQD0upkjTvHbQCWO2KsZmtHSAYuDUcMsFIg6f4pZrFopk6FoIj6QTGYNxjtFbd+6zWGzcQxXQQN26VmJPZWSKq2RYqcBbIg23IzZiOkUS5BBYwgMwxGkDunWvWwVslmKOWYyW6RJnTUAJl4COH660zRUWLKLOGCndUqozQpYN1+jmIAAA6MdskkkzV9FVYljEDQsQoPZPE+4SfdVW63CVujO2simQpbMSA4U7uURIfSJy6cjqOykLTXAbiKxAcCVOuYAQRmOoHLjpMiJk9CNmQOFZuNs5d72Tm8uI96yPfXj5pTc9XB7WGMYw08juDupGVVKQOqRBjt4kHxBPHWmajjdnlVJHFZKnvE/oeHgTSuI6RoNvQFG9nrFTk46yGy8og8o19PDNyVS2Z5eaCi9uC+2pzOe0iPcqj41bSt/pc25ly7oMiSBJzniJgZYHfVmFz5fnIzacOHVUnmeDZh4AVu0YF1NYbq0rTWG6tZZOAy2iiiucqFFFFAFcztPFdLcMdVdB/wAn3/AVv469ktu3YpjxjT9a5nBrW+FepaI1Yw1NrhO6rsHamti3g9K6SxzV7C1m4mzXTY2zFYmLWoBgYm3WZiEraxQrKxAoSZTXGRgykqykEEcQRqDX1z0Z2qMTatXRoW0YdjjRh4TqO4ivkmIFdl/6VYs5rtrkGRx75VvgtZzV0yGjr/Tj6r9+3+6oVP04+q/ft/uqFaghjtktczgZ16RWtuQiODbLMylczbrb7axz4SARXh9gx0pZLs3BfQQEOW1eK5EEtwULoOEuePGuns9UeA+FToDjrvooGDKRey74XRSVFxiziWuEHWOAXhrJ1pjaGwBduPcy3h0u64hYKFLalYFwCYT+oMN7UGBHU0UBh39nJ0LM9pQzOx3lUtDXSRJ15Ec6zrGHVBlRQokmAIEkyT5muh2r9Efd+4VhVRkMKKKQTbuHZmUXkJXjvCPDMdCe4TUVZaMJSulwP1XeHAgTlYNHbGhA78pNVfKVn7a3+Yv80HaVn7a3+Yn80atEqMk7o2vXEKaazzrCx+8QvtED3E7x9yyaRxG1YdhbKsCRqDmGcoOEaamPwmtC7gVAJUb4Bh53pjST2SBpw7q4ZY5TfwdiyLGt/U09pY/MuUdZgQPLUnuEj9BzpRFgAcgI8qytlY4vcM81JHgrnT9T+EVr10Yt1bObNs6RTa67+K/sWrqptde54r+xaurZmAU1hurStNYbq1nk4DLaKKK5yoUUUUAntgfMXPD/AJFc7hHrq79rMrKf6gR5iK4u2xUkHiDB8QYNdGF7UWidHhL0VqpjtK5exiqaGLrcsaGMxE1i4u5Vl3FVnYi/QCmJasrEGncRcrNxD0JEMQa6n/0qU+s3DyyL+riPga5LEPX0H/0u2eVttdP/ALrgD/otyJ/EW8qrJ7EM6X04+q/ft/uqFT9OPqv37f7qhVwdBZ6o8B8KnULPVHgPhU6AKKKKAU2r9Efd+4Vg1vbV+iPu/cKwaqyGStWmdsqCTE6mABPEkA8//OyhtmC1cJNtVdxqy8HAPgJIJ5idedFzDW2M3LQurHVJgyJgjgJ1OhI48o1qvoltWezaFoKrELIktAMsQSB1QAAe33ESpNLZlOJ2siNlKkxxIAMfrSWI9K7KOVKOVH9YAI8pmlcFLAgMO0kjXtjUaUo1gszhbg3dTujU8Ygjl2VbqV24po5uqyZIxTg9xq5iVN7NO6biNIU5SqtCtmAjLkM1o2PSmwXynMpnQssAkcgQTr3GPOs3Z1sm3EpuzqF0I5bpGmnIUlfsFrchkgGBKzP+rhm49nCsJQWGmn+ojqepyOMJRXyhrB4oW3DZWAGbsjKA8KIM6yOOk607g/S5GbK9tknqmcwJ5LwBBPKl+Nosz5RGoHIRJ8az3skoHF3U8FjMNNQMvZoNffU5IRwNKPDI6zPk1xa+qNpduKnSu2c5ipVIUQAqqQGHHUTr7ppzZW3Ev5goZWXUq2hg8x2isjGH5sOXHKFjSZAA/Wp7ItOt9SHDgqc26NFIGoYARvBRB41bO9GRJcMplyTjlilx4OlFNYbq0qKaw3VrPJwdjLaKKyMdtxrV9bbWCUcT0oaVAHXLKFkRI8we2MYxb4JhjlkdRNeio27gYAggg6ggyCO0EcalVSgVzXpLs4q3TLwMB+48A3gfj410teMoIgiQdCO6rRlpdkp0cquCDKDbaT2GNfA/zSjXyCQdCOINN47YlxHc4ZwAoXcbWXaSEXQ5tIPLRuPMY+PxzsMzrluK2Rl4aAce4jgQSR2NBBPVHLGTpHXKEZR1R29hh8TSt7EUn63P/mo7iOVVXMRVzAnevVn37tSu3qY2T6P3sUdxYTncaQg8PaPcP0qG0uQK7J2U+KvLaTTmzclQcWP/AB2kivsWzMKtsW0QQqAKB3DQVn7E2FbwtvJbEk6s56zN2nsHYOA8ydXD9ZfGudz1SRm3uK+nH1X79v8AdUKn6cfVfv2/3VCuoudBZ6o8B8KnULPVHgPhU6AKKKKAU2r9Efd+4Vg1vbV+iPu/cKwaqyGFZO18WrpkRgWLDgdIXU5j2U/jlY22C8Y7Y056+E1zuPeUlLRgRJj+kcSKvCOzl4KyemLZVZxaXLmrKNOCkRHaec/zVOMs2ekAJIUzLcjHD3+NeXLql1boSAOeUyOX4TOvuprH3NVbojkne7f9OnMSKo5vLgbOGU+9hldbexVgcMkk526M6AkysrpoeWkaHsqhrVnOwzFcuo1I3jrIjv51fhLgFwnoiubXKRAMcOcZgDw007dasxZYXAzWpWICiJzceHbrVZf7dMmilKXTr2f58FWzOjKNmYtBMTqePA0rcWxDlhBk5QeyeRj9ac2exW402ePCANY5EjmJ50XiwZwbUlurEQB2kcuFRmerBGQyLV08X49r/sngbFs2wIZieqpMkjiBmjXTn3VVgsGGYBM6XpkxKFR2sI4Ds4Hhzq/0aLG7B0yK0oRGXNqGWNIMwO48q6cXROXMJ7JE+XGonLupPijZY1mjFk6aw3VpUUwjxbJiYBMeAJiq5ODrZfRWa+NuCIt3AXkKbotKhbKxGQo5Maf1TpzHPIsYm9nVhcJLoS2vSAR22wNwj4T3VVYmTRuvs4AlrTdGx1MCUY/67fAnvGVu+vBtAppeXJ/rBm0fv/0HuaO4mlcH6QK0dIpTTrcUJBgxzHGdeVaqsDwIPbz4jn7qo01yW1ektyVKYnaSoYhmI45QNPEsQJ7qnhsAqHclV9gdSZ4qv9PgsDXhVFh06AT1tZPa0nMfe0n31nN0tjTFjjKVehzeFxDJdJQHpOIMO+aFIh7a6dIRLl50mNRFby7ES7bHrCBrjbzHgQzASAQdIAAjhp3UouAYK18aElej78vA+DMxHeD310BrPDqW75Nuqkk6jwcxifQKyxlblxD91vdqNR40qnoKgMXLz68CAoU9gkzlPcfcTXY14ygiCONdHckcVsxcF6G4W2Z6Mue24c3/AG6L+lbSiNBwHD/FIYmLViUsoxLXt5rZuQVZ8qwoLEmAB4c9AabONcgxgrZybrjJvNcVlVgkLAG9IJ9kjvGvbb5ZNGtVmHO8PGsixjMzZfV7IGYAN0FzK0rbJCjJIKlmknTd5b2SixibnRAvg7bHRW+ZgyVZmcrljIuXhx149pYqd2NJqem5/wDxfv2/3VCsrbTThmboxbLdCSqjKNL14Bo5SADz48TxrVroLHQWeqPAfCp1nrtRRC5WMT7InJAYiWBgSJPfVnyjpm6N8sTO5ERMzm4RQDlFJfKegPRuA0ROUSTwGrce6p+un7K5/wBv91AebV+iPu/cKwa2MZic9p9CCrAEGJndPInkRWPVWQyN22GUqeBBBjsOlc3cUvaMvCiYAG//ABXTVX6subNlGbtjXzq0J6U0yHuqOOh3VG6QHhlCqSfeJ1B7qbxwLWgxudWCAB2R1u7WujXAoGLhFDERmCidaVGzdIypmmTczNmPbIAnX/qrlU5YoOKjqv4MMPT1GUZPn5OfKXM6t0mYgScq6BZiSZkRp41btKAFfpGLAgZgN0Zva7OGmtPWFUF0PRoqk5iRukjKDm1XP1kAn2jMkU0MTZzg9Jh0AEEIyjNoRDCeHdrwFVw5ZSx6FHb8v7GkejaxuF7v5ZiWkIfOLhbgHcDdBMxz0Mz5GpYuA4YXSM0gvErpGg79TpNdBax2HUQtyyo7AyAa8dAaDtCxGXpLUdmdI8pit1H/AJdsp/iz7ej1+pmbBwOVblwEkGQhgT2uVI1MwsTzBitQPf6W6GSx0IsWCMt24QJuYmGtfNwbp07CYXUzpHZ217N6RadSV0K8CIMdXs7xpTYsrM5RPGY5nifHvpBaFRrHE8K0SW6JJMCeMa+POjF3IskcCxCDjMseQGpgSYHGDXtXLYDpDCdZ7CCOBBGoNVm6JZzd9d280GMyopTdQEf7Z1XXXTmO0VaEg3HB6ii2HtHIMxEjMDx7DWpiNjDTLyfPHBu/5zU6HUTWffwjboZSWe6SzcGgSQA5hG0EjwrRTUuCbKMKuWSArBLO8yHIZYzFydWMxVWDtFTmtsZFqXybjDUQGzaNEcvDhU8RDqTGd7t0Dj85lGkQu6eB4UX95bjEhiT0aF926uUbu6vfI99X5JL8Vtm81rKFElQSyTIQ6NmB6pOmvAAnmKnisNZs4UwEdwQM0BvnM0nwA1Mdg79VmclLhDZ1yqilt117VCz1QdNaXxOHVlusp0QJp9E2aG4pxbjHeDXPPCnui0XVI6nBKzoj3CZIDZf6VJEjTmQOZJ14RTdY+F24ZYXEgIRLLIChhpKtDafDWtDCbQt3RKMDBg8jPgdaxcHHkzk23bGKKKKqVKhhxyZxJJgXHAkmToGga170H+q5+bc/uqyiran5FlfQ/wCu5+bc/uqdnDywBe5qftbn91e1Zh+svjUxk7W4szvTDBqmGYiZL2gSzM2gYx1iY4nzqyp+nH1X79v91QrtNBbamBa4UKsVNs3ZBW5DdI1srvKp0GXNpzVeImlDsMi2oVzm3+l3bnzoN5Xtq2a2wIC5hqp7Igmu0tdUeA+FToDgb2wbpBAuRNspJ6YkSSVVSLSwqyRppAWFUglmMdsQl26JytuTkQLcXoyVtTcSbTQ+ZWO7lOvW3mrtqKAw8QhZLrBnUFxAygTu2xMOk8QR7qz7FsqoBYsR/UYk+MACug2r9E3u+IrCqjIYUUUVBAV4a9oNAZWCjp3++B3/ADhYnzkf/qNaorKwdsnE3CeADR72yR3ncdp/3a1a5umTUX8v+TXI9/sE0UUV0mdsqsYVEEIoUTOgiSeJPae+raKKBtvdhTWG6tK01hurWeTghltRe2CIIBHYRI8jUqK5yojitkq2SDojZgpnLrMiAQR26HlWZcwzWzaU5oTO/WVdRzRj48G14+/oa8ZQeInxE1rHK0SmcpkJ6ERmLFrjZRlux1tS2h5GvBbF1V0z3LjZiYi5A5EkgaoD7x31vYnZKtEf0qygMM4g8IBO7B4R2ms3G4RlgkFlS0QqtLbw4wyDdjiJ5VvHImWTsSDF1aGD9JdAAb6aFIHW86LgE3XBhw6qitJcEREONDqf1q3Jl6G2+qqhcq5CiSOAdZJ7dTXrKQq24MBemZHhAYPBW4mRVyRy1tZ7RIu70Pl4Q+oBgKJDR46z3Vp4PaNu6N1tdd06MIMGV4iuf49GqBjLm50bHIpEEiHOswY91ULbnomXMrPcPEZSBqNLp46adlZSxJ8ENHYUVgWNr3LajPvyWVZ3WOUmCXO63ZI8a0cDtm3dgCVfXdPHSZE8Dwnw1rBwkitD1WYfrL41XVmH6y+NRHlECvpx9V+/b/dUKn6cfVfv2/3VCu40Ogs9UeA+FTqFnqjwHwqdAFV3sQqasQPHtqyszaxfMnR9bK3CJjNazFc2mbLMTpNAG0sfbNsgOCdPiKxenHb+h/imrjY0KSpknMQItypg5F1aMpMTqY5HnUR68qgLlJ5yQxA1y6lt4ExMmY4RUNCihboOgNTqePuXujtG6sv0zjio3ejvRwJA0jSSdKV6V/s/+4VRkF9eVT0r/Z/9wrB9JNoOWW1lgRmYZgZkkAHuEEx3issuRY4OTLQhrdD+Gc+suBOpeeyAF/8AiHird9a1cPhcQyBbi5gbcmDpNq42dTHNdSO7OviO4Brn6SepSXu/3NM0aaYUUUV2mAUUUUAU1hurStNYbq1nk4DLaKKK5yoUUUUAUUUUAnf2YjAgbkqVOWACCZgjnB1rK2hs5h0hIUgqijdJAHBiGJ3DPxroaIrSORolM5fGNvuNCLdsIoc5xmb2GXQEcRNGKuZGKmALKyLdw5gWYQQMunEyPfW/fwCtJ4Ex4HL1cy8G7NeVZeK2S4FwDVXdGMcMo0INsCdO48DwreORMtYi/wA2bak5cqF8t4ZkzMDAUA8xVK2oWwrLkzZmOck2iDMQqmQJJFMYi2ZvNGUMVtaCUy6EyG3l0M6dtTxBy53tpOUMvzcNIyEkL0hA1gmeIg6HQHSyR3Yj3NyScjISAdQACAuU8Y5axW7h+svjWNsATbzZSkqm6YmSoaTlJE68o0jQHQbOG6y+Ncsv17FHyK+nH1X79v8AdUKn6cfVfv2/3VCusudBZ6o8B8KnULPVHgPhU6AKz9poZBAPUuLIBJBcLBhdY04itCiKA4u6mJtr9JcaTxCOoBlQLjTbkjKCuTUcNZ4xTpgsDFONeAS5zzZmnovaIaII4jhpXVbVHzTe74isGKq2LPOmZkRWYuy3HcsQ43WW4FEuqyd4aAQAKlRRVSApbF7Ot3YzqDBB4CTEwCYmNTTNFQ0mqYuha/s+28lkUkjLMQcuu7I5akR2GKZoookkLCiiipICiiigCmcOwy8aWoqslYH1MmBqe6p9A3snypXZ/wBKnj/wa6GqrChRkdA3snyo6BvZPlWvRFT2V5GkyOgb2T5UdA3snyrWivYp2V5GkyOgb2T5UdA3snyrWivadleRpMjoG9k+VHQN7J8q14oinZXkaTDu7OzEEocwIIYCGBHCD5+dejA6Zcmh4giZJMkmeJmtuvDU9r3FGQmFIEBIA5AQPIVbYstmGh49laU17RYknYo5/wBOPqv37f7qhU/Tj6r9+3+6oVsWOgs9UeA+FTrn9p3MWtyLNy2EAEBlk+YpT1nH/a2fwGgOrorlPWcf9rZ/AaPWcf8Aa2fwGgOg2r9Efd8RWDVb3scRBuWCOw2zVeXGe1h/yqhqyBiil8uM9rD/AJVGXGe1h/yqjSKGKKXy4z2sP+VRlxntYf8AKppFDFFL5cZ7WH/Koy4z2sP+VTSKGKKXy4z2sP8AlUZcZ7WH/KppFDFFL5cZ7WH/ACqMuM9rD/lU0ihiil8uM9rD/lUZcZ7WH/KppFGhs/6VPH/g10NcgvrgMh8OD29HVnrOP+1s/gNSiTq6K5T1nH/a2fwGj1nH/a2fwGpB1dFcp6zj/tbP4DR6zj/tbP4DQHV0VynrOP8AtbP4DR6zj/tbP4DQHV0VynrOP+1s/gNHrOP+1s/gNAdXUXrlvWcf9rZ/AaPWMf8Aa2fwGgE1uDeGVCAkcFmSiwQDxaQeGok89D2y1yvrOP8AtbP4DR6xj/tbP4DUkDfpx9V+/b/dUKzsfhsZfXJcu2isg6KQdDI1rc+Tz2ioJ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2532" name="AutoShape 4" descr="data:image/jpeg;base64,/9j/4AAQSkZJRgABAQAAAQABAAD/2wCEAAkGBhMSERQTEhIWFRUUFxgXFxYXFhoVFxoUFRUVFxUVFhUYHSYeFxojGRgXIjAhIygpLCwsFSAxNTAqNSYrLCkBCQoKDgwOGg8PGi8lHiQsLCwpKi4sKS0pLCwpLCwsKSwpLCosKSksKSkpLCwsLCkpLSwsLCwsLCksKSksKSwpLP/AABEIAL4BCQMBIgACEQEDEQH/xAAbAAACAwEBAQAAAAAAAAAAAAAABAIDBQYBB//EAEUQAAIBAgMEBgULAwMDBAMAAAECEQADBBIhBSIxQRMyUWFxkQYUUoGxFSMzNFOCkpOhstFC0uFiY8FyovAHQ+PxJIPC/8QAGQEBAAMBAQAAAAAAAAAAAAAAAAECAwQF/8QAKxEAAgIBAwMDAwQDAAAAAAAAAAECEQMSITEEE1FBYXGBkfAyobHhFCIj/9oADAMBAAIRAxEAPwD7ZatDKNBwHLuqXQr2DyFFnqjwHwqdAQ6FeweQo6FeweQqdFAJbSSEEaS9sSNDDXEBE8tCaRv43DIzI14hl6wLtu7ufePAHJvRxIFPbWuAIpJgdJa1Og+lSsjE7LtXWvZ8V83eYMbasgEratoDJBaQUzaGNF04yBPEbWwqKzG65ygEhWcnUqNBzIzrIGokTXr7UwwLZrjBVOrG4QMoVmZwSdVGRhInUGi5szDsTOI3czOqZ0hbjsWdgYzGSz6EkDpG7oWHo7hBp0wgaKA1oZVIYZcwXM2jcWJO6vfIDwxuG0+ebUx1n0ObLvexvab0a1763huj6TpjkLBQc7GWMZQBxJMiI4yImaVxOxcK9xrhvCXILDNbYECIXeUlRx1EHeOvCL8JgcPbUL085bvSiXQbwERCgKF5kACSSeJNAFvaOFYEreJAjg7GS0gZQNW1DdWeqew1Wu18KWyC6xOZFG+YbpBbIKkmCPnFk98cSAZNs+x82VxGVrQORg6EjMWkkMCDozDUcD2waq+RMLwN6e2bi671hjOnM2Vnh1miNIAvXaGFIkXmI04M5JkFgQo1ZSAxzARCkzoattvZuC50V0sUWTDkjUEqZ4HhynhSd3ZNlgobFFjb0QsbLZVy5SuUplM6akEyo8KswmDsWBdKXgc6BcuZIARWCwFAkwYkyYVRwAoDZw6AopIElQeA7Ks6FeweQqOF6i/9I+Aq2gIdCvYPIUdCvYPIVOigIdCvYPIUdCvYPIVOigIdCvYPIUvjU0WN2WUSAJgnXiDTdK7QcAKSYAdNToONAU27CsWAuscphupocoaDuccpB99T9R/3G8k/srAxfo/aa7cuq9iXYtlIENPqsq5B1DdA0nXr8DqDVh/Rm2Fcm5hw5YFCo0tr0924yKcwYArcynKVnXgDAA6T1H/cbyT+yoXsOqKWa6wVQSSckADiTuVyuB9G8rMC+HUfN5bqlRcQIzMRaIgc8sws6khpirbnotbdSHfDAdGUCqAUL9G6C8Qx6+9rxMKNTQHUepf7j+Sf2VD1cZivSPIAJ3ViDMa5I5HSl9q2UuWwtq8lp0IKNIIXQqYAI/oZh3T3Vg3fRZN8Lds5d7LLAEqXRltuQNVUKAM2cbqysAggdOmGB4XG4kcE4qYP9HbXhw6hgputJBIG5MKVDHqcBmX8QrBsbCCneu4d54uRDW952PQgGFnNwkQZ6w0EG2IzEM97DtlVVyScjqnR6PJ4HITEGDl60GQOiXCgkjpGkRIhOfD+iq8Vhyq5g7GCvEJEFgPZ7DXNp6KLDTesCQ+VVAyrnvrdyAMTuFQbZ01DHSNK1sLYWzhynSISbgaFYQM1xTlUCP0AEkmBNAMek+LNix0luAwdRMcmMGj5Sft/SqPTj6r9+3+6oUB0FnqjwHwqdQs9UeA+FToAqq/iVTrHjoNCST3Aamraydt2SzLDhIV2JJKjKDbkMykEDnIPLsmgJY/aKFNMxIKsPm3/AKWDez3Usu3mIkKSO3o7nxil22HcIITEEZi863IDs7sWEPMgMBEwYM614mw7hCZMUwE6wWgnOxBAJMQpChRA0qANLtxjyEjkVZT5GD/9VL5ZfsX9f5rNxCdD0a3LoZhbbeZon5wkauZMAgfxUPXLf2ifjX+aqyDV+WX7F/X+aPll+xf1/msr1y39on41/mj1y39on41/motkWavyy/Yv6/zR8sv2L+v81kXNo2lEtdtgdpdQPMmq7O17LtlS8jMSRAYEyOQjjSydzb+WX7F/X+aPll+xf1/mkKKWyLH/AJZfsX9f5o+Wn7F8j/NIUUsWP/LL9i/r/NSXatw8FX9f5rOq63cIAgqBDsWdsoCplkkwfa/Sok36C2P2tpPmGYACdT3edO+up2/GsB8eAobpLMFlQQ7E53MKsZJn4QeygbRXT57D6zA6QyYjgMvev4l7RUXPwNzf9dTt+NeHFoef6GsBNpKY+dsCY0Nwg68JBX/6g9lFvaKMN29hzAnS4TppH9PPMvjmXtFNU/A3N71i33eX+KPWLfd5f4rJsXs09UiFIKNmUhhIIMCrao8slsRbNH1i33eX+KPWLfd5f4rOop3mLNH1i33eX+KPWLfd5f4rOoqO8xZo+sW+7y/xR6xb7vL/ABWdRTvMWaPrFvu8v8VTinVgAsTntnh2XEJ/QGlKsw43l8alZW2LFfTj6r9+3+6oVP04+q/ft/uqFdJc6Cz1R4D4VOoWeqPAfCp0AVmbZSY0LZle3lXrQ4XVZ00y8+2tOsza9sMQC2UFXE8R1rWhHME6EcwTQHNXthHgtq8RIDz0bPlUoyhGL7j7uraEyDyFStbIUgEWcSdYJBswcpaR9LoQSe2DPaacGzLJO7ftZiQSAAUbOAiKUD6qDabKM2hHdrBdiWioRcUC2sksrZhlWAwz7wAUsNdJnxgkLGCdQqizdARSozBJOZ2c6K0ACYHPTzu9XufY3PIf3U5sm5asqF6cN0rFkk7xDeJLNqpJY854RAeG07PHpUiJnMIiYmZjjHmO2lEUc5igQUDKynONGEaEMJHI8eXbV1T9Iris9oqxOXODkMkfOYcGQsmQDPdSOZfbu+T/ANtVZDInYvrF87+Xo0VhpOtw3EKx2Qrdmr91Up6LNkzpckHKArgQbdpwbYJUaHSZg8dAK8a+wYtZZzlyq+ZmQbzDLByHUF5+8fcw+Ku2UNrechc2cEMqpMAlSc2k8BM5eI4Dzc8pKTo7cSlSLsE020PaoPmAY93Cr6XwNwFIAG5uaajdAgg8xlI/8FMV6EeDjkqbF8Opz3ZYkErAMQu4shYE6nXWdTTFU2uu/iv7Fq6rMqFWLbBEMpZSrqQpAO8UIIJI9nl3VXTWG6tZzdKwUNhEZ87pec5Qu86axc6STDjnAgAQJHOqvky3mLFb5BUIwL295QRAY5uAAA0jnqZM6NFU7shqM9tlWiAuS/lXRV6RIUFgzAb2kkTPHsirr+EtOADZuaEMN63oyoiAwWIOiLxEedNUU7shqF8NZCyFUqoChQSCd0GScpI4mmKKpxmLW2pZvcOZPICs7cmV5J3ryqMzEADmdKxMZ6UgaWkzf6m0HuHE/pWdi8S95pbhyXkPD+arGFreOJepZI8v+keJPBlXwUf/ANTSx9I8SP8A3J8VU/8AFXPhqVvYetNK8FqHcP6c3F+ltqw7VlD5GQf0rpNlbes4gfNtvDih0Yd8cx3ia+f3rNIvKkMpKkGQQYIPaCOFUliT4IcT69VmH6y+Ncp6J+lfT/NXSBdA0PAOBx05MOJHPj211eH6y+NYJNSplK3FfTj6r9+3+6oVP04+q/ft/uqFdpodBZ6o8B8KnWJidsi0pa5et2wMwVWG8QmhyjOCx4aAcSBVl3ayrlzYqwuYArMDMG4FZu6g9ooDXpDauA6UREiCCJyyCVOjQYMqOXbSbbbAZ1N+1uEBjlG6TM5vnZUCNSYHkYmNrrCn1qxDkqp0gsCAQD0upkjTvHbQCWO2KsZmtHSAYuDUcMsFIg6f4pZrFopk6FoIj6QTGYNxjtFbd+6zWGzcQxXQQN26VmJPZWSKq2RYqcBbIg23IzZiOkUS5BBYwgMwxGkDunWvWwVslmKOWYyW6RJnTUAJl4COH660zRUWLKLOGCndUqozQpYN1+jmIAAA6MdskkkzV9FVYljEDQsQoPZPE+4SfdVW63CVujO2simQpbMSA4U7uURIfSJy6cjqOykLTXAbiKxAcCVOuYAQRmOoHLjpMiJk9CNmQOFZuNs5d72Tm8uI96yPfXj5pTc9XB7WGMYw08juDupGVVKQOqRBjt4kHxBPHWmajjdnlVJHFZKnvE/oeHgTSuI6RoNvQFG9nrFTk46yGy8og8o19PDNyVS2Z5eaCi9uC+2pzOe0iPcqj41bSt/pc25ly7oMiSBJzniJgZYHfVmFz5fnIzacOHVUnmeDZh4AVu0YF1NYbq0rTWG6tZZOAy2iiiucqFFFFAFcztPFdLcMdVdB/wAn3/AVv469ktu3YpjxjT9a5nBrW+FepaI1Yw1NrhO6rsHamti3g9K6SxzV7C1m4mzXTY2zFYmLWoBgYm3WZiEraxQrKxAoSZTXGRgykqykEEcQRqDX1z0Z2qMTatXRoW0YdjjRh4TqO4ivkmIFdl/6VYs5rtrkGRx75VvgtZzV0yGjr/Tj6r9+3+6oVP04+q/ft/uqFaghjtktczgZ16RWtuQiODbLMylczbrb7axz4SARXh9gx0pZLs3BfQQEOW1eK5EEtwULoOEuePGuns9UeA+FToDjrvooGDKRey74XRSVFxiziWuEHWOAXhrJ1pjaGwBduPcy3h0u64hYKFLalYFwCYT+oMN7UGBHU0UBh39nJ0LM9pQzOx3lUtDXSRJ15Ec6zrGHVBlRQokmAIEkyT5muh2r9Efd+4VhVRkMKKKQTbuHZmUXkJXjvCPDMdCe4TUVZaMJSulwP1XeHAgTlYNHbGhA78pNVfKVn7a3+Yv80HaVn7a3+Yn80atEqMk7o2vXEKaazzrCx+8QvtED3E7x9yyaRxG1YdhbKsCRqDmGcoOEaamPwmtC7gVAJUb4Bh53pjST2SBpw7q4ZY5TfwdiyLGt/U09pY/MuUdZgQPLUnuEj9BzpRFgAcgI8qytlY4vcM81JHgrnT9T+EVr10Yt1bObNs6RTa67+K/sWrqptde54r+xaurZmAU1hurStNYbq1nk4DLaKKK5yoUUUUAntgfMXPD/AJFc7hHrq79rMrKf6gR5iK4u2xUkHiDB8QYNdGF7UWidHhL0VqpjtK5exiqaGLrcsaGMxE1i4u5Vl3FVnYi/QCmJasrEGncRcrNxD0JEMQa6n/0qU+s3DyyL+riPga5LEPX0H/0u2eVttdP/ALrgD/otyJ/EW8qrJ7EM6X04+q/ft/uqFT9OPqv37f7qhVwdBZ6o8B8KnULPVHgPhU6AKKKKAU2r9Efd+4Vg1vbV+iPu/cKwaqyGStWmdsqCTE6mABPEkA8//OyhtmC1cJNtVdxqy8HAPgJIJ5idedFzDW2M3LQurHVJgyJgjgJ1OhI48o1qvoltWezaFoKrELIktAMsQSB1QAAe33ESpNLZlOJ2siNlKkxxIAMfrSWI9K7KOVKOVH9YAI8pmlcFLAgMO0kjXtjUaUo1gszhbg3dTujU8Ygjl2VbqV24po5uqyZIxTg9xq5iVN7NO6biNIU5SqtCtmAjLkM1o2PSmwXynMpnQssAkcgQTr3GPOs3Z1sm3EpuzqF0I5bpGmnIUlfsFrchkgGBKzP+rhm49nCsJQWGmn+ojqepyOMJRXyhrB4oW3DZWAGbsjKA8KIM6yOOk607g/S5GbK9tknqmcwJ5LwBBPKl+Nosz5RGoHIRJ8az3skoHF3U8FjMNNQMvZoNffU5IRwNKPDI6zPk1xa+qNpduKnSu2c5ipVIUQAqqQGHHUTr7ppzZW3Ev5goZWXUq2hg8x2isjGH5sOXHKFjSZAA/Wp7ItOt9SHDgqc26NFIGoYARvBRB41bO9GRJcMplyTjlilx4OlFNYbq0qKaw3VrPJwdjLaKKyMdtxrV9bbWCUcT0oaVAHXLKFkRI8we2MYxb4JhjlkdRNeio27gYAggg6ggyCO0EcalVSgVzXpLs4q3TLwMB+48A3gfj410teMoIgiQdCO6rRlpdkp0cquCDKDbaT2GNfA/zSjXyCQdCOINN47YlxHc4ZwAoXcbWXaSEXQ5tIPLRuPMY+PxzsMzrluK2Rl4aAce4jgQSR2NBBPVHLGTpHXKEZR1R29hh8TSt7EUn63P/mo7iOVVXMRVzAnevVn37tSu3qY2T6P3sUdxYTncaQg8PaPcP0qG0uQK7J2U+KvLaTTmzclQcWP/AB2kivsWzMKtsW0QQqAKB3DQVn7E2FbwtvJbEk6s56zN2nsHYOA8ydXD9ZfGudz1SRm3uK+nH1X79v8AdUKn6cfVfv2/3VCuoudBZ6o8B8KnULPVHgPhU6AKKKKAU2r9Efd+4Vg1vbV+iPu/cKwaqyGFZO18WrpkRgWLDgdIXU5j2U/jlY22C8Y7Y056+E1zuPeUlLRgRJj+kcSKvCOzl4KyemLZVZxaXLmrKNOCkRHaec/zVOMs2ekAJIUzLcjHD3+NeXLql1boSAOeUyOX4TOvuprH3NVbojkne7f9OnMSKo5vLgbOGU+9hldbexVgcMkk526M6AkysrpoeWkaHsqhrVnOwzFcuo1I3jrIjv51fhLgFwnoiubXKRAMcOcZgDw007dasxZYXAzWpWICiJzceHbrVZf7dMmilKXTr2f58FWzOjKNmYtBMTqePA0rcWxDlhBk5QeyeRj9ac2exW402ePCANY5EjmJ50XiwZwbUlurEQB2kcuFRmerBGQyLV08X49r/sngbFs2wIZieqpMkjiBmjXTn3VVgsGGYBM6XpkxKFR2sI4Ds4Hhzq/0aLG7B0yK0oRGXNqGWNIMwO48q6cXROXMJ7JE+XGonLupPijZY1mjFk6aw3VpUUwjxbJiYBMeAJiq5ODrZfRWa+NuCIt3AXkKbotKhbKxGQo5Maf1TpzHPIsYm9nVhcJLoS2vSAR22wNwj4T3VVYmTRuvs4AlrTdGx1MCUY/67fAnvGVu+vBtAppeXJ/rBm0fv/0HuaO4mlcH6QK0dIpTTrcUJBgxzHGdeVaqsDwIPbz4jn7qo01yW1ektyVKYnaSoYhmI45QNPEsQJ7qnhsAqHclV9gdSZ4qv9PgsDXhVFh06AT1tZPa0nMfe0n31nN0tjTFjjKVehzeFxDJdJQHpOIMO+aFIh7a6dIRLl50mNRFby7ES7bHrCBrjbzHgQzASAQdIAAjhp3UouAYK18aElej78vA+DMxHeD310BrPDqW75Nuqkk6jwcxifQKyxlblxD91vdqNR40qnoKgMXLz68CAoU9gkzlPcfcTXY14ygiCONdHckcVsxcF6G4W2Z6Mue24c3/AG6L+lbSiNBwHD/FIYmLViUsoxLXt5rZuQVZ8qwoLEmAB4c9AabONcgxgrZybrjJvNcVlVgkLAG9IJ9kjvGvbb5ZNGtVmHO8PGsixjMzZfV7IGYAN0FzK0rbJCjJIKlmknTd5b2SixibnRAvg7bHRW+ZgyVZmcrljIuXhx149pYqd2NJqem5/wDxfv2/3VCsrbTThmboxbLdCSqjKNL14Bo5SADz48TxrVroLHQWeqPAfCp1nrtRRC5WMT7InJAYiWBgSJPfVnyjpm6N8sTO5ERMzm4RQDlFJfKegPRuA0ROUSTwGrce6p+un7K5/wBv91AebV+iPu/cKwa2MZic9p9CCrAEGJndPInkRWPVWQyN22GUqeBBBjsOlc3cUvaMvCiYAG//ABXTVX6subNlGbtjXzq0J6U0yHuqOOh3VG6QHhlCqSfeJ1B7qbxwLWgxudWCAB2R1u7WujXAoGLhFDERmCidaVGzdIypmmTczNmPbIAnX/qrlU5YoOKjqv4MMPT1GUZPn5OfKXM6t0mYgScq6BZiSZkRp41btKAFfpGLAgZgN0Zva7OGmtPWFUF0PRoqk5iRukjKDm1XP1kAn2jMkU0MTZzg9Jh0AEEIyjNoRDCeHdrwFVw5ZSx6FHb8v7GkejaxuF7v5ZiWkIfOLhbgHcDdBMxz0Mz5GpYuA4YXSM0gvErpGg79TpNdBax2HUQtyyo7AyAa8dAaDtCxGXpLUdmdI8pit1H/AJdsp/iz7ej1+pmbBwOVblwEkGQhgT2uVI1MwsTzBitQPf6W6GSx0IsWCMt24QJuYmGtfNwbp07CYXUzpHZ217N6RadSV0K8CIMdXs7xpTYsrM5RPGY5nifHvpBaFRrHE8K0SW6JJMCeMa+POjF3IskcCxCDjMseQGpgSYHGDXtXLYDpDCdZ7CCOBBGoNVm6JZzd9d280GMyopTdQEf7Z1XXXTmO0VaEg3HB6ii2HtHIMxEjMDx7DWpiNjDTLyfPHBu/5zU6HUTWffwjboZSWe6SzcGgSQA5hG0EjwrRTUuCbKMKuWSArBLO8yHIZYzFydWMxVWDtFTmtsZFqXybjDUQGzaNEcvDhU8RDqTGd7t0Dj85lGkQu6eB4UX95bjEhiT0aF926uUbu6vfI99X5JL8Vtm81rKFElQSyTIQ6NmB6pOmvAAnmKnisNZs4UwEdwQM0BvnM0nwA1Mdg79VmclLhDZ1yqilt117VCz1QdNaXxOHVlusp0QJp9E2aG4pxbjHeDXPPCnui0XVI6nBKzoj3CZIDZf6VJEjTmQOZJ14RTdY+F24ZYXEgIRLLIChhpKtDafDWtDCbQt3RKMDBg8jPgdaxcHHkzk23bGKKKKqVKhhxyZxJJgXHAkmToGga170H+q5+bc/uqyiran5FlfQ/wCu5+bc/uqdnDywBe5qftbn91e1Zh+svjUxk7W4szvTDBqmGYiZL2gSzM2gYx1iY4nzqyp+nH1X79v91QrtNBbamBa4UKsVNs3ZBW5DdI1srvKp0GXNpzVeImlDsMi2oVzm3+l3bnzoN5Xtq2a2wIC5hqp7Igmu0tdUeA+FToDgb2wbpBAuRNspJ6YkSSVVSLSwqyRppAWFUglmMdsQl26JytuTkQLcXoyVtTcSbTQ+ZWO7lOvW3mrtqKAw8QhZLrBnUFxAygTu2xMOk8QR7qz7FsqoBYsR/UYk+MACug2r9E3u+IrCqjIYUUUVBAV4a9oNAZWCjp3++B3/ADhYnzkf/qNaorKwdsnE3CeADR72yR3ncdp/3a1a5umTUX8v+TXI9/sE0UUV0mdsqsYVEEIoUTOgiSeJPae+raKKBtvdhTWG6tK01hurWeTghltRe2CIIBHYRI8jUqK5yojitkq2SDojZgpnLrMiAQR26HlWZcwzWzaU5oTO/WVdRzRj48G14+/oa8ZQeInxE1rHK0SmcpkJ6ERmLFrjZRlux1tS2h5GvBbF1V0z3LjZiYi5A5EkgaoD7x31vYnZKtEf0qygMM4g8IBO7B4R2ms3G4RlgkFlS0QqtLbw4wyDdjiJ5VvHImWTsSDF1aGD9JdAAb6aFIHW86LgE3XBhw6qitJcEREONDqf1q3Jl6G2+qqhcq5CiSOAdZJ7dTXrKQq24MBemZHhAYPBW4mRVyRy1tZ7RIu70Pl4Q+oBgKJDR46z3Vp4PaNu6N1tdd06MIMGV4iuf49GqBjLm50bHIpEEiHOswY91ULbnomXMrPcPEZSBqNLp46adlZSxJ8ENHYUVgWNr3LajPvyWVZ3WOUmCXO63ZI8a0cDtm3dgCVfXdPHSZE8Dwnw1rBwkitD1WYfrL41XVmH6y+NRHlECvpx9V+/b/dUKn6cfVfv2/3VCu40Ogs9UeA+FTqFnqjwHwqdAFV3sQqasQPHtqyszaxfMnR9bK3CJjNazFc2mbLMTpNAG0sfbNsgOCdPiKxenHb+h/imrjY0KSpknMQItypg5F1aMpMTqY5HnUR68qgLlJ5yQxA1y6lt4ExMmY4RUNCihboOgNTqePuXujtG6sv0zjio3ejvRwJA0jSSdKV6V/s/+4VRkF9eVT0r/Z/9wrB9JNoOWW1lgRmYZgZkkAHuEEx3issuRY4OTLQhrdD+Gc+suBOpeeyAF/8AiHird9a1cPhcQyBbi5gbcmDpNq42dTHNdSO7OviO4Brn6SepSXu/3NM0aaYUUUV2mAUUUUAU1hurStNYbq1nk4DLaKKK5yoUUUUAUUUUAnf2YjAgbkqVOWACCZgjnB1rK2hs5h0hIUgqijdJAHBiGJ3DPxroaIrSORolM5fGNvuNCLdsIoc5xmb2GXQEcRNGKuZGKmALKyLdw5gWYQQMunEyPfW/fwCtJ4Ex4HL1cy8G7NeVZeK2S4FwDVXdGMcMo0INsCdO48DwreORMtYi/wA2bak5cqF8t4ZkzMDAUA8xVK2oWwrLkzZmOck2iDMQqmQJJFMYi2ZvNGUMVtaCUy6EyG3l0M6dtTxBy53tpOUMvzcNIyEkL0hA1gmeIg6HQHSyR3Yj3NyScjISAdQACAuU8Y5axW7h+svjWNsATbzZSkqm6YmSoaTlJE68o0jQHQbOG6y+Ncsv17FHyK+nH1X79v8AdUKn6cfVfv2/3VCusudBZ6o8B8KnULPVHgPhU6AKz9poZBAPUuLIBJBcLBhdY04itCiKA4u6mJtr9JcaTxCOoBlQLjTbkjKCuTUcNZ4xTpgsDFONeAS5zzZmnovaIaII4jhpXVbVHzTe74isGKq2LPOmZkRWYuy3HcsQ43WW4FEuqyd4aAQAKlRRVSApbF7Ot3YzqDBB4CTEwCYmNTTNFQ0mqYuha/s+28lkUkjLMQcuu7I5akR2GKZoookkLCiiipICiiigCmcOwy8aWoqslYH1MmBqe6p9A3snypXZ/wBKnj/wa6GqrChRkdA3snyo6BvZPlWvRFT2V5GkyOgb2T5UdA3snyrWivYp2V5GkyOgb2T5UdA3snyrWivadleRpMjoG9k+VHQN7J8q14oinZXkaTDu7OzEEocwIIYCGBHCD5+dejA6Zcmh4giZJMkmeJmtuvDU9r3FGQmFIEBIA5AQPIVbYstmGh49laU17RYknYo5/wBOPqv37f7qhU/Tj6r9+3+6oVsWOgs9UeA+FTrn9p3MWtyLNy2EAEBlk+YpT1nH/a2fwGgOrorlPWcf9rZ/AaPWcf8Aa2fwGgOg2r9Efd8RWDVb3scRBuWCOw2zVeXGe1h/yqhqyBiil8uM9rD/AJVGXGe1h/yqjSKGKKXy4z2sP+VRlxntYf8AKppFDFFL5cZ7WH/Koy4z2sP+VTSKGKKXy4z2sP8AlUZcZ7WH/KppFDFFL5cZ7WH/ACqMuM9rD/lU0ihiil8uM9rD/lUZcZ7WH/KppFGhs/6VPH/g10NcgvrgMh8OD29HVnrOP+1s/gNSiTq6K5T1nH/a2fwGj1nH/a2fwGpB1dFcp6zj/tbP4DR6zj/tbP4DQHV0VynrOP8AtbP4DR6zj/tbP4DQHV0VynrOP+1s/gNHrOP+1s/gNAdXUXrlvWcf9rZ/AaPWMf8Aa2fwGgE1uDeGVCAkcFmSiwQDxaQeGok89D2y1yvrOP8AtbP4DR6xj/tbP4DUkDfpx9V+/b/dUKzsfhsZfXJcu2isg6KQdDI1rc+Tz2ioJ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2534" name="Picture 6" descr="http://www.ulysse.u-bordeaux.fr/atelier/ikramer/biocell_diffusion/gbb.cel.fa.104.b3/content/images/fig24.jpg"/>
          <p:cNvPicPr>
            <a:picLocks noChangeAspect="1" noChangeArrowheads="1"/>
          </p:cNvPicPr>
          <p:nvPr/>
        </p:nvPicPr>
        <p:blipFill>
          <a:blip r:embed="rId2" cstate="print"/>
          <a:srcRect/>
          <a:stretch>
            <a:fillRect/>
          </a:stretch>
        </p:blipFill>
        <p:spPr bwMode="auto">
          <a:xfrm>
            <a:off x="251520" y="3645024"/>
            <a:ext cx="5014340" cy="3071834"/>
          </a:xfrm>
          <a:prstGeom prst="rect">
            <a:avLst/>
          </a:prstGeom>
          <a:noFill/>
        </p:spPr>
      </p:pic>
      <p:sp>
        <p:nvSpPr>
          <p:cNvPr id="7" name="Rectangle 6"/>
          <p:cNvSpPr/>
          <p:nvPr/>
        </p:nvSpPr>
        <p:spPr>
          <a:xfrm>
            <a:off x="2643174" y="181253"/>
            <a:ext cx="4214842" cy="461665"/>
          </a:xfrm>
          <a:prstGeom prst="rect">
            <a:avLst/>
          </a:prstGeom>
        </p:spPr>
        <p:txBody>
          <a:bodyPr wrap="square">
            <a:spAutoFit/>
          </a:bodyPr>
          <a:lstStyle/>
          <a:p>
            <a:r>
              <a:rPr lang="fr-FR" sz="2400" b="1" dirty="0">
                <a:latin typeface="Arial" pitchFamily="34" charset="0"/>
                <a:cs typeface="Arial" pitchFamily="34" charset="0"/>
              </a:rPr>
              <a:t>L</a:t>
            </a:r>
            <a:r>
              <a:rPr lang="fr-FR" sz="2400" b="1" dirty="0" smtClean="0">
                <a:latin typeface="Arial" pitchFamily="34" charset="0"/>
                <a:cs typeface="Arial" pitchFamily="34" charset="0"/>
              </a:rPr>
              <a:t>es protéines motrices</a:t>
            </a:r>
            <a:endParaRPr lang="fr-FR" sz="2400" b="1" dirty="0">
              <a:latin typeface="Arial" pitchFamily="34" charset="0"/>
              <a:cs typeface="Arial" pitchFamily="34" charset="0"/>
            </a:endParaRPr>
          </a:p>
        </p:txBody>
      </p:sp>
      <p:sp>
        <p:nvSpPr>
          <p:cNvPr id="5121" name="Rectangle 1"/>
          <p:cNvSpPr>
            <a:spLocks noChangeArrowheads="1"/>
          </p:cNvSpPr>
          <p:nvPr/>
        </p:nvSpPr>
        <p:spPr bwMode="auto">
          <a:xfrm>
            <a:off x="142844" y="642918"/>
            <a:ext cx="87154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 protéines motrices spéciales, déplacent des organites dans la cellule le long de microtubules. Des protéines, les </a:t>
            </a:r>
            <a:r>
              <a:rPr kumimoji="0" lang="fr-FR"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kinésines</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transportent les organites vers les extrémités « + » (vers la périphérie) tandis que les </a:t>
            </a:r>
            <a:r>
              <a:rPr kumimoji="0" lang="fr-FR"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dynéines</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les transportent vers les extrémités « –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142844" y="1746112"/>
            <a:ext cx="8786874" cy="1754326"/>
          </a:xfrm>
          <a:prstGeom prst="rect">
            <a:avLst/>
          </a:prstGeom>
        </p:spPr>
        <p:txBody>
          <a:bodyPr wrap="square">
            <a:spAutoFit/>
          </a:bodyPr>
          <a:lstStyle/>
          <a:p>
            <a:pPr lvl="0" algn="just" fontAlgn="base">
              <a:spcBef>
                <a:spcPct val="0"/>
              </a:spcBef>
              <a:spcAft>
                <a:spcPct val="0"/>
              </a:spcAft>
            </a:pPr>
            <a:r>
              <a:rPr lang="fr-FR" dirty="0" smtClean="0">
                <a:latin typeface="Arial" pitchFamily="34" charset="0"/>
                <a:ea typeface="Times New Roman" pitchFamily="18" charset="0"/>
                <a:cs typeface="Arial" pitchFamily="34" charset="0"/>
              </a:rPr>
              <a:t>Dans un axone de cellule nerveuse: le transport y est trop lent et il se fait le long de microtubules.</a:t>
            </a:r>
            <a:endParaRPr lang="fr-FR" dirty="0" smtClean="0">
              <a:latin typeface="Arial" pitchFamily="34" charset="0"/>
              <a:cs typeface="Arial" pitchFamily="34" charset="0"/>
            </a:endParaRPr>
          </a:p>
          <a:p>
            <a:pPr lvl="0" algn="just" eaLnBrk="0" fontAlgn="base" hangingPunct="0">
              <a:spcBef>
                <a:spcPct val="0"/>
              </a:spcBef>
              <a:spcAft>
                <a:spcPct val="0"/>
              </a:spcAft>
            </a:pPr>
            <a:r>
              <a:rPr lang="fr-FR" dirty="0" smtClean="0">
                <a:latin typeface="Arial" pitchFamily="34" charset="0"/>
                <a:ea typeface="Times New Roman" pitchFamily="18" charset="0"/>
                <a:cs typeface="Arial" pitchFamily="34" charset="0"/>
              </a:rPr>
              <a:t>Quatre composants sont requis à ce effet : (1) une vésicule à transporter, (2) une molécule motrice qui assure l’apport en énergie nécessaire au déplacement, (3) une molécule « </a:t>
            </a:r>
            <a:r>
              <a:rPr lang="fr-FR" dirty="0" err="1" smtClean="0">
                <a:latin typeface="Arial" pitchFamily="34" charset="0"/>
                <a:ea typeface="Times New Roman" pitchFamily="18" charset="0"/>
                <a:cs typeface="Arial" pitchFamily="34" charset="0"/>
              </a:rPr>
              <a:t>dynactine</a:t>
            </a:r>
            <a:r>
              <a:rPr lang="fr-FR" dirty="0" smtClean="0">
                <a:latin typeface="Arial" pitchFamily="34" charset="0"/>
                <a:ea typeface="Times New Roman" pitchFamily="18" charset="0"/>
                <a:cs typeface="Arial" pitchFamily="34" charset="0"/>
              </a:rPr>
              <a:t> et </a:t>
            </a:r>
            <a:r>
              <a:rPr lang="fr-FR" dirty="0" err="1" smtClean="0">
                <a:latin typeface="Arial" pitchFamily="34" charset="0"/>
                <a:ea typeface="Times New Roman" pitchFamily="18" charset="0"/>
                <a:cs typeface="Arial" pitchFamily="34" charset="0"/>
              </a:rPr>
              <a:t>kinéctine</a:t>
            </a:r>
            <a:r>
              <a:rPr lang="fr-FR" dirty="0" smtClean="0">
                <a:latin typeface="Arial" pitchFamily="34" charset="0"/>
                <a:ea typeface="Times New Roman" pitchFamily="18" charset="0"/>
                <a:cs typeface="Arial" pitchFamily="34" charset="0"/>
              </a:rPr>
              <a:t> » connectant la vésicule à la molécule motrice et (4) des microtubules sur lesquels la vésicule glisse comme un train sur ses rails.</a:t>
            </a:r>
            <a:endParaRPr lang="fr-FR" dirty="0" smtClean="0">
              <a:latin typeface="Arial" pitchFamily="34" charset="0"/>
              <a:cs typeface="Arial" pitchFamily="34" charset="0"/>
            </a:endParaRPr>
          </a:p>
        </p:txBody>
      </p:sp>
      <p:pic>
        <p:nvPicPr>
          <p:cNvPr id="9" name="Picture 6" descr="http://images.lpcdn.ca/641x427/201209/11/586796-fondation-recompense-pour-leurs-travaux.jpg"/>
          <p:cNvPicPr>
            <a:picLocks noChangeAspect="1" noChangeArrowheads="1"/>
          </p:cNvPicPr>
          <p:nvPr/>
        </p:nvPicPr>
        <p:blipFill>
          <a:blip r:embed="rId3" cstate="print"/>
          <a:srcRect/>
          <a:stretch>
            <a:fillRect/>
          </a:stretch>
        </p:blipFill>
        <p:spPr bwMode="auto">
          <a:xfrm>
            <a:off x="5412856" y="3502152"/>
            <a:ext cx="3501032" cy="328614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t="16714"/>
          <a:stretch/>
        </p:blipFill>
        <p:spPr>
          <a:xfrm>
            <a:off x="179512" y="404664"/>
            <a:ext cx="8496944" cy="5472608"/>
          </a:xfrm>
          <a:prstGeom prst="rect">
            <a:avLst/>
          </a:prstGeom>
        </p:spPr>
      </p:pic>
    </p:spTree>
    <p:extLst>
      <p:ext uri="{BB962C8B-B14F-4D97-AF65-F5344CB8AC3E}">
        <p14:creationId xmlns:p14="http://schemas.microsoft.com/office/powerpoint/2010/main" val="3376141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9512" y="134634"/>
            <a:ext cx="8712968" cy="6606734"/>
          </a:xfrm>
          <a:prstGeom prst="rect">
            <a:avLst/>
          </a:prstGeom>
        </p:spPr>
      </p:pic>
    </p:spTree>
    <p:extLst>
      <p:ext uri="{BB962C8B-B14F-4D97-AF65-F5344CB8AC3E}">
        <p14:creationId xmlns:p14="http://schemas.microsoft.com/office/powerpoint/2010/main" val="226039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918" y="142852"/>
            <a:ext cx="5832046" cy="584775"/>
          </a:xfrm>
          <a:prstGeom prst="rect">
            <a:avLst/>
          </a:prstGeom>
        </p:spPr>
        <p:txBody>
          <a:bodyPr wrap="none">
            <a:spAutoFit/>
          </a:bodyPr>
          <a:lstStyle/>
          <a:p>
            <a:r>
              <a:rPr lang="fr-FR" sz="3200" b="1" dirty="0" smtClean="0">
                <a:latin typeface="Arial" pitchFamily="34" charset="0"/>
                <a:cs typeface="Arial" pitchFamily="34" charset="0"/>
              </a:rPr>
              <a:t>Les Filaments intermédiaires</a:t>
            </a:r>
            <a:endParaRPr lang="fr-FR" sz="3200" dirty="0">
              <a:latin typeface="Arial" pitchFamily="34" charset="0"/>
              <a:cs typeface="Arial" pitchFamily="34" charset="0"/>
            </a:endParaRPr>
          </a:p>
        </p:txBody>
      </p:sp>
      <p:sp>
        <p:nvSpPr>
          <p:cNvPr id="27649" name="Rectangle 1"/>
          <p:cNvSpPr>
            <a:spLocks noChangeArrowheads="1"/>
          </p:cNvSpPr>
          <p:nvPr/>
        </p:nvSpPr>
        <p:spPr bwMode="auto">
          <a:xfrm>
            <a:off x="357158" y="4183757"/>
            <a:ext cx="857252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composants les plus stables du cytosquelette des cellules animales sont constitués de protéines fibreuses résistantes, entrelacées selon un système d’imbrication particulier. Les structures qu’elles constituent ont un diamètre de 8 à 10 nanomètres, situé entre celui des </a:t>
            </a:r>
            <a:r>
              <a:rPr kumimoji="0" lang="fr-F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microfilaments</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et celui des microtubules, d’où leur dénomination de filaments intermédiaires. </a:t>
            </a:r>
          </a:p>
          <a:p>
            <a:pPr marL="0" marR="0" lvl="0" indent="0" algn="just" defTabSz="914400" rtl="0" eaLnBrk="1" fontAlgn="base" latinLnBrk="0" hangingPunct="1">
              <a:lnSpc>
                <a:spcPct val="100000"/>
              </a:lnSpc>
              <a:spcBef>
                <a:spcPct val="0"/>
              </a:spcBef>
              <a:spcAft>
                <a:spcPct val="0"/>
              </a:spcAft>
              <a:buClrTx/>
              <a:buSzTx/>
              <a:buFontTx/>
              <a:buNone/>
              <a:tabLst/>
            </a:pPr>
            <a:endParaRPr lang="fr-FR"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Image.jpg"/>
          <p:cNvPicPr/>
          <p:nvPr/>
        </p:nvPicPr>
        <p:blipFill>
          <a:blip r:embed="rId2" cstate="print"/>
          <a:srcRect l="10213" t="21745" r="17498" b="49891"/>
          <a:stretch>
            <a:fillRect/>
          </a:stretch>
        </p:blipFill>
        <p:spPr>
          <a:xfrm>
            <a:off x="428596" y="1577966"/>
            <a:ext cx="8429684" cy="1571636"/>
          </a:xfrm>
          <a:prstGeom prst="rect">
            <a:avLst/>
          </a:prstGeom>
        </p:spPr>
      </p:pic>
      <p:pic>
        <p:nvPicPr>
          <p:cNvPr id="6" name="Image.jpg"/>
          <p:cNvPicPr/>
          <p:nvPr/>
        </p:nvPicPr>
        <p:blipFill>
          <a:blip r:embed="rId3" cstate="print"/>
          <a:srcRect l="31452" t="88369"/>
          <a:stretch>
            <a:fillRect/>
          </a:stretch>
        </p:blipFill>
        <p:spPr>
          <a:xfrm>
            <a:off x="500034" y="3149602"/>
            <a:ext cx="8215370" cy="70802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428604"/>
            <a:ext cx="8501122" cy="2031325"/>
          </a:xfrm>
          <a:prstGeom prst="rect">
            <a:avLst/>
          </a:prstGeom>
        </p:spPr>
        <p:txBody>
          <a:bodyPr wrap="square">
            <a:spAutoFit/>
          </a:bodyPr>
          <a:lstStyle/>
          <a:p>
            <a:pPr lvl="0" algn="just" fontAlgn="base">
              <a:spcBef>
                <a:spcPct val="0"/>
              </a:spcBef>
              <a:spcAft>
                <a:spcPct val="0"/>
              </a:spcAft>
            </a:pPr>
            <a:endParaRPr lang="fr-FR" dirty="0" smtClean="0">
              <a:latin typeface="Arial" pitchFamily="34" charset="0"/>
              <a:ea typeface="Times New Roman" pitchFamily="18" charset="0"/>
              <a:cs typeface="Arial" pitchFamily="34" charset="0"/>
            </a:endParaRPr>
          </a:p>
          <a:p>
            <a:pPr lvl="0" algn="just" fontAlgn="base">
              <a:spcBef>
                <a:spcPct val="0"/>
              </a:spcBef>
              <a:spcAft>
                <a:spcPct val="0"/>
              </a:spcAft>
            </a:pPr>
            <a:r>
              <a:rPr lang="fr-FR" dirty="0" smtClean="0">
                <a:latin typeface="Arial" pitchFamily="34" charset="0"/>
                <a:ea typeface="Times New Roman" pitchFamily="18" charset="0"/>
                <a:cs typeface="Arial" pitchFamily="34" charset="0"/>
              </a:rPr>
              <a:t>Le type le plus commun, composé de sous-unités protéiques appelées </a:t>
            </a:r>
            <a:r>
              <a:rPr lang="fr-FR" i="1" dirty="0" err="1" smtClean="0">
                <a:latin typeface="Arial" pitchFamily="34" charset="0"/>
                <a:ea typeface="Times New Roman" pitchFamily="18" charset="0"/>
                <a:cs typeface="Arial" pitchFamily="34" charset="0"/>
              </a:rPr>
              <a:t>vimentine</a:t>
            </a:r>
            <a:r>
              <a:rPr lang="fr-FR" dirty="0" smtClean="0">
                <a:latin typeface="Arial" pitchFamily="34" charset="0"/>
                <a:ea typeface="Times New Roman" pitchFamily="18" charset="0"/>
                <a:cs typeface="Arial" pitchFamily="34" charset="0"/>
              </a:rPr>
              <a:t>, procure la stabilité structurale à de nombreuses cellules. La </a:t>
            </a:r>
            <a:r>
              <a:rPr lang="fr-FR" i="1" dirty="0" smtClean="0">
                <a:latin typeface="Arial" pitchFamily="34" charset="0"/>
                <a:ea typeface="Times New Roman" pitchFamily="18" charset="0"/>
                <a:cs typeface="Arial" pitchFamily="34" charset="0"/>
              </a:rPr>
              <a:t>kératine</a:t>
            </a:r>
            <a:r>
              <a:rPr lang="fr-FR" dirty="0" smtClean="0">
                <a:latin typeface="Arial" pitchFamily="34" charset="0"/>
                <a:ea typeface="Times New Roman" pitchFamily="18" charset="0"/>
                <a:cs typeface="Arial" pitchFamily="34" charset="0"/>
              </a:rPr>
              <a:t>, une autre classe de filaments intermédiaires, se trouve dans les cellules épithéliales (cellules bordant les organes et les cavités de l’organisme) ainsi que dans des structures qui y sont associées, tels les cheveux et les ongles. Les filaments intermédiaires des cellules nerveuses sont appelés </a:t>
            </a:r>
            <a:r>
              <a:rPr lang="fr-FR" i="1" dirty="0" err="1" smtClean="0">
                <a:latin typeface="Arial" pitchFamily="34" charset="0"/>
                <a:ea typeface="Times New Roman" pitchFamily="18" charset="0"/>
                <a:cs typeface="Arial" pitchFamily="34" charset="0"/>
              </a:rPr>
              <a:t>neurofilaments</a:t>
            </a:r>
            <a:r>
              <a:rPr lang="fr-FR" dirty="0" smtClean="0">
                <a:latin typeface="Arial" pitchFamily="34" charset="0"/>
                <a:ea typeface="Times New Roman" pitchFamily="18" charset="0"/>
                <a:cs typeface="Arial" pitchFamily="34" charset="0"/>
              </a:rPr>
              <a:t>.</a:t>
            </a:r>
            <a:endParaRPr lang="fr-FR" dirty="0" smtClean="0">
              <a:latin typeface="Arial" pitchFamily="34" charset="0"/>
              <a:cs typeface="Arial" pitchFamily="34" charset="0"/>
            </a:endParaRPr>
          </a:p>
        </p:txBody>
      </p:sp>
      <p:pic>
        <p:nvPicPr>
          <p:cNvPr id="3" name="Image.jpg"/>
          <p:cNvPicPr/>
          <p:nvPr/>
        </p:nvPicPr>
        <p:blipFill>
          <a:blip r:embed="rId2" cstate="print"/>
          <a:srcRect l="2655" b="8786"/>
          <a:stretch>
            <a:fillRect/>
          </a:stretch>
        </p:blipFill>
        <p:spPr>
          <a:xfrm>
            <a:off x="4643438" y="2571744"/>
            <a:ext cx="4214842" cy="3098169"/>
          </a:xfrm>
          <a:prstGeom prst="rect">
            <a:avLst/>
          </a:prstGeom>
        </p:spPr>
      </p:pic>
      <p:sp>
        <p:nvSpPr>
          <p:cNvPr id="4" name="Rectangle 3"/>
          <p:cNvSpPr/>
          <p:nvPr/>
        </p:nvSpPr>
        <p:spPr>
          <a:xfrm>
            <a:off x="4786314" y="5857892"/>
            <a:ext cx="3929090" cy="624145"/>
          </a:xfrm>
          <a:prstGeom prst="rect">
            <a:avLst/>
          </a:prstGeom>
        </p:spPr>
        <p:txBody>
          <a:bodyPr wrap="square">
            <a:spAutoFit/>
          </a:bodyPr>
          <a:lstStyle/>
          <a:p>
            <a:pPr marL="45720" algn="ctr">
              <a:lnSpc>
                <a:spcPct val="95999"/>
              </a:lnSpc>
            </a:pPr>
            <a:r>
              <a:rPr lang="fr-FR" b="1" spc="-50" dirty="0" smtClean="0">
                <a:solidFill>
                  <a:srgbClr val="040608"/>
                </a:solidFill>
                <a:latin typeface="Times New Roman" panose="22635452340000000000" pitchFamily="1"/>
              </a:rPr>
              <a:t>Marquage </a:t>
            </a:r>
            <a:r>
              <a:rPr lang="fr-FR" b="1" spc="-50" dirty="0" err="1" smtClean="0">
                <a:solidFill>
                  <a:srgbClr val="040608"/>
                </a:solidFill>
                <a:latin typeface="Times New Roman" panose="22635452340000000000" pitchFamily="1"/>
              </a:rPr>
              <a:t>immunofluorescent</a:t>
            </a:r>
            <a:r>
              <a:rPr lang="fr-FR" b="1" spc="-50" dirty="0" smtClean="0">
                <a:solidFill>
                  <a:srgbClr val="040608"/>
                </a:solidFill>
                <a:latin typeface="Times New Roman" panose="22635452340000000000" pitchFamily="1"/>
              </a:rPr>
              <a:t> de la</a:t>
            </a:r>
          </a:p>
          <a:p>
            <a:pPr marL="45720" algn="ctr">
              <a:lnSpc>
                <a:spcPct val="95999"/>
              </a:lnSpc>
              <a:spcAft>
                <a:spcPts val="360"/>
              </a:spcAft>
            </a:pPr>
            <a:r>
              <a:rPr lang="fr-FR" b="1" spc="-50" dirty="0" smtClean="0">
                <a:solidFill>
                  <a:srgbClr val="040608"/>
                </a:solidFill>
                <a:latin typeface="Times New Roman" panose="22635452340000000000" pitchFamily="1"/>
              </a:rPr>
              <a:t>kératine dans des cellules épithéliales</a:t>
            </a:r>
            <a:endParaRPr lang="fr-FR" b="1" spc="-50" dirty="0">
              <a:solidFill>
                <a:srgbClr val="040608"/>
              </a:solidFill>
              <a:latin typeface="Times New Roman" panose="22635452340000000000" pitchFamily="1"/>
            </a:endParaRPr>
          </a:p>
        </p:txBody>
      </p:sp>
      <p:pic>
        <p:nvPicPr>
          <p:cNvPr id="5" name="Image.jpg"/>
          <p:cNvPicPr/>
          <p:nvPr/>
        </p:nvPicPr>
        <p:blipFill>
          <a:blip r:embed="rId3" cstate="print"/>
          <a:srcRect l="45980" r="34450" b="78415"/>
          <a:stretch>
            <a:fillRect/>
          </a:stretch>
        </p:blipFill>
        <p:spPr>
          <a:xfrm>
            <a:off x="500034" y="2571744"/>
            <a:ext cx="3643338" cy="3143272"/>
          </a:xfrm>
          <a:prstGeom prst="rect">
            <a:avLst/>
          </a:prstGeom>
        </p:spPr>
      </p:pic>
      <p:sp>
        <p:nvSpPr>
          <p:cNvPr id="6" name="Rectangle 5"/>
          <p:cNvSpPr/>
          <p:nvPr/>
        </p:nvSpPr>
        <p:spPr>
          <a:xfrm>
            <a:off x="71406" y="5857892"/>
            <a:ext cx="4572000" cy="624145"/>
          </a:xfrm>
          <a:prstGeom prst="rect">
            <a:avLst/>
          </a:prstGeom>
        </p:spPr>
        <p:txBody>
          <a:bodyPr>
            <a:spAutoFit/>
          </a:bodyPr>
          <a:lstStyle/>
          <a:p>
            <a:pPr marL="45720" algn="ctr">
              <a:lnSpc>
                <a:spcPct val="95999"/>
              </a:lnSpc>
            </a:pPr>
            <a:r>
              <a:rPr lang="fr-FR" b="1" spc="-50" dirty="0" smtClean="0">
                <a:solidFill>
                  <a:srgbClr val="040608"/>
                </a:solidFill>
                <a:latin typeface="Times New Roman" panose="22635452340000000000" pitchFamily="1"/>
              </a:rPr>
              <a:t>Marquage </a:t>
            </a:r>
            <a:r>
              <a:rPr lang="fr-FR" b="1" spc="-50" dirty="0" err="1" smtClean="0">
                <a:solidFill>
                  <a:srgbClr val="040608"/>
                </a:solidFill>
                <a:latin typeface="Times New Roman" panose="22635452340000000000" pitchFamily="1"/>
              </a:rPr>
              <a:t>immunofluorescent</a:t>
            </a:r>
            <a:r>
              <a:rPr lang="fr-FR" b="1" spc="-50" dirty="0" smtClean="0">
                <a:solidFill>
                  <a:srgbClr val="040608"/>
                </a:solidFill>
                <a:latin typeface="Times New Roman" panose="22635452340000000000" pitchFamily="1"/>
              </a:rPr>
              <a:t> de la</a:t>
            </a:r>
          </a:p>
          <a:p>
            <a:pPr marL="45720" algn="ctr">
              <a:lnSpc>
                <a:spcPct val="95999"/>
              </a:lnSpc>
            </a:pPr>
            <a:r>
              <a:rPr lang="fr-FR" b="1" spc="-50" dirty="0" err="1" smtClean="0">
                <a:solidFill>
                  <a:srgbClr val="040608"/>
                </a:solidFill>
                <a:latin typeface="Times New Roman" panose="22635452340000000000" pitchFamily="1"/>
              </a:rPr>
              <a:t>vimentine</a:t>
            </a:r>
            <a:endParaRPr lang="fr-FR" b="1" spc="-50" dirty="0" smtClean="0">
              <a:solidFill>
                <a:srgbClr val="040608"/>
              </a:solidFill>
              <a:latin typeface="Times New Roman" panose="22635452340000000000" pitchFamily="1"/>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928630" y="285728"/>
            <a:ext cx="757246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 déplacement de matériel au sein de la cellule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2" name="Picture 2"/>
          <p:cNvPicPr>
            <a:picLocks noChangeAspect="1" noChangeArrowheads="1"/>
          </p:cNvPicPr>
          <p:nvPr/>
        </p:nvPicPr>
        <p:blipFill>
          <a:blip r:embed="rId2" cstate="print"/>
          <a:srcRect/>
          <a:stretch>
            <a:fillRect/>
          </a:stretch>
        </p:blipFill>
        <p:spPr bwMode="auto">
          <a:xfrm>
            <a:off x="285720" y="1214422"/>
            <a:ext cx="8858280" cy="2643206"/>
          </a:xfrm>
          <a:prstGeom prst="rect">
            <a:avLst/>
          </a:prstGeom>
          <a:noFill/>
          <a:ln w="9525">
            <a:noFill/>
            <a:miter lim="800000"/>
            <a:headEnd/>
            <a:tailEnd/>
          </a:ln>
          <a:effectLst/>
        </p:spPr>
      </p:pic>
      <p:sp>
        <p:nvSpPr>
          <p:cNvPr id="4" name="Rectangle 3"/>
          <p:cNvSpPr/>
          <p:nvPr/>
        </p:nvSpPr>
        <p:spPr>
          <a:xfrm>
            <a:off x="571472" y="3966807"/>
            <a:ext cx="8001056" cy="2534027"/>
          </a:xfrm>
          <a:prstGeom prst="rect">
            <a:avLst/>
          </a:prstGeom>
        </p:spPr>
        <p:txBody>
          <a:bodyPr wrap="square">
            <a:spAutoFit/>
          </a:bodyPr>
          <a:lstStyle/>
          <a:p>
            <a:pPr algn="just">
              <a:lnSpc>
                <a:spcPct val="150000"/>
              </a:lnSpc>
            </a:pPr>
            <a:r>
              <a:rPr lang="fr-FR" dirty="0">
                <a:latin typeface="Arial" pitchFamily="34" charset="0"/>
                <a:cs typeface="Arial" pitchFamily="34" charset="0"/>
              </a:rPr>
              <a:t>Au cours de la reproduction des cellules par exemple, c’est le raccourcissement, par dépolymérisation des microtubules fixés à chacun des </a:t>
            </a:r>
            <a:r>
              <a:rPr lang="fr-FR" dirty="0" smtClean="0">
                <a:latin typeface="Arial" pitchFamily="34" charset="0"/>
                <a:cs typeface="Arial" pitchFamily="34" charset="0"/>
              </a:rPr>
              <a:t>chromosomes</a:t>
            </a:r>
            <a:r>
              <a:rPr lang="fr-FR" dirty="0">
                <a:latin typeface="Arial" pitchFamily="34" charset="0"/>
                <a:cs typeface="Arial" pitchFamily="34" charset="0"/>
              </a:rPr>
              <a:t>, qui assure la migration de ceux-ci vers les pôles de la cellule en voie de division. Dans les cellules animales, cette migration est suivie d’un étranglement de la cellule au niveau de son équateur par resserrement d’une ceinture de </a:t>
            </a:r>
            <a:r>
              <a:rPr lang="fr-FR" dirty="0" err="1">
                <a:latin typeface="Arial" pitchFamily="34" charset="0"/>
                <a:cs typeface="Arial" pitchFamily="34" charset="0"/>
              </a:rPr>
              <a:t>microfilaments</a:t>
            </a:r>
            <a:r>
              <a:rPr lang="fr-FR"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14282" y="336408"/>
            <a:ext cx="8786874" cy="68788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a:t>
            </a:r>
            <a:r>
              <a:rPr lang="fr-FR" sz="2400" b="1" dirty="0">
                <a:latin typeface="Arial" pitchFamily="34" charset="0"/>
                <a:ea typeface="Times New Roman" pitchFamily="18" charset="0"/>
                <a:cs typeface="Arial" pitchFamily="34" charset="0"/>
              </a:rPr>
              <a:t> </a:t>
            </a: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cytosquelette</a:t>
            </a: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est un système dynamique, s’assemblant et se désassemblant constamment. Chacune des fibres du cytosquelette se construit par polymérisation, des sous-unités protéiques identiques s’attirant mutuellement et s’assemblant spontanément en longues chaînes. C’est de la même manière que ces fibres se dissocient, leurs sous-unités se libèrent les unes après les autres d’une des extrémités de la chaîne.</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algn="just" eaLnBrk="0">
              <a:lnSpc>
                <a:spcPct val="150000"/>
              </a:lnSpc>
            </a:pPr>
            <a:r>
              <a:rPr lang="fr-FR" b="1" dirty="0" smtClean="0">
                <a:latin typeface="Arial" pitchFamily="34" charset="0"/>
                <a:cs typeface="Arial" pitchFamily="34" charset="0"/>
              </a:rPr>
              <a:t>Le </a:t>
            </a:r>
            <a:r>
              <a:rPr lang="fr-FR" b="1" dirty="0">
                <a:latin typeface="Arial" pitchFamily="34" charset="0"/>
                <a:cs typeface="Arial" pitchFamily="34" charset="0"/>
              </a:rPr>
              <a:t>cytosquelette peut comporter trois types de fibres différentes entre elles par leurs sous-unités constitutives </a:t>
            </a:r>
            <a:r>
              <a:rPr lang="fr-FR" b="1" dirty="0" smtClean="0">
                <a:latin typeface="Arial" pitchFamily="34" charset="0"/>
                <a:cs typeface="Arial" pitchFamily="34" charset="0"/>
              </a:rPr>
              <a:t>:</a:t>
            </a:r>
          </a:p>
          <a:p>
            <a:pPr algn="ctr" eaLnBrk="0">
              <a:lnSpc>
                <a:spcPct val="150000"/>
              </a:lnSpc>
            </a:pPr>
            <a:endParaRPr lang="fr-FR" b="1" dirty="0" smtClean="0">
              <a:latin typeface="Arial" pitchFamily="34" charset="0"/>
              <a:cs typeface="Arial" pitchFamily="34" charset="0"/>
            </a:endParaRPr>
          </a:p>
          <a:p>
            <a:pPr algn="ctr" eaLnBrk="0">
              <a:lnSpc>
                <a:spcPct val="150000"/>
              </a:lnSpc>
            </a:pPr>
            <a:r>
              <a:rPr lang="fr-FR" b="1" dirty="0" smtClean="0">
                <a:latin typeface="Arial" pitchFamily="34" charset="0"/>
                <a:cs typeface="Arial" pitchFamily="34" charset="0"/>
              </a:rPr>
              <a:t>  Microfilaments</a:t>
            </a:r>
            <a:r>
              <a:rPr lang="fr-FR" b="1" dirty="0">
                <a:latin typeface="Arial" pitchFamily="34" charset="0"/>
                <a:cs typeface="Arial" pitchFamily="34" charset="0"/>
              </a:rPr>
              <a:t> </a:t>
            </a:r>
            <a:endParaRPr lang="fr-FR" dirty="0" smtClean="0">
              <a:latin typeface="Arial" pitchFamily="34" charset="0"/>
              <a:cs typeface="Arial" pitchFamily="34" charset="0"/>
            </a:endParaRPr>
          </a:p>
          <a:p>
            <a:pPr algn="ctr" eaLnBrk="0">
              <a:lnSpc>
                <a:spcPct val="150000"/>
              </a:lnSpc>
            </a:pPr>
            <a:r>
              <a:rPr lang="fr-FR" b="1" dirty="0" smtClean="0">
                <a:latin typeface="Arial" pitchFamily="34" charset="0"/>
                <a:cs typeface="Arial" pitchFamily="34" charset="0"/>
              </a:rPr>
              <a:t>  Microtubules</a:t>
            </a:r>
            <a:r>
              <a:rPr lang="fr-FR" b="1" dirty="0">
                <a:latin typeface="Arial" pitchFamily="34" charset="0"/>
                <a:cs typeface="Arial" pitchFamily="34" charset="0"/>
              </a:rPr>
              <a:t> </a:t>
            </a:r>
            <a:endParaRPr lang="fr-FR" dirty="0">
              <a:latin typeface="Arial" pitchFamily="34" charset="0"/>
              <a:cs typeface="Arial" pitchFamily="34" charset="0"/>
            </a:endParaRPr>
          </a:p>
          <a:p>
            <a:pPr algn="ctr" eaLnBrk="0">
              <a:lnSpc>
                <a:spcPct val="150000"/>
              </a:lnSpc>
            </a:pPr>
            <a:r>
              <a:rPr lang="fr-FR" b="1" dirty="0">
                <a:latin typeface="Arial" pitchFamily="34" charset="0"/>
                <a:cs typeface="Arial" pitchFamily="34" charset="0"/>
              </a:rPr>
              <a:t> </a:t>
            </a:r>
            <a:r>
              <a:rPr lang="fr-FR" b="1" dirty="0" smtClean="0">
                <a:latin typeface="Arial" pitchFamily="34" charset="0"/>
                <a:cs typeface="Arial" pitchFamily="34" charset="0"/>
              </a:rPr>
              <a:t>  Filaments </a:t>
            </a:r>
            <a:r>
              <a:rPr lang="fr-FR" b="1" dirty="0">
                <a:latin typeface="Arial" pitchFamily="34" charset="0"/>
                <a:cs typeface="Arial" pitchFamily="34" charset="0"/>
              </a:rPr>
              <a:t>intermédiaires</a:t>
            </a:r>
            <a:endParaRPr lang="fr-FR" dirty="0">
              <a:latin typeface="Arial" pitchFamily="34" charset="0"/>
              <a:cs typeface="Arial" pitchFamily="34" charset="0"/>
            </a:endParaRPr>
          </a:p>
          <a:p>
            <a:pPr algn="just" eaLnBrk="0">
              <a:lnSpc>
                <a:spcPct val="150000"/>
              </a:lnSpc>
            </a:pPr>
            <a:endParaRPr lang="fr-FR" b="1" dirty="0">
              <a:latin typeface="Arial" pitchFamily="34" charset="0"/>
              <a:cs typeface="Arial" pitchFamily="34" charset="0"/>
            </a:endParaRPr>
          </a:p>
          <a:p>
            <a:pPr eaLnBrk="0">
              <a:lnSpc>
                <a:spcPct val="150000"/>
              </a:lnSpc>
            </a:pPr>
            <a:r>
              <a:rPr lang="fr-FR" dirty="0"/>
              <a:t> </a:t>
            </a:r>
          </a:p>
          <a:p>
            <a:pPr marL="0" marR="0" lvl="0" indent="0" algn="justLow" defTabSz="914400" rtl="0" eaLnBrk="1" fontAlgn="base" latinLnBrk="0" hangingPunct="1">
              <a:lnSpc>
                <a:spcPct val="15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7504" y="260648"/>
            <a:ext cx="8712968" cy="6264695"/>
          </a:xfrm>
          <a:prstGeom prst="rect">
            <a:avLst/>
          </a:prstGeom>
        </p:spPr>
      </p:pic>
    </p:spTree>
    <p:extLst>
      <p:ext uri="{BB962C8B-B14F-4D97-AF65-F5344CB8AC3E}">
        <p14:creationId xmlns:p14="http://schemas.microsoft.com/office/powerpoint/2010/main" val="1548301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9512" y="332656"/>
            <a:ext cx="8712968" cy="6264696"/>
          </a:xfrm>
          <a:prstGeom prst="rect">
            <a:avLst/>
          </a:prstGeom>
        </p:spPr>
      </p:pic>
    </p:spTree>
    <p:extLst>
      <p:ext uri="{BB962C8B-B14F-4D97-AF65-F5344CB8AC3E}">
        <p14:creationId xmlns:p14="http://schemas.microsoft.com/office/powerpoint/2010/main" val="3329975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612" y="642918"/>
            <a:ext cx="3190297" cy="584775"/>
          </a:xfrm>
          <a:prstGeom prst="rect">
            <a:avLst/>
          </a:prstGeom>
        </p:spPr>
        <p:txBody>
          <a:bodyPr wrap="none">
            <a:spAutoFit/>
          </a:bodyPr>
          <a:lstStyle/>
          <a:p>
            <a:r>
              <a:rPr lang="fr-FR" sz="3200" b="1" dirty="0">
                <a:latin typeface="Arial" pitchFamily="34" charset="0"/>
                <a:cs typeface="Arial" pitchFamily="34" charset="0"/>
              </a:rPr>
              <a:t>Microfilaments </a:t>
            </a:r>
            <a:endParaRPr lang="fr-FR" sz="3200" dirty="0">
              <a:latin typeface="Arial" pitchFamily="34" charset="0"/>
              <a:cs typeface="Arial" pitchFamily="34" charset="0"/>
            </a:endParaRPr>
          </a:p>
        </p:txBody>
      </p:sp>
      <p:pic>
        <p:nvPicPr>
          <p:cNvPr id="15362" name="Picture 2"/>
          <p:cNvPicPr>
            <a:picLocks noChangeAspect="1" noChangeArrowheads="1"/>
          </p:cNvPicPr>
          <p:nvPr/>
        </p:nvPicPr>
        <p:blipFill>
          <a:blip r:embed="rId2" cstate="print"/>
          <a:srcRect l="1889" r="64935"/>
          <a:stretch>
            <a:fillRect/>
          </a:stretch>
        </p:blipFill>
        <p:spPr bwMode="auto">
          <a:xfrm>
            <a:off x="571472" y="1428736"/>
            <a:ext cx="3143272" cy="4857784"/>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r="57712"/>
          <a:stretch>
            <a:fillRect/>
          </a:stretch>
        </p:blipFill>
        <p:spPr bwMode="auto">
          <a:xfrm>
            <a:off x="4000496" y="1428736"/>
            <a:ext cx="1566860" cy="4814903"/>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l="67330" t="1417"/>
          <a:stretch>
            <a:fillRect/>
          </a:stretch>
        </p:blipFill>
        <p:spPr bwMode="auto">
          <a:xfrm>
            <a:off x="6072198" y="1357298"/>
            <a:ext cx="2424104" cy="46386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b="31162"/>
          <a:stretch>
            <a:fillRect/>
          </a:stretch>
        </p:blipFill>
        <p:spPr bwMode="auto">
          <a:xfrm>
            <a:off x="838200" y="957263"/>
            <a:ext cx="7467600" cy="3471869"/>
          </a:xfrm>
          <a:prstGeom prst="rect">
            <a:avLst/>
          </a:prstGeom>
          <a:noFill/>
          <a:ln w="9525">
            <a:noFill/>
            <a:miter lim="800000"/>
            <a:headEnd/>
            <a:tailEnd/>
          </a:ln>
          <a:effectLst/>
        </p:spPr>
      </p:pic>
      <p:pic>
        <p:nvPicPr>
          <p:cNvPr id="4" name="Picture 2"/>
          <p:cNvPicPr>
            <a:picLocks noChangeAspect="1" noChangeArrowheads="1"/>
          </p:cNvPicPr>
          <p:nvPr/>
        </p:nvPicPr>
        <p:blipFill>
          <a:blip r:embed="rId2" cstate="print"/>
          <a:srcRect l="78699" t="67422" b="24079"/>
          <a:stretch>
            <a:fillRect/>
          </a:stretch>
        </p:blipFill>
        <p:spPr bwMode="auto">
          <a:xfrm>
            <a:off x="6715140" y="4357694"/>
            <a:ext cx="1590660" cy="428628"/>
          </a:xfrm>
          <a:prstGeom prst="rect">
            <a:avLst/>
          </a:prstGeom>
          <a:noFill/>
          <a:ln w="9525">
            <a:noFill/>
            <a:miter lim="800000"/>
            <a:headEnd/>
            <a:tailEnd/>
          </a:ln>
          <a:effectLst/>
        </p:spPr>
      </p:pic>
      <p:sp>
        <p:nvSpPr>
          <p:cNvPr id="5" name="ZoneTexte 4"/>
          <p:cNvSpPr txBox="1"/>
          <p:nvPr/>
        </p:nvSpPr>
        <p:spPr>
          <a:xfrm>
            <a:off x="571472" y="4782933"/>
            <a:ext cx="7786742" cy="1323439"/>
          </a:xfrm>
          <a:prstGeom prst="rect">
            <a:avLst/>
          </a:prstGeom>
          <a:noFill/>
        </p:spPr>
        <p:txBody>
          <a:bodyPr wrap="square" rtlCol="0">
            <a:spAutoFit/>
          </a:bodyPr>
          <a:lstStyle/>
          <a:p>
            <a:r>
              <a:rPr lang="fr-FR" sz="2000" b="1" dirty="0" smtClean="0">
                <a:latin typeface="Arial" pitchFamily="34" charset="0"/>
                <a:cs typeface="Arial" pitchFamily="34" charset="0"/>
              </a:rPr>
              <a:t>Microfilaments de 7 nm composés d’actine.</a:t>
            </a:r>
          </a:p>
          <a:p>
            <a:r>
              <a:rPr lang="fr-FR" sz="2000" b="1" dirty="0" smtClean="0">
                <a:latin typeface="Arial" pitchFamily="34" charset="0"/>
                <a:cs typeface="Arial" pitchFamily="34" charset="0"/>
              </a:rPr>
              <a:t>C’est une protéine très répondue dans les cellules animales.</a:t>
            </a:r>
          </a:p>
          <a:p>
            <a:r>
              <a:rPr lang="fr-FR" sz="2000" b="1" dirty="0" smtClean="0">
                <a:latin typeface="Arial" pitchFamily="34" charset="0"/>
                <a:cs typeface="Arial" pitchFamily="34" charset="0"/>
              </a:rPr>
              <a:t>Protéines globulaire: actine-G qui se polymérise en actine-F(filament d’actine).</a:t>
            </a:r>
            <a:endParaRPr lang="fr-FR" sz="2000" b="1" dirty="0">
              <a:latin typeface="Arial" pitchFamily="34" charset="0"/>
              <a:cs typeface="Arial" pitchFamily="34" charset="0"/>
            </a:endParaRPr>
          </a:p>
        </p:txBody>
      </p:sp>
      <p:sp>
        <p:nvSpPr>
          <p:cNvPr id="6" name="ZoneTexte 5"/>
          <p:cNvSpPr txBox="1"/>
          <p:nvPr/>
        </p:nvSpPr>
        <p:spPr>
          <a:xfrm>
            <a:off x="642910" y="714356"/>
            <a:ext cx="2357454" cy="646331"/>
          </a:xfrm>
          <a:prstGeom prst="rect">
            <a:avLst/>
          </a:prstGeom>
          <a:noFill/>
        </p:spPr>
        <p:txBody>
          <a:bodyPr wrap="square" rtlCol="0">
            <a:spAutoFit/>
          </a:bodyPr>
          <a:lstStyle/>
          <a:p>
            <a:r>
              <a:rPr lang="fr-FR" dirty="0" smtClean="0"/>
              <a:t>Structure 3D de l’actine-G</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1520" y="19015"/>
            <a:ext cx="8640960" cy="6597352"/>
          </a:xfrm>
          <a:prstGeom prst="rect">
            <a:avLst/>
          </a:prstGeom>
        </p:spPr>
      </p:pic>
    </p:spTree>
    <p:extLst>
      <p:ext uri="{BB962C8B-B14F-4D97-AF65-F5344CB8AC3E}">
        <p14:creationId xmlns:p14="http://schemas.microsoft.com/office/powerpoint/2010/main" val="3411031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25379" y="500042"/>
            <a:ext cx="2961067" cy="584775"/>
          </a:xfrm>
          <a:prstGeom prst="rect">
            <a:avLst/>
          </a:prstGeom>
        </p:spPr>
        <p:txBody>
          <a:bodyPr wrap="none">
            <a:spAutoFit/>
          </a:bodyPr>
          <a:lstStyle/>
          <a:p>
            <a:r>
              <a:rPr lang="fr-FR" sz="3200" b="1" dirty="0" smtClean="0">
                <a:latin typeface="Arial" pitchFamily="34" charset="0"/>
                <a:cs typeface="Arial" pitchFamily="34" charset="0"/>
              </a:rPr>
              <a:t> Microtubules </a:t>
            </a:r>
            <a:endParaRPr lang="fr-FR" sz="3200" dirty="0"/>
          </a:p>
        </p:txBody>
      </p:sp>
      <p:pic>
        <p:nvPicPr>
          <p:cNvPr id="4" name="Image.jpg"/>
          <p:cNvPicPr/>
          <p:nvPr/>
        </p:nvPicPr>
        <p:blipFill>
          <a:blip r:embed="rId2" cstate="print"/>
          <a:stretch>
            <a:fillRect/>
          </a:stretch>
        </p:blipFill>
        <p:spPr>
          <a:xfrm>
            <a:off x="4714876" y="1571612"/>
            <a:ext cx="3000396" cy="4714908"/>
          </a:xfrm>
          <a:prstGeom prst="rect">
            <a:avLst/>
          </a:prstGeom>
        </p:spPr>
      </p:pic>
      <p:sp>
        <p:nvSpPr>
          <p:cNvPr id="5" name="Rectangle 4"/>
          <p:cNvSpPr/>
          <p:nvPr/>
        </p:nvSpPr>
        <p:spPr>
          <a:xfrm>
            <a:off x="-285784" y="1643050"/>
            <a:ext cx="5000660" cy="5546839"/>
          </a:xfrm>
          <a:prstGeom prst="rect">
            <a:avLst/>
          </a:prstGeom>
        </p:spPr>
        <p:txBody>
          <a:bodyPr wrap="square">
            <a:spAutoFit/>
          </a:bodyPr>
          <a:lstStyle/>
          <a:p>
            <a:pPr marL="411480">
              <a:lnSpc>
                <a:spcPct val="150000"/>
              </a:lnSpc>
            </a:pPr>
            <a:r>
              <a:rPr lang="fr-FR" b="1" spc="0" dirty="0" smtClean="0">
                <a:solidFill>
                  <a:srgbClr val="000000"/>
                </a:solidFill>
                <a:latin typeface="Arial" panose="22635452340000000000" pitchFamily="2"/>
              </a:rPr>
              <a:t>Microtubules 25nm </a:t>
            </a:r>
          </a:p>
          <a:p>
            <a:pPr marL="411480">
              <a:lnSpc>
                <a:spcPct val="150000"/>
              </a:lnSpc>
            </a:pPr>
            <a:r>
              <a:rPr lang="fr-FR" b="1" spc="0" dirty="0" smtClean="0">
                <a:solidFill>
                  <a:srgbClr val="000000"/>
                </a:solidFill>
                <a:latin typeface="Arial" panose="22635452340000000000" pitchFamily="2"/>
              </a:rPr>
              <a:t>Fibres</a:t>
            </a:r>
            <a:r>
              <a:rPr lang="fr-FR" b="1" dirty="0" smtClean="0">
                <a:solidFill>
                  <a:srgbClr val="000000"/>
                </a:solidFill>
                <a:latin typeface="Arial" panose="22635452340000000000" pitchFamily="2"/>
              </a:rPr>
              <a:t> </a:t>
            </a:r>
            <a:r>
              <a:rPr lang="fr-FR" b="1" spc="0" dirty="0" smtClean="0">
                <a:solidFill>
                  <a:srgbClr val="000000"/>
                </a:solidFill>
                <a:latin typeface="Arial" panose="22635452340000000000" pitchFamily="2"/>
              </a:rPr>
              <a:t>creuses composées de tubuline</a:t>
            </a:r>
          </a:p>
          <a:p>
            <a:pPr marL="411480">
              <a:lnSpc>
                <a:spcPct val="150000"/>
              </a:lnSpc>
            </a:pPr>
            <a:r>
              <a:rPr lang="fr-FR" b="1" dirty="0" smtClean="0">
                <a:solidFill>
                  <a:srgbClr val="000000"/>
                </a:solidFill>
                <a:latin typeface="Arial" panose="22635452340000000000" pitchFamily="2"/>
              </a:rPr>
              <a:t>C’est une protéine globulaire </a:t>
            </a:r>
          </a:p>
          <a:p>
            <a:pPr marL="411480">
              <a:lnSpc>
                <a:spcPct val="150000"/>
              </a:lnSpc>
            </a:pPr>
            <a:r>
              <a:rPr lang="fr-FR" b="1" spc="-5" dirty="0" smtClean="0">
                <a:solidFill>
                  <a:srgbClr val="000000"/>
                </a:solidFill>
                <a:latin typeface="Arial" panose="22635452340000000000" pitchFamily="2"/>
              </a:rPr>
              <a:t> Il existe deux types de tubuline très</a:t>
            </a:r>
          </a:p>
          <a:p>
            <a:pPr>
              <a:lnSpc>
                <a:spcPct val="150000"/>
              </a:lnSpc>
            </a:pPr>
            <a:r>
              <a:rPr lang="fr-FR" b="1" spc="0" dirty="0" smtClean="0">
                <a:solidFill>
                  <a:srgbClr val="000000"/>
                </a:solidFill>
                <a:latin typeface="Arial" panose="22635452340000000000" pitchFamily="2"/>
              </a:rPr>
              <a:t>       similaires:</a:t>
            </a:r>
          </a:p>
          <a:p>
            <a:pPr>
              <a:lnSpc>
                <a:spcPct val="150000"/>
              </a:lnSpc>
            </a:pPr>
            <a:r>
              <a:rPr lang="fr-FR" b="1" spc="50" dirty="0" smtClean="0">
                <a:solidFill>
                  <a:srgbClr val="000000"/>
                </a:solidFill>
                <a:latin typeface="Arial" panose="22635452340000000000" pitchFamily="2"/>
              </a:rPr>
              <a:t>         </a:t>
            </a:r>
            <a:r>
              <a:rPr lang="el-GR" b="1" spc="50" dirty="0" smtClean="0">
                <a:solidFill>
                  <a:srgbClr val="000000"/>
                </a:solidFill>
                <a:latin typeface="Arial" panose="22635452340000000000" pitchFamily="2"/>
              </a:rPr>
              <a:t>α</a:t>
            </a:r>
            <a:r>
              <a:rPr lang="fr-FR" b="1" spc="50" dirty="0" smtClean="0">
                <a:solidFill>
                  <a:srgbClr val="000000"/>
                </a:solidFill>
                <a:latin typeface="Arial" panose="22635452340000000000" pitchFamily="2"/>
              </a:rPr>
              <a:t>-tubuline lie le GTP</a:t>
            </a:r>
          </a:p>
          <a:p>
            <a:pPr indent="228600">
              <a:lnSpc>
                <a:spcPct val="150000"/>
              </a:lnSpc>
            </a:pPr>
            <a:r>
              <a:rPr lang="fr-FR" b="1" spc="-10" dirty="0">
                <a:solidFill>
                  <a:srgbClr val="000000"/>
                </a:solidFill>
                <a:latin typeface="Arial" panose="22635452340000000000" pitchFamily="2"/>
              </a:rPr>
              <a:t> </a:t>
            </a:r>
            <a:r>
              <a:rPr lang="fr-FR" b="1" spc="-10" dirty="0" smtClean="0">
                <a:solidFill>
                  <a:srgbClr val="000000"/>
                </a:solidFill>
                <a:latin typeface="Arial" panose="22635452340000000000" pitchFamily="2"/>
              </a:rPr>
              <a:t>      </a:t>
            </a:r>
            <a:r>
              <a:rPr lang="el-GR" b="1" spc="-10" dirty="0" smtClean="0">
                <a:solidFill>
                  <a:srgbClr val="000000"/>
                </a:solidFill>
                <a:latin typeface="Arial" panose="22635452340000000000" pitchFamily="2"/>
              </a:rPr>
              <a:t>β</a:t>
            </a:r>
            <a:r>
              <a:rPr lang="fr-FR" b="1" spc="-10" dirty="0" smtClean="0">
                <a:solidFill>
                  <a:srgbClr val="000000"/>
                </a:solidFill>
                <a:latin typeface="Arial" panose="22635452340000000000" pitchFamily="2"/>
              </a:rPr>
              <a:t> -tubuline lie le GTP et l'hydrolyse</a:t>
            </a:r>
          </a:p>
          <a:p>
            <a:pPr>
              <a:lnSpc>
                <a:spcPct val="150000"/>
              </a:lnSpc>
            </a:pPr>
            <a:r>
              <a:rPr lang="fr-FR" b="1" spc="0" dirty="0" smtClean="0">
                <a:solidFill>
                  <a:srgbClr val="000000"/>
                </a:solidFill>
                <a:latin typeface="Arial" panose="22635452340000000000" pitchFamily="2"/>
              </a:rPr>
              <a:t>               en GDP+ Pi</a:t>
            </a:r>
          </a:p>
          <a:p>
            <a:pPr>
              <a:lnSpc>
                <a:spcPct val="150000"/>
              </a:lnSpc>
            </a:pPr>
            <a:r>
              <a:rPr lang="fr-FR" b="1" dirty="0">
                <a:solidFill>
                  <a:srgbClr val="000000"/>
                </a:solidFill>
                <a:latin typeface="Arial" panose="22635452340000000000" pitchFamily="2"/>
                <a:cs typeface="Arial" pitchFamily="34" charset="0"/>
              </a:rPr>
              <a:t> </a:t>
            </a:r>
            <a:r>
              <a:rPr lang="fr-FR" b="1" dirty="0" smtClean="0">
                <a:solidFill>
                  <a:srgbClr val="000000"/>
                </a:solidFill>
                <a:latin typeface="Arial" panose="22635452340000000000" pitchFamily="2"/>
                <a:cs typeface="Arial" pitchFamily="34" charset="0"/>
              </a:rPr>
              <a:t>       </a:t>
            </a:r>
            <a:r>
              <a:rPr lang="fr-FR" b="1" spc="30" dirty="0" smtClean="0">
                <a:solidFill>
                  <a:srgbClr val="000000"/>
                </a:solidFill>
                <a:latin typeface="Arial" pitchFamily="34" charset="0"/>
                <a:cs typeface="Arial" pitchFamily="34" charset="0"/>
              </a:rPr>
              <a:t>L'</a:t>
            </a:r>
            <a:r>
              <a:rPr lang="el-GR" b="1" spc="50" dirty="0" smtClean="0">
                <a:solidFill>
                  <a:srgbClr val="000000"/>
                </a:solidFill>
                <a:latin typeface="Arial" pitchFamily="34" charset="0"/>
                <a:cs typeface="Arial" pitchFamily="34" charset="0"/>
              </a:rPr>
              <a:t> α</a:t>
            </a:r>
            <a:r>
              <a:rPr lang="fr-FR" b="1" spc="30" dirty="0" smtClean="0">
                <a:solidFill>
                  <a:srgbClr val="000000"/>
                </a:solidFill>
                <a:latin typeface="Arial" pitchFamily="34" charset="0"/>
                <a:cs typeface="Arial" pitchFamily="34" charset="0"/>
              </a:rPr>
              <a:t>, et la </a:t>
            </a:r>
            <a:r>
              <a:rPr lang="fr-FR" sz="2400" spc="-10" dirty="0" smtClean="0">
                <a:solidFill>
                  <a:srgbClr val="000000"/>
                </a:solidFill>
                <a:latin typeface="Arial" pitchFamily="34" charset="0"/>
                <a:cs typeface="Arial" pitchFamily="34" charset="0"/>
              </a:rPr>
              <a:t> </a:t>
            </a:r>
            <a:r>
              <a:rPr lang="el-GR" sz="2400" spc="-10" dirty="0" smtClean="0">
                <a:solidFill>
                  <a:srgbClr val="000000"/>
                </a:solidFill>
                <a:latin typeface="Arial" pitchFamily="34" charset="0"/>
                <a:cs typeface="Arial" pitchFamily="34" charset="0"/>
              </a:rPr>
              <a:t>β</a:t>
            </a:r>
            <a:r>
              <a:rPr lang="fr-FR" sz="2400" spc="30" dirty="0" smtClean="0">
                <a:solidFill>
                  <a:srgbClr val="000000"/>
                </a:solidFill>
                <a:latin typeface="Arial" pitchFamily="34" charset="0"/>
                <a:cs typeface="Arial" pitchFamily="34" charset="0"/>
              </a:rPr>
              <a:t> </a:t>
            </a:r>
            <a:r>
              <a:rPr lang="fr-FR" b="1" spc="30" dirty="0" smtClean="0">
                <a:solidFill>
                  <a:srgbClr val="000000"/>
                </a:solidFill>
                <a:latin typeface="Arial" pitchFamily="34" charset="0"/>
                <a:cs typeface="Arial" pitchFamily="34" charset="0"/>
              </a:rPr>
              <a:t>tubuline s'associent en</a:t>
            </a:r>
          </a:p>
          <a:p>
            <a:pPr>
              <a:lnSpc>
                <a:spcPct val="150000"/>
              </a:lnSpc>
            </a:pPr>
            <a:r>
              <a:rPr lang="fr-FR" b="1" spc="0" dirty="0" smtClean="0">
                <a:solidFill>
                  <a:srgbClr val="000000"/>
                </a:solidFill>
                <a:latin typeface="Arial" pitchFamily="34" charset="0"/>
                <a:cs typeface="Arial" pitchFamily="34" charset="0"/>
              </a:rPr>
              <a:t>        dimères qui </a:t>
            </a:r>
            <a:r>
              <a:rPr lang="fr-FR" b="1" dirty="0" smtClean="0">
                <a:solidFill>
                  <a:srgbClr val="000000"/>
                </a:solidFill>
                <a:latin typeface="Arial" pitchFamily="34" charset="0"/>
                <a:cs typeface="Arial" pitchFamily="34" charset="0"/>
              </a:rPr>
              <a:t> </a:t>
            </a:r>
            <a:r>
              <a:rPr lang="fr-FR" b="1" spc="30" dirty="0" smtClean="0">
                <a:solidFill>
                  <a:srgbClr val="000000"/>
                </a:solidFill>
                <a:latin typeface="Arial" pitchFamily="34" charset="0"/>
                <a:cs typeface="Arial" pitchFamily="34" charset="0"/>
              </a:rPr>
              <a:t>Induit une polarité des</a:t>
            </a:r>
          </a:p>
          <a:p>
            <a:pPr>
              <a:lnSpc>
                <a:spcPct val="150000"/>
              </a:lnSpc>
              <a:spcAft>
                <a:spcPts val="540"/>
              </a:spcAft>
            </a:pPr>
            <a:r>
              <a:rPr lang="fr-FR" b="1" spc="0" dirty="0" smtClean="0">
                <a:solidFill>
                  <a:srgbClr val="000000"/>
                </a:solidFill>
                <a:latin typeface="Arial" pitchFamily="34" charset="0"/>
                <a:cs typeface="Arial" pitchFamily="34" charset="0"/>
              </a:rPr>
              <a:t>        microtubules.</a:t>
            </a:r>
          </a:p>
          <a:p>
            <a:pPr>
              <a:lnSpc>
                <a:spcPct val="95999"/>
              </a:lnSpc>
            </a:pPr>
            <a:r>
              <a:rPr lang="fr-FR" b="1" spc="0" dirty="0" smtClean="0">
                <a:solidFill>
                  <a:srgbClr val="000000"/>
                </a:solidFill>
                <a:latin typeface="Arial" panose="22635452340000000000" pitchFamily="2"/>
              </a:rPr>
              <a:t> </a:t>
            </a:r>
          </a:p>
          <a:p>
            <a:pPr marL="411480">
              <a:lnSpc>
                <a:spcPct val="150000"/>
              </a:lnSpc>
            </a:pPr>
            <a:endParaRPr lang="fr-FR" b="1" spc="0" dirty="0">
              <a:solidFill>
                <a:srgbClr val="000000"/>
              </a:solidFill>
              <a:latin typeface="Arial" panose="22635452340000000000" pitchFamily="2"/>
            </a:endParaRPr>
          </a:p>
        </p:txBody>
      </p:sp>
      <p:pic>
        <p:nvPicPr>
          <p:cNvPr id="6" name="Picture 2"/>
          <p:cNvPicPr>
            <a:picLocks noChangeAspect="1" noChangeArrowheads="1"/>
          </p:cNvPicPr>
          <p:nvPr/>
        </p:nvPicPr>
        <p:blipFill>
          <a:blip r:embed="rId3" cstate="print"/>
          <a:srcRect l="42288"/>
          <a:stretch>
            <a:fillRect/>
          </a:stretch>
        </p:blipFill>
        <p:spPr bwMode="auto">
          <a:xfrm>
            <a:off x="7715272" y="1536750"/>
            <a:ext cx="1209671" cy="5343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jpg"/>
          <p:cNvPicPr/>
          <p:nvPr/>
        </p:nvPicPr>
        <p:blipFill>
          <a:blip r:embed="rId2" cstate="print"/>
          <a:stretch>
            <a:fillRect/>
          </a:stretch>
        </p:blipFill>
        <p:spPr>
          <a:xfrm>
            <a:off x="5429256" y="1214422"/>
            <a:ext cx="3360104" cy="3214710"/>
          </a:xfrm>
          <a:prstGeom prst="rect">
            <a:avLst/>
          </a:prstGeom>
        </p:spPr>
      </p:pic>
      <p:sp>
        <p:nvSpPr>
          <p:cNvPr id="5" name="Espace réservé du texte 51"/>
          <p:cNvSpPr txBox="1">
            <a:spLocks/>
          </p:cNvSpPr>
          <p:nvPr/>
        </p:nvSpPr>
        <p:spPr>
          <a:xfrm>
            <a:off x="5641052" y="4429132"/>
            <a:ext cx="3145790" cy="409575"/>
          </a:xfrm>
          <a:prstGeom prst="rect">
            <a:avLst/>
          </a:prstGeom>
          <a:noFill/>
          <a:ln w="0" cmpd="sng">
            <a:noFill/>
            <a:prstDash val="solid"/>
          </a:ln>
        </p:spPr>
        <p:txBody>
          <a:bodyPr vert="horz" lIns="0" tIns="0" rIns="0" bIns="0" rtlCol="0" anchor="t"/>
          <a:lstStyle/>
          <a:p>
            <a:pPr marL="685800" marR="0" lvl="0" indent="0" algn="l" defTabSz="914400" rtl="0" eaLnBrk="1" fontAlgn="auto" latinLnBrk="0" hangingPunct="1">
              <a:lnSpc>
                <a:spcPct val="95999"/>
              </a:lnSpc>
              <a:spcBef>
                <a:spcPts val="0"/>
              </a:spcBef>
              <a:spcAft>
                <a:spcPts val="0"/>
              </a:spcAft>
              <a:buClrTx/>
              <a:buSzTx/>
              <a:buFontTx/>
              <a:buNone/>
              <a:tabLst/>
              <a:defRPr/>
            </a:pPr>
            <a:r>
              <a:rPr kumimoji="0" lang="fr-FR" sz="800" b="1" i="1" u="none" strike="noStrike" kern="1200" cap="none" spc="0" normalizeH="0" baseline="0" noProof="0" smtClean="0">
                <a:ln>
                  <a:noFill/>
                </a:ln>
                <a:solidFill>
                  <a:srgbClr val="FF6600"/>
                </a:solidFill>
                <a:effectLst/>
                <a:uLnTx/>
                <a:uFillTx/>
                <a:latin typeface="Bookman Old Style" panose="22635452340000000000" pitchFamily="2"/>
                <a:ea typeface="+mn-ea"/>
                <a:cs typeface="+mn-cs"/>
              </a:rPr>
              <a:t>/</a:t>
            </a:r>
          </a:p>
          <a:p>
            <a:pPr marL="0" marR="0" lvl="0" indent="0" algn="l" defTabSz="914400" rtl="0" eaLnBrk="1" fontAlgn="auto" latinLnBrk="0" hangingPunct="1">
              <a:lnSpc>
                <a:spcPct val="83519"/>
              </a:lnSpc>
              <a:spcBef>
                <a:spcPts val="360"/>
              </a:spcBef>
              <a:spcAft>
                <a:spcPts val="180"/>
              </a:spcAft>
              <a:buClrTx/>
              <a:buSzTx/>
              <a:buFontTx/>
              <a:buNone/>
              <a:tabLst/>
              <a:defRPr/>
            </a:pPr>
            <a:r>
              <a:rPr kumimoji="0" lang="fr-FR" sz="1750" b="1" i="0" u="none" strike="noStrike" kern="1200" cap="none" spc="0" normalizeH="0" baseline="0" noProof="0" smtClean="0">
                <a:ln>
                  <a:noFill/>
                </a:ln>
                <a:solidFill>
                  <a:srgbClr val="FF6500"/>
                </a:solidFill>
                <a:effectLst/>
                <a:uLnTx/>
                <a:uFillTx/>
                <a:latin typeface="Arial" panose="22635452340000000000" pitchFamily="2"/>
                <a:ea typeface="+mn-ea"/>
                <a:cs typeface="+mn-cs"/>
              </a:rPr>
              <a:t>Protofilament</a:t>
            </a:r>
            <a:endParaRPr kumimoji="0" lang="fr-FR" sz="1750" b="1" i="0" u="none" strike="noStrike" kern="1200" cap="none" spc="0" normalizeH="0" baseline="0" noProof="0" dirty="0">
              <a:ln>
                <a:noFill/>
              </a:ln>
              <a:solidFill>
                <a:srgbClr val="FF6500"/>
              </a:solidFill>
              <a:effectLst/>
              <a:uLnTx/>
              <a:uFillTx/>
              <a:latin typeface="Arial" panose="22635452340000000000" pitchFamily="2"/>
              <a:ea typeface="+mn-ea"/>
              <a:cs typeface="+mn-cs"/>
            </a:endParaRPr>
          </a:p>
        </p:txBody>
      </p:sp>
      <p:sp>
        <p:nvSpPr>
          <p:cNvPr id="6" name="Rectangle 5"/>
          <p:cNvSpPr/>
          <p:nvPr/>
        </p:nvSpPr>
        <p:spPr>
          <a:xfrm>
            <a:off x="500034" y="1785926"/>
            <a:ext cx="5072066" cy="2246769"/>
          </a:xfrm>
          <a:prstGeom prst="rect">
            <a:avLst/>
          </a:prstGeom>
        </p:spPr>
        <p:txBody>
          <a:bodyPr wrap="square">
            <a:spAutoFit/>
          </a:bodyPr>
          <a:lstStyle/>
          <a:p>
            <a:pPr algn="just">
              <a:lnSpc>
                <a:spcPct val="150000"/>
              </a:lnSpc>
            </a:pPr>
            <a:r>
              <a:rPr lang="fr-FR" b="1" spc="0" dirty="0" smtClean="0">
                <a:solidFill>
                  <a:srgbClr val="000000"/>
                </a:solidFill>
                <a:latin typeface="Arial" panose="22635452340000000000" pitchFamily="2"/>
              </a:rPr>
              <a:t>Ce sont des fibres cylindriques </a:t>
            </a:r>
          </a:p>
          <a:p>
            <a:pPr algn="just">
              <a:lnSpc>
                <a:spcPct val="150000"/>
              </a:lnSpc>
            </a:pPr>
            <a:r>
              <a:rPr lang="fr-FR" b="1" spc="15" dirty="0" smtClean="0">
                <a:solidFill>
                  <a:srgbClr val="000000"/>
                </a:solidFill>
                <a:latin typeface="Arial" panose="22635452340000000000" pitchFamily="2"/>
              </a:rPr>
              <a:t>creuses obtenues par assemblage</a:t>
            </a:r>
          </a:p>
          <a:p>
            <a:pPr algn="just">
              <a:lnSpc>
                <a:spcPct val="150000"/>
              </a:lnSpc>
              <a:spcBef>
                <a:spcPts val="180"/>
              </a:spcBef>
            </a:pPr>
            <a:r>
              <a:rPr lang="fr-FR" b="1" spc="40" dirty="0" smtClean="0">
                <a:solidFill>
                  <a:srgbClr val="000000"/>
                </a:solidFill>
                <a:latin typeface="Arial" panose="22635452340000000000" pitchFamily="2"/>
              </a:rPr>
              <a:t>de 13 </a:t>
            </a:r>
            <a:r>
              <a:rPr lang="fr-FR" b="1" spc="40" dirty="0" err="1" smtClean="0">
                <a:solidFill>
                  <a:srgbClr val="000000"/>
                </a:solidFill>
                <a:latin typeface="Arial" panose="22635452340000000000" pitchFamily="2"/>
              </a:rPr>
              <a:t>protofilaments</a:t>
            </a:r>
            <a:r>
              <a:rPr lang="fr-FR" b="1" spc="40" dirty="0" smtClean="0">
                <a:solidFill>
                  <a:srgbClr val="000000"/>
                </a:solidFill>
                <a:latin typeface="Arial" panose="22635452340000000000" pitchFamily="2"/>
              </a:rPr>
              <a:t> eux même</a:t>
            </a:r>
          </a:p>
          <a:p>
            <a:pPr algn="just">
              <a:lnSpc>
                <a:spcPct val="150000"/>
              </a:lnSpc>
              <a:spcBef>
                <a:spcPts val="180"/>
              </a:spcBef>
            </a:pPr>
            <a:r>
              <a:rPr lang="fr-FR" b="1" spc="0" dirty="0" smtClean="0">
                <a:solidFill>
                  <a:srgbClr val="000000"/>
                </a:solidFill>
                <a:latin typeface="Arial" panose="22635452340000000000" pitchFamily="2"/>
              </a:rPr>
              <a:t>composés d'un empilement de</a:t>
            </a:r>
          </a:p>
          <a:p>
            <a:pPr algn="just">
              <a:lnSpc>
                <a:spcPct val="150000"/>
              </a:lnSpc>
              <a:spcBef>
                <a:spcPts val="180"/>
              </a:spcBef>
              <a:spcAft>
                <a:spcPts val="180"/>
              </a:spcAft>
            </a:pPr>
            <a:r>
              <a:rPr lang="fr-FR" b="1" spc="0" dirty="0" smtClean="0">
                <a:solidFill>
                  <a:srgbClr val="000000"/>
                </a:solidFill>
                <a:latin typeface="Arial" panose="22635452340000000000" pitchFamily="2"/>
              </a:rPr>
              <a:t>dimères de tubuline</a:t>
            </a:r>
            <a:endParaRPr lang="fr-FR" b="1" spc="0" dirty="0">
              <a:solidFill>
                <a:srgbClr val="000000"/>
              </a:solidFill>
              <a:latin typeface="Arial" panose="22635452340000000000" pitchFamily="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TotalTime>
  <Words>649</Words>
  <Application>Microsoft Office PowerPoint</Application>
  <PresentationFormat>Affichage à l'écran (4:3)</PresentationFormat>
  <Paragraphs>55</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Bookman Old Style</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amel biol</cp:lastModifiedBy>
  <cp:revision>79</cp:revision>
  <dcterms:created xsi:type="dcterms:W3CDTF">2014-03-17T15:15:08Z</dcterms:created>
  <dcterms:modified xsi:type="dcterms:W3CDTF">2021-05-03T22:29:38Z</dcterms:modified>
</cp:coreProperties>
</file>