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9" r:id="rId7"/>
    <p:sldId id="264" r:id="rId8"/>
    <p:sldId id="265" r:id="rId9"/>
    <p:sldId id="270" r:id="rId10"/>
    <p:sldId id="271" r:id="rId11"/>
    <p:sldId id="272" r:id="rId12"/>
    <p:sldId id="261" r:id="rId13"/>
    <p:sldId id="262" r:id="rId14"/>
    <p:sldId id="275" r:id="rId15"/>
    <p:sldId id="267" r:id="rId16"/>
    <p:sldId id="274" r:id="rId17"/>
    <p:sldId id="276" r:id="rId18"/>
    <p:sldId id="279" r:id="rId19"/>
    <p:sldId id="280" r:id="rId20"/>
    <p:sldId id="273" r:id="rId21"/>
    <p:sldId id="268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4671" autoAdjust="0"/>
  </p:normalViewPr>
  <p:slideViewPr>
    <p:cSldViewPr>
      <p:cViewPr varScale="1">
        <p:scale>
          <a:sx n="24" d="100"/>
          <a:sy n="24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1FF09-9F6D-4958-A630-3FF5E6DF72ED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9F73-1A90-461B-AD00-2C1FCC77F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836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C9F73-1A90-461B-AD00-2C1FCC77FF4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15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148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26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52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173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957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272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387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216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97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296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95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A5ED-8D1E-4776-B1C9-F6E837210636}" type="datetimeFigureOut">
              <a:rPr lang="fr-FR" smtClean="0"/>
              <a:pPr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3696-B1E2-407C-9A91-00C58B84E3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533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ECG dans l’insuffisance coronaire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4008" y="5661248"/>
            <a:ext cx="6400800" cy="1752600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</a:t>
            </a:r>
            <a:r>
              <a:rPr lang="fr-F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Ghediri</a:t>
            </a:r>
            <a:endParaRPr lang="fr-F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2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13" y="1600200"/>
            <a:ext cx="7955373" cy="4525963"/>
          </a:xfrm>
        </p:spPr>
      </p:pic>
    </p:spTree>
    <p:extLst>
      <p:ext uri="{BB962C8B-B14F-4D97-AF65-F5344CB8AC3E}">
        <p14:creationId xmlns:p14="http://schemas.microsoft.com/office/powerpoint/2010/main" xmlns="" val="37546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608512"/>
          </a:xfrm>
        </p:spPr>
      </p:pic>
    </p:spTree>
    <p:extLst>
      <p:ext uri="{BB962C8B-B14F-4D97-AF65-F5344CB8AC3E}">
        <p14:creationId xmlns:p14="http://schemas.microsoft.com/office/powerpoint/2010/main" xmlns="" val="311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 smtClean="0">
                <a:solidFill>
                  <a:srgbClr val="FF0000"/>
                </a:solidFill>
              </a:rPr>
              <a:t>schémie incomplète brève</a:t>
            </a:r>
            <a:r>
              <a:rPr lang="fr-FR" dirty="0"/>
              <a:t> </a:t>
            </a:r>
            <a:r>
              <a:rPr lang="fr-FR" dirty="0" smtClean="0"/>
              <a:t>:seule </a:t>
            </a:r>
            <a:r>
              <a:rPr lang="fr-FR" dirty="0"/>
              <a:t>la </a:t>
            </a:r>
            <a:r>
              <a:rPr lang="fr-FR" b="1" dirty="0"/>
              <a:t>repolarisation</a:t>
            </a:r>
            <a:r>
              <a:rPr lang="fr-FR" dirty="0"/>
              <a:t> est altérée et on observe des signes réversibles </a:t>
            </a:r>
            <a:r>
              <a:rPr lang="fr-FR" dirty="0" smtClean="0"/>
              <a:t>d’ischémie ou </a:t>
            </a:r>
            <a:r>
              <a:rPr lang="fr-FR" dirty="0"/>
              <a:t>de </a:t>
            </a:r>
            <a:r>
              <a:rPr lang="fr-FR" dirty="0" smtClean="0"/>
              <a:t>lésion</a:t>
            </a:r>
            <a:r>
              <a:rPr lang="fr-FR" dirty="0"/>
              <a:t> </a:t>
            </a:r>
            <a:r>
              <a:rPr lang="fr-FR" dirty="0" smtClean="0"/>
              <a:t>(anomalies de l’onde T et du segment ST régressent)</a:t>
            </a:r>
          </a:p>
          <a:p>
            <a:pPr marL="0" indent="0">
              <a:buNone/>
            </a:pPr>
            <a:endParaRPr lang="fr-FR" dirty="0" smtClean="0">
              <a:effectLst/>
            </a:endParaRPr>
          </a:p>
          <a:p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 smtClean="0">
                <a:solidFill>
                  <a:srgbClr val="FF0000"/>
                </a:solidFill>
              </a:rPr>
              <a:t>schémie incomplète prolongée</a:t>
            </a:r>
            <a:r>
              <a:rPr lang="fr-FR" dirty="0"/>
              <a:t> </a:t>
            </a:r>
            <a:r>
              <a:rPr lang="fr-FR" dirty="0" smtClean="0"/>
              <a:t>:l’évolution peut </a:t>
            </a:r>
            <a:r>
              <a:rPr lang="fr-FR" dirty="0"/>
              <a:t>être celle d’un</a:t>
            </a:r>
            <a:r>
              <a:rPr lang="fr-FR" b="1" dirty="0"/>
              <a:t> infarctus non </a:t>
            </a:r>
            <a:r>
              <a:rPr lang="fr-FR" b="1" dirty="0" err="1" smtClean="0"/>
              <a:t>transmural</a:t>
            </a:r>
            <a:r>
              <a:rPr lang="fr-FR" b="1" dirty="0" smtClean="0"/>
              <a:t> </a:t>
            </a:r>
            <a:r>
              <a:rPr lang="fr-FR" dirty="0" smtClean="0"/>
              <a:t>(anomalie définitive de l’onde T ou du segment ST est possible)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32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b="1" dirty="0" smtClean="0">
                <a:solidFill>
                  <a:srgbClr val="FF0000"/>
                </a:solidFill>
              </a:rPr>
              <a:t>schémie </a:t>
            </a:r>
            <a:r>
              <a:rPr lang="fr-FR" b="1" dirty="0">
                <a:solidFill>
                  <a:srgbClr val="FF0000"/>
                </a:solidFill>
              </a:rPr>
              <a:t>sévère </a:t>
            </a:r>
            <a:r>
              <a:rPr lang="fr-FR" b="1" dirty="0" smtClean="0">
                <a:solidFill>
                  <a:srgbClr val="FF0000"/>
                </a:solidFill>
              </a:rPr>
              <a:t>prolongée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="1" dirty="0" smtClean="0"/>
              <a:t>dépolarisation</a:t>
            </a:r>
            <a:r>
              <a:rPr lang="fr-FR" dirty="0" smtClean="0"/>
              <a:t> et </a:t>
            </a:r>
            <a:r>
              <a:rPr lang="fr-FR" b="1" dirty="0" smtClean="0"/>
              <a:t>repolarisation</a:t>
            </a:r>
            <a:r>
              <a:rPr lang="fr-FR" dirty="0" smtClean="0"/>
              <a:t> </a:t>
            </a:r>
            <a:r>
              <a:rPr lang="fr-FR" dirty="0"/>
              <a:t>sont altérées. On observe des signes d’</a:t>
            </a:r>
            <a:r>
              <a:rPr lang="fr-FR" b="1" dirty="0"/>
              <a:t>infarctus</a:t>
            </a:r>
            <a:r>
              <a:rPr lang="fr-FR" dirty="0"/>
              <a:t> </a:t>
            </a:r>
            <a:r>
              <a:rPr lang="fr-FR" b="1" dirty="0" err="1"/>
              <a:t>transmural</a:t>
            </a:r>
            <a:r>
              <a:rPr lang="fr-FR" dirty="0"/>
              <a:t> (</a:t>
            </a:r>
            <a:r>
              <a:rPr lang="fr-FR" b="1" dirty="0"/>
              <a:t>lésion sous-</a:t>
            </a:r>
            <a:r>
              <a:rPr lang="fr-FR" b="1" dirty="0" err="1"/>
              <a:t>épicardique</a:t>
            </a:r>
            <a:r>
              <a:rPr lang="fr-FR" dirty="0"/>
              <a:t> et anomalies du </a:t>
            </a:r>
            <a:r>
              <a:rPr lang="fr-FR" b="1" dirty="0"/>
              <a:t>QRS</a:t>
            </a:r>
            <a:r>
              <a:rPr lang="fr-FR" dirty="0"/>
              <a:t>). </a:t>
            </a:r>
            <a:endParaRPr lang="fr-FR" dirty="0" smtClean="0">
              <a:effectLst/>
            </a:endParaRPr>
          </a:p>
          <a:p>
            <a:r>
              <a:rPr lang="fr-FR" dirty="0" smtClean="0"/>
              <a:t>Puis </a:t>
            </a:r>
            <a:r>
              <a:rPr lang="fr-FR" dirty="0"/>
              <a:t>s’inscrivent des ondes q fines et peu profondes qui peuvent se transformer en </a:t>
            </a:r>
            <a:r>
              <a:rPr lang="fr-FR" b="1" dirty="0"/>
              <a:t>ondes Q de nécrose</a:t>
            </a:r>
            <a:r>
              <a:rPr lang="fr-F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32662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695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xmlns="" val="350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9668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76101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43608"/>
            <a:ext cx="9143999" cy="8901608"/>
          </a:xfrm>
        </p:spPr>
      </p:pic>
    </p:spTree>
    <p:extLst>
      <p:ext uri="{BB962C8B-B14F-4D97-AF65-F5344CB8AC3E}">
        <p14:creationId xmlns:p14="http://schemas.microsoft.com/office/powerpoint/2010/main" xmlns="" val="6414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4445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  <a:endParaRPr lang="fr-F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4525963"/>
          </a:xfrm>
        </p:spPr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iminution de l'arrivée du sang</a:t>
            </a:r>
            <a:r>
              <a:rPr lang="fr-FR" b="1" dirty="0" smtClean="0"/>
              <a:t> </a:t>
            </a:r>
            <a:r>
              <a:rPr lang="fr-FR" dirty="0" smtClean="0"/>
              <a:t>dans le myocarde (</a:t>
            </a:r>
            <a:r>
              <a:rPr lang="fr-FR" dirty="0" smtClean="0">
                <a:solidFill>
                  <a:srgbClr val="FF0000"/>
                </a:solidFill>
              </a:rPr>
              <a:t>déséquilibre d’apport</a:t>
            </a:r>
            <a:r>
              <a:rPr lang="fr-FR" dirty="0" smtClean="0"/>
              <a:t>) susceptible de provoquer des lésions parfois graves 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893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 en miroir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xmlns="" val="42645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Infarctus </a:t>
            </a:r>
            <a:r>
              <a:rPr lang="fr-FR" dirty="0" err="1" smtClean="0"/>
              <a:t>transmural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7"/>
          </a:xfrm>
        </p:spPr>
      </p:pic>
    </p:spTree>
    <p:extLst>
      <p:ext uri="{BB962C8B-B14F-4D97-AF65-F5344CB8AC3E}">
        <p14:creationId xmlns:p14="http://schemas.microsoft.com/office/powerpoint/2010/main" xmlns="" val="1145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3990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7533456"/>
          </a:xfrm>
        </p:spPr>
      </p:pic>
    </p:spTree>
    <p:extLst>
      <p:ext uri="{BB962C8B-B14F-4D97-AF65-F5344CB8AC3E}">
        <p14:creationId xmlns:p14="http://schemas.microsoft.com/office/powerpoint/2010/main" xmlns="" val="3458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L'insuffisance coronaire</a:t>
            </a:r>
            <a:r>
              <a:rPr lang="fr-FR" b="1" dirty="0" smtClean="0"/>
              <a:t> </a:t>
            </a:r>
            <a:r>
              <a:rPr lang="fr-FR" b="1" dirty="0" smtClean="0">
                <a:solidFill>
                  <a:srgbClr val="FF0000"/>
                </a:solidFill>
              </a:rPr>
              <a:t>organique</a:t>
            </a:r>
            <a:r>
              <a:rPr lang="fr-FR" dirty="0" smtClean="0"/>
              <a:t>: rétrécissement du calibre des artères coronaires(athérosclérose)</a:t>
            </a:r>
          </a:p>
          <a:p>
            <a:endParaRPr lang="fr-FR" dirty="0"/>
          </a:p>
          <a:p>
            <a:r>
              <a:rPr lang="fr-FR" dirty="0" smtClean="0"/>
              <a:t>L'insuffisance coronaire </a:t>
            </a:r>
            <a:r>
              <a:rPr lang="fr-FR" b="1" dirty="0" smtClean="0">
                <a:solidFill>
                  <a:srgbClr val="FF0000"/>
                </a:solidFill>
              </a:rPr>
              <a:t>fonctionnelle</a:t>
            </a:r>
            <a:r>
              <a:rPr lang="fr-FR" dirty="0" smtClean="0"/>
              <a:t>: plus rare (bas </a:t>
            </a:r>
            <a:r>
              <a:rPr lang="fr-FR" dirty="0"/>
              <a:t>débit, collapsus, </a:t>
            </a:r>
            <a:r>
              <a:rPr lang="fr-FR" dirty="0" smtClean="0"/>
              <a:t>hypoxie, </a:t>
            </a:r>
            <a:r>
              <a:rPr lang="fr-FR" dirty="0"/>
              <a:t>anémie</a:t>
            </a:r>
            <a:r>
              <a:rPr lang="fr-FR" dirty="0" smtClean="0"/>
              <a:t>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383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L’insuffisance coronaire peut être: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Ischémie silencieuse.</a:t>
            </a:r>
          </a:p>
          <a:p>
            <a:endParaRPr lang="fr-FR" dirty="0" smtClean="0"/>
          </a:p>
          <a:p>
            <a:r>
              <a:rPr lang="fr-FR" b="1" dirty="0" smtClean="0"/>
              <a:t> Angor d’effort.</a:t>
            </a:r>
          </a:p>
          <a:p>
            <a:endParaRPr lang="fr-FR" dirty="0"/>
          </a:p>
          <a:p>
            <a:r>
              <a:rPr lang="fr-FR" b="1" dirty="0"/>
              <a:t>S</a:t>
            </a:r>
            <a:r>
              <a:rPr lang="fr-FR" b="1" dirty="0" smtClean="0"/>
              <a:t>yndrome </a:t>
            </a:r>
            <a:r>
              <a:rPr lang="fr-FR" b="1" dirty="0"/>
              <a:t>coronarien </a:t>
            </a:r>
            <a:r>
              <a:rPr lang="fr-FR" b="1" dirty="0" smtClean="0"/>
              <a:t>aigu.</a:t>
            </a:r>
          </a:p>
          <a:p>
            <a:endParaRPr lang="fr-FR" dirty="0" smtClean="0"/>
          </a:p>
          <a:p>
            <a:r>
              <a:rPr lang="fr-FR" b="1" dirty="0" smtClean="0"/>
              <a:t> Séquelle </a:t>
            </a:r>
            <a:r>
              <a:rPr lang="fr-FR" b="1" dirty="0"/>
              <a:t>de nécrose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1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manifestation </a:t>
            </a:r>
            <a:r>
              <a:rPr lang="fr-FR" dirty="0"/>
              <a:t>ECG </a:t>
            </a:r>
            <a:r>
              <a:rPr lang="fr-FR" dirty="0" smtClean="0"/>
              <a:t>dépend de: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</a:t>
            </a:r>
            <a:r>
              <a:rPr lang="fr-FR" dirty="0"/>
              <a:t>la </a:t>
            </a:r>
            <a:r>
              <a:rPr lang="fr-FR" b="1" dirty="0" smtClean="0">
                <a:solidFill>
                  <a:srgbClr val="FF0000"/>
                </a:solidFill>
              </a:rPr>
              <a:t>sévérité </a:t>
            </a:r>
            <a:r>
              <a:rPr lang="fr-FR" dirty="0" smtClean="0"/>
              <a:t>de l’ischémie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- la </a:t>
            </a:r>
            <a:r>
              <a:rPr lang="fr-FR" b="1" dirty="0" smtClean="0">
                <a:solidFill>
                  <a:srgbClr val="FF0000"/>
                </a:solidFill>
              </a:rPr>
              <a:t>durée </a:t>
            </a:r>
            <a:r>
              <a:rPr lang="fr-FR" dirty="0" smtClean="0"/>
              <a:t>de l’ischémie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</a:t>
            </a:r>
            <a:r>
              <a:rPr lang="fr-FR" dirty="0"/>
              <a:t>la </a:t>
            </a:r>
            <a:r>
              <a:rPr lang="fr-FR" b="1" dirty="0">
                <a:solidFill>
                  <a:srgbClr val="FF0000"/>
                </a:solidFill>
              </a:rPr>
              <a:t>couche</a:t>
            </a:r>
            <a:r>
              <a:rPr lang="fr-FR" dirty="0"/>
              <a:t> de cellules myocardiques </a:t>
            </a:r>
            <a:r>
              <a:rPr lang="fr-FR" dirty="0" smtClean="0"/>
              <a:t>atteintes.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424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4817874"/>
              </p:ext>
            </p:extLst>
          </p:nvPr>
        </p:nvGraphicFramePr>
        <p:xfrm>
          <a:off x="467544" y="404664"/>
          <a:ext cx="8229600" cy="553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867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Ischémie (onde T)</a:t>
                      </a:r>
                      <a:endParaRPr lang="fr-FR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Lésion (</a:t>
                      </a:r>
                      <a:r>
                        <a:rPr lang="fr-FR" sz="3200" dirty="0" err="1" smtClean="0"/>
                        <a:t>seg</a:t>
                      </a:r>
                      <a:r>
                        <a:rPr lang="fr-FR" sz="3200" dirty="0" smtClean="0"/>
                        <a:t> ST)</a:t>
                      </a:r>
                      <a:endParaRPr lang="fr-FR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01552">
                <a:tc>
                  <a:txBody>
                    <a:bodyPr/>
                    <a:lstStyle/>
                    <a:p>
                      <a:pPr algn="just"/>
                      <a:endParaRPr lang="fr-FR" sz="2800" dirty="0" smtClean="0"/>
                    </a:p>
                    <a:p>
                      <a:pPr algn="just"/>
                      <a:r>
                        <a:rPr lang="fr-FR" sz="2800" b="1" i="1" dirty="0" smtClean="0">
                          <a:solidFill>
                            <a:schemeClr val="bg1"/>
                          </a:solidFill>
                        </a:rPr>
                        <a:t>Sous </a:t>
                      </a:r>
                      <a:r>
                        <a:rPr lang="fr-FR" sz="2800" b="1" i="1" dirty="0" err="1" smtClean="0">
                          <a:solidFill>
                            <a:schemeClr val="bg1"/>
                          </a:solidFill>
                        </a:rPr>
                        <a:t>endocardique</a:t>
                      </a:r>
                      <a:endParaRPr lang="fr-FR" sz="28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 T</a:t>
                      </a:r>
                      <a:r>
                        <a:rPr lang="fr-FR" sz="3200" baseline="0" dirty="0" smtClean="0"/>
                        <a:t> ample, positive et symétrique</a:t>
                      </a:r>
                      <a:endParaRPr lang="fr-FR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Sous décalage ST</a:t>
                      </a:r>
                      <a:endParaRPr lang="fr-FR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0349">
                <a:tc>
                  <a:txBody>
                    <a:bodyPr/>
                    <a:lstStyle/>
                    <a:p>
                      <a:r>
                        <a:rPr lang="fr-FR" sz="2800" b="1" i="1" dirty="0" smtClean="0">
                          <a:solidFill>
                            <a:schemeClr val="bg1"/>
                          </a:solidFill>
                        </a:rPr>
                        <a:t>Sous </a:t>
                      </a:r>
                      <a:r>
                        <a:rPr lang="fr-FR" sz="2800" b="1" i="1" dirty="0" err="1" smtClean="0">
                          <a:solidFill>
                            <a:schemeClr val="bg1"/>
                          </a:solidFill>
                        </a:rPr>
                        <a:t>épicardique</a:t>
                      </a:r>
                      <a:r>
                        <a:rPr lang="fr-FR" sz="2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28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T négative</a:t>
                      </a:r>
                      <a:endParaRPr lang="fr-FR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Sus décalage ST</a:t>
                      </a:r>
                      <a:endParaRPr lang="fr-FR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71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solidFill>
            <a:srgbClr val="00B0F0"/>
          </a:solidFill>
        </p:spPr>
      </p:pic>
      <p:sp>
        <p:nvSpPr>
          <p:cNvPr id="3" name="Rectangle à coins arrondis 2"/>
          <p:cNvSpPr/>
          <p:nvPr/>
        </p:nvSpPr>
        <p:spPr>
          <a:xfrm>
            <a:off x="179512" y="22527"/>
            <a:ext cx="878497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70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87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74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168</Words>
  <Application>Microsoft Office PowerPoint</Application>
  <PresentationFormat>Affichage à l'écran (4:3)</PresentationFormat>
  <Paragraphs>37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ECG dans l’insuffisance coronaire</vt:lpstr>
      <vt:lpstr>Définition</vt:lpstr>
      <vt:lpstr>Diapositive 3</vt:lpstr>
      <vt:lpstr>L’insuffisance coronaire peut être: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Image en miroir</vt:lpstr>
      <vt:lpstr>Infarctus transmural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dans l’insuffisance coronaire</dc:title>
  <dc:creator>toshiba</dc:creator>
  <cp:lastModifiedBy>SAMSUNG</cp:lastModifiedBy>
  <cp:revision>31</cp:revision>
  <dcterms:created xsi:type="dcterms:W3CDTF">2016-10-24T15:48:28Z</dcterms:created>
  <dcterms:modified xsi:type="dcterms:W3CDTF">2016-11-14T08:58:12Z</dcterms:modified>
</cp:coreProperties>
</file>