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296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80" r:id="rId20"/>
    <p:sldId id="300" r:id="rId21"/>
    <p:sldId id="299" r:id="rId22"/>
    <p:sldId id="281" r:id="rId23"/>
    <p:sldId id="297" r:id="rId24"/>
    <p:sldId id="282" r:id="rId25"/>
    <p:sldId id="301" r:id="rId26"/>
    <p:sldId id="302" r:id="rId27"/>
    <p:sldId id="32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658B8-89AC-491F-B9FB-53A1650E3BB8}" type="datetimeFigureOut">
              <a:rPr lang="fr-FR" smtClean="0"/>
              <a:pPr/>
              <a:t>14/10/2014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A944C-F0A0-45A7-BAE5-4CD1EE66F8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817C8-E9BB-42B5-9F97-C4104E64D036}" type="slidenum">
              <a:rPr lang="fr-FR"/>
              <a:pPr/>
              <a:t>2</a:t>
            </a:fld>
            <a:endParaRPr lang="fr-FR"/>
          </a:p>
        </p:txBody>
      </p:sp>
      <p:sp>
        <p:nvSpPr>
          <p:cNvPr id="11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4FA4D-5969-4808-93FF-C665FA8AAEF8}" type="slidenum">
              <a:rPr lang="fr-FR"/>
              <a:pPr/>
              <a:t>12</a:t>
            </a:fld>
            <a:endParaRPr lang="fr-F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7FC71-14CE-4D0C-AC0C-774109973087}" type="slidenum">
              <a:rPr lang="fr-FR"/>
              <a:pPr/>
              <a:t>13</a:t>
            </a:fld>
            <a:endParaRPr lang="fr-FR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ADBB-AFE5-45F1-8839-02285D1F4148}" type="slidenum">
              <a:rPr lang="fr-FR"/>
              <a:pPr/>
              <a:t>14</a:t>
            </a:fld>
            <a:endParaRPr lang="fr-FR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DAF4B-0F15-4713-B605-DB060B214E21}" type="slidenum">
              <a:rPr lang="fr-FR"/>
              <a:pPr/>
              <a:t>15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78BD9-FB75-443B-9D16-F6865360B354}" type="slidenum">
              <a:rPr lang="fr-FR"/>
              <a:pPr/>
              <a:t>16</a:t>
            </a:fld>
            <a:endParaRPr lang="fr-F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DEA92-8111-4091-8438-C88DAE501AA3}" type="slidenum">
              <a:rPr lang="fr-FR"/>
              <a:pPr/>
              <a:t>17</a:t>
            </a:fld>
            <a:endParaRPr lang="fr-F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4FEF-EE30-4137-8242-F3DF0604FEFC}" type="slidenum">
              <a:rPr lang="fr-FR"/>
              <a:pPr/>
              <a:t>18</a:t>
            </a:fld>
            <a:endParaRPr lang="fr-FR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4227A-9D81-4AA1-AFBB-6D5E10997606}" type="slidenum">
              <a:rPr lang="fr-FR"/>
              <a:pPr/>
              <a:t>3</a:t>
            </a:fld>
            <a:endParaRPr lang="fr-F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04643-24FD-4644-BF42-66731EDEC9C1}" type="slidenum">
              <a:rPr lang="fr-FR"/>
              <a:pPr/>
              <a:t>4</a:t>
            </a:fld>
            <a:endParaRPr lang="fr-F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253"/>
            <a:ext cx="5029200" cy="41145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B32D2-EFE0-4FA6-B5B2-77592C8D396E}" type="slidenum">
              <a:rPr lang="fr-FR"/>
              <a:pPr/>
              <a:t>5</a:t>
            </a:fld>
            <a:endParaRPr lang="fr-F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253"/>
            <a:ext cx="5029200" cy="41145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5B72C-0746-4694-B243-D000B2EDF4F9}" type="slidenum">
              <a:rPr lang="fr-FR"/>
              <a:pPr/>
              <a:t>6</a:t>
            </a:fld>
            <a:endParaRPr lang="fr-F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253"/>
            <a:ext cx="5029200" cy="41145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8BDB5-D428-409E-8DDD-68924BE2245F}" type="slidenum">
              <a:rPr lang="fr-FR"/>
              <a:pPr/>
              <a:t>7</a:t>
            </a:fld>
            <a:endParaRPr lang="fr-FR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253"/>
            <a:ext cx="5029200" cy="41145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C3F11-766C-4FE4-A382-E3A664456C81}" type="slidenum">
              <a:rPr lang="fr-FR"/>
              <a:pPr/>
              <a:t>8</a:t>
            </a:fld>
            <a:endParaRPr lang="fr-F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253"/>
            <a:ext cx="5029200" cy="41145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A4800-9179-43DF-AEEB-C85D62E6ED80}" type="slidenum">
              <a:rPr lang="fr-FR"/>
              <a:pPr/>
              <a:t>9</a:t>
            </a:fld>
            <a:endParaRPr lang="fr-FR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C5C6F-EDFD-4FCF-88DD-2E948992DC34}" type="slidenum">
              <a:rPr lang="fr-FR"/>
              <a:pPr/>
              <a:t>10</a:t>
            </a:fld>
            <a:endParaRPr lang="fr-FR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571604" y="1714488"/>
            <a:ext cx="5786478" cy="1714512"/>
          </a:xfrm>
          <a:ln w="635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du traitement anticoagulant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H.Foudad</a:t>
            </a:r>
            <a:endParaRPr lang="fr-F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 de texte 6"/>
          <p:cNvSpPr txBox="1">
            <a:spLocks noChangeArrowheads="1"/>
          </p:cNvSpPr>
          <p:nvPr/>
        </p:nvSpPr>
        <p:spPr bwMode="auto">
          <a:xfrm>
            <a:off x="737915" y="3782801"/>
            <a:ext cx="7648248" cy="646331"/>
          </a:xfrm>
          <a:prstGeom prst="rect">
            <a:avLst/>
          </a:prstGeom>
          <a:noFill/>
          <a:ln w="63500">
            <a:solidFill>
              <a:srgbClr val="7030A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i="1" dirty="0">
                <a:latin typeface="Tahoma" pitchFamily="34" charset="0"/>
              </a:rPr>
              <a:t> 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SEVICE DE CARDIOLOGIE Hôpital militaire Constantine HMRUC</a:t>
            </a:r>
          </a:p>
          <a:p>
            <a:pPr>
              <a:defRPr/>
            </a:pP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                                                  2014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  <a:ln/>
        </p:spPr>
        <p:txBody>
          <a:bodyPr lIns="91440" tIns="45720" rIns="91440" bIns="45720"/>
          <a:lstStyle/>
          <a:p>
            <a:pPr>
              <a:tabLst>
                <a:tab pos="1143000" algn="l"/>
              </a:tabLst>
            </a:pPr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(1)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76200" y="1143000"/>
            <a:ext cx="249553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Propriétés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276600" y="1524000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3200" dirty="0"/>
              <a:t>Action retardée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276600" y="838200"/>
            <a:ext cx="5562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3200" dirty="0"/>
              <a:t>Antagonistes de la vitamine K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5400000">
            <a:off x="2480469" y="1108869"/>
            <a:ext cx="717550" cy="874712"/>
            <a:chOff x="2160" y="2784"/>
            <a:chExt cx="2448" cy="528"/>
          </a:xfrm>
        </p:grpSpPr>
        <p:sp>
          <p:nvSpPr>
            <p:cNvPr id="107527" name="Line 7"/>
            <p:cNvSpPr>
              <a:spLocks noChangeShapeType="1"/>
            </p:cNvSpPr>
            <p:nvPr/>
          </p:nvSpPr>
          <p:spPr bwMode="auto">
            <a:xfrm>
              <a:off x="3408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07528" name="Line 8"/>
            <p:cNvSpPr>
              <a:spLocks noChangeShapeType="1"/>
            </p:cNvSpPr>
            <p:nvPr/>
          </p:nvSpPr>
          <p:spPr bwMode="auto">
            <a:xfrm flipH="1">
              <a:off x="2160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" y="3352800"/>
            <a:ext cx="9448800" cy="3124200"/>
            <a:chOff x="48" y="2112"/>
            <a:chExt cx="5952" cy="1968"/>
          </a:xfrm>
        </p:grpSpPr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48" y="2880"/>
              <a:ext cx="1465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/>
                <a:t>3 groupes</a:t>
              </a: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392" y="2304"/>
              <a:ext cx="647" cy="1536"/>
              <a:chOff x="1607" y="1115"/>
              <a:chExt cx="1272" cy="591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 rot="-5400000">
                <a:off x="1947" y="775"/>
                <a:ext cx="591" cy="1272"/>
                <a:chOff x="2160" y="2784"/>
                <a:chExt cx="2448" cy="528"/>
              </a:xfrm>
            </p:grpSpPr>
            <p:sp>
              <p:nvSpPr>
                <p:cNvPr id="107533" name="Line 13"/>
                <p:cNvSpPr>
                  <a:spLocks noChangeShapeType="1"/>
                </p:cNvSpPr>
                <p:nvPr/>
              </p:nvSpPr>
              <p:spPr bwMode="auto">
                <a:xfrm>
                  <a:off x="3408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75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160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7535" name="Line 15"/>
              <p:cNvSpPr>
                <a:spLocks noChangeShapeType="1"/>
              </p:cNvSpPr>
              <p:nvPr/>
            </p:nvSpPr>
            <p:spPr bwMode="auto">
              <a:xfrm rot="-5400000">
                <a:off x="2243" y="775"/>
                <a:ext cx="0" cy="1271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7536" name="Rectangle 16"/>
            <p:cNvSpPr>
              <a:spLocks noChangeArrowheads="1"/>
            </p:cNvSpPr>
            <p:nvPr/>
          </p:nvSpPr>
          <p:spPr bwMode="auto">
            <a:xfrm>
              <a:off x="2016" y="2112"/>
              <a:ext cx="398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3200" dirty="0"/>
                <a:t>Action brève </a:t>
              </a:r>
              <a:r>
                <a:rPr lang="fr-FR" sz="2800" dirty="0"/>
                <a:t>(délai d’action 24 à 72 h ; durée d’action de 1 à 2 j)</a:t>
              </a:r>
            </a:p>
          </p:txBody>
        </p:sp>
        <p:sp>
          <p:nvSpPr>
            <p:cNvPr id="107537" name="Rectangle 17"/>
            <p:cNvSpPr>
              <a:spLocks noChangeArrowheads="1"/>
            </p:cNvSpPr>
            <p:nvPr/>
          </p:nvSpPr>
          <p:spPr bwMode="auto">
            <a:xfrm>
              <a:off x="2016" y="2832"/>
              <a:ext cx="364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3200" dirty="0"/>
                <a:t>Action intermédiaire </a:t>
              </a:r>
              <a:r>
                <a:rPr lang="fr-FR" sz="2800" dirty="0"/>
                <a:t>(délai d’action 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 dirty="0"/>
                <a:t> 1 à 2 j ; durée d’action environ 2 j)</a:t>
              </a:r>
            </a:p>
          </p:txBody>
        </p:sp>
        <p:sp>
          <p:nvSpPr>
            <p:cNvPr id="107538" name="Rectangle 18"/>
            <p:cNvSpPr>
              <a:spLocks noChangeArrowheads="1"/>
            </p:cNvSpPr>
            <p:nvPr/>
          </p:nvSpPr>
          <p:spPr bwMode="auto">
            <a:xfrm>
              <a:off x="2016" y="3552"/>
              <a:ext cx="388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3200" dirty="0"/>
                <a:t>Action lente </a:t>
              </a:r>
              <a:r>
                <a:rPr lang="fr-FR" sz="2800" dirty="0"/>
                <a:t>(délai d’action 36 à 72 h ; durée d’action de 3 à 5 j)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200" y="2178050"/>
            <a:ext cx="9067800" cy="1022350"/>
            <a:chOff x="48" y="1372"/>
            <a:chExt cx="5712" cy="644"/>
          </a:xfrm>
        </p:grpSpPr>
        <p:sp>
          <p:nvSpPr>
            <p:cNvPr id="107540" name="Rectangle 20"/>
            <p:cNvSpPr>
              <a:spLocks noChangeArrowheads="1"/>
            </p:cNvSpPr>
            <p:nvPr/>
          </p:nvSpPr>
          <p:spPr bwMode="auto">
            <a:xfrm>
              <a:off x="48" y="1488"/>
              <a:ext cx="249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/>
                <a:t>Familles chimiques</a:t>
              </a:r>
            </a:p>
          </p:txBody>
        </p:sp>
        <p:sp>
          <p:nvSpPr>
            <p:cNvPr id="107541" name="Rectangle 21"/>
            <p:cNvSpPr>
              <a:spLocks noChangeArrowheads="1"/>
            </p:cNvSpPr>
            <p:nvPr/>
          </p:nvSpPr>
          <p:spPr bwMode="auto">
            <a:xfrm>
              <a:off x="2928" y="1804"/>
              <a:ext cx="28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3200" dirty="0"/>
                <a:t>Dérivés de l’</a:t>
              </a:r>
              <a:r>
                <a:rPr lang="fr-FR" sz="3200" dirty="0" err="1"/>
                <a:t>indane</a:t>
              </a:r>
              <a:r>
                <a:rPr lang="fr-FR" sz="3200" dirty="0"/>
                <a:t>-</a:t>
              </a:r>
              <a:r>
                <a:rPr lang="fr-FR" sz="3200" dirty="0" err="1"/>
                <a:t>dione</a:t>
              </a:r>
              <a:endParaRPr lang="fr-FR" sz="3200" dirty="0"/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rot="-5400000">
              <a:off x="2427" y="1438"/>
              <a:ext cx="452" cy="551"/>
              <a:chOff x="2160" y="2784"/>
              <a:chExt cx="2448" cy="528"/>
            </a:xfrm>
          </p:grpSpPr>
          <p:sp>
            <p:nvSpPr>
              <p:cNvPr id="107543" name="Line 23"/>
              <p:cNvSpPr>
                <a:spLocks noChangeShapeType="1"/>
              </p:cNvSpPr>
              <p:nvPr/>
            </p:nvSpPr>
            <p:spPr bwMode="auto">
              <a:xfrm>
                <a:off x="3408" y="2784"/>
                <a:ext cx="1200" cy="528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44" name="Line 24"/>
              <p:cNvSpPr>
                <a:spLocks noChangeShapeType="1"/>
              </p:cNvSpPr>
              <p:nvPr/>
            </p:nvSpPr>
            <p:spPr bwMode="auto">
              <a:xfrm flipH="1">
                <a:off x="2160" y="2784"/>
                <a:ext cx="1200" cy="528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7545" name="Rectangle 25"/>
            <p:cNvSpPr>
              <a:spLocks noChangeArrowheads="1"/>
            </p:cNvSpPr>
            <p:nvPr/>
          </p:nvSpPr>
          <p:spPr bwMode="auto">
            <a:xfrm>
              <a:off x="2928" y="1372"/>
              <a:ext cx="28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3200" dirty="0"/>
                <a:t>Dérivés </a:t>
              </a:r>
              <a:r>
                <a:rPr lang="fr-FR" sz="3200" dirty="0" err="1"/>
                <a:t>coumariniques</a:t>
              </a:r>
              <a:endParaRPr lang="fr-FR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8994" y="714356"/>
            <a:ext cx="9293213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52400" y="3143248"/>
            <a:ext cx="883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Indications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Prévention de la maladie </a:t>
            </a:r>
            <a:r>
              <a:rPr lang="fr-FR" sz="3200" dirty="0" err="1"/>
              <a:t>thrombo-embolique</a:t>
            </a:r>
            <a:endParaRPr lang="fr-FR" sz="3200" dirty="0"/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Prothèse valvulaire, </a:t>
            </a:r>
            <a:r>
              <a:rPr lang="fr-FR" sz="3200" dirty="0" err="1"/>
              <a:t>valvulopathie</a:t>
            </a:r>
            <a:endParaRPr lang="fr-FR" sz="3200" dirty="0"/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Fibrillation auriculaire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IDM compliqué d’insuffisance cardiaque ou troubles du rythme, ou anévrisme ventriculaire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Embolies systémiques récidivantes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62000"/>
          </a:xfrm>
          <a:noFill/>
          <a:ln/>
        </p:spPr>
        <p:txBody>
          <a:bodyPr lIns="91440" tIns="45720" rIns="91440" bIns="45720"/>
          <a:lstStyle/>
          <a:p>
            <a:pPr>
              <a:tabLst>
                <a:tab pos="1143000" algn="l"/>
              </a:tabLst>
            </a:pPr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(2)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152400" y="571480"/>
            <a:ext cx="883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Pharmacocinétique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Résorption digestive importante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Fixation importante à l’albumine plasmatique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Catabolisme hépatique</a:t>
            </a:r>
          </a:p>
          <a:p>
            <a:pPr marL="895350" lvl="1" indent="-3619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Elimination urinaire prédominante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" y="-24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(3)</a:t>
            </a:r>
          </a:p>
        </p:txBody>
      </p:sp>
      <p:sp>
        <p:nvSpPr>
          <p:cNvPr id="75782" name="Rectangle 2054"/>
          <p:cNvSpPr>
            <a:spLocks noChangeArrowheads="1"/>
          </p:cNvSpPr>
          <p:nvPr/>
        </p:nvSpPr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0" indent="-9525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Adaptation posologique</a:t>
            </a:r>
            <a:r>
              <a:rPr lang="fr-FR" sz="3200" dirty="0"/>
              <a:t> :</a:t>
            </a:r>
          </a:p>
          <a:p>
            <a:pPr marL="57150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Fonction de l’INR </a:t>
            </a:r>
            <a:r>
              <a:rPr lang="fr-FR" sz="2800" dirty="0"/>
              <a:t>(International </a:t>
            </a:r>
            <a:r>
              <a:rPr lang="fr-FR" sz="2800" dirty="0" err="1"/>
              <a:t>Normalized</a:t>
            </a:r>
            <a:r>
              <a:rPr lang="fr-FR" sz="2800" dirty="0"/>
              <a:t> Ratio)</a:t>
            </a:r>
          </a:p>
          <a:p>
            <a:pPr marL="57150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/>
              <a:t>Valeurs cibles :</a:t>
            </a:r>
          </a:p>
          <a:p>
            <a:pPr marL="990600" lvl="2" indent="-228600">
              <a:lnSpc>
                <a:spcPct val="75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smtClean="0"/>
              <a:t>3 </a:t>
            </a:r>
            <a:r>
              <a:rPr lang="fr-FR" sz="2800" dirty="0"/>
              <a:t>à 4,5 </a:t>
            </a:r>
            <a:r>
              <a:rPr lang="fr-FR" sz="2800" dirty="0" smtClean="0"/>
              <a:t>(prothèses mécaniques)</a:t>
            </a:r>
            <a:endParaRPr lang="fr-FR" sz="2800" dirty="0"/>
          </a:p>
          <a:p>
            <a:pPr marL="990600" lvl="2" indent="-228600">
              <a:lnSpc>
                <a:spcPct val="75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800" dirty="0"/>
              <a:t> 2 à </a:t>
            </a:r>
            <a:r>
              <a:rPr lang="fr-FR" sz="2800" dirty="0" smtClean="0"/>
              <a:t>3</a:t>
            </a:r>
            <a:endParaRPr lang="fr-FR" sz="2800" dirty="0"/>
          </a:p>
        </p:txBody>
      </p:sp>
      <p:grpSp>
        <p:nvGrpSpPr>
          <p:cNvPr id="2" name="Group 2061"/>
          <p:cNvGrpSpPr>
            <a:grpSpLocks/>
          </p:cNvGrpSpPr>
          <p:nvPr/>
        </p:nvGrpSpPr>
        <p:grpSpPr bwMode="auto">
          <a:xfrm>
            <a:off x="76200" y="928670"/>
            <a:ext cx="9067800" cy="3124200"/>
            <a:chOff x="0" y="576"/>
            <a:chExt cx="5712" cy="1968"/>
          </a:xfrm>
        </p:grpSpPr>
        <p:sp>
          <p:nvSpPr>
            <p:cNvPr id="75779" name="Rectangle 2051"/>
            <p:cNvSpPr>
              <a:spLocks noChangeArrowheads="1"/>
            </p:cNvSpPr>
            <p:nvPr/>
          </p:nvSpPr>
          <p:spPr bwMode="auto">
            <a:xfrm>
              <a:off x="0" y="1272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90500" indent="-190500"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/>
                <a:t>Posologies</a:t>
              </a:r>
            </a:p>
          </p:txBody>
        </p:sp>
        <p:sp>
          <p:nvSpPr>
            <p:cNvPr id="75780" name="Rectangle 2052"/>
            <p:cNvSpPr>
              <a:spLocks noChangeArrowheads="1"/>
            </p:cNvSpPr>
            <p:nvPr/>
          </p:nvSpPr>
          <p:spPr bwMode="auto">
            <a:xfrm>
              <a:off x="1824" y="576"/>
              <a:ext cx="38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/>
                <a:t>Dose initiale empirique car sensibilité individuelle importante </a:t>
              </a:r>
            </a:p>
          </p:txBody>
        </p:sp>
        <p:sp>
          <p:nvSpPr>
            <p:cNvPr id="75781" name="Rectangle 2053"/>
            <p:cNvSpPr>
              <a:spLocks noChangeArrowheads="1"/>
            </p:cNvSpPr>
            <p:nvPr/>
          </p:nvSpPr>
          <p:spPr bwMode="auto">
            <a:xfrm>
              <a:off x="1824" y="1320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/>
                <a:t>Adaptation posologique individuelle</a:t>
              </a:r>
            </a:p>
          </p:txBody>
        </p:sp>
        <p:grpSp>
          <p:nvGrpSpPr>
            <p:cNvPr id="3" name="Group 2055"/>
            <p:cNvGrpSpPr>
              <a:grpSpLocks/>
            </p:cNvGrpSpPr>
            <p:nvPr/>
          </p:nvGrpSpPr>
          <p:grpSpPr bwMode="auto">
            <a:xfrm>
              <a:off x="1392" y="984"/>
              <a:ext cx="384" cy="984"/>
              <a:chOff x="1607" y="1115"/>
              <a:chExt cx="1272" cy="591"/>
            </a:xfrm>
          </p:grpSpPr>
          <p:grpSp>
            <p:nvGrpSpPr>
              <p:cNvPr id="4" name="Group 2056"/>
              <p:cNvGrpSpPr>
                <a:grpSpLocks/>
              </p:cNvGrpSpPr>
              <p:nvPr/>
            </p:nvGrpSpPr>
            <p:grpSpPr bwMode="auto">
              <a:xfrm rot="-5400000">
                <a:off x="1947" y="775"/>
                <a:ext cx="591" cy="1272"/>
                <a:chOff x="2160" y="2784"/>
                <a:chExt cx="2448" cy="528"/>
              </a:xfrm>
            </p:grpSpPr>
            <p:sp>
              <p:nvSpPr>
                <p:cNvPr id="75785" name="Line 2057"/>
                <p:cNvSpPr>
                  <a:spLocks noChangeShapeType="1"/>
                </p:cNvSpPr>
                <p:nvPr/>
              </p:nvSpPr>
              <p:spPr bwMode="auto">
                <a:xfrm>
                  <a:off x="3408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5786" name="Line 2058"/>
                <p:cNvSpPr>
                  <a:spLocks noChangeShapeType="1"/>
                </p:cNvSpPr>
                <p:nvPr/>
              </p:nvSpPr>
              <p:spPr bwMode="auto">
                <a:xfrm flipH="1">
                  <a:off x="2160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5787" name="Line 2059"/>
              <p:cNvSpPr>
                <a:spLocks noChangeShapeType="1"/>
              </p:cNvSpPr>
              <p:nvPr/>
            </p:nvSpPr>
            <p:spPr bwMode="auto">
              <a:xfrm rot="-5400000">
                <a:off x="2243" y="775"/>
                <a:ext cx="0" cy="1271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5788" name="Rectangle 2060"/>
            <p:cNvSpPr>
              <a:spLocks noChangeArrowheads="1"/>
            </p:cNvSpPr>
            <p:nvPr/>
          </p:nvSpPr>
          <p:spPr bwMode="auto">
            <a:xfrm>
              <a:off x="1824" y="1776"/>
              <a:ext cx="384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/>
                <a:t>1 seule prise journalière pour les dérivés de longue durée d’action, 2 prises pour les autres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762000"/>
          </a:xfrm>
        </p:spPr>
        <p:txBody>
          <a:bodyPr/>
          <a:lstStyle/>
          <a:p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(4)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6200" y="685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Effets secondaires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28600" y="2928934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3200" i="1" dirty="0"/>
              <a:t>Dérivés </a:t>
            </a:r>
            <a:r>
              <a:rPr lang="fr-FR" sz="3200" i="1" dirty="0" err="1"/>
              <a:t>coumariniques</a:t>
            </a:r>
            <a:r>
              <a:rPr lang="fr-FR" sz="3200" dirty="0"/>
              <a:t> : troubles digestifs, urticaire, alopécie, ulcération buccales </a:t>
            </a:r>
            <a:r>
              <a:rPr lang="fr-FR" sz="3000" dirty="0"/>
              <a:t>(</a:t>
            </a:r>
            <a:r>
              <a:rPr lang="fr-FR" sz="3000" dirty="0" err="1"/>
              <a:t>acénocoumarol</a:t>
            </a:r>
            <a:r>
              <a:rPr lang="fr-FR" sz="3000" dirty="0"/>
              <a:t>)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28600" y="1333488"/>
            <a:ext cx="8721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3200" dirty="0"/>
              <a:t>Risque hémorragique en cas de surdosage (INR </a:t>
            </a:r>
            <a:r>
              <a:rPr lang="fr-FR" sz="3200" dirty="0">
                <a:sym typeface="Symbol" pitchFamily="18" charset="2"/>
              </a:rPr>
              <a:t></a:t>
            </a:r>
            <a:r>
              <a:rPr lang="fr-FR" sz="3200" dirty="0"/>
              <a:t> 5)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28600" y="4162436"/>
            <a:ext cx="920118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3200" i="1" dirty="0"/>
              <a:t>Dérivés de </a:t>
            </a:r>
            <a:r>
              <a:rPr lang="fr-FR" sz="3200" i="1" dirty="0" smtClean="0"/>
              <a:t>l’</a:t>
            </a:r>
            <a:r>
              <a:rPr lang="fr-FR" sz="3200" i="1" dirty="0" err="1" smtClean="0"/>
              <a:t>indane-dione</a:t>
            </a:r>
            <a:r>
              <a:rPr lang="fr-FR" sz="3200" dirty="0" err="1" smtClean="0"/>
              <a:t>:réactions</a:t>
            </a:r>
            <a:r>
              <a:rPr lang="fr-FR" sz="3200" dirty="0" smtClean="0"/>
              <a:t> d’hypersensibilité</a:t>
            </a:r>
            <a:endParaRPr lang="fr-FR" sz="3200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28600" y="2047868"/>
            <a:ext cx="8721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3200" dirty="0"/>
              <a:t>Diarrhées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28600" y="5376882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3200" dirty="0"/>
              <a:t>Nécroses cutanées par thromboses capillaires en cas de déficit en protéine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(5)</a:t>
            </a:r>
          </a:p>
        </p:txBody>
      </p:sp>
      <p:sp>
        <p:nvSpPr>
          <p:cNvPr id="79875" name="Rectangle 1027"/>
          <p:cNvSpPr>
            <a:spLocks noChangeArrowheads="1"/>
          </p:cNvSpPr>
          <p:nvPr/>
        </p:nvSpPr>
        <p:spPr bwMode="auto">
          <a:xfrm>
            <a:off x="152400" y="914400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Précautions d’emploi</a:t>
            </a:r>
          </a:p>
        </p:txBody>
      </p:sp>
      <p:sp>
        <p:nvSpPr>
          <p:cNvPr id="79877" name="Rectangle 1029"/>
          <p:cNvSpPr>
            <a:spLocks noChangeArrowheads="1"/>
          </p:cNvSpPr>
          <p:nvPr/>
        </p:nvSpPr>
        <p:spPr bwMode="auto">
          <a:xfrm>
            <a:off x="914400" y="1676400"/>
            <a:ext cx="77390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HTA sévère,</a:t>
            </a:r>
          </a:p>
        </p:txBody>
      </p:sp>
      <p:sp>
        <p:nvSpPr>
          <p:cNvPr id="79878" name="Rectangle 1030"/>
          <p:cNvSpPr>
            <a:spLocks noChangeArrowheads="1"/>
          </p:cNvSpPr>
          <p:nvPr/>
        </p:nvSpPr>
        <p:spPr bwMode="auto">
          <a:xfrm>
            <a:off x="914400" y="2171700"/>
            <a:ext cx="77390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insuffisance hépatique ou rénale,</a:t>
            </a:r>
          </a:p>
        </p:txBody>
      </p:sp>
      <p:sp>
        <p:nvSpPr>
          <p:cNvPr id="79879" name="Rectangle 1031"/>
          <p:cNvSpPr>
            <a:spLocks noChangeArrowheads="1"/>
          </p:cNvSpPr>
          <p:nvPr/>
        </p:nvSpPr>
        <p:spPr bwMode="auto">
          <a:xfrm>
            <a:off x="914400" y="2667000"/>
            <a:ext cx="773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sujets âgés</a:t>
            </a:r>
          </a:p>
        </p:txBody>
      </p:sp>
      <p:sp>
        <p:nvSpPr>
          <p:cNvPr id="79880" name="Rectangle 1032"/>
          <p:cNvSpPr>
            <a:spLocks noChangeArrowheads="1"/>
          </p:cNvSpPr>
          <p:nvPr/>
        </p:nvSpPr>
        <p:spPr bwMode="auto">
          <a:xfrm>
            <a:off x="914400" y="3213100"/>
            <a:ext cx="773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surveillance biologique</a:t>
            </a:r>
          </a:p>
        </p:txBody>
      </p:sp>
      <p:sp>
        <p:nvSpPr>
          <p:cNvPr id="79881" name="Rectangle 1033"/>
          <p:cNvSpPr>
            <a:spLocks noChangeArrowheads="1"/>
          </p:cNvSpPr>
          <p:nvPr/>
        </p:nvSpPr>
        <p:spPr bwMode="auto">
          <a:xfrm>
            <a:off x="914400" y="3759200"/>
            <a:ext cx="773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arrêt des AVK toujours progressif</a:t>
            </a:r>
          </a:p>
        </p:txBody>
      </p:sp>
      <p:sp>
        <p:nvSpPr>
          <p:cNvPr id="79882" name="Rectangle 1034"/>
          <p:cNvSpPr>
            <a:spLocks noChangeArrowheads="1"/>
          </p:cNvSpPr>
          <p:nvPr/>
        </p:nvSpPr>
        <p:spPr bwMode="auto">
          <a:xfrm>
            <a:off x="914400" y="4305300"/>
            <a:ext cx="8077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relais de l’héparine : chevauchement jusqu’à obtention de l’INR recherché</a:t>
            </a:r>
          </a:p>
        </p:txBody>
      </p:sp>
      <p:sp>
        <p:nvSpPr>
          <p:cNvPr id="79883" name="Rectangle 1035"/>
          <p:cNvSpPr>
            <a:spLocks noChangeArrowheads="1"/>
          </p:cNvSpPr>
          <p:nvPr/>
        </p:nvSpPr>
        <p:spPr bwMode="auto">
          <a:xfrm>
            <a:off x="914400" y="5257800"/>
            <a:ext cx="8077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interactions nutritionnelles nombreuses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ANTICOAGULANTS ORAUX </a:t>
            </a:r>
            <a:r>
              <a:rPr lang="fr-FR" sz="3200" b="1" dirty="0">
                <a:solidFill>
                  <a:srgbClr val="7030A0"/>
                </a:solidFill>
              </a:rPr>
              <a:t>(6)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" y="5089525"/>
            <a:ext cx="8915400" cy="1768475"/>
            <a:chOff x="48" y="3206"/>
            <a:chExt cx="5616" cy="1114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auto">
            <a:xfrm>
              <a:off x="48" y="3206"/>
              <a:ext cx="4065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/>
                <a:t>Interactions médicamenteuses</a:t>
              </a:r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auto">
            <a:xfrm>
              <a:off x="48" y="3542"/>
              <a:ext cx="5616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sz="3200" i="1" dirty="0" err="1"/>
                <a:t>Associat</a:t>
              </a:r>
              <a:r>
                <a:rPr lang="fr-FR" sz="3200" i="1" dirty="0"/>
                <a:t>° CI</a:t>
              </a:r>
              <a:r>
                <a:rPr lang="fr-FR" sz="3200" dirty="0"/>
                <a:t> : </a:t>
              </a:r>
              <a:r>
                <a:rPr lang="fr-FR" sz="3200" dirty="0" err="1"/>
                <a:t>inj</a:t>
              </a:r>
              <a:r>
                <a:rPr lang="fr-FR" sz="3200" dirty="0"/>
                <a:t> IM, </a:t>
              </a:r>
              <a:r>
                <a:rPr lang="fr-FR" sz="3200" dirty="0" err="1"/>
                <a:t>pct</a:t>
              </a:r>
              <a:r>
                <a:rPr lang="fr-FR" sz="3200" dirty="0"/>
                <a:t>° et </a:t>
              </a:r>
              <a:r>
                <a:rPr lang="fr-FR" sz="3200" dirty="0" err="1"/>
                <a:t>inj</a:t>
              </a:r>
              <a:r>
                <a:rPr lang="fr-FR" sz="3200" dirty="0"/>
                <a:t> intra articulaires ou intra artérielles, AINS </a:t>
              </a:r>
              <a:r>
                <a:rPr lang="fr-FR" sz="3200" dirty="0" err="1"/>
                <a:t>pyrazolés</a:t>
              </a:r>
              <a:r>
                <a:rPr lang="fr-FR" sz="3200" dirty="0"/>
                <a:t>, salicylés à forte dose, </a:t>
              </a:r>
              <a:r>
                <a:rPr lang="fr-FR" sz="3200" dirty="0" err="1"/>
                <a:t>miconazole</a:t>
              </a:r>
              <a:endParaRPr lang="fr-FR" sz="3200" dirty="0"/>
            </a:p>
          </p:txBody>
        </p:sp>
      </p:grp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76200" y="9144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Contre-indications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76200" y="1828800"/>
            <a:ext cx="88392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3200" dirty="0"/>
              <a:t>Manifestations ou tendances hémorragiques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76200" y="2673350"/>
            <a:ext cx="8915400" cy="4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Période post-op (</a:t>
            </a:r>
            <a:r>
              <a:rPr lang="fr-FR" sz="3200" dirty="0" err="1"/>
              <a:t>chir</a:t>
            </a:r>
            <a:r>
              <a:rPr lang="fr-FR" sz="3200" dirty="0"/>
              <a:t>. cerveau, moelle épinière, </a:t>
            </a:r>
            <a:r>
              <a:rPr lang="fr-FR" sz="3200" dirty="0" err="1"/>
              <a:t>oeil</a:t>
            </a:r>
            <a:r>
              <a:rPr lang="fr-FR" sz="3200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76200" y="3122613"/>
            <a:ext cx="9067800" cy="4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Péricardite liquidienne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76200" y="2224088"/>
            <a:ext cx="8648700" cy="4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Ulcère </a:t>
            </a:r>
            <a:r>
              <a:rPr lang="fr-FR" sz="3200" dirty="0" err="1"/>
              <a:t>gastro-duodénal</a:t>
            </a:r>
            <a:r>
              <a:rPr lang="fr-FR" sz="3200" dirty="0"/>
              <a:t>, varices </a:t>
            </a:r>
            <a:r>
              <a:rPr lang="fr-FR" sz="3200" dirty="0" err="1"/>
              <a:t>oesophagiennes</a:t>
            </a:r>
            <a:endParaRPr lang="fr-FR" sz="3200" dirty="0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76200" y="4021138"/>
            <a:ext cx="8839200" cy="4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AVC récent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76200" y="4470400"/>
            <a:ext cx="3869201" cy="4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Certaines associations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76200" y="1371600"/>
            <a:ext cx="88392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3200" dirty="0"/>
              <a:t>Antécédents d’allergie aux produits</a:t>
            </a: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76200" y="3571875"/>
            <a:ext cx="10425154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3200" dirty="0"/>
              <a:t>Grossesse </a:t>
            </a:r>
            <a:r>
              <a:rPr lang="fr-FR" sz="3000" dirty="0"/>
              <a:t>(</a:t>
            </a:r>
            <a:r>
              <a:rPr lang="fr-FR" sz="3000" dirty="0" err="1"/>
              <a:t>coumariniques</a:t>
            </a:r>
            <a:r>
              <a:rPr lang="fr-FR" sz="3000" dirty="0"/>
              <a:t>)</a:t>
            </a:r>
            <a:r>
              <a:rPr lang="fr-FR" sz="3200" dirty="0"/>
              <a:t> et allaitement </a:t>
            </a:r>
            <a:r>
              <a:rPr lang="fr-FR" sz="3000" dirty="0"/>
              <a:t>(</a:t>
            </a:r>
            <a:r>
              <a:rPr lang="fr-FR" sz="3000" dirty="0" err="1"/>
              <a:t>indane</a:t>
            </a:r>
            <a:r>
              <a:rPr lang="fr-FR" sz="3000" dirty="0"/>
              <a:t>-</a:t>
            </a:r>
            <a:r>
              <a:rPr lang="fr-FR" sz="3000" dirty="0" err="1"/>
              <a:t>dione</a:t>
            </a:r>
            <a:r>
              <a:rPr lang="fr-FR" sz="3000" dirty="0">
                <a:solidFill>
                  <a:schemeClr val="fol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  <a:latin typeface="+mn-lt"/>
              </a:rPr>
              <a:t>SURVEILLANCE d’un TRAITEMENT ANTICOAGULANT</a:t>
            </a:r>
            <a:r>
              <a:rPr lang="fr-FR" sz="36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fr-FR" sz="3200" b="1" dirty="0">
                <a:solidFill>
                  <a:srgbClr val="7030A0"/>
                </a:solidFill>
                <a:latin typeface="+mn-lt"/>
              </a:rPr>
              <a:t>(1)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52400" y="1142984"/>
            <a:ext cx="5867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Héparine non fractionnée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914400" y="1714488"/>
            <a:ext cx="8229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u="sng" dirty="0"/>
              <a:t> </a:t>
            </a:r>
            <a:r>
              <a:rPr lang="fr-FR" sz="3200" i="1" u="sng" dirty="0"/>
              <a:t>Bilan préalable</a:t>
            </a:r>
            <a:r>
              <a:rPr lang="fr-FR" sz="3200" u="sng" dirty="0"/>
              <a:t> </a:t>
            </a:r>
            <a:r>
              <a:rPr lang="fr-FR" sz="3200" dirty="0"/>
              <a:t>: </a:t>
            </a:r>
            <a:r>
              <a:rPr lang="fr-FR" sz="3200" dirty="0" smtClean="0"/>
              <a:t>TCA, NFS plaquettes,                  fibrinogène et CRP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fr-FR" sz="3200" dirty="0" smtClean="0"/>
              <a:t>                                </a:t>
            </a:r>
            <a:endParaRPr lang="fr-FR" sz="3200" dirty="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914400" y="2500306"/>
            <a:ext cx="8229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u="sng" dirty="0"/>
              <a:t> </a:t>
            </a:r>
            <a:r>
              <a:rPr lang="fr-FR" sz="3200" i="1" u="sng" dirty="0"/>
              <a:t>Durant le traitement</a:t>
            </a:r>
            <a:r>
              <a:rPr lang="fr-FR" sz="3200" u="sng" dirty="0"/>
              <a:t> </a:t>
            </a:r>
            <a:r>
              <a:rPr lang="fr-FR" sz="3200" dirty="0"/>
              <a:t>: TCA (1x/j), plaquettes (2 x/semaine)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3643324"/>
            <a:ext cx="8991600" cy="3000380"/>
            <a:chOff x="96" y="2552"/>
            <a:chExt cx="5664" cy="1890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96" y="2552"/>
              <a:ext cx="422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/>
                <a:t>Héparine de bas poids moléculaire</a:t>
              </a:r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576" y="3061"/>
              <a:ext cx="518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Char char="Ø"/>
                <a:tabLst>
                  <a:tab pos="1905000" algn="l"/>
                </a:tabLst>
              </a:pPr>
              <a:r>
                <a:rPr lang="fr-FR" sz="3200" u="sng" dirty="0"/>
                <a:t> </a:t>
              </a:r>
              <a:r>
                <a:rPr lang="fr-FR" sz="3200" i="1" u="sng" dirty="0"/>
                <a:t>Préventif</a:t>
              </a:r>
              <a:r>
                <a:rPr lang="fr-FR" sz="3200" u="sng" dirty="0"/>
                <a:t> </a:t>
              </a:r>
              <a:r>
                <a:rPr lang="fr-FR" sz="3200" dirty="0"/>
                <a:t>: numération des plaquettes </a:t>
              </a:r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576" y="3610"/>
              <a:ext cx="5184" cy="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Char char="Ø"/>
                <a:tabLst>
                  <a:tab pos="1905000" algn="l"/>
                </a:tabLst>
              </a:pPr>
              <a:r>
                <a:rPr lang="fr-FR" sz="3200" dirty="0"/>
                <a:t> </a:t>
              </a:r>
              <a:r>
                <a:rPr lang="fr-FR" sz="3200" i="1" u="sng" dirty="0"/>
                <a:t>Curatif</a:t>
              </a:r>
              <a:r>
                <a:rPr lang="fr-FR" sz="3200" dirty="0"/>
                <a:t> : numération des plaquettes préalable puis régulière, et surveillance de l’activité anti-</a:t>
              </a:r>
              <a:r>
                <a:rPr lang="fr-FR" sz="3200" dirty="0" err="1"/>
                <a:t>Xa</a:t>
              </a:r>
              <a:r>
                <a:rPr lang="fr-FR" sz="3200" dirty="0"/>
                <a:t> </a:t>
              </a:r>
              <a:r>
                <a:rPr lang="fr-FR" sz="3200" dirty="0" smtClean="0"/>
                <a:t>(certain cas )</a:t>
              </a:r>
              <a:endParaRPr lang="fr-FR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  <a:latin typeface="+mn-lt"/>
              </a:rPr>
              <a:t>SURVEILLANCE d’un TRAITEMENT ANTICOAGULANT</a:t>
            </a:r>
            <a:r>
              <a:rPr lang="fr-FR" sz="36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fr-FR" sz="3200" b="1" dirty="0">
                <a:solidFill>
                  <a:srgbClr val="7030A0"/>
                </a:solidFill>
                <a:latin typeface="+mn-lt"/>
              </a:rPr>
              <a:t>(2)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52400" y="1765300"/>
            <a:ext cx="5867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/>
              <a:t>Antivitamines K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914400" y="283369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</a:t>
            </a:r>
            <a:r>
              <a:rPr lang="fr-FR" sz="3200" i="1" dirty="0"/>
              <a:t>Bilan préalable</a:t>
            </a:r>
            <a:r>
              <a:rPr lang="fr-FR" sz="3200" dirty="0"/>
              <a:t> : </a:t>
            </a:r>
            <a:r>
              <a:rPr lang="fr-FR" sz="3200" dirty="0" smtClean="0"/>
              <a:t>NFS, </a:t>
            </a:r>
            <a:r>
              <a:rPr lang="fr-FR" sz="3200" dirty="0" err="1" smtClean="0"/>
              <a:t>créatininémie</a:t>
            </a:r>
            <a:r>
              <a:rPr lang="fr-FR" sz="3200" dirty="0" smtClean="0"/>
              <a:t>, BH, TP, protéine C </a:t>
            </a:r>
            <a:endParaRPr lang="fr-FR" sz="3200" dirty="0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914400" y="4356112"/>
            <a:ext cx="8229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1905000" algn="l"/>
              </a:tabLst>
            </a:pPr>
            <a:r>
              <a:rPr lang="fr-FR" sz="3200" dirty="0"/>
              <a:t> </a:t>
            </a:r>
            <a:r>
              <a:rPr lang="fr-FR" sz="3200" i="1" dirty="0"/>
              <a:t>Durant le traitement</a:t>
            </a:r>
            <a:r>
              <a:rPr lang="fr-FR" sz="3200" dirty="0"/>
              <a:t> : TP et INR tous les 2 j, puis 1x/semaine, puis tous les mois)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14546" y="142852"/>
            <a:ext cx="4655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Surdosage aux AVK</a:t>
            </a:r>
            <a:endParaRPr lang="fr-FR" sz="44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8670"/>
            <a:ext cx="8858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          1/ Conduite à tenir en cas de surdosage Asymptomatique</a:t>
            </a:r>
          </a:p>
          <a:p>
            <a:r>
              <a:rPr lang="fr-FR" sz="2400" b="1" dirty="0" smtClean="0"/>
              <a:t> </a:t>
            </a:r>
          </a:p>
          <a:p>
            <a:r>
              <a:rPr lang="fr-FR" sz="2400" b="1" dirty="0" smtClean="0"/>
              <a:t>1.1 Mode de prise en charge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Dans le cadre de la prise en charge d’un surdosage asymptomatique, il est recommandé de privilégier une prise en charge ambulatoire, si le contexte médical et social le permet.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L’hospitalisation est préférable s’il existe un ou plusieurs facteurs de risque hémorragique individuel (âge, antécédent hémorragique, comorbidité).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990600"/>
          </a:xfrm>
        </p:spPr>
        <p:txBody>
          <a:bodyPr/>
          <a:lstStyle/>
          <a:p>
            <a:r>
              <a:rPr lang="fr-FR" sz="5400" b="1" dirty="0" smtClean="0">
                <a:solidFill>
                  <a:srgbClr val="7030A0"/>
                </a:solidFill>
              </a:rPr>
              <a:t>Rappels</a:t>
            </a:r>
            <a:endParaRPr lang="fr-FR" sz="5400" b="1" dirty="0">
              <a:solidFill>
                <a:srgbClr val="7030A0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04800" y="2224088"/>
            <a:ext cx="5984875" cy="1738312"/>
            <a:chOff x="192" y="2937"/>
            <a:chExt cx="3770" cy="1095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92" y="3302"/>
              <a:ext cx="106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sz="3200" dirty="0">
                  <a:sym typeface="Wingdings" pitchFamily="2" charset="2"/>
                </a:rPr>
                <a:t>3 étapes </a:t>
              </a: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205" y="3120"/>
              <a:ext cx="528" cy="744"/>
              <a:chOff x="2616" y="1224"/>
              <a:chExt cx="528" cy="744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2640" y="1595"/>
                <a:ext cx="504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 rot="-5400000">
                <a:off x="2508" y="1332"/>
                <a:ext cx="744" cy="528"/>
                <a:chOff x="1680" y="2592"/>
                <a:chExt cx="2400" cy="528"/>
              </a:xfrm>
            </p:grpSpPr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2880" y="2592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680" y="2592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728" y="2937"/>
              <a:ext cx="2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sz="3200" dirty="0">
                  <a:sym typeface="Wingdings" pitchFamily="2" charset="2"/>
                </a:rPr>
                <a:t>Hémostase primaire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728" y="3302"/>
              <a:ext cx="136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sz="3200" dirty="0">
                  <a:sym typeface="Wingdings" pitchFamily="2" charset="2"/>
                </a:rPr>
                <a:t>Coagulation</a:t>
              </a: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728" y="3667"/>
              <a:ext cx="12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fr-FR" sz="3200" dirty="0">
                  <a:sym typeface="Wingdings" pitchFamily="2" charset="2"/>
                </a:rPr>
                <a:t>Fibrinolyse</a:t>
              </a:r>
            </a:p>
          </p:txBody>
        </p:sp>
      </p:grp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304800" y="16002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3200" b="1" u="sng" dirty="0"/>
              <a:t>DEFINITIONS</a:t>
            </a:r>
            <a:endParaRPr lang="fr-FR" sz="3200" dirty="0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228600" y="4419600"/>
            <a:ext cx="3124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endParaRPr lang="fr-FR" sz="900" b="1" u="sng" dirty="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ü"/>
            </a:pPr>
            <a:r>
              <a:rPr lang="fr-FR" sz="3200" dirty="0"/>
              <a:t>Hémostase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ü"/>
            </a:pPr>
            <a:r>
              <a:rPr lang="fr-FR" sz="3200" dirty="0"/>
              <a:t>Coagulation	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ü"/>
            </a:pPr>
            <a:r>
              <a:rPr lang="fr-FR" sz="3200" dirty="0"/>
              <a:t>Fibrinolyse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086100" y="4648200"/>
            <a:ext cx="5981700" cy="609600"/>
            <a:chOff x="1944" y="1488"/>
            <a:chExt cx="3768" cy="384"/>
          </a:xfrm>
        </p:grpSpPr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1944" y="1680"/>
              <a:ext cx="504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688" y="1488"/>
              <a:ext cx="30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fr-FR" sz="3200" dirty="0"/>
                <a:t>Clou plaquettaire</a:t>
              </a:r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3086100" y="5257800"/>
            <a:ext cx="5981700" cy="609600"/>
            <a:chOff x="1944" y="3312"/>
            <a:chExt cx="3768" cy="384"/>
          </a:xfrm>
        </p:grpSpPr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1944" y="3504"/>
              <a:ext cx="504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2688" y="3312"/>
              <a:ext cx="30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fr-FR" sz="3200" dirty="0"/>
                <a:t>Caillot de </a:t>
              </a:r>
              <a:r>
                <a:rPr lang="fr-FR" sz="3200" dirty="0" err="1" smtClean="0"/>
                <a:t>fibrino</a:t>
              </a:r>
              <a:r>
                <a:rPr lang="fr-FR" sz="3200" dirty="0" smtClean="0"/>
                <a:t>-</a:t>
              </a:r>
              <a:r>
                <a:rPr lang="fr-FR" sz="3200" dirty="0" err="1" smtClean="0"/>
                <a:t>cruorique</a:t>
              </a:r>
              <a:endParaRPr lang="fr-FR" sz="3200" dirty="0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3086100" y="5791200"/>
            <a:ext cx="5981700" cy="609600"/>
            <a:chOff x="1944" y="2208"/>
            <a:chExt cx="3768" cy="384"/>
          </a:xfrm>
        </p:grpSpPr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1944" y="2400"/>
              <a:ext cx="504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2688" y="2208"/>
              <a:ext cx="30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None/>
              </a:pPr>
              <a:r>
                <a:rPr lang="fr-FR" sz="3200" dirty="0"/>
                <a:t>Dissolution du caillot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716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L’absence d’hospitalisation impose de bien informer le patient et son entourage :</a:t>
            </a:r>
          </a:p>
          <a:p>
            <a:r>
              <a:rPr lang="fr-FR" sz="2400" dirty="0" smtClean="0"/>
              <a:t>· de l’existence d’un risque hémorragique à court terme ;</a:t>
            </a:r>
          </a:p>
          <a:p>
            <a:r>
              <a:rPr lang="fr-FR" sz="2400" dirty="0" smtClean="0"/>
              <a:t>· des signes d’alerte : la constatation d’un saignement, même minime, ou tout symptôme nouveau doit conduire à une consultation médicale dans les plus brefs délais.</a:t>
            </a:r>
            <a:r>
              <a:rPr lang="fr-FR" sz="2400" b="1" dirty="0" smtClean="0"/>
              <a:t> 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1.2 A faire dans tous les cas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La cause du surdosage doit être recherchée et prise en compte dans l’adaptation éventuelle de la posologie.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Un contrôle de l’INR doit être réalisé le lendemain.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En cas de persistance d’un INR supra thérapeutique, les recommandations restent valables et doivent être reconduites.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La surveillance ultérieure de l’INR doit se calquer sur celle habituellement réalisée lors de la mise en route du traitement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1.3 Mesures correctrices recommandées en cas de surdosage en AVK, en fonction de l’INR mesuré et de l’INR cible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214290"/>
            <a:ext cx="892971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2.Conduite à tenir en cas d’hémorragies spontanées ou traumatiques</a:t>
            </a:r>
          </a:p>
          <a:p>
            <a:endParaRPr lang="fr-FR" b="1" dirty="0" smtClean="0"/>
          </a:p>
          <a:p>
            <a:r>
              <a:rPr lang="fr-FR" sz="2400" b="1" dirty="0" smtClean="0"/>
              <a:t>    </a:t>
            </a:r>
            <a:r>
              <a:rPr lang="fr-FR" sz="2400" b="1" u="sng" dirty="0" smtClean="0"/>
              <a:t>2.1 Comment classer les hémorragies en fonction de leur gravité ? 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Une hémorragie grave, ou potentiellement grave, dans le cadre d’un traitement par AVK est définie par la présence d’au moins un des critères suivants :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hémorragie extériorisée non contrôlable par les moyens usuels ;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instabilité hémodynamique : PAS &lt; 90 </a:t>
            </a:r>
            <a:r>
              <a:rPr lang="fr-FR" sz="2400" dirty="0" err="1" smtClean="0"/>
              <a:t>mmHg</a:t>
            </a:r>
            <a:r>
              <a:rPr lang="fr-FR" sz="2400" dirty="0" smtClean="0"/>
              <a:t> ou diminution de 40 </a:t>
            </a:r>
            <a:r>
              <a:rPr lang="fr-FR" sz="2400" dirty="0" err="1" smtClean="0"/>
              <a:t>mmHg</a:t>
            </a:r>
            <a:r>
              <a:rPr lang="fr-FR" sz="2400" dirty="0" smtClean="0"/>
              <a:t> par rapport à la PAS habituelle, ou PAM &lt; 65 </a:t>
            </a:r>
            <a:r>
              <a:rPr lang="fr-FR" sz="2400" dirty="0" err="1" smtClean="0"/>
              <a:t>mmHg</a:t>
            </a:r>
            <a:r>
              <a:rPr lang="fr-FR" sz="2400" dirty="0" smtClean="0"/>
              <a:t>, ou tout signe de choc ;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nécessité d’un geste hémostatique urgent : chirurgie, radiologie interventionnelle, endoscopie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nécessité de transfusion de culots globulaires ;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67113" y="2779713"/>
            <a:ext cx="1809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7141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localisation menaçant le pronostic vital ou fonctionnel, par exemple :</a:t>
            </a:r>
          </a:p>
          <a:p>
            <a:pPr marL="539750"/>
            <a:endParaRPr lang="fr-FR" sz="2400" dirty="0" smtClean="0"/>
          </a:p>
          <a:p>
            <a:pPr marL="539750"/>
            <a:r>
              <a:rPr lang="fr-FR" sz="2400" dirty="0" smtClean="0"/>
              <a:t> hémorragie intracrânienne et </a:t>
            </a:r>
            <a:r>
              <a:rPr lang="fr-FR" sz="2400" dirty="0" err="1" smtClean="0"/>
              <a:t>intraspinale</a:t>
            </a:r>
            <a:r>
              <a:rPr lang="fr-FR" sz="2400" dirty="0" smtClean="0"/>
              <a:t>,</a:t>
            </a:r>
          </a:p>
          <a:p>
            <a:pPr marL="539750"/>
            <a:r>
              <a:rPr lang="fr-FR" sz="2400" dirty="0" smtClean="0"/>
              <a:t> </a:t>
            </a:r>
          </a:p>
          <a:p>
            <a:pPr marL="539750"/>
            <a:r>
              <a:rPr lang="fr-FR" sz="2400" dirty="0" smtClean="0"/>
              <a:t> hémorragie intraoculaire et rétro-orbitaire,</a:t>
            </a:r>
          </a:p>
          <a:p>
            <a:pPr marL="539750"/>
            <a:endParaRPr lang="fr-FR" sz="2400" dirty="0" smtClean="0"/>
          </a:p>
          <a:p>
            <a:pPr marL="539750"/>
            <a:r>
              <a:rPr lang="fr-FR" sz="2400" dirty="0" smtClean="0"/>
              <a:t> hémothorax, </a:t>
            </a:r>
            <a:r>
              <a:rPr lang="fr-FR" sz="2400" dirty="0" err="1" smtClean="0"/>
              <a:t>hémo</a:t>
            </a:r>
            <a:r>
              <a:rPr lang="fr-FR" sz="2400" dirty="0" smtClean="0"/>
              <a:t> et </a:t>
            </a:r>
            <a:r>
              <a:rPr lang="fr-FR" sz="2400" dirty="0" err="1" smtClean="0"/>
              <a:t>rétropéritoine</a:t>
            </a:r>
            <a:r>
              <a:rPr lang="fr-FR" sz="2400" dirty="0" smtClean="0"/>
              <a:t>, </a:t>
            </a:r>
            <a:r>
              <a:rPr lang="fr-FR" sz="2400" dirty="0" err="1" smtClean="0"/>
              <a:t>hémopéricarde</a:t>
            </a:r>
            <a:r>
              <a:rPr lang="fr-FR" sz="2400" dirty="0" smtClean="0"/>
              <a:t>,</a:t>
            </a:r>
          </a:p>
          <a:p>
            <a:pPr marL="539750"/>
            <a:endParaRPr lang="fr-FR" sz="2400" dirty="0" smtClean="0"/>
          </a:p>
          <a:p>
            <a:pPr marL="539750"/>
            <a:r>
              <a:rPr lang="fr-FR" sz="2400" dirty="0" smtClean="0"/>
              <a:t> hématome musculaire profond et/ou syndrome de loge,</a:t>
            </a:r>
          </a:p>
          <a:p>
            <a:pPr marL="539750"/>
            <a:endParaRPr lang="fr-FR" sz="2400" dirty="0" smtClean="0"/>
          </a:p>
          <a:p>
            <a:pPr marL="539750"/>
            <a:r>
              <a:rPr lang="fr-FR" sz="2400" dirty="0" smtClean="0"/>
              <a:t> hémorragie digestive aiguë,</a:t>
            </a:r>
          </a:p>
          <a:p>
            <a:pPr marL="539750"/>
            <a:endParaRPr lang="fr-FR" sz="2400" dirty="0" smtClean="0"/>
          </a:p>
          <a:p>
            <a:pPr marL="539750"/>
            <a:r>
              <a:rPr lang="fr-FR" sz="2400" dirty="0" smtClean="0"/>
              <a:t> hémarthrose.</a:t>
            </a:r>
          </a:p>
          <a:p>
            <a:endParaRPr lang="fr-FR" sz="2400" dirty="0" smtClean="0"/>
          </a:p>
          <a:p>
            <a:endParaRPr lang="fr-FR" sz="2400" b="1" dirty="0" smtClean="0"/>
          </a:p>
          <a:p>
            <a:pPr>
              <a:buFont typeface="Wingdings" pitchFamily="2" charset="2"/>
              <a:buChar char="ü"/>
            </a:pPr>
            <a:r>
              <a:rPr lang="fr-FR" sz="2400" b="1" dirty="0" smtClean="0"/>
              <a:t>S’il n’existe aucun de ces critères, l’hémorragie est qualifiée de non grave.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33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           </a:t>
            </a:r>
            <a:r>
              <a:rPr lang="fr-FR" sz="2400" b="1" u="sng" dirty="0" smtClean="0"/>
              <a:t>2.2 Conduite à tenir en cas d’hémorragie non grave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Une prise en charge ambulatoire par le médecin traitant est recommandée si :</a:t>
            </a:r>
          </a:p>
          <a:p>
            <a:pPr marL="539750"/>
            <a:r>
              <a:rPr lang="fr-FR" sz="2400" dirty="0" smtClean="0"/>
              <a:t> l’environnement médico-social du patient le permet ;</a:t>
            </a:r>
          </a:p>
          <a:p>
            <a:pPr marL="539750"/>
            <a:r>
              <a:rPr lang="fr-FR" sz="2400" dirty="0" smtClean="0"/>
              <a:t> le type d’hémorragie le permet (ex. épistaxis rapidement contrôlable, etc.).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La mesure de l’INR en urgence est recommandée.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En cas de surdosage, les mêmes mesures de correction de l’INR que celles décrites précédemment  sont recommandées.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Dans tous les cas, la prise en charge ultérieure dépend du type d’hémorragie et de la réponse aux premières mesures hémostatiques. 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La recherche de la cause du saignement doit être réalisée.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734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                     </a:t>
            </a:r>
            <a:r>
              <a:rPr lang="fr-FR" sz="2400" b="1" u="sng" dirty="0" smtClean="0"/>
              <a:t>2.3 Conduite à tenir en cas d’hémorragie grave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Une hémorragie grave nécessite une prise en charge hospitalière. 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La nécessité d’un geste hémostatique chirurgical, endoscopique ou </a:t>
            </a:r>
            <a:r>
              <a:rPr lang="fr-FR" sz="2400" dirty="0" err="1" smtClean="0"/>
              <a:t>endovasculaire</a:t>
            </a:r>
            <a:r>
              <a:rPr lang="fr-FR" sz="2400" dirty="0" smtClean="0"/>
              <a:t>, doit être rapidement discutée avec les chirurgiens et les radiologues.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A l’admission du patient, il est recommandé de mesurer l’INR en urgence.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La mise en route du traitement ne doit pas attendre le résultat de l’INR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En cas d’hémorragie grave, la restauration d’une hémostase normale (objectif d’un INR au moins inférieur à 1,5) doit être réalisée dans un délai le plus bref possible (quelques minutes).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5716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fr-FR" sz="2400" dirty="0" smtClean="0">
                <a:solidFill>
                  <a:prstClr val="black"/>
                </a:solidFill>
              </a:rPr>
              <a:t>Il est recommandé :</a:t>
            </a:r>
          </a:p>
          <a:p>
            <a:pPr marL="809625" lvl="0"/>
            <a:r>
              <a:rPr lang="fr-FR" sz="2400" dirty="0" smtClean="0">
                <a:solidFill>
                  <a:prstClr val="black"/>
                </a:solidFill>
              </a:rPr>
              <a:t> </a:t>
            </a:r>
          </a:p>
          <a:p>
            <a:pPr marL="809625" lvl="0"/>
            <a:r>
              <a:rPr lang="fr-FR" sz="2400" dirty="0" smtClean="0">
                <a:solidFill>
                  <a:prstClr val="black"/>
                </a:solidFill>
              </a:rPr>
              <a:t>d’arrêter l’AVK ;</a:t>
            </a:r>
          </a:p>
          <a:p>
            <a:pPr marL="809625" lvl="0"/>
            <a:endParaRPr lang="fr-FR" sz="2400" dirty="0" smtClean="0">
              <a:solidFill>
                <a:prstClr val="black"/>
              </a:solidFill>
            </a:endParaRPr>
          </a:p>
          <a:p>
            <a:pPr marL="809625" lvl="0"/>
            <a:r>
              <a:rPr lang="fr-FR" sz="2400" dirty="0" smtClean="0">
                <a:solidFill>
                  <a:prstClr val="black"/>
                </a:solidFill>
              </a:rPr>
              <a:t>d’administrer en urgence du PPSB et de la vitamine K </a:t>
            </a:r>
          </a:p>
          <a:p>
            <a:pPr marL="809625" lvl="0"/>
            <a:endParaRPr lang="fr-FR" sz="2400" dirty="0" smtClean="0">
              <a:solidFill>
                <a:prstClr val="black"/>
              </a:solidFill>
            </a:endParaRPr>
          </a:p>
          <a:p>
            <a:pPr marL="809625" lvl="0"/>
            <a:r>
              <a:rPr lang="fr-FR" sz="2400" dirty="0" smtClean="0">
                <a:solidFill>
                  <a:prstClr val="black"/>
                </a:solidFill>
              </a:rPr>
              <a:t>d’assurer simultanément le traitement usuel d’une éventuelle hémorragie massive (correction de l’</a:t>
            </a:r>
            <a:r>
              <a:rPr lang="fr-FR" sz="2400" dirty="0" err="1" smtClean="0">
                <a:solidFill>
                  <a:prstClr val="black"/>
                </a:solidFill>
              </a:rPr>
              <a:t>hypovolémie</a:t>
            </a:r>
            <a:r>
              <a:rPr lang="fr-FR" sz="2400" dirty="0" smtClean="0">
                <a:solidFill>
                  <a:prstClr val="black"/>
                </a:solidFill>
              </a:rPr>
              <a:t>, transfusion de culots globulaires si besoin, etc.).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edecine\TD externes\Nouveau dossier (2)\head_mer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434" y="1071546"/>
            <a:ext cx="832109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762000" y="2667000"/>
            <a:ext cx="2228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2800" dirty="0"/>
              <a:t>Héparines et apparentés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52400" y="3048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 b="1" u="sng" dirty="0" smtClean="0">
                <a:solidFill>
                  <a:srgbClr val="7030A0"/>
                </a:solidFill>
              </a:rPr>
              <a:t>Différentes classes de médicaments agissant sur l’</a:t>
            </a:r>
            <a:r>
              <a:rPr lang="fr-FR" sz="3200" b="1" u="sng" dirty="0" err="1" smtClean="0">
                <a:solidFill>
                  <a:srgbClr val="7030A0"/>
                </a:solidFill>
              </a:rPr>
              <a:t>hemostase</a:t>
            </a:r>
            <a:endParaRPr lang="fr-FR" sz="3200" dirty="0">
              <a:solidFill>
                <a:srgbClr val="7030A0"/>
              </a:solidFill>
            </a:endParaRPr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8256588" y="1752600"/>
            <a:ext cx="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3714744" y="2667000"/>
            <a:ext cx="10652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dirty="0"/>
              <a:t>AVK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7286644" y="2643182"/>
            <a:ext cx="18573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000" b="1" dirty="0"/>
              <a:t>Fibrinolytiques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85800" y="3657600"/>
            <a:ext cx="2514600" cy="1066800"/>
            <a:chOff x="2160" y="2784"/>
            <a:chExt cx="2448" cy="528"/>
          </a:xfrm>
        </p:grpSpPr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3408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 flipH="1">
              <a:off x="2160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990600" y="6019800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800" dirty="0"/>
              <a:t>HBPM</a:t>
            </a: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6019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800" dirty="0"/>
              <a:t>HNF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2000232" y="6105548"/>
            <a:ext cx="2266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dirty="0" err="1"/>
              <a:t>Héparinoides</a:t>
            </a:r>
            <a:endParaRPr lang="fr-FR" sz="2800" dirty="0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3286116" y="414815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400" dirty="0"/>
              <a:t>Demie vie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2400" dirty="0">
                <a:cs typeface="Times New Roman" pitchFamily="18" charset="0"/>
              </a:rPr>
              <a:t>± longue</a:t>
            </a:r>
            <a:endParaRPr lang="fr-FR" sz="2400" dirty="0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4286248" y="3352800"/>
            <a:ext cx="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1905000" y="1752600"/>
            <a:ext cx="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>
            <a:off x="4267200" y="1752600"/>
            <a:ext cx="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5334000" y="2667000"/>
            <a:ext cx="23622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000" b="1" dirty="0"/>
              <a:t>Antiagrégants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2000" b="1" dirty="0"/>
              <a:t>plaquettaires</a:t>
            </a:r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6553200" y="1752600"/>
            <a:ext cx="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1905000" y="1752600"/>
            <a:ext cx="6351588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608013" y="5410200"/>
            <a:ext cx="839787" cy="609600"/>
            <a:chOff x="2160" y="2784"/>
            <a:chExt cx="2448" cy="528"/>
          </a:xfrm>
        </p:grpSpPr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>
              <a:off x="3408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 flipH="1">
              <a:off x="2160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228600" y="4876800"/>
            <a:ext cx="198594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2800" b="1" dirty="0"/>
              <a:t>Héparines</a:t>
            </a: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2667000" y="4876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2800" dirty="0"/>
              <a:t>Apparentés</a:t>
            </a:r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714612" y="5410200"/>
            <a:ext cx="1828800" cy="609600"/>
            <a:chOff x="2160" y="2784"/>
            <a:chExt cx="2448" cy="528"/>
          </a:xfrm>
        </p:grpSpPr>
        <p:sp>
          <p:nvSpPr>
            <p:cNvPr id="4175" name="Line 79"/>
            <p:cNvSpPr>
              <a:spLocks noChangeShapeType="1"/>
            </p:cNvSpPr>
            <p:nvPr/>
          </p:nvSpPr>
          <p:spPr bwMode="auto">
            <a:xfrm>
              <a:off x="3408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176" name="Line 80"/>
            <p:cNvSpPr>
              <a:spLocks noChangeShapeType="1"/>
            </p:cNvSpPr>
            <p:nvPr/>
          </p:nvSpPr>
          <p:spPr bwMode="auto">
            <a:xfrm flipH="1">
              <a:off x="2160" y="2784"/>
              <a:ext cx="1200" cy="52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4357686" y="6105548"/>
            <a:ext cx="3333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dirty="0"/>
              <a:t>Dérivés de l’hirudine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/>
          <p:cNvSpPr>
            <a:spLocks noChangeShapeType="1"/>
          </p:cNvSpPr>
          <p:nvPr/>
        </p:nvSpPr>
        <p:spPr bwMode="auto">
          <a:xfrm>
            <a:off x="4648200" y="1143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838200"/>
          </a:xfrm>
          <a:noFill/>
          <a:ln/>
        </p:spPr>
        <p:txBody>
          <a:bodyPr/>
          <a:lstStyle/>
          <a:p>
            <a:r>
              <a:rPr lang="fr-FR" sz="4000" b="1" dirty="0">
                <a:solidFill>
                  <a:schemeClr val="folHlink"/>
                </a:solidFill>
              </a:rPr>
              <a:t>HEPARINES </a:t>
            </a:r>
            <a:r>
              <a:rPr lang="fr-FR" sz="3200" b="1" dirty="0">
                <a:solidFill>
                  <a:schemeClr val="folHlink"/>
                </a:solidFill>
              </a:rPr>
              <a:t>(1)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6200" y="1143000"/>
            <a:ext cx="8915400" cy="563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2362200"/>
            <a:ext cx="9144000" cy="1143000"/>
            <a:chOff x="48" y="1488"/>
            <a:chExt cx="5760" cy="720"/>
          </a:xfrm>
        </p:grpSpPr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48" y="1776"/>
              <a:ext cx="3696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Act° immédiate (IV) ou 1h (SC)</a:t>
              </a:r>
            </a:p>
          </p:txBody>
        </p:sp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48" y="2044"/>
              <a:ext cx="288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 dirty="0"/>
                <a:t>Activation </a:t>
              </a:r>
              <a:r>
                <a:rPr lang="fr-FR" sz="2600" dirty="0" smtClean="0"/>
                <a:t>d’ATIII ( anti </a:t>
              </a:r>
              <a:r>
                <a:rPr lang="fr-FR" sz="2600" dirty="0" err="1" smtClean="0"/>
                <a:t>IIa</a:t>
              </a:r>
              <a:r>
                <a:rPr lang="fr-FR" sz="2600" dirty="0" smtClean="0"/>
                <a:t> et </a:t>
              </a:r>
              <a:r>
                <a:rPr lang="fr-FR" sz="2600" dirty="0" err="1" smtClean="0"/>
                <a:t>Xa</a:t>
              </a:r>
              <a:r>
                <a:rPr lang="fr-FR" sz="2600" dirty="0" smtClean="0"/>
                <a:t>) </a:t>
              </a:r>
              <a:endParaRPr lang="fr-FR" sz="2600" dirty="0"/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48" y="148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 dirty="0"/>
                <a:t>Origine extractive</a:t>
              </a: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024" y="148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Origine extractive</a:t>
              </a: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3024" y="1776"/>
              <a:ext cx="254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Action rapide (SC)</a:t>
              </a: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3024" y="2044"/>
              <a:ext cx="264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Inactivation du facteur Xa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6200" y="1143000"/>
            <a:ext cx="8915400" cy="685800"/>
            <a:chOff x="48" y="720"/>
            <a:chExt cx="5616" cy="432"/>
          </a:xfrm>
        </p:grpSpPr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48" y="720"/>
              <a:ext cx="27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fr-FR" sz="2800" b="1"/>
                <a:t>Héparines non fractionnées</a:t>
              </a:r>
            </a:p>
          </p:txBody>
        </p:sp>
        <p:sp>
          <p:nvSpPr>
            <p:cNvPr id="120846" name="Rectangle 14"/>
            <p:cNvSpPr>
              <a:spLocks noChangeArrowheads="1"/>
            </p:cNvSpPr>
            <p:nvPr/>
          </p:nvSpPr>
          <p:spPr bwMode="auto">
            <a:xfrm>
              <a:off x="2976" y="720"/>
              <a:ext cx="26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fr-FR" sz="2800" b="1"/>
                <a:t>HBPM</a:t>
              </a:r>
            </a:p>
          </p:txBody>
        </p:sp>
      </p:grp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76200" y="17526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" y="4343400"/>
            <a:ext cx="9209088" cy="2362200"/>
            <a:chOff x="48" y="2736"/>
            <a:chExt cx="5801" cy="1488"/>
          </a:xfrm>
        </p:grpSpPr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2928" y="3936"/>
              <a:ext cx="29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Traitement de l’angor instable </a:t>
              </a:r>
            </a:p>
          </p:txBody>
        </p:sp>
        <p:sp>
          <p:nvSpPr>
            <p:cNvPr id="120850" name="Rectangle 18"/>
            <p:cNvSpPr>
              <a:spLocks noChangeArrowheads="1"/>
            </p:cNvSpPr>
            <p:nvPr/>
          </p:nvSpPr>
          <p:spPr bwMode="auto">
            <a:xfrm>
              <a:off x="48" y="3744"/>
              <a:ext cx="28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Prévention de la maladie thrombo-embolique </a:t>
              </a:r>
            </a:p>
          </p:txBody>
        </p:sp>
        <p:sp>
          <p:nvSpPr>
            <p:cNvPr id="120851" name="Rectangle 19"/>
            <p:cNvSpPr>
              <a:spLocks noChangeArrowheads="1"/>
            </p:cNvSpPr>
            <p:nvPr/>
          </p:nvSpPr>
          <p:spPr bwMode="auto">
            <a:xfrm>
              <a:off x="48" y="3264"/>
              <a:ext cx="27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AVC par embolie d’origine cardiaque</a:t>
              </a:r>
            </a:p>
          </p:txBody>
        </p:sp>
        <p:sp>
          <p:nvSpPr>
            <p:cNvPr id="120852" name="Rectangle 20"/>
            <p:cNvSpPr>
              <a:spLocks noChangeArrowheads="1"/>
            </p:cNvSpPr>
            <p:nvPr/>
          </p:nvSpPr>
          <p:spPr bwMode="auto">
            <a:xfrm>
              <a:off x="48" y="2755"/>
              <a:ext cx="27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Maladie thrombo-embolique veineuse et artérielle</a:t>
              </a:r>
            </a:p>
          </p:txBody>
        </p:sp>
        <p:sp>
          <p:nvSpPr>
            <p:cNvPr id="120853" name="Rectangle 21"/>
            <p:cNvSpPr>
              <a:spLocks noChangeArrowheads="1"/>
            </p:cNvSpPr>
            <p:nvPr/>
          </p:nvSpPr>
          <p:spPr bwMode="auto">
            <a:xfrm>
              <a:off x="2928" y="2736"/>
              <a:ext cx="273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Prévention de la maladie thromboembolique (médecine, chirurgie &amp; HD)</a:t>
              </a:r>
            </a:p>
          </p:txBody>
        </p:sp>
        <p:sp>
          <p:nvSpPr>
            <p:cNvPr id="120854" name="Rectangle 22"/>
            <p:cNvSpPr>
              <a:spLocks noChangeArrowheads="1"/>
            </p:cNvSpPr>
            <p:nvPr/>
          </p:nvSpPr>
          <p:spPr bwMode="auto">
            <a:xfrm>
              <a:off x="2928" y="3408"/>
              <a:ext cx="2562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Traitement curatif des TVP et de l’embolie pulmonaire</a:t>
              </a:r>
            </a:p>
          </p:txBody>
        </p:sp>
      </p:grpSp>
      <p:sp>
        <p:nvSpPr>
          <p:cNvPr id="120855" name="Line 23"/>
          <p:cNvSpPr>
            <a:spLocks noChangeShapeType="1"/>
          </p:cNvSpPr>
          <p:nvPr/>
        </p:nvSpPr>
        <p:spPr bwMode="auto">
          <a:xfrm>
            <a:off x="76200" y="38100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>
            <a:off x="4648200" y="23622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>
            <a:off x="4648200" y="4419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20858" name="Rectangle 26"/>
          <p:cNvSpPr>
            <a:spLocks noChangeArrowheads="1"/>
          </p:cNvSpPr>
          <p:nvPr/>
        </p:nvSpPr>
        <p:spPr bwMode="auto">
          <a:xfrm>
            <a:off x="3429000" y="38100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Indications</a:t>
            </a:r>
          </a:p>
        </p:txBody>
      </p:sp>
      <p:sp>
        <p:nvSpPr>
          <p:cNvPr id="120859" name="Rectangle 27"/>
          <p:cNvSpPr>
            <a:spLocks noChangeArrowheads="1"/>
          </p:cNvSpPr>
          <p:nvPr/>
        </p:nvSpPr>
        <p:spPr bwMode="auto">
          <a:xfrm>
            <a:off x="3581400" y="17526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 dirty="0"/>
              <a:t>Propriétés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6858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HEPARINES </a:t>
            </a:r>
            <a:r>
              <a:rPr lang="fr-FR" sz="3200" b="1" dirty="0">
                <a:solidFill>
                  <a:srgbClr val="7030A0"/>
                </a:solidFill>
              </a:rPr>
              <a:t>(2)</a:t>
            </a: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 flipH="1">
            <a:off x="4648200" y="1143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893888" y="1752600"/>
            <a:ext cx="54975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Modalités d’administration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87313" y="1143000"/>
            <a:ext cx="8915400" cy="563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7313" y="11430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Héparines non fractionnées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4735513" y="11430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HBPM</a:t>
            </a: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87313" y="17526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059113" y="3276600"/>
            <a:ext cx="31130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Posologies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600" y="2209800"/>
            <a:ext cx="8497888" cy="838200"/>
            <a:chOff x="144" y="1392"/>
            <a:chExt cx="5353" cy="528"/>
          </a:xfrm>
        </p:grpSpPr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144" y="1392"/>
              <a:ext cx="256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sz="2600" dirty="0"/>
                <a:t>Voie IV (héparine sodique)</a:t>
              </a:r>
            </a:p>
          </p:txBody>
        </p:sp>
        <p:sp>
          <p:nvSpPr>
            <p:cNvPr id="111628" name="Rectangle 12"/>
            <p:cNvSpPr>
              <a:spLocks noChangeArrowheads="1"/>
            </p:cNvSpPr>
            <p:nvPr/>
          </p:nvSpPr>
          <p:spPr bwMode="auto">
            <a:xfrm>
              <a:off x="144" y="1654"/>
              <a:ext cx="273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sz="2600"/>
                <a:t>Voie SC (héparine calcique)</a:t>
              </a:r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3024" y="1536"/>
              <a:ext cx="247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sz="2600" dirty="0"/>
                <a:t>Voie SC </a:t>
              </a:r>
              <a:r>
                <a:rPr lang="fr-FR" sz="2600" dirty="0" smtClean="0"/>
                <a:t>essentiellement</a:t>
              </a:r>
              <a:endParaRPr lang="fr-FR" sz="2600" dirty="0"/>
            </a:p>
          </p:txBody>
        </p:sp>
      </p:grp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76200" y="3733800"/>
            <a:ext cx="464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600" b="1" dirty="0"/>
              <a:t>Curatif</a:t>
            </a:r>
            <a:r>
              <a:rPr lang="fr-FR" sz="2600" dirty="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600" dirty="0"/>
              <a:t>4</a:t>
            </a:r>
            <a:r>
              <a:rPr lang="fr-FR" sz="2600" dirty="0" smtClean="0"/>
              <a:t>0 </a:t>
            </a:r>
            <a:r>
              <a:rPr lang="fr-FR" sz="2600" dirty="0"/>
              <a:t>à </a:t>
            </a:r>
            <a:r>
              <a:rPr lang="fr-FR" sz="2600" dirty="0" smtClean="0"/>
              <a:t>50 </a:t>
            </a:r>
            <a:r>
              <a:rPr lang="fr-FR" sz="2600" dirty="0"/>
              <a:t>UI/kg en </a:t>
            </a:r>
            <a:r>
              <a:rPr lang="fr-FR" sz="2600" dirty="0" err="1"/>
              <a:t>bolus</a:t>
            </a:r>
            <a:r>
              <a:rPr lang="fr-FR" sz="2600" dirty="0"/>
              <a:t> IV puis </a:t>
            </a:r>
            <a:r>
              <a:rPr lang="fr-FR" sz="2600" dirty="0" smtClean="0"/>
              <a:t>500UI/kg/j </a:t>
            </a:r>
            <a:r>
              <a:rPr lang="fr-FR" sz="2600" dirty="0"/>
              <a:t>en IV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4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600" dirty="0"/>
              <a:t>ou 500 UI/kg/j en 2 à 3 SC</a:t>
            </a: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76200" y="5695950"/>
            <a:ext cx="4572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600" b="1" dirty="0"/>
              <a:t>Préventif</a:t>
            </a:r>
            <a:r>
              <a:rPr lang="fr-FR" sz="2600" dirty="0"/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600" dirty="0" smtClean="0"/>
              <a:t>0,2 ml , </a:t>
            </a:r>
            <a:r>
              <a:rPr lang="fr-FR" sz="2600" dirty="0"/>
              <a:t>2 </a:t>
            </a:r>
            <a:r>
              <a:rPr lang="fr-FR" sz="2600" dirty="0" smtClean="0"/>
              <a:t> </a:t>
            </a:r>
            <a:r>
              <a:rPr lang="fr-FR" sz="2600" dirty="0"/>
              <a:t>injections SC</a:t>
            </a:r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4724400" y="5029200"/>
            <a:ext cx="42021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fr-FR" sz="2600" b="1"/>
              <a:t>Préventif</a:t>
            </a:r>
            <a:r>
              <a:rPr lang="fr-FR" sz="2600"/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2600"/>
              <a:t>TVP : 1x/j</a:t>
            </a:r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4713288" y="3733800"/>
            <a:ext cx="43545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sz="2600" b="1"/>
              <a:t>Curatif</a:t>
            </a:r>
            <a:r>
              <a:rPr lang="fr-FR" sz="260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600"/>
              <a:t>2x/j </a:t>
            </a:r>
            <a:r>
              <a:rPr lang="fr-FR"/>
              <a:t>(spécialités identiques)</a:t>
            </a:r>
            <a:r>
              <a:rPr lang="fr-FR" sz="2600"/>
              <a:t> ou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sz="2600"/>
              <a:t>1x/j </a:t>
            </a:r>
            <a:r>
              <a:rPr lang="fr-FR"/>
              <a:t>(spécialités de 2</a:t>
            </a:r>
            <a:r>
              <a:rPr lang="fr-FR" baseline="30000"/>
              <a:t>ème</a:t>
            </a:r>
            <a:r>
              <a:rPr lang="fr-FR"/>
              <a:t> générat°)</a:t>
            </a:r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4724400" y="5867400"/>
            <a:ext cx="42021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fr-FR" sz="2600" b="1"/>
              <a:t>Angor instable</a:t>
            </a:r>
            <a:r>
              <a:rPr lang="fr-FR" sz="2600"/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2600"/>
              <a:t>2x/j</a:t>
            </a:r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 flipH="1">
            <a:off x="4648200" y="2362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4648200" y="39624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HEPARINES </a:t>
            </a:r>
            <a:r>
              <a:rPr lang="fr-FR" sz="3200" b="1" dirty="0">
                <a:solidFill>
                  <a:srgbClr val="7030A0"/>
                </a:solidFill>
              </a:rPr>
              <a:t>(3)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4648200" y="2438400"/>
            <a:ext cx="1588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893888" y="1752600"/>
            <a:ext cx="5497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Effets secondaires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87313" y="1143000"/>
            <a:ext cx="8915400" cy="563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87313" y="11430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Héparines non fractionnées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4735513" y="11430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HBPM</a:t>
            </a: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87313" y="17526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200" y="2895600"/>
            <a:ext cx="10820400" cy="1638300"/>
            <a:chOff x="48" y="1824"/>
            <a:chExt cx="6816" cy="1032"/>
          </a:xfrm>
        </p:grpSpPr>
        <p:sp>
          <p:nvSpPr>
            <p:cNvPr id="113674" name="Rectangle 10"/>
            <p:cNvSpPr>
              <a:spLocks noChangeArrowheads="1"/>
            </p:cNvSpPr>
            <p:nvPr/>
          </p:nvSpPr>
          <p:spPr bwMode="auto">
            <a:xfrm>
              <a:off x="48" y="2208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Thrombopénies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-5400000">
              <a:off x="1372" y="2132"/>
              <a:ext cx="637" cy="406"/>
              <a:chOff x="2160" y="2784"/>
              <a:chExt cx="2448" cy="528"/>
            </a:xfrm>
          </p:grpSpPr>
          <p:sp>
            <p:nvSpPr>
              <p:cNvPr id="113676" name="Line 12"/>
              <p:cNvSpPr>
                <a:spLocks noChangeShapeType="1"/>
              </p:cNvSpPr>
              <p:nvPr/>
            </p:nvSpPr>
            <p:spPr bwMode="auto">
              <a:xfrm>
                <a:off x="3408" y="2784"/>
                <a:ext cx="120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77" name="Line 13"/>
              <p:cNvSpPr>
                <a:spLocks noChangeShapeType="1"/>
              </p:cNvSpPr>
              <p:nvPr/>
            </p:nvSpPr>
            <p:spPr bwMode="auto">
              <a:xfrm flipH="1">
                <a:off x="2160" y="2784"/>
                <a:ext cx="120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13678" name="Rectangle 14"/>
            <p:cNvSpPr>
              <a:spLocks noChangeArrowheads="1"/>
            </p:cNvSpPr>
            <p:nvPr/>
          </p:nvSpPr>
          <p:spPr bwMode="auto">
            <a:xfrm>
              <a:off x="1872" y="1824"/>
              <a:ext cx="1323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 dirty="0"/>
                <a:t>Précoces et modérées</a:t>
              </a:r>
            </a:p>
          </p:txBody>
        </p:sp>
        <p:sp>
          <p:nvSpPr>
            <p:cNvPr id="113679" name="Rectangle 15"/>
            <p:cNvSpPr>
              <a:spLocks noChangeArrowheads="1"/>
            </p:cNvSpPr>
            <p:nvPr/>
          </p:nvSpPr>
          <p:spPr bwMode="auto">
            <a:xfrm>
              <a:off x="1904" y="2400"/>
              <a:ext cx="102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 dirty="0"/>
                <a:t>Sévères et tardives</a:t>
              </a:r>
            </a:p>
          </p:txBody>
        </p:sp>
        <p:sp>
          <p:nvSpPr>
            <p:cNvPr id="113680" name="Rectangle 16"/>
            <p:cNvSpPr>
              <a:spLocks noChangeArrowheads="1"/>
            </p:cNvSpPr>
            <p:nvPr/>
          </p:nvSpPr>
          <p:spPr bwMode="auto">
            <a:xfrm>
              <a:off x="3024" y="2208"/>
              <a:ext cx="38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Thrombopénies non exclues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6200" y="2438400"/>
            <a:ext cx="8077200" cy="381000"/>
            <a:chOff x="48" y="1536"/>
            <a:chExt cx="5088" cy="240"/>
          </a:xfrm>
        </p:grpSpPr>
        <p:sp>
          <p:nvSpPr>
            <p:cNvPr id="113682" name="Rectangle 18"/>
            <p:cNvSpPr>
              <a:spLocks noChangeArrowheads="1"/>
            </p:cNvSpPr>
            <p:nvPr/>
          </p:nvSpPr>
          <p:spPr bwMode="auto">
            <a:xfrm>
              <a:off x="48" y="1536"/>
              <a:ext cx="201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Risque hémorragique</a:t>
              </a:r>
            </a:p>
          </p:txBody>
        </p:sp>
        <p:sp>
          <p:nvSpPr>
            <p:cNvPr id="113683" name="Rectangle 19"/>
            <p:cNvSpPr>
              <a:spLocks noChangeArrowheads="1"/>
            </p:cNvSpPr>
            <p:nvPr/>
          </p:nvSpPr>
          <p:spPr bwMode="auto">
            <a:xfrm>
              <a:off x="3024" y="1536"/>
              <a:ext cx="211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Risque hémorragique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76200" y="4572000"/>
            <a:ext cx="8926513" cy="1524000"/>
            <a:chOff x="48" y="2880"/>
            <a:chExt cx="5623" cy="960"/>
          </a:xfrm>
        </p:grpSpPr>
        <p:sp>
          <p:nvSpPr>
            <p:cNvPr id="113685" name="Rectangle 21"/>
            <p:cNvSpPr>
              <a:spLocks noChangeArrowheads="1"/>
            </p:cNvSpPr>
            <p:nvPr/>
          </p:nvSpPr>
          <p:spPr bwMode="auto">
            <a:xfrm>
              <a:off x="48" y="2880"/>
              <a:ext cx="26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Eruptions cutanées possibles</a:t>
              </a:r>
            </a:p>
          </p:txBody>
        </p:sp>
        <p:sp>
          <p:nvSpPr>
            <p:cNvPr id="113686" name="Rectangle 22"/>
            <p:cNvSpPr>
              <a:spLocks noChangeArrowheads="1"/>
            </p:cNvSpPr>
            <p:nvPr/>
          </p:nvSpPr>
          <p:spPr bwMode="auto">
            <a:xfrm>
              <a:off x="48" y="3216"/>
              <a:ext cx="26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Elévation des transaminases</a:t>
              </a:r>
            </a:p>
          </p:txBody>
        </p:sp>
        <p:sp>
          <p:nvSpPr>
            <p:cNvPr id="113687" name="Rectangle 23"/>
            <p:cNvSpPr>
              <a:spLocks noChangeArrowheads="1"/>
            </p:cNvSpPr>
            <p:nvPr/>
          </p:nvSpPr>
          <p:spPr bwMode="auto">
            <a:xfrm>
              <a:off x="48" y="3552"/>
              <a:ext cx="29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Ostéoporose (traitemt prolongé)</a:t>
              </a:r>
            </a:p>
          </p:txBody>
        </p:sp>
        <p:sp>
          <p:nvSpPr>
            <p:cNvPr id="113688" name="Rectangle 24"/>
            <p:cNvSpPr>
              <a:spLocks noChangeArrowheads="1"/>
            </p:cNvSpPr>
            <p:nvPr/>
          </p:nvSpPr>
          <p:spPr bwMode="auto">
            <a:xfrm>
              <a:off x="3024" y="2880"/>
              <a:ext cx="264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600"/>
                <a:t>Réactions allergiques locales ou générales</a:t>
              </a:r>
            </a:p>
          </p:txBody>
        </p:sp>
      </p:grpSp>
      <p:sp>
        <p:nvSpPr>
          <p:cNvPr id="113689" name="Line 25"/>
          <p:cNvSpPr>
            <a:spLocks noChangeShapeType="1"/>
          </p:cNvSpPr>
          <p:nvPr/>
        </p:nvSpPr>
        <p:spPr bwMode="auto">
          <a:xfrm>
            <a:off x="4648200" y="11430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15400" cy="762000"/>
          </a:xfrm>
          <a:noFill/>
          <a:ln/>
        </p:spPr>
        <p:txBody>
          <a:bodyPr lIns="91440" tIns="45720" rIns="91440" bIns="45720"/>
          <a:lstStyle/>
          <a:p>
            <a:r>
              <a:rPr lang="fr-FR" sz="4000" b="1" dirty="0">
                <a:solidFill>
                  <a:srgbClr val="7030A0"/>
                </a:solidFill>
              </a:rPr>
              <a:t>HEPARINES </a:t>
            </a:r>
            <a:r>
              <a:rPr lang="fr-FR" sz="3200" b="1" dirty="0">
                <a:solidFill>
                  <a:srgbClr val="7030A0"/>
                </a:solidFill>
              </a:rPr>
              <a:t>(4)</a:t>
            </a:r>
          </a:p>
        </p:txBody>
      </p:sp>
      <p:sp>
        <p:nvSpPr>
          <p:cNvPr id="115715" name="Rectangle 1027"/>
          <p:cNvSpPr>
            <a:spLocks noChangeArrowheads="1"/>
          </p:cNvSpPr>
          <p:nvPr/>
        </p:nvSpPr>
        <p:spPr bwMode="auto">
          <a:xfrm>
            <a:off x="87313" y="685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Héparines non fractionnées</a:t>
            </a:r>
          </a:p>
        </p:txBody>
      </p:sp>
      <p:sp>
        <p:nvSpPr>
          <p:cNvPr id="115716" name="Rectangle 1028"/>
          <p:cNvSpPr>
            <a:spLocks noChangeArrowheads="1"/>
          </p:cNvSpPr>
          <p:nvPr/>
        </p:nvSpPr>
        <p:spPr bwMode="auto">
          <a:xfrm>
            <a:off x="4735513" y="6858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HBPM</a:t>
            </a:r>
          </a:p>
        </p:txBody>
      </p:sp>
      <p:sp>
        <p:nvSpPr>
          <p:cNvPr id="115718" name="Line 1030"/>
          <p:cNvSpPr>
            <a:spLocks noChangeShapeType="1"/>
          </p:cNvSpPr>
          <p:nvPr/>
        </p:nvSpPr>
        <p:spPr bwMode="auto">
          <a:xfrm>
            <a:off x="87313" y="14478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5720" name="Rectangle 1032"/>
          <p:cNvSpPr>
            <a:spLocks noChangeArrowheads="1"/>
          </p:cNvSpPr>
          <p:nvPr/>
        </p:nvSpPr>
        <p:spPr bwMode="auto">
          <a:xfrm>
            <a:off x="2928926" y="3413128"/>
            <a:ext cx="43545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1905000" algn="l"/>
              </a:tabLst>
            </a:pPr>
            <a:r>
              <a:rPr lang="fr-FR" sz="2600" dirty="0"/>
              <a:t>Antécédents ulcéreux</a:t>
            </a:r>
          </a:p>
        </p:txBody>
      </p:sp>
      <p:sp>
        <p:nvSpPr>
          <p:cNvPr id="115721" name="Rectangle 1033"/>
          <p:cNvSpPr>
            <a:spLocks noChangeArrowheads="1"/>
          </p:cNvSpPr>
          <p:nvPr/>
        </p:nvSpPr>
        <p:spPr bwMode="auto">
          <a:xfrm>
            <a:off x="1893888" y="1371600"/>
            <a:ext cx="5497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Précautions d’emploi</a:t>
            </a:r>
          </a:p>
        </p:txBody>
      </p:sp>
      <p:sp>
        <p:nvSpPr>
          <p:cNvPr id="115722" name="Rectangle 1034"/>
          <p:cNvSpPr>
            <a:spLocks noChangeArrowheads="1"/>
          </p:cNvSpPr>
          <p:nvPr/>
        </p:nvSpPr>
        <p:spPr bwMode="auto">
          <a:xfrm>
            <a:off x="2381250" y="1905000"/>
            <a:ext cx="449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1905000" algn="l"/>
              </a:tabLst>
            </a:pPr>
            <a:r>
              <a:rPr lang="fr-FR" sz="2600" dirty="0"/>
              <a:t>Insuffisance hépatique ou rénale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1905000" algn="l"/>
              </a:tabLst>
            </a:pPr>
            <a:r>
              <a:rPr lang="fr-FR" sz="2600" dirty="0"/>
              <a:t>HTA sévère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1905000" algn="l"/>
              </a:tabLst>
            </a:pPr>
            <a:r>
              <a:rPr lang="fr-FR" sz="2600" dirty="0"/>
              <a:t>Sujets âgés</a:t>
            </a: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76200" y="3748089"/>
            <a:ext cx="8926513" cy="2895600"/>
            <a:chOff x="48" y="2361"/>
            <a:chExt cx="5623" cy="1824"/>
          </a:xfrm>
        </p:grpSpPr>
        <p:sp>
          <p:nvSpPr>
            <p:cNvPr id="115724" name="Rectangle 1036"/>
            <p:cNvSpPr>
              <a:spLocks noChangeArrowheads="1"/>
            </p:cNvSpPr>
            <p:nvPr/>
          </p:nvSpPr>
          <p:spPr bwMode="auto">
            <a:xfrm>
              <a:off x="1200" y="2361"/>
              <a:ext cx="346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fr-FR" sz="3200" dirty="0"/>
                <a:t>Interactions médicamenteuses</a:t>
              </a:r>
            </a:p>
          </p:txBody>
        </p:sp>
        <p:sp>
          <p:nvSpPr>
            <p:cNvPr id="115725" name="Rectangle 1037"/>
            <p:cNvSpPr>
              <a:spLocks noChangeArrowheads="1"/>
            </p:cNvSpPr>
            <p:nvPr/>
          </p:nvSpPr>
          <p:spPr bwMode="auto">
            <a:xfrm>
              <a:off x="48" y="2649"/>
              <a:ext cx="5623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sz="2600" i="1" u="sng" dirty="0"/>
                <a:t>Association CI</a:t>
              </a:r>
              <a:r>
                <a:rPr lang="fr-FR" sz="2600" dirty="0"/>
                <a:t> : 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b="1" dirty="0"/>
                <a:t>injection IM, ponction et injection intra articulaires ou intra artérielles, infiltration sympathique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sz="2600" i="1" u="sng" dirty="0"/>
                <a:t>Association déconseillées</a:t>
              </a:r>
              <a:r>
                <a:rPr lang="fr-FR" sz="2600" dirty="0"/>
                <a:t> : 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b="1" dirty="0"/>
                <a:t>AINS, salicylés, </a:t>
              </a:r>
              <a:r>
                <a:rPr lang="fr-FR" b="1" dirty="0" err="1"/>
                <a:t>ticlopidine</a:t>
              </a:r>
              <a:endParaRPr lang="fr-FR" b="1" dirty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sz="2600" i="1" u="sng" dirty="0"/>
                <a:t>Association avec prudence</a:t>
              </a:r>
              <a:r>
                <a:rPr lang="fr-FR" sz="2600" dirty="0"/>
                <a:t> : 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fr-FR" b="1" dirty="0"/>
                <a:t>AVK, corticoïdes, </a:t>
              </a:r>
              <a:r>
                <a:rPr lang="fr-FR" b="1" dirty="0" err="1"/>
                <a:t>thrombolytiques</a:t>
              </a:r>
              <a:endParaRPr lang="fr-FR" b="1" dirty="0"/>
            </a:p>
          </p:txBody>
        </p:sp>
      </p:grpSp>
      <p:sp>
        <p:nvSpPr>
          <p:cNvPr id="115726" name="Rectangle 1038"/>
          <p:cNvSpPr>
            <a:spLocks noChangeArrowheads="1"/>
          </p:cNvSpPr>
          <p:nvPr/>
        </p:nvSpPr>
        <p:spPr bwMode="auto">
          <a:xfrm>
            <a:off x="87313" y="685800"/>
            <a:ext cx="8980487" cy="601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5727" name="Line 1039"/>
          <p:cNvSpPr>
            <a:spLocks noChangeShapeType="1"/>
          </p:cNvSpPr>
          <p:nvPr/>
        </p:nvSpPr>
        <p:spPr bwMode="auto">
          <a:xfrm flipH="1">
            <a:off x="4648200" y="685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HEPARINES </a:t>
            </a:r>
            <a:r>
              <a:rPr lang="fr-FR" sz="3200" b="1" dirty="0">
                <a:solidFill>
                  <a:srgbClr val="7030A0"/>
                </a:solidFill>
              </a:rPr>
              <a:t>(5)</a:t>
            </a:r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 flipH="1">
            <a:off x="4648200" y="6019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87313" y="685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Héparines non fractionnées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735513" y="6858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 b="1"/>
              <a:t>HBPM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87313" y="14478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87313" y="685800"/>
            <a:ext cx="8980487" cy="601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63675"/>
            <a:ext cx="8774113" cy="3946525"/>
            <a:chOff x="144" y="922"/>
            <a:chExt cx="5527" cy="2486"/>
          </a:xfrm>
        </p:grpSpPr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1193" y="922"/>
              <a:ext cx="346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fr-FR" sz="3200"/>
                <a:t>Contre-indications</a:t>
              </a:r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3063" y="3135"/>
              <a:ext cx="124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fr-FR" sz="2800"/>
                <a:t>Injection IM</a:t>
              </a:r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>
              <a:off x="144" y="1306"/>
              <a:ext cx="5527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Antécédents d’allergie et/ou de thrombopénie 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Manifestations ou tendances hémorragiques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Période post-op (chir. cerveau ou moelle épinière)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Endocardite bactérienne (sauf prothèse mécanique) ou épanchement péricardique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Ulcère gastro-duodénal évolutif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AVC hémorragique</a:t>
              </a:r>
            </a:p>
          </p:txBody>
        </p:sp>
        <p:sp>
          <p:nvSpPr>
            <p:cNvPr id="117772" name="Rectangle 12"/>
            <p:cNvSpPr>
              <a:spLocks noChangeArrowheads="1"/>
            </p:cNvSpPr>
            <p:nvPr/>
          </p:nvSpPr>
          <p:spPr bwMode="auto">
            <a:xfrm>
              <a:off x="144" y="3135"/>
              <a:ext cx="209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fr-FR" sz="2800"/>
                <a:t>Certaines associations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20663" y="5410200"/>
            <a:ext cx="8618537" cy="1143000"/>
            <a:chOff x="139" y="3408"/>
            <a:chExt cx="5429" cy="720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39" y="3408"/>
              <a:ext cx="3900" cy="720"/>
              <a:chOff x="139" y="3408"/>
              <a:chExt cx="3900" cy="720"/>
            </a:xfrm>
          </p:grpSpPr>
          <p:sp>
            <p:nvSpPr>
              <p:cNvPr id="117775" name="Rectangle 15"/>
              <p:cNvSpPr>
                <a:spLocks noChangeArrowheads="1"/>
              </p:cNvSpPr>
              <p:nvPr/>
            </p:nvSpPr>
            <p:spPr bwMode="auto">
              <a:xfrm>
                <a:off x="1824" y="3408"/>
                <a:ext cx="2215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fr-FR" sz="3200"/>
                  <a:t>Antidote</a:t>
                </a:r>
              </a:p>
            </p:txBody>
          </p:sp>
          <p:sp>
            <p:nvSpPr>
              <p:cNvPr id="117776" name="Rectangle 16"/>
              <p:cNvSpPr>
                <a:spLocks noChangeArrowheads="1"/>
              </p:cNvSpPr>
              <p:nvPr/>
            </p:nvSpPr>
            <p:spPr bwMode="auto">
              <a:xfrm>
                <a:off x="139" y="3696"/>
                <a:ext cx="270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r>
                  <a:rPr lang="fr-FR" sz="2800"/>
                  <a:t>1mg de Protamine </a:t>
                </a:r>
                <a:r>
                  <a:rPr lang="fr-FR" sz="2800">
                    <a:sym typeface="Wingdings 3" pitchFamily="18" charset="2"/>
                  </a:rPr>
                  <a:t></a:t>
                </a:r>
                <a:r>
                  <a:rPr lang="fr-FR" sz="2800"/>
                  <a:t> 100 UI d’héparine</a:t>
                </a:r>
                <a:endParaRPr lang="fr-FR" sz="2800" u="sng"/>
              </a:p>
            </p:txBody>
          </p:sp>
        </p:grpSp>
        <p:sp>
          <p:nvSpPr>
            <p:cNvPr id="117777" name="Rectangle 17"/>
            <p:cNvSpPr>
              <a:spLocks noChangeArrowheads="1"/>
            </p:cNvSpPr>
            <p:nvPr/>
          </p:nvSpPr>
          <p:spPr bwMode="auto">
            <a:xfrm>
              <a:off x="3012" y="3696"/>
              <a:ext cx="25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fr-FR" sz="2800"/>
                <a:t>?</a:t>
              </a:r>
              <a:endParaRPr lang="fr-FR" sz="2800" u="sng"/>
            </a:p>
          </p:txBody>
        </p:sp>
      </p:grpSp>
      <p:sp>
        <p:nvSpPr>
          <p:cNvPr id="117778" name="Line 18"/>
          <p:cNvSpPr>
            <a:spLocks noChangeShapeType="1"/>
          </p:cNvSpPr>
          <p:nvPr/>
        </p:nvSpPr>
        <p:spPr bwMode="auto">
          <a:xfrm flipH="1">
            <a:off x="4648200" y="685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 flipH="1">
            <a:off x="4648200" y="4648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fr-FR" sz="4000" b="1" dirty="0">
                <a:solidFill>
                  <a:srgbClr val="7030A0"/>
                </a:solidFill>
              </a:rPr>
              <a:t>HEPARINES </a:t>
            </a:r>
            <a:r>
              <a:rPr lang="fr-FR" sz="3200" b="1" dirty="0">
                <a:solidFill>
                  <a:srgbClr val="7030A0"/>
                </a:solidFill>
              </a:rPr>
              <a:t>(6)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52400" y="15240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3200"/>
              <a:t>Intérêt des HBPM / rapport aux HNF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52400" y="22860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fr-FR" sz="3200"/>
              <a:t> moins hémorragiques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152400" y="28956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fr-FR" sz="3200"/>
              <a:t> actions prolongées =&gt; conditions d’administration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152400" y="35052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fr-FR" sz="3200"/>
              <a:t> thrombopénies moins fréquentes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152400" y="41148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fr-FR" sz="3200"/>
              <a:t> surveillance biologique simplifiée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1513</Words>
  <PresentationFormat>Affichage à l'écran (4:3)</PresentationFormat>
  <Paragraphs>289</Paragraphs>
  <Slides>27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Gestion du traitement anticoagulant Dr H.Foudad</vt:lpstr>
      <vt:lpstr>Rappels</vt:lpstr>
      <vt:lpstr>Diapositive 3</vt:lpstr>
      <vt:lpstr>HEPARINES (1)</vt:lpstr>
      <vt:lpstr>HEPARINES (2)</vt:lpstr>
      <vt:lpstr>HEPARINES (3)</vt:lpstr>
      <vt:lpstr>HEPARINES (4)</vt:lpstr>
      <vt:lpstr>HEPARINES (5)</vt:lpstr>
      <vt:lpstr>HEPARINES (6)</vt:lpstr>
      <vt:lpstr>ANTICOAGULANTS ORAUX (1)</vt:lpstr>
      <vt:lpstr>Diapositive 11</vt:lpstr>
      <vt:lpstr>ANTICOAGULANTS ORAUX (2)</vt:lpstr>
      <vt:lpstr>ANTICOAGULANTS ORAUX (3)</vt:lpstr>
      <vt:lpstr>ANTICOAGULANTS ORAUX (4)</vt:lpstr>
      <vt:lpstr>ANTICOAGULANTS ORAUX (5)</vt:lpstr>
      <vt:lpstr>ANTICOAGULANTS ORAUX (6)</vt:lpstr>
      <vt:lpstr>SURVEILLANCE d’un TRAITEMENT ANTICOAGULANT (1)</vt:lpstr>
      <vt:lpstr>SURVEILLANCE d’un TRAITEMENT ANTICOAGULANT (2)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Surcharges cavitaires Dr H.Foudad</dc:title>
  <dc:creator>foudad</dc:creator>
  <cp:lastModifiedBy>MIMIH</cp:lastModifiedBy>
  <cp:revision>110</cp:revision>
  <dcterms:created xsi:type="dcterms:W3CDTF">2014-02-09T05:52:17Z</dcterms:created>
  <dcterms:modified xsi:type="dcterms:W3CDTF">2014-10-14T06:52:00Z</dcterms:modified>
</cp:coreProperties>
</file>