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F1FA-81A8-4D71-86D6-A9DDF9992FC3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D63C-4B2F-4076-BCE8-9AD5921792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5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F1FA-81A8-4D71-86D6-A9DDF9992FC3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D63C-4B2F-4076-BCE8-9AD5921792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7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F1FA-81A8-4D71-86D6-A9DDF9992FC3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D63C-4B2F-4076-BCE8-9AD5921792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9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F1FA-81A8-4D71-86D6-A9DDF9992FC3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D63C-4B2F-4076-BCE8-9AD59217925D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3600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F1FA-81A8-4D71-86D6-A9DDF9992FC3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D63C-4B2F-4076-BCE8-9AD5921792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16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F1FA-81A8-4D71-86D6-A9DDF9992FC3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D63C-4B2F-4076-BCE8-9AD5921792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62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F1FA-81A8-4D71-86D6-A9DDF9992FC3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D63C-4B2F-4076-BCE8-9AD5921792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15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F1FA-81A8-4D71-86D6-A9DDF9992FC3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D63C-4B2F-4076-BCE8-9AD5921792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72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F1FA-81A8-4D71-86D6-A9DDF9992FC3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D63C-4B2F-4076-BCE8-9AD5921792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0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F1FA-81A8-4D71-86D6-A9DDF9992FC3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D63C-4B2F-4076-BCE8-9AD5921792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00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F1FA-81A8-4D71-86D6-A9DDF9992FC3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D63C-4B2F-4076-BCE8-9AD5921792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6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F1FA-81A8-4D71-86D6-A9DDF9992FC3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D63C-4B2F-4076-BCE8-9AD5921792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5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F1FA-81A8-4D71-86D6-A9DDF9992FC3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D63C-4B2F-4076-BCE8-9AD5921792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2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F1FA-81A8-4D71-86D6-A9DDF9992FC3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D63C-4B2F-4076-BCE8-9AD5921792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4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F1FA-81A8-4D71-86D6-A9DDF9992FC3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D63C-4B2F-4076-BCE8-9AD5921792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0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F1FA-81A8-4D71-86D6-A9DDF9992FC3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D63C-4B2F-4076-BCE8-9AD5921792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35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5F1FA-81A8-4D71-86D6-A9DDF9992FC3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7D63C-4B2F-4076-BCE8-9AD5921792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1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EE5F1FA-81A8-4D71-86D6-A9DDF9992FC3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7D63C-4B2F-4076-BCE8-9AD5921792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5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3143" y="1859280"/>
            <a:ext cx="10859589" cy="1881781"/>
          </a:xfrm>
        </p:spPr>
        <p:txBody>
          <a:bodyPr/>
          <a:lstStyle/>
          <a:p>
            <a:pPr algn="ctr"/>
            <a:r>
              <a:rPr lang="fr-FR" sz="4800" dirty="0" smtClean="0"/>
              <a:t>Interprétation pratique de l ’électrocardiogramme de surface</a:t>
            </a:r>
            <a:endParaRPr lang="en-US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fr-FR" sz="2400" b="1" i="1" dirty="0" smtClean="0">
                <a:solidFill>
                  <a:srgbClr val="92D050"/>
                </a:solidFill>
              </a:rPr>
              <a:t>DR . TALEB Abdelfetah </a:t>
            </a:r>
          </a:p>
          <a:p>
            <a:pPr algn="ctr"/>
            <a:r>
              <a:rPr lang="fr-FR" sz="2400" b="1" i="1" dirty="0" smtClean="0">
                <a:solidFill>
                  <a:srgbClr val="92D050"/>
                </a:solidFill>
              </a:rPr>
              <a:t>Service de cardiologie /HMRUC </a:t>
            </a:r>
            <a:endParaRPr lang="en-US" sz="2400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9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Dérivations précordiales de Wilson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111" y="1747067"/>
            <a:ext cx="6494918" cy="4806133"/>
          </a:xfrm>
        </p:spPr>
        <p:txBody>
          <a:bodyPr>
            <a:normAutofit/>
          </a:bodyPr>
          <a:lstStyle/>
          <a:p>
            <a:r>
              <a:rPr lang="fr-FR" sz="2400" b="1" u="sng" dirty="0" smtClean="0"/>
              <a:t>Position des électrodes précordiales</a:t>
            </a:r>
            <a:r>
              <a:rPr lang="fr-FR" b="1" u="sng" dirty="0" smtClean="0"/>
              <a:t>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smtClean="0"/>
              <a:t>V1 : 4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EIC sur le bord droit du sternum (ligne para-sternale)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smtClean="0"/>
              <a:t>V2 :4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EIC sur le bord gauche du sternum (ligne para-sternale 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smtClean="0"/>
              <a:t>V3 :  A mi-distance entre V2 et V4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smtClean="0"/>
              <a:t>V4 : 5</a:t>
            </a:r>
            <a:r>
              <a:rPr lang="fr-FR" sz="2000" baseline="30000" dirty="0" smtClean="0"/>
              <a:t>ème</a:t>
            </a:r>
            <a:r>
              <a:rPr lang="fr-FR" sz="2000" dirty="0" smtClean="0"/>
              <a:t> EIC sur la ligne médio-claviculaire 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smtClean="0"/>
              <a:t>V5 : A mi-distance entre V4 et V6 sur la ligne axillaire antérieure.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smtClean="0"/>
              <a:t>V6 : Même niveau horizontal que V4 et V5 sur la ligne axillaire moyenne </a:t>
            </a:r>
            <a:endParaRPr lang="en-US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276" y="2047194"/>
            <a:ext cx="4562475" cy="417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3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7408" y="452718"/>
            <a:ext cx="9978347" cy="1400530"/>
          </a:xfrm>
        </p:spPr>
        <p:txBody>
          <a:bodyPr/>
          <a:lstStyle/>
          <a:p>
            <a:r>
              <a:rPr lang="fr-FR" dirty="0" smtClean="0"/>
              <a:t>Dérivations précordiales  complémentaires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7409" y="2052918"/>
            <a:ext cx="6510077" cy="4195481"/>
          </a:xfrm>
        </p:spPr>
        <p:txBody>
          <a:bodyPr/>
          <a:lstStyle/>
          <a:p>
            <a:r>
              <a:rPr lang="fr-FR" dirty="0" smtClean="0"/>
              <a:t>Ces dérivations viennent compléter l’ECG standard à 12 dérivations ,notamment en pratique courante dans le bilan d’extension de l’infarctus du myocarde</a:t>
            </a:r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r>
              <a:rPr lang="fr-FR" dirty="0" smtClean="0"/>
              <a:t>V3R et V4R : positions symétriques à V3 et V4 respectivement sur l’hémi-thorax droit . Elles ont un intérêt surtout dans l’infarctus du ventricule droit et dans l’hypertrophie ventriculaire droite . 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819" y="1853248"/>
            <a:ext cx="4562475" cy="417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Dérivations précordiales complémentaires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2684" y="2335947"/>
            <a:ext cx="4927374" cy="4195481"/>
          </a:xfrm>
        </p:spPr>
        <p:txBody>
          <a:bodyPr/>
          <a:lstStyle/>
          <a:p>
            <a:r>
              <a:rPr lang="fr-FR" dirty="0" smtClean="0"/>
              <a:t>V7,V8 et V9 : sur même niveau horizontal que V4,V5 et V6 .</a:t>
            </a:r>
          </a:p>
          <a:p>
            <a:r>
              <a:rPr lang="fr-FR" dirty="0" smtClean="0"/>
              <a:t>Intérêt dans l’infarctus postérieur et dans l’évaluation de l’extension d’un infarctus. 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023" y="1378403"/>
            <a:ext cx="46577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8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940" y="387404"/>
            <a:ext cx="9891260" cy="1400530"/>
          </a:xfrm>
        </p:spPr>
        <p:txBody>
          <a:bodyPr/>
          <a:lstStyle/>
          <a:p>
            <a:r>
              <a:rPr lang="fr-FR" dirty="0" smtClean="0"/>
              <a:t>Interprétation systématique de l’ECG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Deux étapes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Etude analytique : analyse ,détail 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Etude synthétique :conclusions  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2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Etude analytique :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200" dirty="0" smtClean="0"/>
              <a:t>Le rythme .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200" dirty="0" smtClean="0"/>
              <a:t>L’</a:t>
            </a:r>
            <a:r>
              <a:rPr lang="fr-FR" sz="2200" dirty="0" err="1" smtClean="0"/>
              <a:t>auriculogramme</a:t>
            </a:r>
            <a:r>
              <a:rPr lang="fr-FR" sz="2200" dirty="0" smtClean="0"/>
              <a:t> : dépolarisation atriale ,onde P .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200" dirty="0" smtClean="0"/>
              <a:t>La conduction </a:t>
            </a:r>
            <a:r>
              <a:rPr lang="fr-FR" sz="2200" dirty="0" err="1" smtClean="0"/>
              <a:t>atrio</a:t>
            </a:r>
            <a:r>
              <a:rPr lang="fr-FR" sz="2200" dirty="0" smtClean="0"/>
              <a:t>-ventriculaire : espace PR .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200" dirty="0" smtClean="0"/>
              <a:t>Le </a:t>
            </a:r>
            <a:r>
              <a:rPr lang="fr-FR" sz="2200" dirty="0" err="1" smtClean="0"/>
              <a:t>ventriculogramme</a:t>
            </a:r>
            <a:r>
              <a:rPr lang="fr-FR" sz="2200" dirty="0" smtClean="0"/>
              <a:t> : dépolarisation ventriculaire , QRS .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200" dirty="0" smtClean="0"/>
              <a:t>La repolarisation ventriculaire : segment ST et onde T  .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200" dirty="0" smtClean="0"/>
              <a:t>L’intervalle QT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200" dirty="0" smtClean="0"/>
              <a:t>Les indices 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1470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fr-FR" dirty="0" smtClean="0"/>
              <a:t>Rythme :</a:t>
            </a:r>
            <a:br>
              <a:rPr lang="fr-FR" dirty="0" smtClean="0"/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Trois (03) question à poser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smtClean="0"/>
              <a:t>Sinusal ou non 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smtClean="0"/>
              <a:t>Régulier ou irrégulier 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smtClean="0"/>
              <a:t>Fréquence cardiaque  </a:t>
            </a:r>
            <a:r>
              <a:rPr lang="fr-F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3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Rythme sinusal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2052918"/>
            <a:ext cx="10413774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200" dirty="0" smtClean="0"/>
              <a:t>Chaque complexe QRS est précédé d’une onde P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200" dirty="0" smtClean="0"/>
              <a:t>L’onde P a la même morphologie sur la même dérivation (WPW,pacemaker), et elle est positive en DI, DII et aVF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200" dirty="0" smtClean="0"/>
              <a:t>L’espace PR est constant (BAV) 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805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7882" y="223904"/>
            <a:ext cx="9404723" cy="1400530"/>
          </a:xfrm>
        </p:spPr>
        <p:txBody>
          <a:bodyPr/>
          <a:lstStyle/>
          <a:p>
            <a:r>
              <a:rPr lang="fr-FR" dirty="0" smtClean="0"/>
              <a:t>Régularité 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8929" y="1410191"/>
            <a:ext cx="8946541" cy="8569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dirty="0" smtClean="0"/>
              <a:t>Espace RR équidistants </a:t>
            </a:r>
            <a:endParaRPr lang="en-US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42" y="2605087"/>
            <a:ext cx="9818914" cy="353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Fréquence cardiaque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21027" y="1457784"/>
            <a:ext cx="9477602" cy="65404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800" b="1" dirty="0" smtClean="0"/>
              <a:t>Rythme régulier : </a:t>
            </a:r>
            <a:r>
              <a:rPr lang="fr-FR" sz="2800" b="1" dirty="0" smtClean="0">
                <a:solidFill>
                  <a:srgbClr val="FFC000"/>
                </a:solidFill>
              </a:rPr>
              <a:t> FC =300/nombre de gros carreaux</a:t>
            </a:r>
            <a:endParaRPr lang="en-US" sz="2800" b="1" dirty="0">
              <a:solidFill>
                <a:srgbClr val="FFC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3116896"/>
            <a:ext cx="11517086" cy="31146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373082" y="2373082"/>
            <a:ext cx="346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300  150  100  75   60    50  45</a:t>
            </a:r>
            <a:endParaRPr lang="en-US" b="1" dirty="0"/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2656114" y="2858314"/>
            <a:ext cx="21772" cy="5171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3156857" y="2858314"/>
            <a:ext cx="21772" cy="5171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679371" y="2858314"/>
            <a:ext cx="0" cy="5171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071257" y="2858314"/>
            <a:ext cx="0" cy="6279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550229" y="2858314"/>
            <a:ext cx="0" cy="31395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5029200" y="2858314"/>
            <a:ext cx="21772" cy="5171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5435556" y="2814772"/>
            <a:ext cx="0" cy="5171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6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80139"/>
          </a:xfrm>
        </p:spPr>
        <p:txBody>
          <a:bodyPr/>
          <a:lstStyle/>
          <a:p>
            <a:r>
              <a:rPr lang="fr-FR" dirty="0" smtClean="0"/>
              <a:t>Fréquence cardiaque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2" y="2052919"/>
            <a:ext cx="10392002" cy="6249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800" b="1" dirty="0" smtClean="0"/>
              <a:t>Rythme irrégulier  : </a:t>
            </a:r>
            <a:r>
              <a:rPr lang="fr-FR" sz="2800" b="1" dirty="0" smtClean="0">
                <a:solidFill>
                  <a:srgbClr val="FFC000"/>
                </a:solidFill>
              </a:rPr>
              <a:t>FC = Nombre QRS en 6 secondes x 10 </a:t>
            </a:r>
            <a:endParaRPr lang="en-US" sz="2800" b="1" dirty="0">
              <a:solidFill>
                <a:srgbClr val="FFC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813" y="3407908"/>
            <a:ext cx="9354992" cy="3133725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H="1">
            <a:off x="1611082" y="3097949"/>
            <a:ext cx="9383486" cy="0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93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6171" y="2428649"/>
            <a:ext cx="9927771" cy="2387600"/>
          </a:xfrm>
        </p:spPr>
        <p:txBody>
          <a:bodyPr>
            <a:noAutofit/>
          </a:bodyPr>
          <a:lstStyle/>
          <a:p>
            <a:pPr algn="ctr"/>
            <a:r>
              <a:rPr lang="fr-FR" sz="32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3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l’ ECG est un enregistrement de surface sur un support papier, de l’activité électrique du cœur, par des électrodes reliés à un électrocardiographe qui amplifie le signal électrique 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36171" y="435434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Définition de l’électrocardiogramme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768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2. </a:t>
            </a:r>
            <a:r>
              <a:rPr lang="fr-FR" dirty="0" err="1" smtClean="0"/>
              <a:t>Auriculogramme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Quatre (04) questions à poser 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Aspect de l’onde 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Amplitude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Durée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Axe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Onde P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7889" y="2793154"/>
            <a:ext cx="5907088" cy="25843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200" dirty="0" smtClean="0"/>
              <a:t>Positive en DI,DII,aVF et de V4 à V6 .Elle est diphasique en V1 et négative en aVR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00" dirty="0" smtClean="0"/>
              <a:t>Durée  &lt; 0,11 s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00" dirty="0" smtClean="0"/>
              <a:t>Amplitude  &lt; 2,5 mm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200" dirty="0" smtClean="0"/>
              <a:t>Axe entre 0° et + 75° </a:t>
            </a:r>
            <a:endParaRPr lang="en-US" sz="2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114" y="2052919"/>
            <a:ext cx="4720909" cy="460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3. Conduction </a:t>
            </a:r>
            <a:r>
              <a:rPr lang="fr-FR" dirty="0" err="1" smtClean="0"/>
              <a:t>atrio</a:t>
            </a:r>
            <a:r>
              <a:rPr lang="fr-FR" dirty="0" smtClean="0"/>
              <a:t>-ventriculaire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8513" y="2858463"/>
            <a:ext cx="5928858" cy="289443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200" dirty="0" smtClean="0"/>
              <a:t>Deux (02) questions  : espace PR ou PQ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200" dirty="0" smtClean="0"/>
              <a:t>Isoélectrique ou non 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200" dirty="0" smtClean="0"/>
              <a:t>Durée : mesurée du début de l’onde P jusqu'au début du QRS .Elle varie entre 0,12 et  0,20 secondes selon l'âge et le fréquence cardiaque . </a:t>
            </a:r>
            <a:endParaRPr lang="en-US" sz="2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454" y="2504874"/>
            <a:ext cx="46386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4.Ventriculogramme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111" y="1747067"/>
            <a:ext cx="5754689" cy="419548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Dans le plan frontal : 02 questions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smtClean="0"/>
              <a:t>Axe du QRS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smtClean="0"/>
              <a:t>Durée du QRS .</a:t>
            </a:r>
          </a:p>
          <a:p>
            <a:pPr marL="457200" lvl="1" indent="0">
              <a:buNone/>
            </a:pPr>
            <a:endParaRPr lang="fr-FR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Dans le plan horizontal :03 questions 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smtClean="0"/>
              <a:t>Aspect du QRS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smtClean="0"/>
              <a:t>Durée : déflexion intrinsecoide  (DI)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000" dirty="0" smtClean="0"/>
              <a:t>Amplitude :R/S</a:t>
            </a:r>
          </a:p>
          <a:p>
            <a:pPr marL="457200" lvl="1" indent="0">
              <a:buNone/>
            </a:pPr>
            <a:endParaRPr lang="fr-FR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Zone de transition (V3,V4) : aspect  R/S</a:t>
            </a:r>
            <a:endParaRPr lang="en-US" dirty="0" smtClean="0"/>
          </a:p>
        </p:txBody>
      </p:sp>
      <p:sp>
        <p:nvSpPr>
          <p:cNvPr id="5" name="Accolade fermante 4"/>
          <p:cNvSpPr/>
          <p:nvPr/>
        </p:nvSpPr>
        <p:spPr>
          <a:xfrm>
            <a:off x="5834749" y="4005941"/>
            <a:ext cx="304800" cy="1066800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6379030" y="4027712"/>
            <a:ext cx="4927386" cy="10156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FFC000"/>
                </a:solidFill>
              </a:rPr>
              <a:t>Précordiales droites (V1,V2)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FFC000"/>
                </a:solidFill>
              </a:rPr>
              <a:t>Précordiales gauches (V5,V6</a:t>
            </a:r>
            <a:r>
              <a:rPr lang="fr-FR" dirty="0" smtClean="0">
                <a:solidFill>
                  <a:srgbClr val="FFC000"/>
                </a:solidFill>
              </a:rPr>
              <a:t>) 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Complexe QRS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112" y="2052917"/>
            <a:ext cx="6777946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03 ondes accolées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Onde Q : première onde négative après l’onde 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Onde R :première onde positive du complexe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Onde S : première onde négative après l’onde R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Si onde supplémentaire : R’,S’,R’’,  ….etc. 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058" y="1878749"/>
            <a:ext cx="4619625" cy="317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1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Complexe QRS </a:t>
            </a:r>
            <a:endParaRPr lang="en-US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72840"/>
              </p:ext>
            </p:extLst>
          </p:nvPr>
        </p:nvGraphicFramePr>
        <p:xfrm>
          <a:off x="1103312" y="1773674"/>
          <a:ext cx="9760999" cy="4254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749">
                  <a:extLst>
                    <a:ext uri="{9D8B030D-6E8A-4147-A177-3AD203B41FA5}">
                      <a16:colId xmlns:a16="http://schemas.microsoft.com/office/drawing/2014/main" val="177624937"/>
                    </a:ext>
                  </a:extLst>
                </a:gridCol>
                <a:gridCol w="6850250">
                  <a:extLst>
                    <a:ext uri="{9D8B030D-6E8A-4147-A177-3AD203B41FA5}">
                      <a16:colId xmlns:a16="http://schemas.microsoft.com/office/drawing/2014/main" val="2426788480"/>
                    </a:ext>
                  </a:extLst>
                </a:gridCol>
              </a:tblGrid>
              <a:tr h="504582">
                <a:tc>
                  <a:txBody>
                    <a:bodyPr/>
                    <a:lstStyle/>
                    <a:p>
                      <a:r>
                        <a:rPr lang="fr-FR" dirty="0" smtClean="0"/>
                        <a:t>Axe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smtClean="0"/>
                        <a:t>De  -</a:t>
                      </a:r>
                      <a:r>
                        <a:rPr lang="fr-FR" b="0" dirty="0" smtClean="0"/>
                        <a:t>30° à +110°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038374"/>
                  </a:ext>
                </a:extLst>
              </a:tr>
              <a:tr h="536698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Transition électrique progressive de V1 à V6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338615"/>
                  </a:ext>
                </a:extLst>
              </a:tr>
              <a:tr h="1115878">
                <a:tc>
                  <a:txBody>
                    <a:bodyPr/>
                    <a:lstStyle/>
                    <a:p>
                      <a:r>
                        <a:rPr lang="fr-FR" b="1" dirty="0" smtClean="0"/>
                        <a:t>Précordiales droites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Aspect 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Rapport R/S &lt; 1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DID &lt; 0,03</a:t>
                      </a:r>
                      <a:r>
                        <a:rPr lang="fr-FR" baseline="0" dirty="0" smtClean="0"/>
                        <a:t> sec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584809"/>
                  </a:ext>
                </a:extLst>
              </a:tr>
              <a:tr h="1137119">
                <a:tc>
                  <a:txBody>
                    <a:bodyPr/>
                    <a:lstStyle/>
                    <a:p>
                      <a:r>
                        <a:rPr lang="fr-FR" b="1" dirty="0" smtClean="0"/>
                        <a:t>Précordiales gauches</a:t>
                      </a:r>
                      <a:r>
                        <a:rPr lang="fr-FR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Aspect qRs ou qR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Rapport R/S &gt;</a:t>
                      </a:r>
                      <a:r>
                        <a:rPr lang="fr-FR" baseline="0" dirty="0" smtClean="0"/>
                        <a:t> 1en V5  et &gt;2 en V6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 smtClean="0"/>
                        <a:t>DIG &lt;0,05 sec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973796"/>
                  </a:ext>
                </a:extLst>
              </a:tr>
              <a:tr h="588936">
                <a:tc>
                  <a:txBody>
                    <a:bodyPr/>
                    <a:lstStyle/>
                    <a:p>
                      <a:r>
                        <a:rPr lang="fr-FR" b="1" dirty="0" smtClean="0"/>
                        <a:t>Hauteur des</a:t>
                      </a:r>
                      <a:r>
                        <a:rPr lang="fr-FR" b="1" baseline="0" dirty="0" smtClean="0"/>
                        <a:t> déflexions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 smtClean="0"/>
                        <a:t>&lt; 25-30</a:t>
                      </a:r>
                      <a:r>
                        <a:rPr lang="fr-FR" baseline="0" dirty="0" smtClean="0"/>
                        <a:t> mm en précordiales et &gt;5mm en périphériques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962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/>
                        <a:t>Onde Q normale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Durée &lt; 0,04 sec et amplitude &lt; 2</a:t>
                      </a:r>
                      <a:r>
                        <a:rPr lang="fr-FR" baseline="0" dirty="0" smtClean="0"/>
                        <a:t>5 % de l’onde R suivante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084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9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18" y="1271587"/>
            <a:ext cx="11461194" cy="509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Déflexion intrinsecoide 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465" y="2324745"/>
            <a:ext cx="6974237" cy="410794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9417" y="2479729"/>
            <a:ext cx="32546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 smtClean="0"/>
              <a:t>Se mesure du début du QRS jusqu’au sommet de la dernière onde R 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 smtClean="0"/>
              <a:t>Elle représente la durée nécessaire pour dépolariser la paroi en face de l’électrode en </a:t>
            </a:r>
            <a:r>
              <a:rPr lang="fr-FR" sz="2000" dirty="0" err="1" smtClean="0"/>
              <a:t>trans</a:t>
            </a:r>
            <a:r>
              <a:rPr lang="fr-FR" sz="2000" dirty="0" smtClean="0"/>
              <a:t>-mural  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519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Complexe QRS :Durée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5289" y="1975427"/>
            <a:ext cx="9760019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200" dirty="0" smtClean="0"/>
              <a:t>La durée du complexe QRS est mesurée dans la dérivation où le QRS parait le plus large .Elle est normalement comprise entre </a:t>
            </a:r>
            <a:r>
              <a:rPr lang="fr-FR" sz="2200" b="1" dirty="0" smtClean="0">
                <a:solidFill>
                  <a:srgbClr val="FFC000"/>
                </a:solidFill>
              </a:rPr>
              <a:t>0,06</a:t>
            </a:r>
            <a:r>
              <a:rPr lang="fr-FR" sz="2200" dirty="0" smtClean="0"/>
              <a:t> et </a:t>
            </a:r>
            <a:r>
              <a:rPr lang="fr-FR" sz="2200" b="1" dirty="0" smtClean="0">
                <a:solidFill>
                  <a:srgbClr val="FFC000"/>
                </a:solidFill>
              </a:rPr>
              <a:t>0,10</a:t>
            </a:r>
            <a:r>
              <a:rPr lang="fr-FR" sz="2200" dirty="0" smtClean="0"/>
              <a:t> seconde .</a:t>
            </a:r>
          </a:p>
          <a:p>
            <a:pPr marL="0" indent="0">
              <a:buNone/>
            </a:pPr>
            <a:endParaRPr lang="fr-FR" sz="2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sz="2200" dirty="0" smtClean="0"/>
              <a:t>Au-delà de </a:t>
            </a:r>
            <a:r>
              <a:rPr lang="fr-FR" sz="2200" b="1" dirty="0" smtClean="0">
                <a:solidFill>
                  <a:srgbClr val="FFC000"/>
                </a:solidFill>
              </a:rPr>
              <a:t>0,12</a:t>
            </a:r>
            <a:r>
              <a:rPr lang="fr-FR" sz="2200" dirty="0" smtClean="0"/>
              <a:t> sec , on évoque un trouble majeur de conduction intraventriculaire (BBG ,BBD)  .</a:t>
            </a:r>
          </a:p>
          <a:p>
            <a:pPr marL="0" indent="0">
              <a:buNone/>
            </a:pPr>
            <a:endParaRPr lang="fr-FR" sz="2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sz="2200" dirty="0" smtClean="0"/>
              <a:t>Entre </a:t>
            </a:r>
            <a:r>
              <a:rPr lang="fr-FR" sz="2200" b="1" dirty="0" smtClean="0">
                <a:solidFill>
                  <a:srgbClr val="FFC000"/>
                </a:solidFill>
              </a:rPr>
              <a:t>0,10 et 0,12 </a:t>
            </a:r>
            <a:r>
              <a:rPr lang="fr-FR" sz="2200" dirty="0" smtClean="0"/>
              <a:t>sec on peut parler d’un trouble mineur de la conduction intraventriculaire (BBIG,BBID</a:t>
            </a:r>
            <a:r>
              <a:rPr lang="fr-F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6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Complexe QRS :  Axe ..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21" y="1493891"/>
            <a:ext cx="8791575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66" y="322089"/>
            <a:ext cx="10675032" cy="1400530"/>
          </a:xfrm>
        </p:spPr>
        <p:txBody>
          <a:bodyPr/>
          <a:lstStyle/>
          <a:p>
            <a:r>
              <a:rPr lang="fr-FR" dirty="0" smtClean="0"/>
              <a:t>A quoi sert un électrocardiogramme ?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fr-FR" sz="2400" dirty="0" smtClean="0"/>
              <a:t>Examen systématique en cardiologie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400" dirty="0" smtClean="0"/>
              <a:t>Outil diagnostique 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srgbClr val="FFC000"/>
                </a:solidFill>
              </a:rPr>
              <a:t>Troubles du rythme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srgbClr val="FFC000"/>
                </a:solidFill>
              </a:rPr>
              <a:t>Troubles de la conduction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srgbClr val="FFC000"/>
                </a:solidFill>
              </a:rPr>
              <a:t>Cardiopathie ischémique  :IDM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400" dirty="0" smtClean="0"/>
              <a:t>Retentissement des cardiopathies </a:t>
            </a:r>
            <a:r>
              <a:rPr lang="fr-FR" dirty="0" smtClean="0"/>
              <a:t>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srgbClr val="FFC000"/>
                </a:solidFill>
              </a:rPr>
              <a:t>hypertrophies</a:t>
            </a:r>
          </a:p>
          <a:p>
            <a:pPr marL="914400" lvl="2" indent="0">
              <a:buNone/>
            </a:pP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52096"/>
          </a:xfrm>
        </p:spPr>
        <p:txBody>
          <a:bodyPr/>
          <a:lstStyle/>
          <a:p>
            <a:pPr algn="ctr"/>
            <a:r>
              <a:rPr lang="fr-FR" dirty="0" smtClean="0"/>
              <a:t>Axe à +90°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756" y="2052637"/>
            <a:ext cx="7377193" cy="437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Axe à  +75°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4814" y="2052637"/>
            <a:ext cx="8803037" cy="461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0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Axe à +150°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836" y="1853248"/>
            <a:ext cx="9221492" cy="481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2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Axe à +15°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624" y="1441343"/>
            <a:ext cx="7741586" cy="519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3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Axe = 0°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689" y="1162373"/>
            <a:ext cx="7553728" cy="554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7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Axe à -15°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193" y="1286358"/>
            <a:ext cx="7780149" cy="53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2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Axe à -15°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198" y="1348353"/>
            <a:ext cx="7749152" cy="516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3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Axe à -75°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0333" y="1456841"/>
            <a:ext cx="7104528" cy="499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3602" y="0"/>
            <a:ext cx="9404723" cy="1400530"/>
          </a:xfrm>
        </p:spPr>
        <p:txBody>
          <a:bodyPr/>
          <a:lstStyle/>
          <a:p>
            <a:pPr algn="ctr"/>
            <a:r>
              <a:rPr lang="fr-FR" dirty="0" smtClean="0"/>
              <a:t>Axe indéterminé : perpendiculaire au plan frontal 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838" y="1843572"/>
            <a:ext cx="9159498" cy="501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6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5. Repolarisation ventriculaire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3" y="2052918"/>
            <a:ext cx="3561678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b="1" dirty="0" smtClean="0"/>
              <a:t>Segment St et onde 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b="1" dirty="0" smtClean="0"/>
              <a:t>Segment ST 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dirty="0" smtClean="0"/>
              <a:t>Isoélectrique 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dirty="0" smtClean="0"/>
              <a:t>Sous-décalage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dirty="0" smtClean="0"/>
              <a:t>Sus-décalage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b="1" dirty="0" smtClean="0"/>
              <a:t>Onde T 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dirty="0" smtClean="0"/>
              <a:t>Aspect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dirty="0" smtClean="0"/>
              <a:t>Amplitude 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931" y="2414102"/>
            <a:ext cx="50006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L’ECG standard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5082" y="2270632"/>
            <a:ext cx="9259889" cy="193125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       L’</a:t>
            </a:r>
            <a:r>
              <a:rPr lang="fr-FR" sz="2400" dirty="0" smtClean="0"/>
              <a:t>ECG standard est enregistré sur 12 dérivations (6 précordiales, 6 dérivations des membres ) avec une vitesse de déroulement de papier à 25 mm/seconde et une amplitude de 10 mm pour 1 mv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41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Segment ST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111" y="2052916"/>
            <a:ext cx="6521854" cy="41954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Le segment ST va du point </a:t>
            </a:r>
            <a:r>
              <a:rPr lang="fr-FR" b="1" dirty="0" smtClean="0">
                <a:solidFill>
                  <a:srgbClr val="FFC000"/>
                </a:solidFill>
              </a:rPr>
              <a:t>j</a:t>
            </a:r>
            <a:r>
              <a:rPr lang="fr-FR" dirty="0" smtClean="0"/>
              <a:t> ,fin du complexe QRS au début de l’onde 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C’est un segment horizontal sur la ligne isoélectrique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Le déplacement du segment ST s’apprécie en comparant son niveau à celui du segment TP suivant  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592" y="1917045"/>
            <a:ext cx="43910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0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Onde T ..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Dans les précordiales :elle est généralement positive de </a:t>
            </a:r>
            <a:r>
              <a:rPr lang="fr-FR" dirty="0" smtClean="0">
                <a:solidFill>
                  <a:srgbClr val="FFFF00"/>
                </a:solidFill>
              </a:rPr>
              <a:t>V2 àV6 </a:t>
            </a:r>
            <a:r>
              <a:rPr lang="fr-FR" dirty="0" smtClean="0"/>
              <a:t>chez l’adulte .</a:t>
            </a:r>
            <a:r>
              <a:rPr lang="fr-FR" dirty="0" smtClean="0">
                <a:solidFill>
                  <a:srgbClr val="FFFF00"/>
                </a:solidFill>
              </a:rPr>
              <a:t>En V1</a:t>
            </a:r>
            <a:r>
              <a:rPr lang="fr-FR" dirty="0" smtClean="0"/>
              <a:t>,elle peut être positive ,isoélectrique ou négative.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En périphérique :elle est généralement positive, excepté </a:t>
            </a:r>
            <a:r>
              <a:rPr lang="fr-FR" dirty="0" smtClean="0">
                <a:solidFill>
                  <a:srgbClr val="FFFF00"/>
                </a:solidFill>
              </a:rPr>
              <a:t>aVR où elle est toujours négative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Aspect asymétrique :ascension de pente lente et partie descendante raide 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Amplitude &lt; 5mm en périphérie ,&lt; 10 mm en précordial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7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5130" y="195686"/>
            <a:ext cx="9404723" cy="1059677"/>
          </a:xfrm>
        </p:spPr>
        <p:txBody>
          <a:bodyPr/>
          <a:lstStyle/>
          <a:p>
            <a:r>
              <a:rPr lang="fr-FR" dirty="0" smtClean="0"/>
              <a:t>6. Intervalle QT ..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0432" y="1664316"/>
            <a:ext cx="10241447" cy="419548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600" dirty="0" smtClean="0"/>
              <a:t>Le QT se mesure du début du QRS à la fin de l’onde T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600" dirty="0" smtClean="0"/>
              <a:t>Systole électrique.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600" dirty="0" smtClean="0"/>
              <a:t>Sa durée varie selon la fréquence cardiaque et le sexe du patient ,d’où le QT corrigé </a:t>
            </a:r>
            <a:r>
              <a:rPr lang="fr-FR" sz="2600" b="1" dirty="0" smtClean="0">
                <a:solidFill>
                  <a:srgbClr val="FFC000"/>
                </a:solidFill>
              </a:rPr>
              <a:t>QTc</a:t>
            </a:r>
            <a:r>
              <a:rPr lang="fr-FR" sz="2600" dirty="0" smtClean="0"/>
              <a:t> obtenu par la formule de </a:t>
            </a:r>
            <a:r>
              <a:rPr lang="fr-FR" sz="2600" b="1" dirty="0" err="1" smtClean="0">
                <a:solidFill>
                  <a:srgbClr val="FFC000"/>
                </a:solidFill>
              </a:rPr>
              <a:t>Bazzet</a:t>
            </a:r>
            <a:r>
              <a:rPr lang="fr-FR" sz="2600" dirty="0" smtClean="0"/>
              <a:t> ou grâce à une réglette ECG 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fr-FR" sz="3900" dirty="0" err="1" smtClean="0">
                <a:solidFill>
                  <a:srgbClr val="FFC000"/>
                </a:solidFill>
              </a:rPr>
              <a:t>QTc</a:t>
            </a:r>
            <a:r>
              <a:rPr lang="fr-FR" sz="3900" dirty="0" smtClean="0">
                <a:solidFill>
                  <a:srgbClr val="FFC000"/>
                </a:solidFill>
              </a:rPr>
              <a:t>(sec)=</a:t>
            </a:r>
            <a:r>
              <a:rPr lang="fr-FR" sz="3900" dirty="0" err="1" smtClean="0">
                <a:solidFill>
                  <a:srgbClr val="FFC000"/>
                </a:solidFill>
              </a:rPr>
              <a:t>QTm</a:t>
            </a:r>
            <a:r>
              <a:rPr lang="fr-FR" sz="3900" dirty="0" smtClean="0">
                <a:solidFill>
                  <a:srgbClr val="FFC000"/>
                </a:solidFill>
              </a:rPr>
              <a:t>(sec/√RR (sec)</a:t>
            </a:r>
          </a:p>
          <a:p>
            <a:pPr marL="0" indent="0" algn="ctr">
              <a:buNone/>
            </a:pPr>
            <a:endParaRPr lang="en-US" sz="3900" dirty="0" smtClean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Le QTm est normal s’il ne varie pas de plus de 10-20 % par rapport au QTc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La limite supérieure de la normale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dirty="0" smtClean="0"/>
              <a:t>0,35 à 0,44 seconde chez l’homme 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2400" dirty="0" smtClean="0"/>
              <a:t>0,35 à 0,46 seconde chez la femme. </a:t>
            </a:r>
            <a:endParaRPr lang="fr-FR" sz="2400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7367456" y="3291841"/>
            <a:ext cx="48332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01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5130" y="127253"/>
            <a:ext cx="9404723" cy="1050618"/>
          </a:xfrm>
        </p:spPr>
        <p:txBody>
          <a:bodyPr/>
          <a:lstStyle/>
          <a:p>
            <a:r>
              <a:rPr lang="fr-FR" dirty="0" smtClean="0"/>
              <a:t>7. Les indices ..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3346" y="1410346"/>
            <a:ext cx="10318939" cy="498589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rgbClr val="FFC000"/>
                </a:solidFill>
              </a:rPr>
              <a:t>Indice de </a:t>
            </a:r>
            <a:r>
              <a:rPr lang="fr-FR" b="1" dirty="0">
                <a:solidFill>
                  <a:srgbClr val="FFC000"/>
                </a:solidFill>
              </a:rPr>
              <a:t>S</a:t>
            </a:r>
            <a:r>
              <a:rPr lang="fr-FR" b="1" dirty="0" smtClean="0">
                <a:solidFill>
                  <a:srgbClr val="FFC000"/>
                </a:solidFill>
              </a:rPr>
              <a:t>okolow-Lyon = SV1+ RV5 ou V6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&lt; 35 mm chez le sujet &gt; 50 ans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&lt; 45 mm chez le sujet &lt; 50 ans </a:t>
            </a:r>
          </a:p>
          <a:p>
            <a:pPr marL="457200" lvl="1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rgbClr val="FFC000"/>
                </a:solidFill>
              </a:rPr>
              <a:t>Indice de Lewis = (RDI+SDIII) – (SDI+RDIII)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Si &lt; -14 : hypertrophie ventriculaire droite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Si &gt; +17 : hypertrophie ventriculaire gauche  </a:t>
            </a:r>
          </a:p>
          <a:p>
            <a:pPr marL="457200" lvl="1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rgbClr val="FFC000"/>
                </a:solidFill>
              </a:rPr>
              <a:t>Indice de </a:t>
            </a:r>
            <a:r>
              <a:rPr lang="fr-FR" b="1" dirty="0" err="1" smtClean="0">
                <a:solidFill>
                  <a:srgbClr val="FFC000"/>
                </a:solidFill>
              </a:rPr>
              <a:t>Casale</a:t>
            </a:r>
            <a:r>
              <a:rPr lang="fr-FR" b="1" dirty="0" smtClean="0">
                <a:solidFill>
                  <a:srgbClr val="FFC000"/>
                </a:solidFill>
              </a:rPr>
              <a:t> ou de Cornell =</a:t>
            </a:r>
            <a:r>
              <a:rPr lang="fr-FR" b="1" dirty="0" err="1" smtClean="0">
                <a:solidFill>
                  <a:srgbClr val="FFC000"/>
                </a:solidFill>
              </a:rPr>
              <a:t>RaVL</a:t>
            </a:r>
            <a:r>
              <a:rPr lang="fr-FR" b="1" dirty="0" smtClean="0">
                <a:solidFill>
                  <a:srgbClr val="FFC000"/>
                </a:solidFill>
              </a:rPr>
              <a:t> +SV3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&lt; 28 mm chez l’homme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&lt; 20 mm chez la femme 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rgbClr val="FFC000"/>
                </a:solidFill>
              </a:rPr>
              <a:t>Autres</a:t>
            </a:r>
            <a:r>
              <a:rPr lang="fr-FR" dirty="0" smtClean="0"/>
              <a:t> : indice de Blondeau et Heller (SV2+RV7 : &lt; 35 mm, indice de </a:t>
            </a:r>
            <a:r>
              <a:rPr lang="fr-FR" dirty="0" err="1" smtClean="0"/>
              <a:t>Gubner</a:t>
            </a:r>
            <a:r>
              <a:rPr lang="fr-FR" dirty="0" smtClean="0"/>
              <a:t> (RDI+SDIII : &lt; 25 mm )</a:t>
            </a:r>
          </a:p>
        </p:txBody>
      </p:sp>
    </p:spTree>
    <p:extLst>
      <p:ext uri="{BB962C8B-B14F-4D97-AF65-F5344CB8AC3E}">
        <p14:creationId xmlns:p14="http://schemas.microsoft.com/office/powerpoint/2010/main" val="19193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167" y="421721"/>
            <a:ext cx="9900668" cy="1763539"/>
          </a:xfrm>
        </p:spPr>
        <p:txBody>
          <a:bodyPr/>
          <a:lstStyle/>
          <a:p>
            <a:pPr algn="ctr"/>
            <a:r>
              <a:rPr lang="fr-FR" dirty="0" smtClean="0"/>
              <a:t>Etude synthétique : conclusion de l’ECG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294" y="2185260"/>
            <a:ext cx="8946541" cy="41954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Rythme et fréquence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Anomalies de la conduction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Hypertrophie atriale et/ou ventriculaire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Anomalies de la repolarisation ventriculaire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Troubles de l’excitabilité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QT court ou allongé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440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Iconographie 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dérivations périphériques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Permettent d’étudier l’activité électrique du cœur  dans le plan frontal .</a:t>
            </a:r>
          </a:p>
          <a:p>
            <a:pPr>
              <a:buFont typeface="Wingdings" panose="05000000000000000000" pitchFamily="2" charset="2"/>
              <a:buChar char="v"/>
            </a:pPr>
            <a:endParaRPr lang="fr-FR" dirty="0"/>
          </a:p>
          <a:p>
            <a:pPr>
              <a:buFont typeface="Wingdings" panose="05000000000000000000" pitchFamily="2" charset="2"/>
              <a:buChar char="v"/>
            </a:pPr>
            <a:r>
              <a:rPr lang="fr-FR" dirty="0" smtClean="0"/>
              <a:t>Au nombre de 6 ,elles ont été déterminé par Einthoven en 1912 ( DI,DII,DIII ) et complétées par Goldberger en 1942  (</a:t>
            </a:r>
            <a:r>
              <a:rPr lang="fr-FR" dirty="0" err="1" smtClean="0"/>
              <a:t>aVR,aVF,aVL</a:t>
            </a:r>
            <a:r>
              <a:rPr lang="fr-F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7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65432" cy="1400530"/>
          </a:xfrm>
        </p:spPr>
        <p:txBody>
          <a:bodyPr/>
          <a:lstStyle/>
          <a:p>
            <a:r>
              <a:rPr lang="fr-FR" dirty="0" smtClean="0"/>
              <a:t>Position des électrodes des membres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111" y="1399777"/>
            <a:ext cx="7431089" cy="31722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4 électrodes des membres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(R) pour Right (couleur rouge )pour  le membre supérieur droit 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L pour </a:t>
            </a:r>
            <a:r>
              <a:rPr lang="fr-FR" dirty="0" err="1" smtClean="0"/>
              <a:t>Left</a:t>
            </a:r>
            <a:r>
              <a:rPr lang="fr-FR" dirty="0" smtClean="0"/>
              <a:t> (couleur jaune )pour le membre supérieur gauche 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F pour Foot (couleur verte)pour le membre inferieur gauche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 smtClean="0"/>
              <a:t>Terre :électrode neutre (couleur noire )pour le membre inferieur droit .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646111" y="5050971"/>
            <a:ext cx="7605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Moyens mnémotechniques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Le sang ( rouge )sur le bitume (noir ) et le soleil(jaune) sur la prairie(vert)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Rien Ne Va Jamais ( Rouge Noir Vert Jaune en </a:t>
            </a:r>
            <a:r>
              <a:rPr lang="fr-FR" dirty="0" err="1" smtClean="0"/>
              <a:t>anti-horaire</a:t>
            </a:r>
            <a:r>
              <a:rPr lang="fr-FR" dirty="0" smtClean="0"/>
              <a:t>)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912" y="1399777"/>
            <a:ext cx="3399745" cy="508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0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47742" cy="1400530"/>
          </a:xfrm>
        </p:spPr>
        <p:txBody>
          <a:bodyPr/>
          <a:lstStyle/>
          <a:p>
            <a:r>
              <a:rPr lang="fr-FR" dirty="0" smtClean="0"/>
              <a:t>Les dérivations standards d’Einthoven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3313" y="2052918"/>
            <a:ext cx="7169830" cy="4195481"/>
          </a:xfrm>
        </p:spPr>
        <p:txBody>
          <a:bodyPr/>
          <a:lstStyle/>
          <a:p>
            <a:r>
              <a:rPr lang="fr-FR" sz="2400" dirty="0" smtClean="0"/>
              <a:t>Dérivations bipolaires ,déterminées à partir de 2 électrodes .Elle sont issues du triangle d’Einthoven :</a:t>
            </a:r>
          </a:p>
          <a:p>
            <a:pPr lvl="2"/>
            <a:r>
              <a:rPr lang="fr-FR" sz="2000" dirty="0" smtClean="0"/>
              <a:t>DI est positive dans le sens R vers L</a:t>
            </a:r>
          </a:p>
          <a:p>
            <a:pPr lvl="2"/>
            <a:r>
              <a:rPr lang="fr-FR" sz="2000" dirty="0" smtClean="0"/>
              <a:t>DII est positive dans le sens R vers F </a:t>
            </a:r>
          </a:p>
          <a:p>
            <a:pPr lvl="2"/>
            <a:r>
              <a:rPr lang="fr-FR" sz="2000" dirty="0" smtClean="0"/>
              <a:t>DIII  est positive dans le sens L vers F </a:t>
            </a:r>
            <a:endParaRPr lang="en-US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43" y="2278995"/>
            <a:ext cx="35623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7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 dérivations de Goldberger :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111" y="2808516"/>
            <a:ext cx="6124802" cy="1937656"/>
          </a:xfrm>
        </p:spPr>
        <p:txBody>
          <a:bodyPr>
            <a:noAutofit/>
          </a:bodyPr>
          <a:lstStyle/>
          <a:p>
            <a:r>
              <a:rPr lang="fr-FR" sz="2400" dirty="0" smtClean="0"/>
              <a:t>aVR : positive le sens  (L+F) vers R</a:t>
            </a:r>
          </a:p>
          <a:p>
            <a:r>
              <a:rPr lang="fr-FR" sz="2400" dirty="0" smtClean="0"/>
              <a:t>aVL :positive dans le sens (R+F)vers L </a:t>
            </a:r>
          </a:p>
          <a:p>
            <a:r>
              <a:rPr lang="fr-FR" sz="2400" dirty="0" smtClean="0"/>
              <a:t>aVF :positive dans le sens (R+L) vers F</a:t>
            </a:r>
            <a:endParaRPr lang="en-US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788" y="1853248"/>
            <a:ext cx="418147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9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Système hexaxial de Bailey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3268" y="1853247"/>
            <a:ext cx="5339989" cy="450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3498</TotalTime>
  <Words>1434</Words>
  <Application>Microsoft Office PowerPoint</Application>
  <PresentationFormat>Grand écran</PresentationFormat>
  <Paragraphs>203</Paragraphs>
  <Slides>45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0" baseType="lpstr">
      <vt:lpstr>Arial</vt:lpstr>
      <vt:lpstr>Century Gothic</vt:lpstr>
      <vt:lpstr>Wingdings</vt:lpstr>
      <vt:lpstr>Wingdings 3</vt:lpstr>
      <vt:lpstr>Ion</vt:lpstr>
      <vt:lpstr>Interprétation pratique de l ’électrocardiogramme de surface</vt:lpstr>
      <vt:lpstr> l’ ECG est un enregistrement de surface sur un support papier, de l’activité électrique du cœur, par des électrodes reliés à un électrocardiographe qui amplifie le signal électrique </vt:lpstr>
      <vt:lpstr>A quoi sert un électrocardiogramme ? </vt:lpstr>
      <vt:lpstr>L’ECG standard </vt:lpstr>
      <vt:lpstr>Les dérivations périphériques </vt:lpstr>
      <vt:lpstr>Position des électrodes des membres </vt:lpstr>
      <vt:lpstr>Les dérivations standards d’Einthoven</vt:lpstr>
      <vt:lpstr>3 dérivations de Goldberger :</vt:lpstr>
      <vt:lpstr>Système hexaxial de Bailey</vt:lpstr>
      <vt:lpstr>Dérivations précordiales de Wilson</vt:lpstr>
      <vt:lpstr>Dérivations précordiales  complémentaires </vt:lpstr>
      <vt:lpstr>Dérivations précordiales complémentaires </vt:lpstr>
      <vt:lpstr>Interprétation systématique de l’ECG </vt:lpstr>
      <vt:lpstr>Etude analytique : </vt:lpstr>
      <vt:lpstr>Rythme : </vt:lpstr>
      <vt:lpstr>Rythme sinusal </vt:lpstr>
      <vt:lpstr>Régularité  </vt:lpstr>
      <vt:lpstr>Fréquence cardiaque </vt:lpstr>
      <vt:lpstr>Fréquence cardiaque </vt:lpstr>
      <vt:lpstr>2. Auriculogramme </vt:lpstr>
      <vt:lpstr>Onde P </vt:lpstr>
      <vt:lpstr>3. Conduction atrio-ventriculaire </vt:lpstr>
      <vt:lpstr>4.Ventriculogramme </vt:lpstr>
      <vt:lpstr>Complexe QRS </vt:lpstr>
      <vt:lpstr>Complexe QRS </vt:lpstr>
      <vt:lpstr>Présentation PowerPoint</vt:lpstr>
      <vt:lpstr>Déflexion intrinsecoide </vt:lpstr>
      <vt:lpstr>Complexe QRS :Durée </vt:lpstr>
      <vt:lpstr>Complexe QRS :  Axe ..</vt:lpstr>
      <vt:lpstr>Axe à +90°</vt:lpstr>
      <vt:lpstr>Axe à  +75°</vt:lpstr>
      <vt:lpstr>Axe à +150°</vt:lpstr>
      <vt:lpstr>Axe à +15°</vt:lpstr>
      <vt:lpstr>Axe = 0°</vt:lpstr>
      <vt:lpstr>Axe à -15°</vt:lpstr>
      <vt:lpstr>Axe à -15°</vt:lpstr>
      <vt:lpstr>Axe à -75°</vt:lpstr>
      <vt:lpstr>Axe indéterminé : perpendiculaire au plan frontal </vt:lpstr>
      <vt:lpstr>5. Repolarisation ventriculaire </vt:lpstr>
      <vt:lpstr>Segment ST </vt:lpstr>
      <vt:lpstr>Onde T ..</vt:lpstr>
      <vt:lpstr>6. Intervalle QT ..</vt:lpstr>
      <vt:lpstr>7. Les indices ..</vt:lpstr>
      <vt:lpstr>Etude synthétique : conclusion de l’ECG </vt:lpstr>
      <vt:lpstr>Iconographie 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Définition de l’éléctrocardiogramme   l’EECG est un enregistrement de surface sur un support papier,de l’activité éléctrique du cœur,par des éléctrodes reliés à un éléctrocardiographe qui amplifie le signal</dc:title>
  <dc:creator>ABDELFETAH TALEB</dc:creator>
  <cp:lastModifiedBy>ABDELFETAH TALEB</cp:lastModifiedBy>
  <cp:revision>56</cp:revision>
  <dcterms:created xsi:type="dcterms:W3CDTF">2020-10-18T09:07:03Z</dcterms:created>
  <dcterms:modified xsi:type="dcterms:W3CDTF">2020-12-23T05:20:37Z</dcterms:modified>
</cp:coreProperties>
</file>