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9"/>
  </p:notesMasterIdLst>
  <p:sldIdLst>
    <p:sldId id="290" r:id="rId2"/>
    <p:sldId id="291" r:id="rId3"/>
    <p:sldId id="369" r:id="rId4"/>
    <p:sldId id="401" r:id="rId5"/>
    <p:sldId id="292" r:id="rId6"/>
    <p:sldId id="329" r:id="rId7"/>
    <p:sldId id="402" r:id="rId8"/>
    <p:sldId id="331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577" r:id="rId21"/>
    <p:sldId id="336" r:id="rId22"/>
    <p:sldId id="575" r:id="rId23"/>
    <p:sldId id="384" r:id="rId24"/>
    <p:sldId id="385" r:id="rId25"/>
    <p:sldId id="390" r:id="rId26"/>
    <p:sldId id="294" r:id="rId27"/>
    <p:sldId id="295" r:id="rId28"/>
    <p:sldId id="562" r:id="rId29"/>
    <p:sldId id="559" r:id="rId30"/>
    <p:sldId id="576" r:id="rId31"/>
    <p:sldId id="394" r:id="rId32"/>
    <p:sldId id="298" r:id="rId33"/>
    <p:sldId id="561" r:id="rId34"/>
    <p:sldId id="333" r:id="rId35"/>
    <p:sldId id="395" r:id="rId36"/>
    <p:sldId id="396" r:id="rId37"/>
    <p:sldId id="398" r:id="rId38"/>
    <p:sldId id="480" r:id="rId39"/>
    <p:sldId id="403" r:id="rId40"/>
    <p:sldId id="407" r:id="rId41"/>
    <p:sldId id="408" r:id="rId42"/>
    <p:sldId id="433" r:id="rId43"/>
    <p:sldId id="434" r:id="rId44"/>
    <p:sldId id="479" r:id="rId45"/>
    <p:sldId id="435" r:id="rId46"/>
    <p:sldId id="436" r:id="rId47"/>
    <p:sldId id="437" r:id="rId48"/>
    <p:sldId id="574" r:id="rId49"/>
    <p:sldId id="563" r:id="rId50"/>
    <p:sldId id="564" r:id="rId51"/>
    <p:sldId id="569" r:id="rId52"/>
    <p:sldId id="570" r:id="rId53"/>
    <p:sldId id="571" r:id="rId54"/>
    <p:sldId id="572" r:id="rId55"/>
    <p:sldId id="481" r:id="rId56"/>
    <p:sldId id="483" r:id="rId57"/>
    <p:sldId id="484" r:id="rId58"/>
    <p:sldId id="485" r:id="rId59"/>
    <p:sldId id="486" r:id="rId60"/>
    <p:sldId id="487" r:id="rId61"/>
    <p:sldId id="493" r:id="rId62"/>
    <p:sldId id="489" r:id="rId63"/>
    <p:sldId id="490" r:id="rId64"/>
    <p:sldId id="494" r:id="rId65"/>
    <p:sldId id="495" r:id="rId66"/>
    <p:sldId id="496" r:id="rId67"/>
    <p:sldId id="497" r:id="rId68"/>
    <p:sldId id="498" r:id="rId69"/>
    <p:sldId id="499" r:id="rId70"/>
    <p:sldId id="500" r:id="rId71"/>
    <p:sldId id="501" r:id="rId72"/>
    <p:sldId id="502" r:id="rId73"/>
    <p:sldId id="503" r:id="rId74"/>
    <p:sldId id="504" r:id="rId75"/>
    <p:sldId id="505" r:id="rId76"/>
    <p:sldId id="506" r:id="rId77"/>
    <p:sldId id="507" r:id="rId78"/>
    <p:sldId id="508" r:id="rId79"/>
    <p:sldId id="555" r:id="rId80"/>
    <p:sldId id="509" r:id="rId81"/>
    <p:sldId id="511" r:id="rId82"/>
    <p:sldId id="512" r:id="rId83"/>
    <p:sldId id="513" r:id="rId84"/>
    <p:sldId id="514" r:id="rId85"/>
    <p:sldId id="515" r:id="rId86"/>
    <p:sldId id="516" r:id="rId87"/>
    <p:sldId id="517" r:id="rId88"/>
    <p:sldId id="518" r:id="rId89"/>
    <p:sldId id="519" r:id="rId90"/>
    <p:sldId id="521" r:id="rId91"/>
    <p:sldId id="522" r:id="rId92"/>
    <p:sldId id="524" r:id="rId93"/>
    <p:sldId id="525" r:id="rId94"/>
    <p:sldId id="526" r:id="rId95"/>
    <p:sldId id="527" r:id="rId96"/>
    <p:sldId id="528" r:id="rId97"/>
    <p:sldId id="529" r:id="rId98"/>
    <p:sldId id="530" r:id="rId99"/>
    <p:sldId id="531" r:id="rId100"/>
    <p:sldId id="532" r:id="rId101"/>
    <p:sldId id="534" r:id="rId102"/>
    <p:sldId id="535" r:id="rId103"/>
    <p:sldId id="536" r:id="rId104"/>
    <p:sldId id="537" r:id="rId105"/>
    <p:sldId id="538" r:id="rId106"/>
    <p:sldId id="549" r:id="rId107"/>
    <p:sldId id="550" r:id="rId10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33FF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691" autoAdjust="0"/>
    <p:restoredTop sz="90943" autoAdjust="0"/>
  </p:normalViewPr>
  <p:slideViewPr>
    <p:cSldViewPr>
      <p:cViewPr varScale="1">
        <p:scale>
          <a:sx n="66" d="100"/>
          <a:sy n="66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F98A2-32FB-4F5A-BEBB-2A8B0B3952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F23D796-5390-44EA-8930-AD530C8C70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Rythme</a:t>
          </a:r>
        </a:p>
      </dgm:t>
    </dgm:pt>
    <dgm:pt modelId="{44077B23-D06C-4BB4-9BAA-D27A77E482D4}" type="parTrans" cxnId="{96C9F299-0EA2-4435-A0EB-82E511A4774C}">
      <dgm:prSet/>
      <dgm:spPr/>
    </dgm:pt>
    <dgm:pt modelId="{40022228-785E-4196-A179-4F2E11240EA3}" type="sibTrans" cxnId="{96C9F299-0EA2-4435-A0EB-82E511A4774C}">
      <dgm:prSet/>
      <dgm:spPr/>
    </dgm:pt>
    <dgm:pt modelId="{AE721423-76BE-426C-B25E-0AFDCC6D81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Sinusal ou non</a:t>
          </a:r>
        </a:p>
      </dgm:t>
    </dgm:pt>
    <dgm:pt modelId="{235F177A-7670-49A3-9D22-EA4DE7683AC8}" type="parTrans" cxnId="{D6F5350B-EE93-445F-BFA9-01E0C462F9A0}">
      <dgm:prSet/>
      <dgm:spPr/>
    </dgm:pt>
    <dgm:pt modelId="{4FF3D45C-42A8-47B8-AEDF-B4A07DE851EC}" type="sibTrans" cxnId="{D6F5350B-EE93-445F-BFA9-01E0C462F9A0}">
      <dgm:prSet/>
      <dgm:spPr/>
    </dgm:pt>
    <dgm:pt modelId="{0779A0F6-E63F-445D-9083-ACAE199B58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Régulier ou non</a:t>
          </a:r>
        </a:p>
      </dgm:t>
    </dgm:pt>
    <dgm:pt modelId="{51D0C321-ABA3-4F15-AA51-6320577C39F2}" type="parTrans" cxnId="{483E5F0F-A4CA-4803-94D1-FB3D9CA0E20F}">
      <dgm:prSet/>
      <dgm:spPr/>
    </dgm:pt>
    <dgm:pt modelId="{05DE103D-3729-48BB-9344-B80CD33789A2}" type="sibTrans" cxnId="{483E5F0F-A4CA-4803-94D1-FB3D9CA0E20F}">
      <dgm:prSet/>
      <dgm:spPr/>
    </dgm:pt>
    <dgm:pt modelId="{28E21B6B-8012-47BB-81F9-A3B8872DC0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Fréquence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cardiaque</a:t>
          </a:r>
        </a:p>
      </dgm:t>
    </dgm:pt>
    <dgm:pt modelId="{331DD2E0-21BE-4B49-AD72-8B0CFA21C9CA}" type="parTrans" cxnId="{25F03985-07E2-4740-9A19-BBE0462F4C98}">
      <dgm:prSet/>
      <dgm:spPr/>
    </dgm:pt>
    <dgm:pt modelId="{436CF06D-B65D-4BDB-8C94-317246F60A6E}" type="sibTrans" cxnId="{25F03985-07E2-4740-9A19-BBE0462F4C98}">
      <dgm:prSet/>
      <dgm:spPr/>
    </dgm:pt>
    <dgm:pt modelId="{17BA2CB0-4187-4C5F-A420-E12012719638}" type="pres">
      <dgm:prSet presAssocID="{6FEF98A2-32FB-4F5A-BEBB-2A8B0B3952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4735BC-DAED-477B-A822-DBA63DD349D7}" type="pres">
      <dgm:prSet presAssocID="{CF23D796-5390-44EA-8930-AD530C8C708A}" presName="hierRoot1" presStyleCnt="0">
        <dgm:presLayoutVars>
          <dgm:hierBranch/>
        </dgm:presLayoutVars>
      </dgm:prSet>
      <dgm:spPr/>
    </dgm:pt>
    <dgm:pt modelId="{9280CE9C-5322-4617-8E90-4916E01485C5}" type="pres">
      <dgm:prSet presAssocID="{CF23D796-5390-44EA-8930-AD530C8C708A}" presName="rootComposite1" presStyleCnt="0"/>
      <dgm:spPr/>
    </dgm:pt>
    <dgm:pt modelId="{4D27D3A7-AFC0-4902-9521-5CCDDE370B2B}" type="pres">
      <dgm:prSet presAssocID="{CF23D796-5390-44EA-8930-AD530C8C70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41A408-60E4-4692-86F4-07791C4F92BD}" type="pres">
      <dgm:prSet presAssocID="{CF23D796-5390-44EA-8930-AD530C8C708A}" presName="rootConnector1" presStyleLbl="node1" presStyleIdx="0" presStyleCnt="0"/>
      <dgm:spPr/>
      <dgm:t>
        <a:bodyPr/>
        <a:lstStyle/>
        <a:p>
          <a:endParaRPr lang="fr-FR"/>
        </a:p>
      </dgm:t>
    </dgm:pt>
    <dgm:pt modelId="{C48540B9-6990-419B-AAB7-68A0A3E2FF79}" type="pres">
      <dgm:prSet presAssocID="{CF23D796-5390-44EA-8930-AD530C8C708A}" presName="hierChild2" presStyleCnt="0"/>
      <dgm:spPr/>
    </dgm:pt>
    <dgm:pt modelId="{532AC0D7-AF82-48E1-8474-7CD52B3EACFA}" type="pres">
      <dgm:prSet presAssocID="{235F177A-7670-49A3-9D22-EA4DE7683AC8}" presName="Name35" presStyleLbl="parChTrans1D2" presStyleIdx="0" presStyleCnt="3"/>
      <dgm:spPr/>
    </dgm:pt>
    <dgm:pt modelId="{B25EDC31-1956-417E-B922-9176F8984861}" type="pres">
      <dgm:prSet presAssocID="{AE721423-76BE-426C-B25E-0AFDCC6D81A9}" presName="hierRoot2" presStyleCnt="0">
        <dgm:presLayoutVars>
          <dgm:hierBranch/>
        </dgm:presLayoutVars>
      </dgm:prSet>
      <dgm:spPr/>
    </dgm:pt>
    <dgm:pt modelId="{D1FC7D70-86F8-441F-8F76-B9419F85237B}" type="pres">
      <dgm:prSet presAssocID="{AE721423-76BE-426C-B25E-0AFDCC6D81A9}" presName="rootComposite" presStyleCnt="0"/>
      <dgm:spPr/>
    </dgm:pt>
    <dgm:pt modelId="{BFC99B7C-CC70-4465-B8CB-C85F8EC7972C}" type="pres">
      <dgm:prSet presAssocID="{AE721423-76BE-426C-B25E-0AFDCC6D81A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942D2C-ADDB-491C-8051-4EB2D1F96C74}" type="pres">
      <dgm:prSet presAssocID="{AE721423-76BE-426C-B25E-0AFDCC6D81A9}" presName="rootConnector" presStyleLbl="node2" presStyleIdx="0" presStyleCnt="3"/>
      <dgm:spPr/>
      <dgm:t>
        <a:bodyPr/>
        <a:lstStyle/>
        <a:p>
          <a:endParaRPr lang="fr-FR"/>
        </a:p>
      </dgm:t>
    </dgm:pt>
    <dgm:pt modelId="{30AC60E9-0715-4885-853A-4255AE497DE0}" type="pres">
      <dgm:prSet presAssocID="{AE721423-76BE-426C-B25E-0AFDCC6D81A9}" presName="hierChild4" presStyleCnt="0"/>
      <dgm:spPr/>
    </dgm:pt>
    <dgm:pt modelId="{1B13847D-0E98-422B-A3B4-4942F724861A}" type="pres">
      <dgm:prSet presAssocID="{AE721423-76BE-426C-B25E-0AFDCC6D81A9}" presName="hierChild5" presStyleCnt="0"/>
      <dgm:spPr/>
    </dgm:pt>
    <dgm:pt modelId="{C1D6FDE7-0A5D-47F8-8CBE-5466265CD3AC}" type="pres">
      <dgm:prSet presAssocID="{51D0C321-ABA3-4F15-AA51-6320577C39F2}" presName="Name35" presStyleLbl="parChTrans1D2" presStyleIdx="1" presStyleCnt="3"/>
      <dgm:spPr/>
    </dgm:pt>
    <dgm:pt modelId="{696E3FAF-F9F0-4671-8DA9-290C6B213CDF}" type="pres">
      <dgm:prSet presAssocID="{0779A0F6-E63F-445D-9083-ACAE199B58CA}" presName="hierRoot2" presStyleCnt="0">
        <dgm:presLayoutVars>
          <dgm:hierBranch/>
        </dgm:presLayoutVars>
      </dgm:prSet>
      <dgm:spPr/>
    </dgm:pt>
    <dgm:pt modelId="{FD352221-92A4-4AA8-ACAE-16B53639B42F}" type="pres">
      <dgm:prSet presAssocID="{0779A0F6-E63F-445D-9083-ACAE199B58CA}" presName="rootComposite" presStyleCnt="0"/>
      <dgm:spPr/>
    </dgm:pt>
    <dgm:pt modelId="{AE0DE636-CD12-4507-B25A-FD5B7FEE7B52}" type="pres">
      <dgm:prSet presAssocID="{0779A0F6-E63F-445D-9083-ACAE199B58C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4026A3-8583-4E18-95F8-656A60E3A97D}" type="pres">
      <dgm:prSet presAssocID="{0779A0F6-E63F-445D-9083-ACAE199B58CA}" presName="rootConnector" presStyleLbl="node2" presStyleIdx="1" presStyleCnt="3"/>
      <dgm:spPr/>
      <dgm:t>
        <a:bodyPr/>
        <a:lstStyle/>
        <a:p>
          <a:endParaRPr lang="fr-FR"/>
        </a:p>
      </dgm:t>
    </dgm:pt>
    <dgm:pt modelId="{1C26960D-1E52-46A9-A9E8-2DB6AAE3423C}" type="pres">
      <dgm:prSet presAssocID="{0779A0F6-E63F-445D-9083-ACAE199B58CA}" presName="hierChild4" presStyleCnt="0"/>
      <dgm:spPr/>
    </dgm:pt>
    <dgm:pt modelId="{842C37AE-A275-4400-B049-9B164326DF21}" type="pres">
      <dgm:prSet presAssocID="{0779A0F6-E63F-445D-9083-ACAE199B58CA}" presName="hierChild5" presStyleCnt="0"/>
      <dgm:spPr/>
    </dgm:pt>
    <dgm:pt modelId="{BD73EF44-6150-4265-A543-451FC3FF0B0E}" type="pres">
      <dgm:prSet presAssocID="{331DD2E0-21BE-4B49-AD72-8B0CFA21C9CA}" presName="Name35" presStyleLbl="parChTrans1D2" presStyleIdx="2" presStyleCnt="3"/>
      <dgm:spPr/>
    </dgm:pt>
    <dgm:pt modelId="{E9E24082-1A93-4972-94B4-1DD8011ADE98}" type="pres">
      <dgm:prSet presAssocID="{28E21B6B-8012-47BB-81F9-A3B8872DC02D}" presName="hierRoot2" presStyleCnt="0">
        <dgm:presLayoutVars>
          <dgm:hierBranch/>
        </dgm:presLayoutVars>
      </dgm:prSet>
      <dgm:spPr/>
    </dgm:pt>
    <dgm:pt modelId="{DEBAEA3C-C414-4FFE-84DF-AB8D4572BDFE}" type="pres">
      <dgm:prSet presAssocID="{28E21B6B-8012-47BB-81F9-A3B8872DC02D}" presName="rootComposite" presStyleCnt="0"/>
      <dgm:spPr/>
    </dgm:pt>
    <dgm:pt modelId="{B978FB29-1C16-47F3-AE78-C678700BD22F}" type="pres">
      <dgm:prSet presAssocID="{28E21B6B-8012-47BB-81F9-A3B8872DC02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D1520C-E3BB-49B6-9C2D-244F5BC76134}" type="pres">
      <dgm:prSet presAssocID="{28E21B6B-8012-47BB-81F9-A3B8872DC02D}" presName="rootConnector" presStyleLbl="node2" presStyleIdx="2" presStyleCnt="3"/>
      <dgm:spPr/>
      <dgm:t>
        <a:bodyPr/>
        <a:lstStyle/>
        <a:p>
          <a:endParaRPr lang="fr-FR"/>
        </a:p>
      </dgm:t>
    </dgm:pt>
    <dgm:pt modelId="{6757CBE3-8F89-487E-88D3-A30CCD238B3E}" type="pres">
      <dgm:prSet presAssocID="{28E21B6B-8012-47BB-81F9-A3B8872DC02D}" presName="hierChild4" presStyleCnt="0"/>
      <dgm:spPr/>
    </dgm:pt>
    <dgm:pt modelId="{39B18181-3FAF-4429-B562-937F183A7F87}" type="pres">
      <dgm:prSet presAssocID="{28E21B6B-8012-47BB-81F9-A3B8872DC02D}" presName="hierChild5" presStyleCnt="0"/>
      <dgm:spPr/>
    </dgm:pt>
    <dgm:pt modelId="{18A8038A-A62F-4A8B-A552-5317B3A3DAE1}" type="pres">
      <dgm:prSet presAssocID="{CF23D796-5390-44EA-8930-AD530C8C708A}" presName="hierChild3" presStyleCnt="0"/>
      <dgm:spPr/>
    </dgm:pt>
  </dgm:ptLst>
  <dgm:cxnLst>
    <dgm:cxn modelId="{DCE00EDD-F7EC-41D6-B73B-C13B4CD07893}" type="presOf" srcId="{0779A0F6-E63F-445D-9083-ACAE199B58CA}" destId="{AE0DE636-CD12-4507-B25A-FD5B7FEE7B52}" srcOrd="0" destOrd="0" presId="urn:microsoft.com/office/officeart/2005/8/layout/orgChart1"/>
    <dgm:cxn modelId="{C56CCFB2-0EE2-4921-B2DE-973332E28130}" type="presOf" srcId="{331DD2E0-21BE-4B49-AD72-8B0CFA21C9CA}" destId="{BD73EF44-6150-4265-A543-451FC3FF0B0E}" srcOrd="0" destOrd="0" presId="urn:microsoft.com/office/officeart/2005/8/layout/orgChart1"/>
    <dgm:cxn modelId="{D6F5350B-EE93-445F-BFA9-01E0C462F9A0}" srcId="{CF23D796-5390-44EA-8930-AD530C8C708A}" destId="{AE721423-76BE-426C-B25E-0AFDCC6D81A9}" srcOrd="0" destOrd="0" parTransId="{235F177A-7670-49A3-9D22-EA4DE7683AC8}" sibTransId="{4FF3D45C-42A8-47B8-AEDF-B4A07DE851EC}"/>
    <dgm:cxn modelId="{CC2B67C3-590D-41B2-90E4-AC4555FCC053}" type="presOf" srcId="{AE721423-76BE-426C-B25E-0AFDCC6D81A9}" destId="{63942D2C-ADDB-491C-8051-4EB2D1F96C74}" srcOrd="1" destOrd="0" presId="urn:microsoft.com/office/officeart/2005/8/layout/orgChart1"/>
    <dgm:cxn modelId="{BA302DC5-4258-4239-9310-9797356F0067}" type="presOf" srcId="{AE721423-76BE-426C-B25E-0AFDCC6D81A9}" destId="{BFC99B7C-CC70-4465-B8CB-C85F8EC7972C}" srcOrd="0" destOrd="0" presId="urn:microsoft.com/office/officeart/2005/8/layout/orgChart1"/>
    <dgm:cxn modelId="{2D13C169-7ECE-4377-82B7-9B5FF97A5CCB}" type="presOf" srcId="{28E21B6B-8012-47BB-81F9-A3B8872DC02D}" destId="{7FD1520C-E3BB-49B6-9C2D-244F5BC76134}" srcOrd="1" destOrd="0" presId="urn:microsoft.com/office/officeart/2005/8/layout/orgChart1"/>
    <dgm:cxn modelId="{96C9F299-0EA2-4435-A0EB-82E511A4774C}" srcId="{6FEF98A2-32FB-4F5A-BEBB-2A8B0B395266}" destId="{CF23D796-5390-44EA-8930-AD530C8C708A}" srcOrd="0" destOrd="0" parTransId="{44077B23-D06C-4BB4-9BAA-D27A77E482D4}" sibTransId="{40022228-785E-4196-A179-4F2E11240EA3}"/>
    <dgm:cxn modelId="{43C1BD93-72FD-4383-9C5B-665FA14D352A}" type="presOf" srcId="{235F177A-7670-49A3-9D22-EA4DE7683AC8}" destId="{532AC0D7-AF82-48E1-8474-7CD52B3EACFA}" srcOrd="0" destOrd="0" presId="urn:microsoft.com/office/officeart/2005/8/layout/orgChart1"/>
    <dgm:cxn modelId="{C25D13B6-5365-42BE-8B30-279725FA97C1}" type="presOf" srcId="{28E21B6B-8012-47BB-81F9-A3B8872DC02D}" destId="{B978FB29-1C16-47F3-AE78-C678700BD22F}" srcOrd="0" destOrd="0" presId="urn:microsoft.com/office/officeart/2005/8/layout/orgChart1"/>
    <dgm:cxn modelId="{2EB5FC74-99CF-4670-83F1-16589239C550}" type="presOf" srcId="{0779A0F6-E63F-445D-9083-ACAE199B58CA}" destId="{284026A3-8583-4E18-95F8-656A60E3A97D}" srcOrd="1" destOrd="0" presId="urn:microsoft.com/office/officeart/2005/8/layout/orgChart1"/>
    <dgm:cxn modelId="{2E6C2D62-5807-4889-9A5B-A1E0E3FD2D31}" type="presOf" srcId="{51D0C321-ABA3-4F15-AA51-6320577C39F2}" destId="{C1D6FDE7-0A5D-47F8-8CBE-5466265CD3AC}" srcOrd="0" destOrd="0" presId="urn:microsoft.com/office/officeart/2005/8/layout/orgChart1"/>
    <dgm:cxn modelId="{60311730-44FF-41BC-A44E-56216CE635F7}" type="presOf" srcId="{6FEF98A2-32FB-4F5A-BEBB-2A8B0B395266}" destId="{17BA2CB0-4187-4C5F-A420-E12012719638}" srcOrd="0" destOrd="0" presId="urn:microsoft.com/office/officeart/2005/8/layout/orgChart1"/>
    <dgm:cxn modelId="{59C41123-1472-477C-855F-4629D098BD32}" type="presOf" srcId="{CF23D796-5390-44EA-8930-AD530C8C708A}" destId="{8941A408-60E4-4692-86F4-07791C4F92BD}" srcOrd="1" destOrd="0" presId="urn:microsoft.com/office/officeart/2005/8/layout/orgChart1"/>
    <dgm:cxn modelId="{3B44FDAE-2CB5-4AA5-A781-D97ACA1B5991}" type="presOf" srcId="{CF23D796-5390-44EA-8930-AD530C8C708A}" destId="{4D27D3A7-AFC0-4902-9521-5CCDDE370B2B}" srcOrd="0" destOrd="0" presId="urn:microsoft.com/office/officeart/2005/8/layout/orgChart1"/>
    <dgm:cxn modelId="{483E5F0F-A4CA-4803-94D1-FB3D9CA0E20F}" srcId="{CF23D796-5390-44EA-8930-AD530C8C708A}" destId="{0779A0F6-E63F-445D-9083-ACAE199B58CA}" srcOrd="1" destOrd="0" parTransId="{51D0C321-ABA3-4F15-AA51-6320577C39F2}" sibTransId="{05DE103D-3729-48BB-9344-B80CD33789A2}"/>
    <dgm:cxn modelId="{25F03985-07E2-4740-9A19-BBE0462F4C98}" srcId="{CF23D796-5390-44EA-8930-AD530C8C708A}" destId="{28E21B6B-8012-47BB-81F9-A3B8872DC02D}" srcOrd="2" destOrd="0" parTransId="{331DD2E0-21BE-4B49-AD72-8B0CFA21C9CA}" sibTransId="{436CF06D-B65D-4BDB-8C94-317246F60A6E}"/>
    <dgm:cxn modelId="{24E5A3D6-03C2-4D95-9522-B4886BB97141}" type="presParOf" srcId="{17BA2CB0-4187-4C5F-A420-E12012719638}" destId="{614735BC-DAED-477B-A822-DBA63DD349D7}" srcOrd="0" destOrd="0" presId="urn:microsoft.com/office/officeart/2005/8/layout/orgChart1"/>
    <dgm:cxn modelId="{9299F64D-524F-43B0-93E9-ED80FEF11336}" type="presParOf" srcId="{614735BC-DAED-477B-A822-DBA63DD349D7}" destId="{9280CE9C-5322-4617-8E90-4916E01485C5}" srcOrd="0" destOrd="0" presId="urn:microsoft.com/office/officeart/2005/8/layout/orgChart1"/>
    <dgm:cxn modelId="{B666A25B-E94D-4846-A822-CD9E0F5D57E9}" type="presParOf" srcId="{9280CE9C-5322-4617-8E90-4916E01485C5}" destId="{4D27D3A7-AFC0-4902-9521-5CCDDE370B2B}" srcOrd="0" destOrd="0" presId="urn:microsoft.com/office/officeart/2005/8/layout/orgChart1"/>
    <dgm:cxn modelId="{771BD2DA-9E94-4ACB-9584-DE278D66B1AE}" type="presParOf" srcId="{9280CE9C-5322-4617-8E90-4916E01485C5}" destId="{8941A408-60E4-4692-86F4-07791C4F92BD}" srcOrd="1" destOrd="0" presId="urn:microsoft.com/office/officeart/2005/8/layout/orgChart1"/>
    <dgm:cxn modelId="{9DAA822A-A762-479B-BE43-2ED0D96D81B5}" type="presParOf" srcId="{614735BC-DAED-477B-A822-DBA63DD349D7}" destId="{C48540B9-6990-419B-AAB7-68A0A3E2FF79}" srcOrd="1" destOrd="0" presId="urn:microsoft.com/office/officeart/2005/8/layout/orgChart1"/>
    <dgm:cxn modelId="{2BF789FE-5D58-416C-93EB-0B2ED8A810EE}" type="presParOf" srcId="{C48540B9-6990-419B-AAB7-68A0A3E2FF79}" destId="{532AC0D7-AF82-48E1-8474-7CD52B3EACFA}" srcOrd="0" destOrd="0" presId="urn:microsoft.com/office/officeart/2005/8/layout/orgChart1"/>
    <dgm:cxn modelId="{0C716852-0680-4C7D-A18F-9DBA80A4EEE7}" type="presParOf" srcId="{C48540B9-6990-419B-AAB7-68A0A3E2FF79}" destId="{B25EDC31-1956-417E-B922-9176F8984861}" srcOrd="1" destOrd="0" presId="urn:microsoft.com/office/officeart/2005/8/layout/orgChart1"/>
    <dgm:cxn modelId="{39A1DB5B-C1FA-4CB0-8EE4-FB7E8F168135}" type="presParOf" srcId="{B25EDC31-1956-417E-B922-9176F8984861}" destId="{D1FC7D70-86F8-441F-8F76-B9419F85237B}" srcOrd="0" destOrd="0" presId="urn:microsoft.com/office/officeart/2005/8/layout/orgChart1"/>
    <dgm:cxn modelId="{9BFDD8FC-3E38-4E23-94BD-FE06A9AC9B5E}" type="presParOf" srcId="{D1FC7D70-86F8-441F-8F76-B9419F85237B}" destId="{BFC99B7C-CC70-4465-B8CB-C85F8EC7972C}" srcOrd="0" destOrd="0" presId="urn:microsoft.com/office/officeart/2005/8/layout/orgChart1"/>
    <dgm:cxn modelId="{2F857E65-B587-40F6-BC7F-928340D8FCDB}" type="presParOf" srcId="{D1FC7D70-86F8-441F-8F76-B9419F85237B}" destId="{63942D2C-ADDB-491C-8051-4EB2D1F96C74}" srcOrd="1" destOrd="0" presId="urn:microsoft.com/office/officeart/2005/8/layout/orgChart1"/>
    <dgm:cxn modelId="{23F9C7C8-2311-4447-BBA7-59654D3D0323}" type="presParOf" srcId="{B25EDC31-1956-417E-B922-9176F8984861}" destId="{30AC60E9-0715-4885-853A-4255AE497DE0}" srcOrd="1" destOrd="0" presId="urn:microsoft.com/office/officeart/2005/8/layout/orgChart1"/>
    <dgm:cxn modelId="{44FDBF96-7C98-48FC-A19D-A8751FCE3DC1}" type="presParOf" srcId="{B25EDC31-1956-417E-B922-9176F8984861}" destId="{1B13847D-0E98-422B-A3B4-4942F724861A}" srcOrd="2" destOrd="0" presId="urn:microsoft.com/office/officeart/2005/8/layout/orgChart1"/>
    <dgm:cxn modelId="{D3E5974C-2F50-4895-90DB-4A11493B8F11}" type="presParOf" srcId="{C48540B9-6990-419B-AAB7-68A0A3E2FF79}" destId="{C1D6FDE7-0A5D-47F8-8CBE-5466265CD3AC}" srcOrd="2" destOrd="0" presId="urn:microsoft.com/office/officeart/2005/8/layout/orgChart1"/>
    <dgm:cxn modelId="{7A5FBA61-39BD-4298-8AF1-8E4A3530DEAD}" type="presParOf" srcId="{C48540B9-6990-419B-AAB7-68A0A3E2FF79}" destId="{696E3FAF-F9F0-4671-8DA9-290C6B213CDF}" srcOrd="3" destOrd="0" presId="urn:microsoft.com/office/officeart/2005/8/layout/orgChart1"/>
    <dgm:cxn modelId="{9CD848EF-4BF0-4FCF-8147-97615E1AAD92}" type="presParOf" srcId="{696E3FAF-F9F0-4671-8DA9-290C6B213CDF}" destId="{FD352221-92A4-4AA8-ACAE-16B53639B42F}" srcOrd="0" destOrd="0" presId="urn:microsoft.com/office/officeart/2005/8/layout/orgChart1"/>
    <dgm:cxn modelId="{4C2BB191-C4A6-41E3-A55D-152F12D285DA}" type="presParOf" srcId="{FD352221-92A4-4AA8-ACAE-16B53639B42F}" destId="{AE0DE636-CD12-4507-B25A-FD5B7FEE7B52}" srcOrd="0" destOrd="0" presId="urn:microsoft.com/office/officeart/2005/8/layout/orgChart1"/>
    <dgm:cxn modelId="{5C2B4567-E082-43A4-9C92-A71C08147C05}" type="presParOf" srcId="{FD352221-92A4-4AA8-ACAE-16B53639B42F}" destId="{284026A3-8583-4E18-95F8-656A60E3A97D}" srcOrd="1" destOrd="0" presId="urn:microsoft.com/office/officeart/2005/8/layout/orgChart1"/>
    <dgm:cxn modelId="{B803E0BB-E535-4BA7-BBD6-0C9B020D823D}" type="presParOf" srcId="{696E3FAF-F9F0-4671-8DA9-290C6B213CDF}" destId="{1C26960D-1E52-46A9-A9E8-2DB6AAE3423C}" srcOrd="1" destOrd="0" presId="urn:microsoft.com/office/officeart/2005/8/layout/orgChart1"/>
    <dgm:cxn modelId="{31E523FF-BAEB-4F7D-9ACA-F42D01EFCFB5}" type="presParOf" srcId="{696E3FAF-F9F0-4671-8DA9-290C6B213CDF}" destId="{842C37AE-A275-4400-B049-9B164326DF21}" srcOrd="2" destOrd="0" presId="urn:microsoft.com/office/officeart/2005/8/layout/orgChart1"/>
    <dgm:cxn modelId="{E0CD878A-C1F9-434B-BCA5-35F089A5C833}" type="presParOf" srcId="{C48540B9-6990-419B-AAB7-68A0A3E2FF79}" destId="{BD73EF44-6150-4265-A543-451FC3FF0B0E}" srcOrd="4" destOrd="0" presId="urn:microsoft.com/office/officeart/2005/8/layout/orgChart1"/>
    <dgm:cxn modelId="{46E761D9-9B28-4501-B5EE-012A1F4A5F3E}" type="presParOf" srcId="{C48540B9-6990-419B-AAB7-68A0A3E2FF79}" destId="{E9E24082-1A93-4972-94B4-1DD8011ADE98}" srcOrd="5" destOrd="0" presId="urn:microsoft.com/office/officeart/2005/8/layout/orgChart1"/>
    <dgm:cxn modelId="{0DA0D9F2-10BB-428F-9C4C-9AC1DB632029}" type="presParOf" srcId="{E9E24082-1A93-4972-94B4-1DD8011ADE98}" destId="{DEBAEA3C-C414-4FFE-84DF-AB8D4572BDFE}" srcOrd="0" destOrd="0" presId="urn:microsoft.com/office/officeart/2005/8/layout/orgChart1"/>
    <dgm:cxn modelId="{A5D0F68A-E450-45C8-893E-D9CC84A75086}" type="presParOf" srcId="{DEBAEA3C-C414-4FFE-84DF-AB8D4572BDFE}" destId="{B978FB29-1C16-47F3-AE78-C678700BD22F}" srcOrd="0" destOrd="0" presId="urn:microsoft.com/office/officeart/2005/8/layout/orgChart1"/>
    <dgm:cxn modelId="{933C5A7C-7BFB-4F98-B84A-19D6A3916CAC}" type="presParOf" srcId="{DEBAEA3C-C414-4FFE-84DF-AB8D4572BDFE}" destId="{7FD1520C-E3BB-49B6-9C2D-244F5BC76134}" srcOrd="1" destOrd="0" presId="urn:microsoft.com/office/officeart/2005/8/layout/orgChart1"/>
    <dgm:cxn modelId="{D320E356-CF2F-48B9-A02B-47E6329DF530}" type="presParOf" srcId="{E9E24082-1A93-4972-94B4-1DD8011ADE98}" destId="{6757CBE3-8F89-487E-88D3-A30CCD238B3E}" srcOrd="1" destOrd="0" presId="urn:microsoft.com/office/officeart/2005/8/layout/orgChart1"/>
    <dgm:cxn modelId="{595054B0-E887-4D10-BA2A-0FDF93CDF633}" type="presParOf" srcId="{E9E24082-1A93-4972-94B4-1DD8011ADE98}" destId="{39B18181-3FAF-4429-B562-937F183A7F87}" srcOrd="2" destOrd="0" presId="urn:microsoft.com/office/officeart/2005/8/layout/orgChart1"/>
    <dgm:cxn modelId="{41F2A1AC-ED2B-42B2-8E34-F2184ABFFC1C}" type="presParOf" srcId="{614735BC-DAED-477B-A822-DBA63DD349D7}" destId="{18A8038A-A62F-4A8B-A552-5317B3A3DA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3EF44-6150-4265-A543-451FC3FF0B0E}">
      <dsp:nvSpPr>
        <dsp:cNvPr id="0" name=""/>
        <dsp:cNvSpPr/>
      </dsp:nvSpPr>
      <dsp:spPr>
        <a:xfrm>
          <a:off x="3024187" y="2297972"/>
          <a:ext cx="2139634" cy="37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670"/>
              </a:lnTo>
              <a:lnTo>
                <a:pt x="2139634" y="185670"/>
              </a:lnTo>
              <a:lnTo>
                <a:pt x="2139634" y="371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6FDE7-0A5D-47F8-8CBE-5466265CD3AC}">
      <dsp:nvSpPr>
        <dsp:cNvPr id="0" name=""/>
        <dsp:cNvSpPr/>
      </dsp:nvSpPr>
      <dsp:spPr>
        <a:xfrm>
          <a:off x="2978467" y="2297972"/>
          <a:ext cx="91440" cy="37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AC0D7-AF82-48E1-8474-7CD52B3EACFA}">
      <dsp:nvSpPr>
        <dsp:cNvPr id="0" name=""/>
        <dsp:cNvSpPr/>
      </dsp:nvSpPr>
      <dsp:spPr>
        <a:xfrm>
          <a:off x="884552" y="2297972"/>
          <a:ext cx="2139634" cy="371341"/>
        </a:xfrm>
        <a:custGeom>
          <a:avLst/>
          <a:gdLst/>
          <a:ahLst/>
          <a:cxnLst/>
          <a:rect l="0" t="0" r="0" b="0"/>
          <a:pathLst>
            <a:path>
              <a:moveTo>
                <a:pt x="2139634" y="0"/>
              </a:moveTo>
              <a:lnTo>
                <a:pt x="2139634" y="185670"/>
              </a:lnTo>
              <a:lnTo>
                <a:pt x="0" y="185670"/>
              </a:lnTo>
              <a:lnTo>
                <a:pt x="0" y="371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D3A7-AFC0-4902-9521-5CCDDE370B2B}">
      <dsp:nvSpPr>
        <dsp:cNvPr id="0" name=""/>
        <dsp:cNvSpPr/>
      </dsp:nvSpPr>
      <dsp:spPr>
        <a:xfrm>
          <a:off x="2140040" y="1413826"/>
          <a:ext cx="1768293" cy="884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7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Rythme</a:t>
          </a:r>
        </a:p>
      </dsp:txBody>
      <dsp:txXfrm>
        <a:off x="2140040" y="1413826"/>
        <a:ext cx="1768293" cy="884146"/>
      </dsp:txXfrm>
    </dsp:sp>
    <dsp:sp modelId="{BFC99B7C-CC70-4465-B8CB-C85F8EC7972C}">
      <dsp:nvSpPr>
        <dsp:cNvPr id="0" name=""/>
        <dsp:cNvSpPr/>
      </dsp:nvSpPr>
      <dsp:spPr>
        <a:xfrm>
          <a:off x="406" y="2669314"/>
          <a:ext cx="1768293" cy="884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7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Sinusal ou non</a:t>
          </a:r>
        </a:p>
      </dsp:txBody>
      <dsp:txXfrm>
        <a:off x="406" y="2669314"/>
        <a:ext cx="1768293" cy="884146"/>
      </dsp:txXfrm>
    </dsp:sp>
    <dsp:sp modelId="{AE0DE636-CD12-4507-B25A-FD5B7FEE7B52}">
      <dsp:nvSpPr>
        <dsp:cNvPr id="0" name=""/>
        <dsp:cNvSpPr/>
      </dsp:nvSpPr>
      <dsp:spPr>
        <a:xfrm>
          <a:off x="2140040" y="2669314"/>
          <a:ext cx="1768293" cy="884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7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Régulier ou non</a:t>
          </a:r>
        </a:p>
      </dsp:txBody>
      <dsp:txXfrm>
        <a:off x="2140040" y="2669314"/>
        <a:ext cx="1768293" cy="884146"/>
      </dsp:txXfrm>
    </dsp:sp>
    <dsp:sp modelId="{B978FB29-1C16-47F3-AE78-C678700BD22F}">
      <dsp:nvSpPr>
        <dsp:cNvPr id="0" name=""/>
        <dsp:cNvSpPr/>
      </dsp:nvSpPr>
      <dsp:spPr>
        <a:xfrm>
          <a:off x="4279675" y="2669314"/>
          <a:ext cx="1768293" cy="884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7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Fréquence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7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cardiaque</a:t>
          </a:r>
        </a:p>
      </dsp:txBody>
      <dsp:txXfrm>
        <a:off x="4279675" y="2669314"/>
        <a:ext cx="1768293" cy="88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5F94-B7FC-4CD0-B26D-4E0E58BF15F4}" type="datetimeFigureOut">
              <a:rPr lang="fr-FR" smtClean="0"/>
              <a:pPr/>
              <a:t>09/10/2021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F5F5B-22F6-4013-82D4-06C0662D83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020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89CB9-2FC3-4E50-B1E2-6F726AECD789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Voici une fibre musculaire au repos .</a:t>
            </a:r>
          </a:p>
          <a:p>
            <a:r>
              <a:rPr lang="fr-FR" dirty="0">
                <a:latin typeface="Comic Sans MS" pitchFamily="66" charset="0"/>
              </a:rPr>
              <a:t>*Le mouvement du Potassium se fait vers l’intérieur de la cellule , celui du Sodium vers l’extérieur de la cellule. </a:t>
            </a:r>
          </a:p>
          <a:p>
            <a:r>
              <a:rPr lang="fr-FR" dirty="0">
                <a:latin typeface="Comic Sans MS" pitchFamily="66" charset="0"/>
              </a:rPr>
              <a:t>*Ce gradient de concentration entre l’intérieur et l’extérieur s’accompagne d’un gradient électromagnétique avec une différence de potentiel ( </a:t>
            </a:r>
            <a:r>
              <a:rPr lang="fr-FR" dirty="0" err="1">
                <a:latin typeface="Comic Sans MS" pitchFamily="66" charset="0"/>
              </a:rPr>
              <a:t>ddp</a:t>
            </a:r>
            <a:r>
              <a:rPr lang="fr-FR" dirty="0">
                <a:latin typeface="Comic Sans MS" pitchFamily="66" charset="0"/>
              </a:rPr>
              <a:t>).</a:t>
            </a:r>
          </a:p>
          <a:p>
            <a:r>
              <a:rPr lang="fr-FR" dirty="0">
                <a:latin typeface="Comic Sans MS" pitchFamily="66" charset="0"/>
              </a:rPr>
              <a:t>*Cette </a:t>
            </a:r>
            <a:r>
              <a:rPr lang="fr-FR" dirty="0" err="1">
                <a:latin typeface="Comic Sans MS" pitchFamily="66" charset="0"/>
              </a:rPr>
              <a:t>ddp</a:t>
            </a:r>
            <a:r>
              <a:rPr lang="fr-FR" dirty="0">
                <a:latin typeface="Comic Sans MS" pitchFamily="66" charset="0"/>
              </a:rPr>
              <a:t>  peut être mesurée par un galvanomètre.</a:t>
            </a:r>
          </a:p>
          <a:p>
            <a:r>
              <a:rPr lang="fr-FR" dirty="0">
                <a:latin typeface="Comic Sans MS" pitchFamily="66" charset="0"/>
              </a:rPr>
              <a:t>Elle reste inchangée tant que la fibre musculaire est au repos. </a:t>
            </a:r>
          </a:p>
          <a:p>
            <a:r>
              <a:rPr lang="fr-FR" dirty="0">
                <a:latin typeface="Comic Sans MS" pitchFamily="66" charset="0"/>
              </a:rPr>
              <a:t>*Elle est Schématisée en fonction du temps par une ligne horizontale 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6AD88-E24F-42F6-8DF7-589CE539D7EB}" type="slidenum">
              <a:rPr lang="fr-FR"/>
              <a:pPr/>
              <a:t>18</a:t>
            </a:fld>
            <a:endParaRPr lang="fr-FR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En se plaçant en arrière du dipôle, celui ci s’éloigne et l’onde est donc négative. </a:t>
            </a:r>
          </a:p>
          <a:p>
            <a:r>
              <a:rPr lang="fr-FR">
                <a:latin typeface="Comic Sans MS" pitchFamily="66" charset="0"/>
              </a:rPr>
              <a:t>*Quelques millisecondes plus tard ...</a:t>
            </a:r>
          </a:p>
          <a:p>
            <a:endParaRPr lang="fr-FR">
              <a:latin typeface="Comic Sans MS" pitchFamily="66" charset="0"/>
            </a:endParaRPr>
          </a:p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29C3E-CC4D-4C38-B028-E27E041D50AD}" type="slidenum">
              <a:rPr lang="fr-FR"/>
              <a:pPr/>
              <a:t>19</a:t>
            </a:fld>
            <a:endParaRPr lang="fr-FR"/>
          </a:p>
        </p:txBody>
      </p:sp>
      <p:sp>
        <p:nvSpPr>
          <p:cNvPr id="8601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La fibre est totalement dépolarisée avec l’onde qui retourne à  la ligne de base.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CE1B5-F9DE-403F-9899-738C15F5EBB7}" type="slidenum">
              <a:rPr lang="fr-FR"/>
              <a:pPr/>
              <a:t>23</a:t>
            </a:fld>
            <a:endParaRPr lang="fr-FR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Imaginons une multitude de fibres soit une multitude de dipôles </a:t>
            </a:r>
          </a:p>
          <a:p>
            <a:r>
              <a:rPr lang="fr-FR">
                <a:latin typeface="Comic Sans MS" pitchFamily="66" charset="0"/>
              </a:rPr>
              <a:t>*Ils s’activent différemment dans le  temps et l’espace.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F8C67-03EB-4951-978A-732706AD1A74}" type="slidenum">
              <a:rPr lang="fr-FR"/>
              <a:pPr/>
              <a:t>24</a:t>
            </a:fld>
            <a:endParaRPr lang="fr-FR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F0F5-B9B6-4657-87A6-7F6B508DBF7F}" type="slidenum">
              <a:rPr lang="fr-FR"/>
              <a:pPr/>
              <a:t>31</a:t>
            </a:fld>
            <a:endParaRPr lang="fr-FR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*Il y a 100 ans,  Einthoven réalisait le  premier ECG en enregistrant l’activité électrique du cœur au niveau des membres. </a:t>
            </a:r>
          </a:p>
          <a:p>
            <a:r>
              <a:rPr lang="fr-FR">
                <a:latin typeface="Comic Sans MS" pitchFamily="66" charset="0"/>
              </a:rPr>
              <a:t>*Les 3 dérivations équidistantes forment le triangle d’ Einthoven.</a:t>
            </a:r>
          </a:p>
          <a:p>
            <a:r>
              <a:rPr lang="fr-FR">
                <a:latin typeface="Comic Sans MS" pitchFamily="66" charset="0"/>
              </a:rPr>
              <a:t>*A partir de la borne centrale de Wilson on peut tracer les 3 vecteurs  principaux. 3 autres vecteurs sont reconstruits à partir de aVL , aVF et aVR. </a:t>
            </a:r>
          </a:p>
          <a:p>
            <a:r>
              <a:rPr lang="fr-FR">
                <a:latin typeface="Comic Sans MS" pitchFamily="66" charset="0"/>
              </a:rPr>
              <a:t>* aVL–aVr = DI, </a:t>
            </a:r>
          </a:p>
          <a:p>
            <a:r>
              <a:rPr lang="fr-FR">
                <a:latin typeface="Comic Sans MS" pitchFamily="66" charset="0"/>
              </a:rPr>
              <a:t>* aVf-aVr = DII,</a:t>
            </a:r>
          </a:p>
          <a:p>
            <a:r>
              <a:rPr lang="fr-FR">
                <a:latin typeface="Comic Sans MS" pitchFamily="66" charset="0"/>
              </a:rPr>
              <a:t>* aVf-aVl = DIII.</a:t>
            </a:r>
          </a:p>
          <a:p>
            <a:r>
              <a:rPr lang="fr-FR">
                <a:latin typeface="Comic Sans MS" pitchFamily="66" charset="0"/>
              </a:rPr>
              <a:t>*Le double triaxe de Bailey ainsi constitué 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015DC-3DD5-469B-8E92-BC8C058BA2FF}" type="slidenum">
              <a:rPr lang="fr-FR"/>
              <a:pPr/>
              <a:t>35</a:t>
            </a:fld>
            <a:endParaRPr lang="fr-FR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Le double </a:t>
            </a:r>
            <a:r>
              <a:rPr lang="fr-FR" dirty="0" err="1">
                <a:latin typeface="Comic Sans MS" pitchFamily="66" charset="0"/>
              </a:rPr>
              <a:t>triaxe</a:t>
            </a:r>
            <a:r>
              <a:rPr lang="fr-FR" dirty="0">
                <a:latin typeface="Comic Sans MS" pitchFamily="66" charset="0"/>
              </a:rPr>
              <a:t> quadrille le cœur avec 1 axe toute les 30°. </a:t>
            </a:r>
          </a:p>
          <a:p>
            <a:r>
              <a:rPr lang="fr-FR" dirty="0">
                <a:latin typeface="Comic Sans MS" pitchFamily="66" charset="0"/>
              </a:rPr>
              <a:t>* comment se résume l’activité de la multitude de dipôles ?</a:t>
            </a:r>
          </a:p>
          <a:p>
            <a:r>
              <a:rPr lang="fr-FR" dirty="0">
                <a:latin typeface="Comic Sans MS" pitchFamily="66" charset="0"/>
              </a:rPr>
              <a:t>* 3 étapes correspondant a 3 vecteurs :</a:t>
            </a:r>
          </a:p>
          <a:p>
            <a:r>
              <a:rPr lang="fr-FR" dirty="0">
                <a:latin typeface="Comic Sans MS" pitchFamily="66" charset="0"/>
              </a:rPr>
              <a:t>*1 – Vecteur d’activation Auriculaire. </a:t>
            </a:r>
          </a:p>
          <a:p>
            <a:r>
              <a:rPr lang="fr-FR" dirty="0">
                <a:latin typeface="Comic Sans MS" pitchFamily="66" charset="0"/>
              </a:rPr>
              <a:t>*2- Vecteur d’activation Septale (de gauche à droite).</a:t>
            </a:r>
          </a:p>
          <a:p>
            <a:r>
              <a:rPr lang="fr-FR" dirty="0">
                <a:latin typeface="Comic Sans MS" pitchFamily="66" charset="0"/>
              </a:rPr>
              <a:t>*3- Vecteur d’activation Ventriculaire, vecteur Somme  Ventricule Gauche et Ventricule Droit.</a:t>
            </a:r>
          </a:p>
          <a:p>
            <a:r>
              <a:rPr lang="fr-FR" dirty="0">
                <a:latin typeface="Comic Sans MS" pitchFamily="66" charset="0"/>
              </a:rPr>
              <a:t>* Le 3è vecteur représente l’axe de QRS  ou tout simplement l’axe du cœur. </a:t>
            </a:r>
          </a:p>
          <a:p>
            <a:r>
              <a:rPr lang="fr-FR" dirty="0">
                <a:latin typeface="Comic Sans MS" pitchFamily="66" charset="0"/>
              </a:rPr>
              <a:t>Connaître la valeur de l’axe du cœur est primordiale pour une bonne interprétation de l’ECG.</a:t>
            </a:r>
          </a:p>
          <a:p>
            <a:r>
              <a:rPr lang="fr-FR" dirty="0">
                <a:latin typeface="Comic Sans MS" pitchFamily="66" charset="0"/>
              </a:rPr>
              <a:t>*Dans le cas d’un axe normal, en plaçant l’œil en DII, l’activation Auriculaire (onde P) et l’activation Ventriculaire (QRS) ont toutes les 2 un vecteur qui se rapproche de DII. P et QRS  en DII devraient être positives 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78818-F8B9-46CE-AE43-433BD93922D7}" type="slidenum">
              <a:rPr lang="fr-FR"/>
              <a:pPr/>
              <a:t>36</a:t>
            </a:fld>
            <a:endParaRPr lang="fr-FR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*en DII, P et QRS sont positives.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070E9-1622-464A-9BC0-5D878994D2A2}" type="slidenum">
              <a:rPr lang="fr-FR"/>
              <a:pPr/>
              <a:t>37</a:t>
            </a:fld>
            <a:endParaRPr lang="fr-FR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en  aVr, P et QRS sont négatives 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0168-D68D-4D3F-ABFE-DF5F7CACD398}" type="slidenum">
              <a:rPr lang="fr-FR"/>
              <a:pPr/>
              <a:t>43</a:t>
            </a:fld>
            <a:endParaRPr lang="fr-FR"/>
          </a:p>
        </p:txBody>
      </p:sp>
      <p:sp>
        <p:nvSpPr>
          <p:cNvPr id="67993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A6136-B90D-403F-9AA1-20F8DF50ADA9}" type="slidenum">
              <a:rPr lang="fr-FR"/>
              <a:pPr/>
              <a:t>79</a:t>
            </a:fld>
            <a:endParaRPr lang="fr-FR"/>
          </a:p>
        </p:txBody>
      </p:sp>
      <p:sp>
        <p:nvSpPr>
          <p:cNvPr id="7536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QRS  normal en V1 </a:t>
            </a:r>
          </a:p>
          <a:p>
            <a:r>
              <a:rPr lang="fr-FR" dirty="0">
                <a:latin typeface="Comic Sans MS" pitchFamily="66" charset="0"/>
              </a:rPr>
              <a:t>*l’activation septale s’inscrit comme petite positivité.</a:t>
            </a:r>
          </a:p>
          <a:p>
            <a:r>
              <a:rPr lang="fr-FR" dirty="0">
                <a:latin typeface="Comic Sans MS" pitchFamily="66" charset="0"/>
              </a:rPr>
              <a:t>*l’activation ventriculaire (VG et VD ainsi que le Vecteur somme)</a:t>
            </a:r>
          </a:p>
          <a:p>
            <a:r>
              <a:rPr lang="fr-FR" dirty="0">
                <a:latin typeface="Comic Sans MS" pitchFamily="66" charset="0"/>
              </a:rPr>
              <a:t> s’inscrit comme grande négativité (car le vecteur somme fuit V1).</a:t>
            </a:r>
          </a:p>
          <a:p>
            <a:r>
              <a:rPr lang="fr-FR" dirty="0">
                <a:latin typeface="Comic Sans MS" pitchFamily="66" charset="0"/>
              </a:rPr>
              <a:t>*en V6,</a:t>
            </a:r>
          </a:p>
          <a:p>
            <a:r>
              <a:rPr lang="fr-FR" dirty="0">
                <a:latin typeface="Comic Sans MS" pitchFamily="66" charset="0"/>
              </a:rPr>
              <a:t>*l’ activité septale fuit V6 et s’inscrit comme petite négativité.  </a:t>
            </a:r>
          </a:p>
          <a:p>
            <a:r>
              <a:rPr lang="fr-FR" dirty="0">
                <a:latin typeface="Comic Sans MS" pitchFamily="66" charset="0"/>
              </a:rPr>
              <a:t>*l’ activité ventriculaire s’approche de V6 et s’inscrit comme grande positivité.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617E6-23E3-4A12-9E28-32ADC8D0BBC6}" type="slidenum">
              <a:rPr lang="fr-FR"/>
              <a:pPr/>
              <a:t>10</a:t>
            </a:fld>
            <a:endParaRPr lang="fr-FR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Lorsque la fibre est stimulée, les pompes Na – K sont inhibées</a:t>
            </a:r>
          </a:p>
          <a:p>
            <a:r>
              <a:rPr lang="fr-FR" dirty="0">
                <a:latin typeface="Comic Sans MS" pitchFamily="66" charset="0"/>
              </a:rPr>
              <a:t> et il y a inversion des flux. Le Potassium quitte la cellule et le Sodium entre.</a:t>
            </a:r>
          </a:p>
          <a:p>
            <a:r>
              <a:rPr lang="fr-FR" dirty="0">
                <a:latin typeface="Comic Sans MS" pitchFamily="66" charset="0"/>
              </a:rPr>
              <a:t>*A la jonction zone au </a:t>
            </a:r>
            <a:r>
              <a:rPr lang="fr-FR" dirty="0" err="1">
                <a:latin typeface="Comic Sans MS" pitchFamily="66" charset="0"/>
              </a:rPr>
              <a:t>repos–zone</a:t>
            </a:r>
            <a:r>
              <a:rPr lang="fr-FR" dirty="0">
                <a:latin typeface="Comic Sans MS" pitchFamily="66" charset="0"/>
              </a:rPr>
              <a:t> stimulée, il se crée un véritable dipôle avec une activité électrique qui diffuse sous forme de champs. </a:t>
            </a:r>
          </a:p>
          <a:p>
            <a:r>
              <a:rPr lang="fr-FR" dirty="0">
                <a:latin typeface="Comic Sans MS" pitchFamily="66" charset="0"/>
              </a:rPr>
              <a:t>*Ce dipôle se déplace en fonction du temps, au fur et a mesure que l’onde de stimulation (ou dépolarisation) se propage.</a:t>
            </a:r>
          </a:p>
          <a:p>
            <a:r>
              <a:rPr lang="fr-FR" dirty="0">
                <a:latin typeface="Comic Sans MS" pitchFamily="66" charset="0"/>
              </a:rPr>
              <a:t>*Quelques millisecondes  plus tard.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10AC2-60DB-45A1-964A-34BCBE9480CB}" type="slidenum">
              <a:rPr lang="fr-FR"/>
              <a:pPr/>
              <a:t>11</a:t>
            </a:fld>
            <a:endParaRPr lang="fr-FR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L’onde de dépolarisation progresse.</a:t>
            </a:r>
          </a:p>
          <a:p>
            <a:r>
              <a:rPr lang="fr-FR" dirty="0">
                <a:latin typeface="Comic Sans MS" pitchFamily="66" charset="0"/>
              </a:rPr>
              <a:t>*si nous pouvions placer un œil, nous verrions un dipôle dont la borne positive se rapproche de nous. </a:t>
            </a:r>
          </a:p>
          <a:p>
            <a:r>
              <a:rPr lang="fr-FR" dirty="0">
                <a:latin typeface="Comic Sans MS" pitchFamily="66" charset="0"/>
              </a:rPr>
              <a:t>*L’enregistrement galvanométrique enregistre une onde positive. </a:t>
            </a:r>
          </a:p>
          <a:p>
            <a:r>
              <a:rPr lang="fr-FR" dirty="0">
                <a:latin typeface="Comic Sans MS" pitchFamily="66" charset="0"/>
              </a:rPr>
              <a:t>*Et quelques millisecondes plus tard . </a:t>
            </a:r>
          </a:p>
          <a:p>
            <a:endParaRPr lang="fr-FR" dirty="0">
              <a:latin typeface="Comic Sans MS" pitchFamily="66" charset="0"/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045C7-EC8C-4D8A-97F0-72B126260B02}" type="slidenum">
              <a:rPr lang="fr-FR"/>
              <a:pPr/>
              <a:t>12</a:t>
            </a:fld>
            <a:endParaRPr lang="fr-FR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La borne positive se rapproche encore plus.</a:t>
            </a:r>
          </a:p>
          <a:p>
            <a:r>
              <a:rPr lang="fr-FR" dirty="0">
                <a:latin typeface="Comic Sans MS" pitchFamily="66" charset="0"/>
              </a:rPr>
              <a:t>*L’amplitude de l’onde enregistrée augmente.</a:t>
            </a:r>
          </a:p>
          <a:p>
            <a:r>
              <a:rPr lang="fr-FR" dirty="0">
                <a:latin typeface="Comic Sans MS" pitchFamily="66" charset="0"/>
              </a:rPr>
              <a:t>*Et quelques millisecondes plus tard 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743E3-60A2-4E0A-B111-C45685A17B88}" type="slidenum">
              <a:rPr lang="fr-FR"/>
              <a:pPr/>
              <a:t>13</a:t>
            </a:fld>
            <a:endParaRPr lang="fr-FR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Finalement l’ensemble de la fibre et dépolarisée, il n’y a plus de dipôle.</a:t>
            </a:r>
          </a:p>
          <a:p>
            <a:r>
              <a:rPr lang="fr-FR">
                <a:latin typeface="Comic Sans MS" pitchFamily="66" charset="0"/>
              </a:rPr>
              <a:t>*On enregistre alors un retour rapide à la ligne de base.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F352E-F855-4932-997A-BC5621DFB54A}" type="slidenum">
              <a:rPr lang="fr-FR"/>
              <a:pPr/>
              <a:t>14</a:t>
            </a:fld>
            <a:endParaRPr lang="fr-FR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Si on place le galvanomètre sur le coté latéral de la fibre,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ABA65-A3AE-4C8F-A37D-E20168CF06D1}" type="slidenum">
              <a:rPr lang="fr-FR"/>
              <a:pPr/>
              <a:t>15</a:t>
            </a:fld>
            <a:endParaRPr lang="fr-FR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Le dipôle approche.</a:t>
            </a:r>
          </a:p>
          <a:p>
            <a:r>
              <a:rPr lang="fr-FR" dirty="0">
                <a:latin typeface="Comic Sans MS" pitchFamily="66" charset="0"/>
              </a:rPr>
              <a:t>*Il engendre l’ onde positive.</a:t>
            </a:r>
          </a:p>
          <a:p>
            <a:r>
              <a:rPr lang="fr-FR" dirty="0">
                <a:latin typeface="Comic Sans MS" pitchFamily="66" charset="0"/>
              </a:rPr>
              <a:t>*Quelques millisecondes plus tard ...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FEA74-A705-41E8-A6F7-C62E0AEFFDF3}" type="slidenum">
              <a:rPr lang="fr-FR"/>
              <a:pPr/>
              <a:t>16</a:t>
            </a:fld>
            <a:endParaRPr lang="fr-FR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*En arrivant a  hauteur du galvanomètre, </a:t>
            </a:r>
          </a:p>
          <a:p>
            <a:r>
              <a:rPr lang="fr-FR" dirty="0">
                <a:latin typeface="Comic Sans MS" pitchFamily="66" charset="0"/>
              </a:rPr>
              <a:t>*le dipôle augmente d’amplitude, ensuite il s’éloigne,</a:t>
            </a:r>
          </a:p>
          <a:p>
            <a:r>
              <a:rPr lang="fr-FR" dirty="0">
                <a:latin typeface="Comic Sans MS" pitchFamily="66" charset="0"/>
              </a:rPr>
              <a:t>*l’onde devient alors négative. </a:t>
            </a:r>
          </a:p>
          <a:p>
            <a:r>
              <a:rPr lang="fr-FR" dirty="0">
                <a:latin typeface="Comic Sans MS" pitchFamily="66" charset="0"/>
              </a:rPr>
              <a:t>*Quelques millisecondes plus tard ...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3B9DD-6D35-404E-BB76-C962ACAE0F38}" type="slidenum">
              <a:rPr lang="fr-FR"/>
              <a:pPr/>
              <a:t>17</a:t>
            </a:fld>
            <a:endParaRPr lang="fr-FR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omic Sans MS" pitchFamily="66" charset="0"/>
              </a:rPr>
              <a:t>La fibre est totalement dépolarisée . </a:t>
            </a:r>
          </a:p>
          <a:p>
            <a:r>
              <a:rPr lang="fr-FR">
                <a:latin typeface="Comic Sans MS" pitchFamily="66" charset="0"/>
              </a:rPr>
              <a:t>*L’onde revient à la ligne de base .</a:t>
            </a:r>
          </a:p>
          <a:p>
            <a:endParaRPr lang="fr-FR">
              <a:latin typeface="Comic Sans MS" pitchFamily="66" charset="0"/>
            </a:endParaRPr>
          </a:p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6815-B114-47AB-8C12-435208B6A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118B-7400-4BE2-A516-BC7831377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09/10/2021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P\bureau\cardiologie%20DR.CHERIF\cardio%20pour%20les%20&#233;xternes\ECG\ECG%20tout%20simplement\ECG%20tout%20simplement\ECG%20SIMPLEMENT%20177298.WA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P\bureau\cardiologie%20DR.CHERIF\cardio%20pour%20les%20&#233;xternes\ECG\ECG%20tout%20simplement\ECG%20tout%20simplement\ECG%20SIMPLEMENT%20177263.WA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4546" y="4929198"/>
            <a:ext cx="485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Candara" pitchFamily="34" charset="0"/>
              </a:rPr>
              <a:t>Dr A.NAMOUNE</a:t>
            </a:r>
          </a:p>
          <a:p>
            <a:pPr algn="ctr"/>
            <a:r>
              <a:rPr lang="fr-FR" sz="2000" b="1" dirty="0" smtClean="0">
                <a:latin typeface="Candara" pitchFamily="34" charset="0"/>
              </a:rPr>
              <a:t>   CARDIOLOGIE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2857496"/>
            <a:ext cx="6429388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ndara" pitchFamily="34" charset="0"/>
              </a:rPr>
              <a:t>ELECTROCARDIOGRAMME</a:t>
            </a:r>
          </a:p>
          <a:p>
            <a:pPr algn="ctr"/>
            <a:r>
              <a:rPr lang="fr-FR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ndara" pitchFamily="34" charset="0"/>
              </a:rPr>
              <a:t> NORMAL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524000" y="2133600"/>
            <a:ext cx="66294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137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0" dirty="0">
                <a:latin typeface="Candara" pitchFamily="34" charset="0"/>
              </a:rPr>
              <a:t>Na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352800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   ++++++++++++++++++++++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286000" y="2362200"/>
            <a:ext cx="129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0" dirty="0">
                <a:latin typeface="Candara" pitchFamily="34" charset="0"/>
              </a:rPr>
              <a:t>K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590800" y="762000"/>
            <a:ext cx="52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K+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1600200" y="2514600"/>
            <a:ext cx="5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Na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352800" y="1752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   +++++++++++++++++++++</a:t>
            </a:r>
          </a:p>
        </p:txBody>
      </p:sp>
      <p:sp>
        <p:nvSpPr>
          <p:cNvPr id="125972" name="AutoShape 20"/>
          <p:cNvSpPr>
            <a:spLocks noChangeArrowheads="1"/>
          </p:cNvSpPr>
          <p:nvPr/>
        </p:nvSpPr>
        <p:spPr bwMode="auto">
          <a:xfrm rot="996477">
            <a:off x="3048000" y="381000"/>
            <a:ext cx="609600" cy="1371600"/>
          </a:xfrm>
          <a:prstGeom prst="lightningBol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rot="-17401">
            <a:off x="1828800" y="1295400"/>
            <a:ext cx="1588" cy="12192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rot="-10842104">
            <a:off x="2743200" y="1219200"/>
            <a:ext cx="1588" cy="12954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3721100" y="7620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320040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200400" y="3429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3816350" y="25908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+</a:t>
            </a:r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3200400" y="259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125981" name="Oval 29"/>
          <p:cNvSpPr>
            <a:spLocks noChangeArrowheads="1"/>
          </p:cNvSpPr>
          <p:nvPr/>
        </p:nvSpPr>
        <p:spPr bwMode="auto">
          <a:xfrm>
            <a:off x="3816350" y="259080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82" name="Oval 30"/>
          <p:cNvSpPr>
            <a:spLocks noChangeArrowheads="1"/>
          </p:cNvSpPr>
          <p:nvPr/>
        </p:nvSpPr>
        <p:spPr bwMode="auto">
          <a:xfrm>
            <a:off x="3206750" y="25908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>
            <a:off x="4419600" y="28194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>
            <a:off x="3657600" y="7620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85" name="Text Box 33"/>
          <p:cNvSpPr txBox="1">
            <a:spLocks noChangeArrowheads="1"/>
          </p:cNvSpPr>
          <p:nvPr/>
        </p:nvSpPr>
        <p:spPr bwMode="auto">
          <a:xfrm>
            <a:off x="2895600" y="6096000"/>
            <a:ext cx="4886274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latin typeface="Candara" pitchFamily="34" charset="0"/>
              </a:rPr>
              <a:t>Quelques millisecondes plus tard</a:t>
            </a:r>
            <a:r>
              <a:rPr lang="fr-FR" sz="2400" dirty="0">
                <a:latin typeface="Comic Sans MS" pitchFamily="66" charset="0"/>
              </a:rPr>
              <a:t>…..</a:t>
            </a:r>
          </a:p>
        </p:txBody>
      </p:sp>
      <p:sp>
        <p:nvSpPr>
          <p:cNvPr id="125986" name="Oval 34"/>
          <p:cNvSpPr>
            <a:spLocks noChangeArrowheads="1"/>
          </p:cNvSpPr>
          <p:nvPr/>
        </p:nvSpPr>
        <p:spPr bwMode="auto">
          <a:xfrm>
            <a:off x="3810000" y="22098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87" name="Oval 35"/>
          <p:cNvSpPr>
            <a:spLocks noChangeArrowheads="1"/>
          </p:cNvSpPr>
          <p:nvPr/>
        </p:nvSpPr>
        <p:spPr bwMode="auto">
          <a:xfrm>
            <a:off x="3810000" y="1981200"/>
            <a:ext cx="1676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988" name="Text Box 36"/>
          <p:cNvSpPr txBox="1">
            <a:spLocks noChangeArrowheads="1"/>
          </p:cNvSpPr>
          <p:nvPr/>
        </p:nvSpPr>
        <p:spPr bwMode="auto">
          <a:xfrm>
            <a:off x="2971800" y="4267200"/>
            <a:ext cx="14382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5050"/>
                </a:solidFill>
              </a:rPr>
              <a:t>DIPOLE</a:t>
            </a:r>
          </a:p>
        </p:txBody>
      </p:sp>
      <p:sp>
        <p:nvSpPr>
          <p:cNvPr id="125989" name="Text Box 37"/>
          <p:cNvSpPr txBox="1">
            <a:spLocks noChangeArrowheads="1"/>
          </p:cNvSpPr>
          <p:nvPr/>
        </p:nvSpPr>
        <p:spPr bwMode="auto">
          <a:xfrm>
            <a:off x="533400" y="5029200"/>
            <a:ext cx="353334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Fibre Musculaire Stimulée</a:t>
            </a:r>
          </a:p>
        </p:txBody>
      </p:sp>
    </p:spTree>
    <p:custDataLst>
      <p:tags r:id="rId1"/>
    </p:custDataLst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2" grpId="0" animBg="1"/>
      <p:bldP spid="125973" grpId="0" animBg="1"/>
      <p:bldP spid="125974" grpId="0" animBg="1"/>
      <p:bldP spid="125976" grpId="0" animBg="1"/>
      <p:bldP spid="125977" grpId="0" autoUpdateAnimBg="0"/>
      <p:bldP spid="125978" grpId="0" autoUpdateAnimBg="0"/>
      <p:bldP spid="125979" grpId="0" autoUpdateAnimBg="0"/>
      <p:bldP spid="125980" grpId="0" autoUpdateAnimBg="0"/>
      <p:bldP spid="125981" grpId="0" animBg="1"/>
      <p:bldP spid="125982" grpId="0" animBg="1"/>
      <p:bldP spid="125983" grpId="0" animBg="1"/>
      <p:bldP spid="125984" grpId="0" animBg="1"/>
      <p:bldP spid="125985" grpId="0" animBg="1" autoUpdateAnimBg="0"/>
      <p:bldP spid="125986" grpId="0" animBg="1"/>
      <p:bldP spid="125987" grpId="0" animBg="1"/>
      <p:bldP spid="125988" grpId="0" animBg="1" autoUpdateAnimBg="0"/>
      <p:bldP spid="125989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987675" y="333375"/>
            <a:ext cx="3525324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</a:rPr>
              <a:t>5-Analyse du segment  ST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95288" y="1125538"/>
            <a:ext cx="741680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 mesure de la fin de l’onde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ou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jusqu’à début de l’onde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23850" y="1773238"/>
            <a:ext cx="7561263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Il est normalement horizontal ou légèrement oblique +/- isoélectrique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611188" y="2422525"/>
            <a:ext cx="7705725" cy="1465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 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sus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décalage</a:t>
            </a: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   de plus d’1 mm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un 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sous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décalage</a:t>
            </a:r>
          </a:p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par  rapport à la ligne</a:t>
            </a:r>
            <a:r>
              <a:rPr lang="fr-FR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isoélectrique</a:t>
            </a:r>
            <a:r>
              <a:rPr lang="fr-FR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anormal</a:t>
            </a:r>
          </a:p>
        </p:txBody>
      </p:sp>
      <p:sp>
        <p:nvSpPr>
          <p:cNvPr id="55302" name="Line 8"/>
          <p:cNvSpPr>
            <a:spLocks noChangeShapeType="1"/>
          </p:cNvSpPr>
          <p:nvPr/>
        </p:nvSpPr>
        <p:spPr bwMode="auto">
          <a:xfrm>
            <a:off x="2627313" y="2636838"/>
            <a:ext cx="936625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303" name="Line 9"/>
          <p:cNvSpPr>
            <a:spLocks noChangeShapeType="1"/>
          </p:cNvSpPr>
          <p:nvPr/>
        </p:nvSpPr>
        <p:spPr bwMode="auto">
          <a:xfrm flipV="1">
            <a:off x="2771775" y="2924175"/>
            <a:ext cx="720725" cy="2174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447675" y="4384675"/>
            <a:ext cx="481894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latin typeface="Comic Sans MS" pitchFamily="66" charset="0"/>
              </a:rPr>
              <a:t>Un décalage est défini a partir du point J</a:t>
            </a:r>
          </a:p>
        </p:txBody>
      </p:sp>
      <p:pic>
        <p:nvPicPr>
          <p:cNvPr id="55305" name="Picture 11" descr="22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292600"/>
            <a:ext cx="29162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Line 12"/>
          <p:cNvSpPr>
            <a:spLocks noChangeShapeType="1"/>
          </p:cNvSpPr>
          <p:nvPr/>
        </p:nvSpPr>
        <p:spPr bwMode="auto">
          <a:xfrm flipH="1">
            <a:off x="7235825" y="4581525"/>
            <a:ext cx="360363" cy="10080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7235825" y="4292600"/>
            <a:ext cx="946093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dirty="0">
                <a:latin typeface="Comic Sans MS" pitchFamily="66" charset="0"/>
              </a:rPr>
              <a:t>point J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987675" y="333375"/>
            <a:ext cx="2937022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</a:rPr>
              <a:t>6-Analyse de l’onde T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84213" y="1125538"/>
            <a:ext cx="7745439" cy="175432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repolarisation ventriculaire ( avec le ST)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 ou – ou diphasique en V1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+ de V2 a V6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- en AVR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fr-FR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- Chez l’enfant de V1 à V3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755650" y="2997200"/>
            <a:ext cx="18415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fr-FR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92138" y="3305175"/>
            <a:ext cx="3552576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Amplitude: inférieur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à 5mm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611188" y="4005263"/>
            <a:ext cx="229421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Axe:-10° à +70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611188" y="4581525"/>
            <a:ext cx="4398961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Morphologie:  asymétrique +++++++</a:t>
            </a:r>
          </a:p>
        </p:txBody>
      </p:sp>
      <p:pic>
        <p:nvPicPr>
          <p:cNvPr id="97290" name="Picture 10" descr="ONDE 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67288" y="4508500"/>
            <a:ext cx="4176712" cy="2222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052513"/>
            <a:ext cx="1828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7092950" y="5013325"/>
            <a:ext cx="2051050" cy="792163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 ample et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symétrique</a:t>
            </a:r>
          </a:p>
        </p:txBody>
      </p:sp>
      <p:pic>
        <p:nvPicPr>
          <p:cNvPr id="98310" name="Picture 6" descr="Image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981075"/>
            <a:ext cx="37449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859338" y="5013325"/>
            <a:ext cx="2051050" cy="792163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 ample et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asymétrique</a:t>
            </a:r>
          </a:p>
        </p:txBody>
      </p:sp>
      <p:pic>
        <p:nvPicPr>
          <p:cNvPr id="98312" name="Picture 8" descr="Imag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981075"/>
            <a:ext cx="2339975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411413" y="4941888"/>
            <a:ext cx="2051050" cy="720725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 plate</a:t>
            </a:r>
          </a:p>
        </p:txBody>
      </p:sp>
      <p:pic>
        <p:nvPicPr>
          <p:cNvPr id="98314" name="Picture 10" descr="Image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81075"/>
            <a:ext cx="2413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0" y="5084763"/>
            <a:ext cx="2051050" cy="86518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 inversée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négative</a:t>
            </a:r>
          </a:p>
        </p:txBody>
      </p:sp>
      <p:sp>
        <p:nvSpPr>
          <p:cNvPr id="58378" name="Text Box 14"/>
          <p:cNvSpPr txBox="1">
            <a:spLocks noChangeArrowheads="1"/>
          </p:cNvSpPr>
          <p:nvPr/>
        </p:nvSpPr>
        <p:spPr bwMode="auto">
          <a:xfrm>
            <a:off x="2700338" y="188913"/>
            <a:ext cx="2919389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EXEMPLES D’ ONDES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1" grpId="0" animBg="1"/>
      <p:bldP spid="98313" grpId="0" animBg="1"/>
      <p:bldP spid="9831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2987675" y="333375"/>
            <a:ext cx="2948243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</a:rPr>
              <a:t>7-Analyse de l’onde U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23850" y="1268413"/>
            <a:ext cx="7632700" cy="1603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60000"/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témoin d’une repolarisation tardive de zones myocardiques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( pour certains : les piliers)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fr-FR" sz="3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23850" y="2492375"/>
            <a:ext cx="5862502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Elle est inférieure à ¼ de l’amplitude de l’onde T</a:t>
            </a:r>
          </a:p>
        </p:txBody>
      </p:sp>
      <p:pic>
        <p:nvPicPr>
          <p:cNvPr id="99336" name="Picture 8" descr="Sans titre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716338"/>
            <a:ext cx="2339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Sans titre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573463"/>
            <a:ext cx="2305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2987675" y="333375"/>
            <a:ext cx="3743332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</a:rPr>
              <a:t>8-Analyse de l’intervalle QT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95288" y="1125538"/>
            <a:ext cx="6280887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Il se mesure du début du QRS jusqu’à la fin de l’onde T</a:t>
            </a:r>
            <a:r>
              <a:rPr lang="fr-FR" dirty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395288" y="1628775"/>
            <a:ext cx="7141699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>
                <a:latin typeface="Comic Sans MS" pitchFamily="66" charset="0"/>
              </a:rPr>
              <a:t>Il correspond a la systole électrique ventriculaire:</a:t>
            </a:r>
          </a:p>
          <a:p>
            <a:r>
              <a:rPr lang="fr-FR" b="1" dirty="0">
                <a:latin typeface="Comic Sans MS" pitchFamily="66" charset="0"/>
              </a:rPr>
              <a:t>                                      </a:t>
            </a:r>
            <a:r>
              <a:rPr lang="fr-FR" b="1" dirty="0">
                <a:solidFill>
                  <a:srgbClr val="7030A0"/>
                </a:solidFill>
                <a:latin typeface="Comic Sans MS" pitchFamily="66" charset="0"/>
              </a:rPr>
              <a:t>dépolarisation+repolarisation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23850" y="2852738"/>
            <a:ext cx="5131533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 QT est fonction de la fréquence cardiaque</a:t>
            </a:r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>
            <a:off x="357158" y="3786190"/>
            <a:ext cx="15843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2143109" y="3592513"/>
            <a:ext cx="4286280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Comic Sans MS" pitchFamily="66" charset="0"/>
              </a:rPr>
              <a:t>QT corrigé: </a:t>
            </a:r>
            <a:r>
              <a:rPr lang="fr-FR" dirty="0" smtClean="0">
                <a:latin typeface="Comic Sans MS" pitchFamily="66" charset="0"/>
              </a:rPr>
              <a:t>formule </a:t>
            </a:r>
            <a:r>
              <a:rPr lang="fr-FR" dirty="0">
                <a:latin typeface="Comic Sans MS" pitchFamily="66" charset="0"/>
              </a:rPr>
              <a:t>de </a:t>
            </a:r>
            <a:r>
              <a:rPr lang="fr-FR" dirty="0" err="1">
                <a:latin typeface="Comic Sans MS" pitchFamily="66" charset="0"/>
              </a:rPr>
              <a:t>bazett</a:t>
            </a:r>
            <a:r>
              <a:rPr lang="fr-FR" dirty="0">
                <a:latin typeface="Comic Sans MS" pitchFamily="66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fr-FR" dirty="0">
                <a:latin typeface="Comic Sans MS" pitchFamily="66" charset="0"/>
              </a:rPr>
              <a:t>                  </a:t>
            </a:r>
            <a:r>
              <a:rPr lang="fr-FR" dirty="0" err="1">
                <a:latin typeface="Comic Sans MS" pitchFamily="66" charset="0"/>
              </a:rPr>
              <a:t>QTc</a:t>
            </a:r>
            <a:r>
              <a:rPr lang="fr-FR" dirty="0">
                <a:latin typeface="Comic Sans MS" pitchFamily="66" charset="0"/>
              </a:rPr>
              <a:t>= </a:t>
            </a:r>
            <a:r>
              <a:rPr lang="fr-FR" dirty="0" err="1">
                <a:latin typeface="Comic Sans MS" pitchFamily="66" charset="0"/>
              </a:rPr>
              <a:t>QTm</a:t>
            </a:r>
            <a:r>
              <a:rPr lang="fr-FR" dirty="0">
                <a:latin typeface="Comic Sans MS" pitchFamily="66" charset="0"/>
              </a:rPr>
              <a:t>/racine RR </a:t>
            </a:r>
          </a:p>
        </p:txBody>
      </p:sp>
      <p:pic>
        <p:nvPicPr>
          <p:cNvPr id="60424" name="Picture 10" descr="IntQ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4032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Line 11"/>
          <p:cNvSpPr>
            <a:spLocks noChangeShapeType="1"/>
          </p:cNvSpPr>
          <p:nvPr/>
        </p:nvSpPr>
        <p:spPr bwMode="auto">
          <a:xfrm>
            <a:off x="900113" y="4868863"/>
            <a:ext cx="25193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1743075" y="4456113"/>
            <a:ext cx="51435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RR</a:t>
            </a:r>
          </a:p>
        </p:txBody>
      </p:sp>
      <p:pic>
        <p:nvPicPr>
          <p:cNvPr id="100365" name="Picture 13" descr="Sans titre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738688"/>
            <a:ext cx="237648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4932363" y="5084763"/>
            <a:ext cx="12239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00367" name="Picture 15" descr="Sans titre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913313"/>
            <a:ext cx="22320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5200650" y="4673600"/>
            <a:ext cx="107950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QT=0,28</a:t>
            </a:r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7164388" y="5229225"/>
            <a:ext cx="1655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7504113" y="4745038"/>
            <a:ext cx="107950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QT=0,64</a:t>
            </a:r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 flipV="1">
            <a:off x="6143636" y="4000504"/>
            <a:ext cx="1076328" cy="714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434" name="Line 20"/>
          <p:cNvSpPr>
            <a:spLocks noChangeShapeType="1"/>
          </p:cNvSpPr>
          <p:nvPr/>
        </p:nvSpPr>
        <p:spPr bwMode="auto">
          <a:xfrm>
            <a:off x="6215074" y="4071942"/>
            <a:ext cx="949314" cy="29526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435" name="Text Box 21"/>
          <p:cNvSpPr txBox="1">
            <a:spLocks noChangeArrowheads="1"/>
          </p:cNvSpPr>
          <p:nvPr/>
        </p:nvSpPr>
        <p:spPr bwMode="auto">
          <a:xfrm>
            <a:off x="7216775" y="3808413"/>
            <a:ext cx="1539204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&lt;0,4O homme</a:t>
            </a:r>
          </a:p>
        </p:txBody>
      </p:sp>
      <p:sp>
        <p:nvSpPr>
          <p:cNvPr id="60436" name="Text Box 22"/>
          <p:cNvSpPr txBox="1">
            <a:spLocks noChangeArrowheads="1"/>
          </p:cNvSpPr>
          <p:nvPr/>
        </p:nvSpPr>
        <p:spPr bwMode="auto">
          <a:xfrm>
            <a:off x="7215206" y="4143380"/>
            <a:ext cx="1438984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&lt;0,42 femme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 animBg="1"/>
      <p:bldP spid="100368" grpId="0"/>
      <p:bldP spid="100369" grpId="0" animBg="1"/>
      <p:bldP spid="10037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2484438" y="260350"/>
            <a:ext cx="3621504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</a:rPr>
              <a:t>Étude synthétique de L’ECG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663575" y="1431925"/>
            <a:ext cx="365035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latin typeface="Comic Sans MS" pitchFamily="66" charset="0"/>
              </a:rPr>
              <a:t>Au terme de l’étude analytique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611188" y="2060575"/>
            <a:ext cx="8175654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latin typeface="Comic Sans MS" pitchFamily="66" charset="0"/>
              </a:rPr>
              <a:t>Donner le diagnostic électrocardiographique</a:t>
            </a: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3132138" y="3068638"/>
            <a:ext cx="218681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</a:rPr>
              <a:t>commentaires</a:t>
            </a: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539750" y="4005263"/>
            <a:ext cx="5165725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latin typeface="Comic Sans MS" pitchFamily="66" charset="0"/>
              </a:rPr>
              <a:t>En liaison avec les données clinique ++++++++</a:t>
            </a:r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5229225"/>
            <a:ext cx="8229600" cy="823913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fr-FR" dirty="0" smtClean="0">
                <a:latin typeface="Comic Sans MS" pitchFamily="66" charset="0"/>
              </a:rPr>
              <a:t> EXEMPLE D’ANALYSE ECG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01"/>
          <p:cNvSpPr txBox="1">
            <a:spLocks noChangeArrowheads="1"/>
          </p:cNvSpPr>
          <p:nvPr/>
        </p:nvSpPr>
        <p:spPr bwMode="auto">
          <a:xfrm>
            <a:off x="2714612" y="188913"/>
            <a:ext cx="3340106" cy="525401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Plan d’analyse</a:t>
            </a:r>
          </a:p>
        </p:txBody>
      </p:sp>
      <p:sp>
        <p:nvSpPr>
          <p:cNvPr id="118886" name="Line 102"/>
          <p:cNvSpPr>
            <a:spLocks noChangeShapeType="1"/>
          </p:cNvSpPr>
          <p:nvPr/>
        </p:nvSpPr>
        <p:spPr bwMode="auto">
          <a:xfrm>
            <a:off x="468313" y="1268413"/>
            <a:ext cx="18002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887" name="Text Box 103"/>
          <p:cNvSpPr txBox="1">
            <a:spLocks noChangeArrowheads="1"/>
          </p:cNvSpPr>
          <p:nvPr/>
        </p:nvSpPr>
        <p:spPr bwMode="auto">
          <a:xfrm>
            <a:off x="2339975" y="1052513"/>
            <a:ext cx="972039" cy="37151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rythme</a:t>
            </a:r>
          </a:p>
        </p:txBody>
      </p:sp>
      <p:sp>
        <p:nvSpPr>
          <p:cNvPr id="118888" name="Line 104"/>
          <p:cNvSpPr>
            <a:spLocks noChangeShapeType="1"/>
          </p:cNvSpPr>
          <p:nvPr/>
        </p:nvSpPr>
        <p:spPr bwMode="auto">
          <a:xfrm>
            <a:off x="3276600" y="1268413"/>
            <a:ext cx="1295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889" name="Text Box 105"/>
          <p:cNvSpPr txBox="1">
            <a:spLocks noChangeArrowheads="1"/>
          </p:cNvSpPr>
          <p:nvPr/>
        </p:nvSpPr>
        <p:spPr bwMode="auto">
          <a:xfrm>
            <a:off x="4841875" y="1073150"/>
            <a:ext cx="2013991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Sinusal régulier</a:t>
            </a:r>
          </a:p>
          <a:p>
            <a:r>
              <a:rPr lang="fr-FR" b="1" dirty="0">
                <a:latin typeface="Comic Sans MS" pitchFamily="66" charset="0"/>
              </a:rPr>
              <a:t>FC 60 a 100/mn</a:t>
            </a:r>
          </a:p>
        </p:txBody>
      </p:sp>
      <p:sp>
        <p:nvSpPr>
          <p:cNvPr id="118890" name="Line 106"/>
          <p:cNvSpPr>
            <a:spLocks noChangeShapeType="1"/>
          </p:cNvSpPr>
          <p:nvPr/>
        </p:nvSpPr>
        <p:spPr bwMode="auto">
          <a:xfrm>
            <a:off x="468313" y="2781300"/>
            <a:ext cx="1727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891" name="Text Box 107"/>
          <p:cNvSpPr txBox="1">
            <a:spLocks noChangeArrowheads="1"/>
          </p:cNvSpPr>
          <p:nvPr/>
        </p:nvSpPr>
        <p:spPr bwMode="auto">
          <a:xfrm>
            <a:off x="2268538" y="2565400"/>
            <a:ext cx="1169987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latin typeface="Comic Sans MS" pitchFamily="66" charset="0"/>
              </a:rPr>
              <a:t>Onde P</a:t>
            </a:r>
          </a:p>
          <a:p>
            <a:endParaRPr lang="fr-FR" b="1" dirty="0"/>
          </a:p>
        </p:txBody>
      </p:sp>
      <p:sp>
        <p:nvSpPr>
          <p:cNvPr id="118892" name="Line 108"/>
          <p:cNvSpPr>
            <a:spLocks noChangeShapeType="1"/>
          </p:cNvSpPr>
          <p:nvPr/>
        </p:nvSpPr>
        <p:spPr bwMode="auto">
          <a:xfrm>
            <a:off x="3276600" y="2781300"/>
            <a:ext cx="12239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893" name="Text Box 109"/>
          <p:cNvSpPr txBox="1">
            <a:spLocks noChangeArrowheads="1"/>
          </p:cNvSpPr>
          <p:nvPr/>
        </p:nvSpPr>
        <p:spPr bwMode="auto">
          <a:xfrm>
            <a:off x="4716463" y="2565400"/>
            <a:ext cx="1496220" cy="120251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fr-FR" b="1" dirty="0">
                <a:latin typeface="Comic Sans MS" pitchFamily="66" charset="0"/>
              </a:rPr>
              <a:t>orphologie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b="1" dirty="0">
                <a:latin typeface="Comic Sans MS" pitchFamily="66" charset="0"/>
              </a:rPr>
              <a:t>xe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dirty="0">
                <a:latin typeface="Comic Sans MS" pitchFamily="66" charset="0"/>
              </a:rPr>
              <a:t>urée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am</a:t>
            </a:r>
            <a:r>
              <a:rPr lang="fr-FR" b="1" dirty="0">
                <a:latin typeface="Comic Sans MS" pitchFamily="66" charset="0"/>
              </a:rPr>
              <a:t>plitude</a:t>
            </a:r>
          </a:p>
        </p:txBody>
      </p:sp>
      <p:sp>
        <p:nvSpPr>
          <p:cNvPr id="118894" name="Line 110"/>
          <p:cNvSpPr>
            <a:spLocks noChangeShapeType="1"/>
          </p:cNvSpPr>
          <p:nvPr/>
        </p:nvSpPr>
        <p:spPr bwMode="auto">
          <a:xfrm>
            <a:off x="468313" y="4365625"/>
            <a:ext cx="1655762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895" name="Text Box 111"/>
          <p:cNvSpPr txBox="1">
            <a:spLocks noChangeArrowheads="1"/>
          </p:cNvSpPr>
          <p:nvPr/>
        </p:nvSpPr>
        <p:spPr bwMode="auto">
          <a:xfrm>
            <a:off x="2124075" y="4149725"/>
            <a:ext cx="1308669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latin typeface="Comic Sans MS" pitchFamily="66" charset="0"/>
              </a:rPr>
              <a:t>Espace PR</a:t>
            </a:r>
          </a:p>
          <a:p>
            <a:endParaRPr lang="fr-FR" b="1" dirty="0"/>
          </a:p>
        </p:txBody>
      </p:sp>
      <p:sp>
        <p:nvSpPr>
          <p:cNvPr id="118896" name="Line 112"/>
          <p:cNvSpPr>
            <a:spLocks noChangeShapeType="1"/>
          </p:cNvSpPr>
          <p:nvPr/>
        </p:nvSpPr>
        <p:spPr bwMode="auto">
          <a:xfrm>
            <a:off x="3492500" y="4365625"/>
            <a:ext cx="10080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897" name="Text Box 113"/>
          <p:cNvSpPr txBox="1">
            <a:spLocks noChangeArrowheads="1"/>
          </p:cNvSpPr>
          <p:nvPr/>
        </p:nvSpPr>
        <p:spPr bwMode="auto">
          <a:xfrm>
            <a:off x="4716463" y="4149725"/>
            <a:ext cx="1496220" cy="925511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Morphologie</a:t>
            </a:r>
          </a:p>
          <a:p>
            <a:r>
              <a:rPr lang="fr-FR" b="1" dirty="0">
                <a:latin typeface="Comic Sans MS" pitchFamily="66" charset="0"/>
              </a:rPr>
              <a:t>Durée</a:t>
            </a:r>
          </a:p>
          <a:p>
            <a:endParaRPr lang="fr-FR" dirty="0"/>
          </a:p>
        </p:txBody>
      </p:sp>
      <p:sp>
        <p:nvSpPr>
          <p:cNvPr id="118898" name="Line 114"/>
          <p:cNvSpPr>
            <a:spLocks noChangeShapeType="1"/>
          </p:cNvSpPr>
          <p:nvPr/>
        </p:nvSpPr>
        <p:spPr bwMode="auto">
          <a:xfrm>
            <a:off x="468313" y="5373688"/>
            <a:ext cx="15827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899" name="Text Box 115"/>
          <p:cNvSpPr txBox="1">
            <a:spLocks noChangeArrowheads="1"/>
          </p:cNvSpPr>
          <p:nvPr/>
        </p:nvSpPr>
        <p:spPr bwMode="auto">
          <a:xfrm>
            <a:off x="2051050" y="5157788"/>
            <a:ext cx="691513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latin typeface="Comic Sans MS" pitchFamily="66" charset="0"/>
              </a:rPr>
              <a:t>QRS</a:t>
            </a:r>
          </a:p>
          <a:p>
            <a:endParaRPr lang="fr-FR" dirty="0"/>
          </a:p>
        </p:txBody>
      </p:sp>
      <p:sp>
        <p:nvSpPr>
          <p:cNvPr id="118901" name="Line 117"/>
          <p:cNvSpPr>
            <a:spLocks noChangeShapeType="1"/>
          </p:cNvSpPr>
          <p:nvPr/>
        </p:nvSpPr>
        <p:spPr bwMode="auto">
          <a:xfrm>
            <a:off x="2700338" y="5445125"/>
            <a:ext cx="1727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8902" name="Text Box 118"/>
          <p:cNvSpPr txBox="1">
            <a:spLocks noChangeArrowheads="1"/>
          </p:cNvSpPr>
          <p:nvPr/>
        </p:nvSpPr>
        <p:spPr bwMode="auto">
          <a:xfrm>
            <a:off x="4572000" y="5373688"/>
            <a:ext cx="1496220" cy="120251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fr-FR" b="1" dirty="0">
                <a:latin typeface="Comic Sans MS" pitchFamily="66" charset="0"/>
              </a:rPr>
              <a:t>orphologie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b="1" dirty="0">
                <a:latin typeface="Comic Sans MS" pitchFamily="66" charset="0"/>
              </a:rPr>
              <a:t>xe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dirty="0">
                <a:latin typeface="Comic Sans MS" pitchFamily="66" charset="0"/>
              </a:rPr>
              <a:t>urée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am</a:t>
            </a:r>
            <a:r>
              <a:rPr lang="fr-FR" b="1" dirty="0">
                <a:latin typeface="Comic Sans MS" pitchFamily="66" charset="0"/>
              </a:rPr>
              <a:t>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" grpId="0" animBg="1"/>
      <p:bldP spid="118887" grpId="0"/>
      <p:bldP spid="118888" grpId="0" animBg="1"/>
      <p:bldP spid="118889" grpId="0"/>
      <p:bldP spid="118890" grpId="0" animBg="1"/>
      <p:bldP spid="118891" grpId="0"/>
      <p:bldP spid="118892" grpId="0" animBg="1"/>
      <p:bldP spid="118893" grpId="0"/>
      <p:bldP spid="118894" grpId="0" animBg="1"/>
      <p:bldP spid="118895" grpId="0"/>
      <p:bldP spid="118896" grpId="0" animBg="1"/>
      <p:bldP spid="118897" grpId="0"/>
      <p:bldP spid="118898" grpId="0" animBg="1"/>
      <p:bldP spid="118899" grpId="0"/>
      <p:bldP spid="118901" grpId="0" animBg="1"/>
      <p:bldP spid="11890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684213" y="1268413"/>
            <a:ext cx="2159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897188" y="1073150"/>
            <a:ext cx="502358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latin typeface="Comic Sans MS" pitchFamily="66" charset="0"/>
              </a:rPr>
              <a:t>ST</a:t>
            </a:r>
          </a:p>
          <a:p>
            <a:endParaRPr lang="fr-FR" dirty="0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3492500" y="1341438"/>
            <a:ext cx="15113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202238" y="1144588"/>
            <a:ext cx="1496220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latin typeface="Comic Sans MS" pitchFamily="66" charset="0"/>
              </a:rPr>
              <a:t>Morphologie</a:t>
            </a:r>
          </a:p>
          <a:p>
            <a:endParaRPr lang="fr-FR" dirty="0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755650" y="2781300"/>
            <a:ext cx="194468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700338" y="2565400"/>
            <a:ext cx="1012113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latin typeface="Comic Sans MS" pitchFamily="66" charset="0"/>
              </a:rPr>
              <a:t>Onde T</a:t>
            </a:r>
          </a:p>
          <a:p>
            <a:endParaRPr lang="fr-FR" b="1" dirty="0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>
            <a:off x="3635375" y="2781300"/>
            <a:ext cx="13684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5076825" y="2565400"/>
            <a:ext cx="1496220" cy="120251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fr-FR" b="1" dirty="0">
                <a:latin typeface="Comic Sans MS" pitchFamily="66" charset="0"/>
              </a:rPr>
              <a:t>orphologie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b="1" dirty="0">
                <a:latin typeface="Comic Sans MS" pitchFamily="66" charset="0"/>
              </a:rPr>
              <a:t>xe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dirty="0">
                <a:latin typeface="Comic Sans MS" pitchFamily="66" charset="0"/>
              </a:rPr>
              <a:t>urée</a:t>
            </a: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am</a:t>
            </a:r>
            <a:r>
              <a:rPr lang="fr-FR" b="1" dirty="0">
                <a:latin typeface="Comic Sans MS" pitchFamily="66" charset="0"/>
              </a:rPr>
              <a:t>plitude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827088" y="4508500"/>
            <a:ext cx="172878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2627313" y="4292600"/>
            <a:ext cx="993775" cy="6413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/>
              <a:t>Onde U</a:t>
            </a:r>
          </a:p>
          <a:p>
            <a:endParaRPr lang="fr-FR" b="1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>
            <a:off x="3635375" y="4508500"/>
            <a:ext cx="129698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5076825" y="4292600"/>
            <a:ext cx="1496220" cy="925511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Existence</a:t>
            </a:r>
          </a:p>
          <a:p>
            <a:r>
              <a:rPr lang="fr-FR" b="1" dirty="0">
                <a:latin typeface="Comic Sans MS" pitchFamily="66" charset="0"/>
              </a:rPr>
              <a:t>Morphologie</a:t>
            </a:r>
          </a:p>
          <a:p>
            <a:r>
              <a:rPr lang="fr-FR" b="1" dirty="0">
                <a:latin typeface="Comic Sans MS" pitchFamily="66" charset="0"/>
              </a:rPr>
              <a:t>amplitude</a:t>
            </a:r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>
            <a:off x="827088" y="5805488"/>
            <a:ext cx="16573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700338" y="5589588"/>
            <a:ext cx="544036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latin typeface="Comic Sans MS" pitchFamily="66" charset="0"/>
              </a:rPr>
              <a:t>QT</a:t>
            </a:r>
          </a:p>
          <a:p>
            <a:endParaRPr lang="fr-FR" b="1" dirty="0"/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5076825" y="5589588"/>
            <a:ext cx="838989" cy="6485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Durée</a:t>
            </a:r>
          </a:p>
          <a:p>
            <a:endParaRPr lang="fr-FR" dirty="0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3348038" y="5876925"/>
            <a:ext cx="15113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/>
      <p:bldP spid="122886" grpId="0" animBg="1"/>
      <p:bldP spid="122887" grpId="0"/>
      <p:bldP spid="122888" grpId="0" animBg="1"/>
      <p:bldP spid="122889" grpId="0"/>
      <p:bldP spid="122890" grpId="0" animBg="1"/>
      <p:bldP spid="122891" grpId="0"/>
      <p:bldP spid="122892" grpId="0" animBg="1"/>
      <p:bldP spid="122893" grpId="0"/>
      <p:bldP spid="122894" grpId="0" animBg="1"/>
      <p:bldP spid="122895" grpId="0"/>
      <p:bldP spid="122896" grpId="0" animBg="1"/>
      <p:bldP spid="122897" grpId="0"/>
      <p:bldP spid="122898" grpId="0"/>
      <p:bldP spid="1228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209800" y="2133600"/>
            <a:ext cx="33528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62000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-------------+++++++++++++++++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762000" y="1752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-------------+++++++++++++++++</a:t>
            </a:r>
          </a:p>
        </p:txBody>
      </p:sp>
      <p:sp>
        <p:nvSpPr>
          <p:cNvPr id="123918" name="Oval 14"/>
          <p:cNvSpPr>
            <a:spLocks noChangeArrowheads="1"/>
          </p:cNvSpPr>
          <p:nvPr/>
        </p:nvSpPr>
        <p:spPr bwMode="auto">
          <a:xfrm>
            <a:off x="6629400" y="2514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V="1">
            <a:off x="6934200" y="2667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20" name="Line 16"/>
          <p:cNvSpPr>
            <a:spLocks noChangeShapeType="1"/>
          </p:cNvSpPr>
          <p:nvPr/>
        </p:nvSpPr>
        <p:spPr bwMode="auto">
          <a:xfrm>
            <a:off x="5867400" y="2819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>
            <a:off x="6477000" y="2057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8674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E</a:t>
            </a:r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5867400" y="26670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914400" y="2133600"/>
            <a:ext cx="12192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2286000" y="25908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+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1746250" y="259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2286000" y="259080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1752600" y="25908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1143000" y="1676400"/>
            <a:ext cx="9906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2209800" y="22098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2209800" y="1981200"/>
            <a:ext cx="1676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34" name="Oval 30"/>
          <p:cNvSpPr>
            <a:spLocks noChangeArrowheads="1"/>
          </p:cNvSpPr>
          <p:nvPr/>
        </p:nvSpPr>
        <p:spPr bwMode="auto">
          <a:xfrm>
            <a:off x="2209800" y="1447800"/>
            <a:ext cx="2438400" cy="266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35" name="Oval 31"/>
          <p:cNvSpPr>
            <a:spLocks noChangeArrowheads="1"/>
          </p:cNvSpPr>
          <p:nvPr/>
        </p:nvSpPr>
        <p:spPr bwMode="auto">
          <a:xfrm>
            <a:off x="2209800" y="1295400"/>
            <a:ext cx="32766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36" name="Oval 32"/>
          <p:cNvSpPr>
            <a:spLocks noChangeArrowheads="1"/>
          </p:cNvSpPr>
          <p:nvPr/>
        </p:nvSpPr>
        <p:spPr bwMode="auto">
          <a:xfrm>
            <a:off x="2209800" y="914400"/>
            <a:ext cx="39624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3937" name="Picture 33" descr="C:\Mes documents\Mes images\EY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1143000" cy="630238"/>
          </a:xfrm>
          <a:prstGeom prst="rect">
            <a:avLst/>
          </a:prstGeom>
          <a:noFill/>
        </p:spPr>
      </p:pic>
      <p:sp>
        <p:nvSpPr>
          <p:cNvPr id="123938" name="Line 34"/>
          <p:cNvSpPr>
            <a:spLocks noChangeShapeType="1"/>
          </p:cNvSpPr>
          <p:nvPr/>
        </p:nvSpPr>
        <p:spPr bwMode="auto">
          <a:xfrm>
            <a:off x="78486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V="1">
            <a:off x="8153400" y="2362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40" name="Text Box 36"/>
          <p:cNvSpPr txBox="1">
            <a:spLocks noChangeArrowheads="1"/>
          </p:cNvSpPr>
          <p:nvPr/>
        </p:nvSpPr>
        <p:spPr bwMode="auto">
          <a:xfrm>
            <a:off x="6248400" y="1676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0</a:t>
            </a:r>
          </a:p>
        </p:txBody>
      </p:sp>
      <p:sp>
        <p:nvSpPr>
          <p:cNvPr id="123941" name="Text Box 37"/>
          <p:cNvSpPr txBox="1">
            <a:spLocks noChangeArrowheads="1"/>
          </p:cNvSpPr>
          <p:nvPr/>
        </p:nvSpPr>
        <p:spPr bwMode="auto">
          <a:xfrm>
            <a:off x="2590800" y="5715000"/>
            <a:ext cx="4985660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latin typeface="Candara" pitchFamily="34" charset="0"/>
              </a:rPr>
              <a:t>Quelques millisecondes plus tard…..</a:t>
            </a:r>
          </a:p>
        </p:txBody>
      </p:sp>
    </p:spTree>
    <p:custDataLst>
      <p:tags r:id="rId1"/>
    </p:custDataLst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9" grpId="0" animBg="1"/>
      <p:bldP spid="1239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343400" y="2133600"/>
            <a:ext cx="12192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----------------------------------++++++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----------------------------------+++++++</a:t>
            </a:r>
          </a:p>
        </p:txBody>
      </p:sp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6629400" y="2514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6934200" y="28194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5867400" y="2819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8674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E</a:t>
            </a:r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5867400" y="26670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914400" y="2133600"/>
            <a:ext cx="33528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4419600" y="25908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+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803650" y="259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4419600" y="259080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3810000" y="25908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>
            <a:off x="838200" y="1676400"/>
            <a:ext cx="30480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4343400" y="22098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4343400" y="1981200"/>
            <a:ext cx="1676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4343400" y="1447800"/>
            <a:ext cx="2438400" cy="266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4343400" y="1295400"/>
            <a:ext cx="32766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4343400" y="914400"/>
            <a:ext cx="39624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4951" name="Picture 23" descr="C:\Mes documents\Mes images\EY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14600"/>
            <a:ext cx="1143000" cy="630238"/>
          </a:xfrm>
          <a:prstGeom prst="rect">
            <a:avLst/>
          </a:prstGeom>
          <a:noFill/>
        </p:spPr>
      </p:pic>
      <p:sp>
        <p:nvSpPr>
          <p:cNvPr id="124952" name="Line 24"/>
          <p:cNvSpPr>
            <a:spLocks noChangeShapeType="1"/>
          </p:cNvSpPr>
          <p:nvPr/>
        </p:nvSpPr>
        <p:spPr bwMode="auto">
          <a:xfrm>
            <a:off x="78486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V="1">
            <a:off x="8153400" y="2362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8305800" y="1143000"/>
            <a:ext cx="304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2590800" y="5715000"/>
            <a:ext cx="4985660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latin typeface="Candara" pitchFamily="34" charset="0"/>
              </a:rPr>
              <a:t>Quelques millisecondes plus tard…..</a:t>
            </a: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4" grpId="0" animBg="1"/>
      <p:bldP spid="12495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Oval 2053"/>
          <p:cNvSpPr>
            <a:spLocks noChangeArrowheads="1"/>
          </p:cNvSpPr>
          <p:nvPr/>
        </p:nvSpPr>
        <p:spPr bwMode="auto">
          <a:xfrm>
            <a:off x="6629400" y="2514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982" name="Line 2054"/>
          <p:cNvSpPr>
            <a:spLocks noChangeShapeType="1"/>
          </p:cNvSpPr>
          <p:nvPr/>
        </p:nvSpPr>
        <p:spPr bwMode="auto">
          <a:xfrm>
            <a:off x="6934200" y="28194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983" name="Line 2055"/>
          <p:cNvSpPr>
            <a:spLocks noChangeShapeType="1"/>
          </p:cNvSpPr>
          <p:nvPr/>
        </p:nvSpPr>
        <p:spPr bwMode="auto">
          <a:xfrm>
            <a:off x="5867400" y="2819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985" name="Text Box 2057"/>
          <p:cNvSpPr txBox="1">
            <a:spLocks noChangeArrowheads="1"/>
          </p:cNvSpPr>
          <p:nvPr/>
        </p:nvSpPr>
        <p:spPr bwMode="auto">
          <a:xfrm>
            <a:off x="58674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E</a:t>
            </a:r>
          </a:p>
        </p:txBody>
      </p:sp>
      <p:sp>
        <p:nvSpPr>
          <p:cNvPr id="126986" name="Line 2058"/>
          <p:cNvSpPr>
            <a:spLocks noChangeShapeType="1"/>
          </p:cNvSpPr>
          <p:nvPr/>
        </p:nvSpPr>
        <p:spPr bwMode="auto">
          <a:xfrm>
            <a:off x="5867400" y="26670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987" name="Rectangle 2059"/>
          <p:cNvSpPr>
            <a:spLocks noChangeArrowheads="1"/>
          </p:cNvSpPr>
          <p:nvPr/>
        </p:nvSpPr>
        <p:spPr bwMode="auto">
          <a:xfrm>
            <a:off x="914400" y="21336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26992" name="Line 2064"/>
          <p:cNvSpPr>
            <a:spLocks noChangeShapeType="1"/>
          </p:cNvSpPr>
          <p:nvPr/>
        </p:nvSpPr>
        <p:spPr bwMode="auto">
          <a:xfrm>
            <a:off x="838200" y="1676400"/>
            <a:ext cx="48006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6998" name="Picture 2070" descr="C:\Mes documents\Mes images\EY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14600"/>
            <a:ext cx="1143000" cy="630238"/>
          </a:xfrm>
          <a:prstGeom prst="rect">
            <a:avLst/>
          </a:prstGeom>
          <a:noFill/>
        </p:spPr>
      </p:pic>
      <p:sp>
        <p:nvSpPr>
          <p:cNvPr id="126999" name="Line 2071"/>
          <p:cNvSpPr>
            <a:spLocks noChangeShapeType="1"/>
          </p:cNvSpPr>
          <p:nvPr/>
        </p:nvSpPr>
        <p:spPr bwMode="auto">
          <a:xfrm>
            <a:off x="78486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7000" name="Line 2072"/>
          <p:cNvSpPr>
            <a:spLocks noChangeShapeType="1"/>
          </p:cNvSpPr>
          <p:nvPr/>
        </p:nvSpPr>
        <p:spPr bwMode="auto">
          <a:xfrm flipV="1">
            <a:off x="8153400" y="2362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7001" name="Line 2073"/>
          <p:cNvSpPr>
            <a:spLocks noChangeShapeType="1"/>
          </p:cNvSpPr>
          <p:nvPr/>
        </p:nvSpPr>
        <p:spPr bwMode="auto">
          <a:xfrm flipV="1">
            <a:off x="8305800" y="1143000"/>
            <a:ext cx="304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7002" name="Line 2074"/>
          <p:cNvSpPr>
            <a:spLocks noChangeShapeType="1"/>
          </p:cNvSpPr>
          <p:nvPr/>
        </p:nvSpPr>
        <p:spPr bwMode="auto">
          <a:xfrm>
            <a:off x="8610600" y="1143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7003" name="Line 2075"/>
          <p:cNvSpPr>
            <a:spLocks noChangeShapeType="1"/>
          </p:cNvSpPr>
          <p:nvPr/>
        </p:nvSpPr>
        <p:spPr bwMode="auto">
          <a:xfrm>
            <a:off x="8610600" y="2895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2" grpId="0" animBg="1"/>
      <p:bldP spid="1270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1026"/>
          <p:cNvSpPr>
            <a:spLocks noChangeArrowheads="1"/>
          </p:cNvSpPr>
          <p:nvPr/>
        </p:nvSpPr>
        <p:spPr bwMode="auto">
          <a:xfrm>
            <a:off x="838200" y="2133600"/>
            <a:ext cx="47244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48899" name="Text Box 1027"/>
          <p:cNvSpPr txBox="1">
            <a:spLocks noChangeArrowheads="1"/>
          </p:cNvSpPr>
          <p:nvPr/>
        </p:nvSpPr>
        <p:spPr bwMode="auto">
          <a:xfrm>
            <a:off x="1676400" y="457200"/>
            <a:ext cx="137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0" dirty="0">
                <a:latin typeface="Candara" pitchFamily="34" charset="0"/>
              </a:rPr>
              <a:t>Na</a:t>
            </a:r>
          </a:p>
        </p:txBody>
      </p:sp>
      <p:sp>
        <p:nvSpPr>
          <p:cNvPr id="848900" name="Text Box 1028"/>
          <p:cNvSpPr txBox="1">
            <a:spLocks noChangeArrowheads="1"/>
          </p:cNvSpPr>
          <p:nvPr/>
        </p:nvSpPr>
        <p:spPr bwMode="auto">
          <a:xfrm>
            <a:off x="762000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+++++++++++++++++++++++</a:t>
            </a:r>
          </a:p>
        </p:txBody>
      </p:sp>
      <p:sp>
        <p:nvSpPr>
          <p:cNvPr id="848901" name="Text Box 1029"/>
          <p:cNvSpPr txBox="1">
            <a:spLocks noChangeArrowheads="1"/>
          </p:cNvSpPr>
          <p:nvPr/>
        </p:nvSpPr>
        <p:spPr bwMode="auto">
          <a:xfrm>
            <a:off x="3429000" y="2438400"/>
            <a:ext cx="137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0" dirty="0">
                <a:latin typeface="Candara" pitchFamily="34" charset="0"/>
              </a:rPr>
              <a:t>K+</a:t>
            </a:r>
          </a:p>
        </p:txBody>
      </p:sp>
      <p:sp>
        <p:nvSpPr>
          <p:cNvPr id="848902" name="Text Box 1030"/>
          <p:cNvSpPr txBox="1">
            <a:spLocks noChangeArrowheads="1"/>
          </p:cNvSpPr>
          <p:nvPr/>
        </p:nvSpPr>
        <p:spPr bwMode="auto">
          <a:xfrm>
            <a:off x="3505200" y="609600"/>
            <a:ext cx="52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K+</a:t>
            </a:r>
          </a:p>
        </p:txBody>
      </p:sp>
      <p:sp>
        <p:nvSpPr>
          <p:cNvPr id="848903" name="Text Box 1031"/>
          <p:cNvSpPr txBox="1">
            <a:spLocks noChangeArrowheads="1"/>
          </p:cNvSpPr>
          <p:nvPr/>
        </p:nvSpPr>
        <p:spPr bwMode="auto">
          <a:xfrm>
            <a:off x="1905000" y="2514600"/>
            <a:ext cx="5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Na</a:t>
            </a:r>
          </a:p>
        </p:txBody>
      </p:sp>
      <p:sp>
        <p:nvSpPr>
          <p:cNvPr id="848904" name="Text Box 1032"/>
          <p:cNvSpPr txBox="1">
            <a:spLocks noChangeArrowheads="1"/>
          </p:cNvSpPr>
          <p:nvPr/>
        </p:nvSpPr>
        <p:spPr bwMode="auto">
          <a:xfrm>
            <a:off x="762000" y="1752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+++++++++++++++++++++++</a:t>
            </a:r>
          </a:p>
        </p:txBody>
      </p:sp>
      <p:sp>
        <p:nvSpPr>
          <p:cNvPr id="848905" name="Line 1033"/>
          <p:cNvSpPr>
            <a:spLocks noChangeShapeType="1"/>
          </p:cNvSpPr>
          <p:nvPr/>
        </p:nvSpPr>
        <p:spPr bwMode="auto">
          <a:xfrm>
            <a:off x="3810000" y="13716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8906" name="Line 1034"/>
          <p:cNvSpPr>
            <a:spLocks noChangeShapeType="1"/>
          </p:cNvSpPr>
          <p:nvPr/>
        </p:nvSpPr>
        <p:spPr bwMode="auto">
          <a:xfrm flipV="1">
            <a:off x="2209800" y="12954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8907" name="Oval 1035"/>
          <p:cNvSpPr>
            <a:spLocks noChangeArrowheads="1"/>
          </p:cNvSpPr>
          <p:nvPr/>
        </p:nvSpPr>
        <p:spPr bwMode="auto">
          <a:xfrm>
            <a:off x="2819400" y="4800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8908" name="Line 1036"/>
          <p:cNvSpPr>
            <a:spLocks noChangeShapeType="1"/>
          </p:cNvSpPr>
          <p:nvPr/>
        </p:nvSpPr>
        <p:spPr bwMode="auto">
          <a:xfrm flipV="1">
            <a:off x="3124200" y="4953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8909" name="Text Box 1037"/>
          <p:cNvSpPr txBox="1">
            <a:spLocks noChangeArrowheads="1"/>
          </p:cNvSpPr>
          <p:nvPr/>
        </p:nvSpPr>
        <p:spPr bwMode="auto">
          <a:xfrm>
            <a:off x="26670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E</a:t>
            </a:r>
          </a:p>
        </p:txBody>
      </p:sp>
      <p:sp>
        <p:nvSpPr>
          <p:cNvPr id="848910" name="Line 1038"/>
          <p:cNvSpPr>
            <a:spLocks noChangeShapeType="1"/>
          </p:cNvSpPr>
          <p:nvPr/>
        </p:nvSpPr>
        <p:spPr bwMode="auto">
          <a:xfrm>
            <a:off x="3886200" y="5105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8911" name="Line 1039"/>
          <p:cNvSpPr>
            <a:spLocks noChangeShapeType="1"/>
          </p:cNvSpPr>
          <p:nvPr/>
        </p:nvSpPr>
        <p:spPr bwMode="auto">
          <a:xfrm flipV="1">
            <a:off x="3124200" y="4267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8912" name="Line 1040"/>
          <p:cNvSpPr>
            <a:spLocks noChangeShapeType="1"/>
          </p:cNvSpPr>
          <p:nvPr/>
        </p:nvSpPr>
        <p:spPr bwMode="auto">
          <a:xfrm>
            <a:off x="2971800" y="4267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3074"/>
          <p:cNvSpPr>
            <a:spLocks noChangeArrowheads="1"/>
          </p:cNvSpPr>
          <p:nvPr/>
        </p:nvSpPr>
        <p:spPr bwMode="auto">
          <a:xfrm>
            <a:off x="2209800" y="2133600"/>
            <a:ext cx="33528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50947" name="Text Box 3075"/>
          <p:cNvSpPr txBox="1">
            <a:spLocks noChangeArrowheads="1"/>
          </p:cNvSpPr>
          <p:nvPr/>
        </p:nvSpPr>
        <p:spPr bwMode="auto">
          <a:xfrm>
            <a:off x="762000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-------------+++++++++++++++++</a:t>
            </a:r>
          </a:p>
        </p:txBody>
      </p:sp>
      <p:sp>
        <p:nvSpPr>
          <p:cNvPr id="850948" name="Text Box 3076"/>
          <p:cNvSpPr txBox="1">
            <a:spLocks noChangeArrowheads="1"/>
          </p:cNvSpPr>
          <p:nvPr/>
        </p:nvSpPr>
        <p:spPr bwMode="auto">
          <a:xfrm>
            <a:off x="762000" y="1752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-------------+++++++++++++++++</a:t>
            </a:r>
          </a:p>
        </p:txBody>
      </p:sp>
      <p:sp>
        <p:nvSpPr>
          <p:cNvPr id="850949" name="Rectangle 3077"/>
          <p:cNvSpPr>
            <a:spLocks noChangeArrowheads="1"/>
          </p:cNvSpPr>
          <p:nvPr/>
        </p:nvSpPr>
        <p:spPr bwMode="auto">
          <a:xfrm>
            <a:off x="914400" y="2133600"/>
            <a:ext cx="12192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50950" name="Text Box 3078"/>
          <p:cNvSpPr txBox="1">
            <a:spLocks noChangeArrowheads="1"/>
          </p:cNvSpPr>
          <p:nvPr/>
        </p:nvSpPr>
        <p:spPr bwMode="auto">
          <a:xfrm>
            <a:off x="2286000" y="25908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+</a:t>
            </a:r>
          </a:p>
        </p:txBody>
      </p:sp>
      <p:sp>
        <p:nvSpPr>
          <p:cNvPr id="850951" name="Text Box 3079"/>
          <p:cNvSpPr txBox="1">
            <a:spLocks noChangeArrowheads="1"/>
          </p:cNvSpPr>
          <p:nvPr/>
        </p:nvSpPr>
        <p:spPr bwMode="auto">
          <a:xfrm>
            <a:off x="1746250" y="259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850952" name="Oval 3080"/>
          <p:cNvSpPr>
            <a:spLocks noChangeArrowheads="1"/>
          </p:cNvSpPr>
          <p:nvPr/>
        </p:nvSpPr>
        <p:spPr bwMode="auto">
          <a:xfrm>
            <a:off x="2286000" y="259080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53" name="Oval 3081"/>
          <p:cNvSpPr>
            <a:spLocks noChangeArrowheads="1"/>
          </p:cNvSpPr>
          <p:nvPr/>
        </p:nvSpPr>
        <p:spPr bwMode="auto">
          <a:xfrm>
            <a:off x="1752600" y="25908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54" name="Line 3082"/>
          <p:cNvSpPr>
            <a:spLocks noChangeShapeType="1"/>
          </p:cNvSpPr>
          <p:nvPr/>
        </p:nvSpPr>
        <p:spPr bwMode="auto">
          <a:xfrm>
            <a:off x="1143000" y="1676400"/>
            <a:ext cx="9906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55" name="Oval 3083"/>
          <p:cNvSpPr>
            <a:spLocks noChangeArrowheads="1"/>
          </p:cNvSpPr>
          <p:nvPr/>
        </p:nvSpPr>
        <p:spPr bwMode="auto">
          <a:xfrm>
            <a:off x="2209800" y="22098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56" name="Oval 3084"/>
          <p:cNvSpPr>
            <a:spLocks noChangeArrowheads="1"/>
          </p:cNvSpPr>
          <p:nvPr/>
        </p:nvSpPr>
        <p:spPr bwMode="auto">
          <a:xfrm>
            <a:off x="2209800" y="1981200"/>
            <a:ext cx="1676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57" name="Oval 3085"/>
          <p:cNvSpPr>
            <a:spLocks noChangeArrowheads="1"/>
          </p:cNvSpPr>
          <p:nvPr/>
        </p:nvSpPr>
        <p:spPr bwMode="auto">
          <a:xfrm>
            <a:off x="2209800" y="1447800"/>
            <a:ext cx="2438400" cy="266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58" name="Oval 3086"/>
          <p:cNvSpPr>
            <a:spLocks noChangeArrowheads="1"/>
          </p:cNvSpPr>
          <p:nvPr/>
        </p:nvSpPr>
        <p:spPr bwMode="auto">
          <a:xfrm>
            <a:off x="2209800" y="1295400"/>
            <a:ext cx="32766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59" name="Oval 3087"/>
          <p:cNvSpPr>
            <a:spLocks noChangeArrowheads="1"/>
          </p:cNvSpPr>
          <p:nvPr/>
        </p:nvSpPr>
        <p:spPr bwMode="auto">
          <a:xfrm>
            <a:off x="2209800" y="914400"/>
            <a:ext cx="39624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60" name="Line 3088"/>
          <p:cNvSpPr>
            <a:spLocks noChangeShapeType="1"/>
          </p:cNvSpPr>
          <p:nvPr/>
        </p:nvSpPr>
        <p:spPr bwMode="auto">
          <a:xfrm flipV="1">
            <a:off x="6400800" y="45720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61" name="Text Box 3089"/>
          <p:cNvSpPr txBox="1">
            <a:spLocks noChangeArrowheads="1"/>
          </p:cNvSpPr>
          <p:nvPr/>
        </p:nvSpPr>
        <p:spPr bwMode="auto">
          <a:xfrm>
            <a:off x="2895600" y="6096000"/>
            <a:ext cx="4886274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latin typeface="Candara" pitchFamily="34" charset="0"/>
              </a:rPr>
              <a:t>Quelques millisecondes plus tard</a:t>
            </a:r>
            <a:r>
              <a:rPr lang="fr-FR" sz="2400" dirty="0">
                <a:latin typeface="Comic Sans MS" pitchFamily="66" charset="0"/>
              </a:rPr>
              <a:t>…..</a:t>
            </a:r>
          </a:p>
        </p:txBody>
      </p:sp>
      <p:sp>
        <p:nvSpPr>
          <p:cNvPr id="850962" name="Oval 3090"/>
          <p:cNvSpPr>
            <a:spLocks noChangeArrowheads="1"/>
          </p:cNvSpPr>
          <p:nvPr/>
        </p:nvSpPr>
        <p:spPr bwMode="auto">
          <a:xfrm>
            <a:off x="2819400" y="4800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63" name="Line 3091"/>
          <p:cNvSpPr>
            <a:spLocks noChangeShapeType="1"/>
          </p:cNvSpPr>
          <p:nvPr/>
        </p:nvSpPr>
        <p:spPr bwMode="auto">
          <a:xfrm flipV="1">
            <a:off x="3124200" y="4953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64" name="Text Box 3092"/>
          <p:cNvSpPr txBox="1">
            <a:spLocks noChangeArrowheads="1"/>
          </p:cNvSpPr>
          <p:nvPr/>
        </p:nvSpPr>
        <p:spPr bwMode="auto">
          <a:xfrm>
            <a:off x="26670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E</a:t>
            </a:r>
          </a:p>
        </p:txBody>
      </p:sp>
      <p:sp>
        <p:nvSpPr>
          <p:cNvPr id="850965" name="Line 3093"/>
          <p:cNvSpPr>
            <a:spLocks noChangeShapeType="1"/>
          </p:cNvSpPr>
          <p:nvPr/>
        </p:nvSpPr>
        <p:spPr bwMode="auto">
          <a:xfrm>
            <a:off x="5257800" y="5105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66" name="Line 3094"/>
          <p:cNvSpPr>
            <a:spLocks noChangeShapeType="1"/>
          </p:cNvSpPr>
          <p:nvPr/>
        </p:nvSpPr>
        <p:spPr bwMode="auto">
          <a:xfrm flipV="1">
            <a:off x="3124200" y="4267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967" name="Line 3095"/>
          <p:cNvSpPr>
            <a:spLocks noChangeShapeType="1"/>
          </p:cNvSpPr>
          <p:nvPr/>
        </p:nvSpPr>
        <p:spPr bwMode="auto">
          <a:xfrm>
            <a:off x="2971800" y="4267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50968" name="Picture 3096" descr="C:\Mes documents\Mes images\EY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00600"/>
            <a:ext cx="1143000" cy="630238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60" grpId="0" animBg="1"/>
      <p:bldP spid="85096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050"/>
          <p:cNvSpPr>
            <a:spLocks noChangeArrowheads="1"/>
          </p:cNvSpPr>
          <p:nvPr/>
        </p:nvSpPr>
        <p:spPr bwMode="auto">
          <a:xfrm>
            <a:off x="4343400" y="2133600"/>
            <a:ext cx="12192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52995" name="Text Box 2051"/>
          <p:cNvSpPr txBox="1">
            <a:spLocks noChangeArrowheads="1"/>
          </p:cNvSpPr>
          <p:nvPr/>
        </p:nvSpPr>
        <p:spPr bwMode="auto">
          <a:xfrm>
            <a:off x="762000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----------------------------------++++++</a:t>
            </a:r>
          </a:p>
        </p:txBody>
      </p:sp>
      <p:sp>
        <p:nvSpPr>
          <p:cNvPr id="852996" name="Text Box 2052"/>
          <p:cNvSpPr txBox="1">
            <a:spLocks noChangeArrowheads="1"/>
          </p:cNvSpPr>
          <p:nvPr/>
        </p:nvSpPr>
        <p:spPr bwMode="auto">
          <a:xfrm>
            <a:off x="762000" y="1752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----------------------------------+++++++</a:t>
            </a:r>
          </a:p>
        </p:txBody>
      </p:sp>
      <p:sp>
        <p:nvSpPr>
          <p:cNvPr id="852997" name="Rectangle 2053"/>
          <p:cNvSpPr>
            <a:spLocks noChangeArrowheads="1"/>
          </p:cNvSpPr>
          <p:nvPr/>
        </p:nvSpPr>
        <p:spPr bwMode="auto">
          <a:xfrm>
            <a:off x="914400" y="2133600"/>
            <a:ext cx="33528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52998" name="Text Box 2054"/>
          <p:cNvSpPr txBox="1">
            <a:spLocks noChangeArrowheads="1"/>
          </p:cNvSpPr>
          <p:nvPr/>
        </p:nvSpPr>
        <p:spPr bwMode="auto">
          <a:xfrm>
            <a:off x="4419600" y="25908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+</a:t>
            </a:r>
          </a:p>
        </p:txBody>
      </p:sp>
      <p:sp>
        <p:nvSpPr>
          <p:cNvPr id="852999" name="Text Box 2055"/>
          <p:cNvSpPr txBox="1">
            <a:spLocks noChangeArrowheads="1"/>
          </p:cNvSpPr>
          <p:nvPr/>
        </p:nvSpPr>
        <p:spPr bwMode="auto">
          <a:xfrm>
            <a:off x="3803650" y="259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853000" name="Oval 2056"/>
          <p:cNvSpPr>
            <a:spLocks noChangeArrowheads="1"/>
          </p:cNvSpPr>
          <p:nvPr/>
        </p:nvSpPr>
        <p:spPr bwMode="auto">
          <a:xfrm>
            <a:off x="4419600" y="259080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1" name="Oval 2057"/>
          <p:cNvSpPr>
            <a:spLocks noChangeArrowheads="1"/>
          </p:cNvSpPr>
          <p:nvPr/>
        </p:nvSpPr>
        <p:spPr bwMode="auto">
          <a:xfrm>
            <a:off x="3810000" y="25908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2" name="Line 2058"/>
          <p:cNvSpPr>
            <a:spLocks noChangeShapeType="1"/>
          </p:cNvSpPr>
          <p:nvPr/>
        </p:nvSpPr>
        <p:spPr bwMode="auto">
          <a:xfrm>
            <a:off x="838200" y="1676400"/>
            <a:ext cx="30480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3" name="Oval 2059"/>
          <p:cNvSpPr>
            <a:spLocks noChangeArrowheads="1"/>
          </p:cNvSpPr>
          <p:nvPr/>
        </p:nvSpPr>
        <p:spPr bwMode="auto">
          <a:xfrm>
            <a:off x="4343400" y="22098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4" name="Oval 2060"/>
          <p:cNvSpPr>
            <a:spLocks noChangeArrowheads="1"/>
          </p:cNvSpPr>
          <p:nvPr/>
        </p:nvSpPr>
        <p:spPr bwMode="auto">
          <a:xfrm>
            <a:off x="4343400" y="1981200"/>
            <a:ext cx="1676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5" name="Line 2061"/>
          <p:cNvSpPr>
            <a:spLocks noChangeShapeType="1"/>
          </p:cNvSpPr>
          <p:nvPr/>
        </p:nvSpPr>
        <p:spPr bwMode="auto">
          <a:xfrm flipV="1">
            <a:off x="6019800" y="39624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6" name="Line 2062"/>
          <p:cNvSpPr>
            <a:spLocks noChangeShapeType="1"/>
          </p:cNvSpPr>
          <p:nvPr/>
        </p:nvSpPr>
        <p:spPr bwMode="auto">
          <a:xfrm flipV="1">
            <a:off x="5867400" y="44958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7" name="Oval 2063"/>
          <p:cNvSpPr>
            <a:spLocks noChangeArrowheads="1"/>
          </p:cNvSpPr>
          <p:nvPr/>
        </p:nvSpPr>
        <p:spPr bwMode="auto">
          <a:xfrm>
            <a:off x="2819400" y="4800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8" name="Line 2064"/>
          <p:cNvSpPr>
            <a:spLocks noChangeShapeType="1"/>
          </p:cNvSpPr>
          <p:nvPr/>
        </p:nvSpPr>
        <p:spPr bwMode="auto">
          <a:xfrm flipV="1">
            <a:off x="3124200" y="4953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09" name="Line 2065"/>
          <p:cNvSpPr>
            <a:spLocks noChangeShapeType="1"/>
          </p:cNvSpPr>
          <p:nvPr/>
        </p:nvSpPr>
        <p:spPr bwMode="auto">
          <a:xfrm>
            <a:off x="4724400" y="502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10" name="Line 2066"/>
          <p:cNvSpPr>
            <a:spLocks noChangeShapeType="1"/>
          </p:cNvSpPr>
          <p:nvPr/>
        </p:nvSpPr>
        <p:spPr bwMode="auto">
          <a:xfrm flipV="1">
            <a:off x="3124200" y="4267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11" name="Line 2067"/>
          <p:cNvSpPr>
            <a:spLocks noChangeShapeType="1"/>
          </p:cNvSpPr>
          <p:nvPr/>
        </p:nvSpPr>
        <p:spPr bwMode="auto">
          <a:xfrm>
            <a:off x="2971800" y="4267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53012" name="Picture 2068" descr="C:\Mes documents\Mes images\EY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00600"/>
            <a:ext cx="1143000" cy="630238"/>
          </a:xfrm>
          <a:prstGeom prst="rect">
            <a:avLst/>
          </a:prstGeom>
          <a:noFill/>
        </p:spPr>
      </p:pic>
      <p:sp>
        <p:nvSpPr>
          <p:cNvPr id="853013" name="Text Box 2069"/>
          <p:cNvSpPr txBox="1">
            <a:spLocks noChangeArrowheads="1"/>
          </p:cNvSpPr>
          <p:nvPr/>
        </p:nvSpPr>
        <p:spPr bwMode="auto">
          <a:xfrm>
            <a:off x="2743200" y="6172200"/>
            <a:ext cx="5216493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Quelques millisecondes plus tard…..</a:t>
            </a:r>
          </a:p>
        </p:txBody>
      </p:sp>
      <p:sp>
        <p:nvSpPr>
          <p:cNvPr id="853014" name="Line 2070"/>
          <p:cNvSpPr>
            <a:spLocks noChangeShapeType="1"/>
          </p:cNvSpPr>
          <p:nvPr/>
        </p:nvSpPr>
        <p:spPr bwMode="auto">
          <a:xfrm>
            <a:off x="6172200" y="3962400"/>
            <a:ext cx="304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3015" name="Line 2071"/>
          <p:cNvSpPr>
            <a:spLocks noChangeShapeType="1"/>
          </p:cNvSpPr>
          <p:nvPr/>
        </p:nvSpPr>
        <p:spPr bwMode="auto">
          <a:xfrm>
            <a:off x="3124200" y="533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005" grpId="0" animBg="1"/>
      <p:bldP spid="853013" grpId="0" animBg="1" autoUpdateAnimBg="0"/>
      <p:bldP spid="853014" grpId="0" animBg="1"/>
      <p:bldP spid="8530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3074"/>
          <p:cNvSpPr>
            <a:spLocks noChangeArrowheads="1"/>
          </p:cNvSpPr>
          <p:nvPr/>
        </p:nvSpPr>
        <p:spPr bwMode="auto">
          <a:xfrm>
            <a:off x="914400" y="21336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55043" name="Line 3075"/>
          <p:cNvSpPr>
            <a:spLocks noChangeShapeType="1"/>
          </p:cNvSpPr>
          <p:nvPr/>
        </p:nvSpPr>
        <p:spPr bwMode="auto">
          <a:xfrm>
            <a:off x="838200" y="1676400"/>
            <a:ext cx="48006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44" name="Line 3076"/>
          <p:cNvSpPr>
            <a:spLocks noChangeShapeType="1"/>
          </p:cNvSpPr>
          <p:nvPr/>
        </p:nvSpPr>
        <p:spPr bwMode="auto">
          <a:xfrm flipV="1">
            <a:off x="6019800" y="39624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45" name="Line 3077"/>
          <p:cNvSpPr>
            <a:spLocks noChangeShapeType="1"/>
          </p:cNvSpPr>
          <p:nvPr/>
        </p:nvSpPr>
        <p:spPr bwMode="auto">
          <a:xfrm flipV="1">
            <a:off x="5867400" y="44958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46" name="Oval 3078"/>
          <p:cNvSpPr>
            <a:spLocks noChangeArrowheads="1"/>
          </p:cNvSpPr>
          <p:nvPr/>
        </p:nvSpPr>
        <p:spPr bwMode="auto">
          <a:xfrm>
            <a:off x="2819400" y="4800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47" name="Line 3079"/>
          <p:cNvSpPr>
            <a:spLocks noChangeShapeType="1"/>
          </p:cNvSpPr>
          <p:nvPr/>
        </p:nvSpPr>
        <p:spPr bwMode="auto">
          <a:xfrm flipV="1">
            <a:off x="3124200" y="4953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48" name="Line 3080"/>
          <p:cNvSpPr>
            <a:spLocks noChangeShapeType="1"/>
          </p:cNvSpPr>
          <p:nvPr/>
        </p:nvSpPr>
        <p:spPr bwMode="auto">
          <a:xfrm>
            <a:off x="4724400" y="502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49" name="Line 3081"/>
          <p:cNvSpPr>
            <a:spLocks noChangeShapeType="1"/>
          </p:cNvSpPr>
          <p:nvPr/>
        </p:nvSpPr>
        <p:spPr bwMode="auto">
          <a:xfrm flipV="1">
            <a:off x="3124200" y="4267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50" name="Line 3082"/>
          <p:cNvSpPr>
            <a:spLocks noChangeShapeType="1"/>
          </p:cNvSpPr>
          <p:nvPr/>
        </p:nvSpPr>
        <p:spPr bwMode="auto">
          <a:xfrm>
            <a:off x="2971800" y="4267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55051" name="Picture 3083" descr="C:\Mes documents\Mes images\EY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800600"/>
            <a:ext cx="1143000" cy="630238"/>
          </a:xfrm>
          <a:prstGeom prst="rect">
            <a:avLst/>
          </a:prstGeom>
          <a:noFill/>
        </p:spPr>
      </p:pic>
      <p:sp>
        <p:nvSpPr>
          <p:cNvPr id="855052" name="Line 3084"/>
          <p:cNvSpPr>
            <a:spLocks noChangeShapeType="1"/>
          </p:cNvSpPr>
          <p:nvPr/>
        </p:nvSpPr>
        <p:spPr bwMode="auto">
          <a:xfrm>
            <a:off x="6172200" y="3962400"/>
            <a:ext cx="304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53" name="Line 3085"/>
          <p:cNvSpPr>
            <a:spLocks noChangeShapeType="1"/>
          </p:cNvSpPr>
          <p:nvPr/>
        </p:nvSpPr>
        <p:spPr bwMode="auto">
          <a:xfrm flipV="1">
            <a:off x="6477000" y="50292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5054" name="Line 3086"/>
          <p:cNvSpPr>
            <a:spLocks noChangeShapeType="1"/>
          </p:cNvSpPr>
          <p:nvPr/>
        </p:nvSpPr>
        <p:spPr bwMode="auto">
          <a:xfrm>
            <a:off x="6629400" y="5029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53" grpId="0" animBg="1"/>
      <p:bldP spid="8550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3074"/>
          <p:cNvSpPr>
            <a:spLocks noChangeArrowheads="1"/>
          </p:cNvSpPr>
          <p:nvPr/>
        </p:nvSpPr>
        <p:spPr bwMode="auto">
          <a:xfrm>
            <a:off x="4348163" y="2133600"/>
            <a:ext cx="33528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57091" name="Text Box 3075"/>
          <p:cNvSpPr txBox="1">
            <a:spLocks noChangeArrowheads="1"/>
          </p:cNvSpPr>
          <p:nvPr/>
        </p:nvSpPr>
        <p:spPr bwMode="auto">
          <a:xfrm>
            <a:off x="2900363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-------------+++++++++++++++++</a:t>
            </a:r>
          </a:p>
        </p:txBody>
      </p:sp>
      <p:sp>
        <p:nvSpPr>
          <p:cNvPr id="857092" name="Text Box 3076"/>
          <p:cNvSpPr txBox="1">
            <a:spLocks noChangeArrowheads="1"/>
          </p:cNvSpPr>
          <p:nvPr/>
        </p:nvSpPr>
        <p:spPr bwMode="auto">
          <a:xfrm>
            <a:off x="2900363" y="1752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-------------+++++++++++++++++</a:t>
            </a:r>
          </a:p>
        </p:txBody>
      </p:sp>
      <p:sp>
        <p:nvSpPr>
          <p:cNvPr id="857093" name="Rectangle 3077"/>
          <p:cNvSpPr>
            <a:spLocks noChangeArrowheads="1"/>
          </p:cNvSpPr>
          <p:nvPr/>
        </p:nvSpPr>
        <p:spPr bwMode="auto">
          <a:xfrm>
            <a:off x="3052763" y="2133600"/>
            <a:ext cx="12192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857094" name="Text Box 3078"/>
          <p:cNvSpPr txBox="1">
            <a:spLocks noChangeArrowheads="1"/>
          </p:cNvSpPr>
          <p:nvPr/>
        </p:nvSpPr>
        <p:spPr bwMode="auto">
          <a:xfrm>
            <a:off x="4424363" y="25908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+</a:t>
            </a:r>
          </a:p>
        </p:txBody>
      </p:sp>
      <p:sp>
        <p:nvSpPr>
          <p:cNvPr id="857095" name="Text Box 3079"/>
          <p:cNvSpPr txBox="1">
            <a:spLocks noChangeArrowheads="1"/>
          </p:cNvSpPr>
          <p:nvPr/>
        </p:nvSpPr>
        <p:spPr bwMode="auto">
          <a:xfrm>
            <a:off x="3884613" y="259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--</a:t>
            </a:r>
          </a:p>
        </p:txBody>
      </p:sp>
      <p:sp>
        <p:nvSpPr>
          <p:cNvPr id="857096" name="Oval 3080"/>
          <p:cNvSpPr>
            <a:spLocks noChangeArrowheads="1"/>
          </p:cNvSpPr>
          <p:nvPr/>
        </p:nvSpPr>
        <p:spPr bwMode="auto">
          <a:xfrm>
            <a:off x="4424363" y="259080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097" name="Oval 3081"/>
          <p:cNvSpPr>
            <a:spLocks noChangeArrowheads="1"/>
          </p:cNvSpPr>
          <p:nvPr/>
        </p:nvSpPr>
        <p:spPr bwMode="auto">
          <a:xfrm>
            <a:off x="3890963" y="25908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098" name="Line 3082"/>
          <p:cNvSpPr>
            <a:spLocks noChangeShapeType="1"/>
          </p:cNvSpPr>
          <p:nvPr/>
        </p:nvSpPr>
        <p:spPr bwMode="auto">
          <a:xfrm>
            <a:off x="3281363" y="1676400"/>
            <a:ext cx="9906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099" name="Oval 3083"/>
          <p:cNvSpPr>
            <a:spLocks noChangeArrowheads="1"/>
          </p:cNvSpPr>
          <p:nvPr/>
        </p:nvSpPr>
        <p:spPr bwMode="auto">
          <a:xfrm>
            <a:off x="4348163" y="22098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100" name="Oval 3084"/>
          <p:cNvSpPr>
            <a:spLocks noChangeArrowheads="1"/>
          </p:cNvSpPr>
          <p:nvPr/>
        </p:nvSpPr>
        <p:spPr bwMode="auto">
          <a:xfrm>
            <a:off x="4348163" y="1981200"/>
            <a:ext cx="1676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101" name="Oval 3085"/>
          <p:cNvSpPr>
            <a:spLocks noChangeArrowheads="1"/>
          </p:cNvSpPr>
          <p:nvPr/>
        </p:nvSpPr>
        <p:spPr bwMode="auto">
          <a:xfrm>
            <a:off x="4348163" y="1447800"/>
            <a:ext cx="2438400" cy="266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102" name="Oval 3086"/>
          <p:cNvSpPr>
            <a:spLocks noChangeArrowheads="1"/>
          </p:cNvSpPr>
          <p:nvPr/>
        </p:nvSpPr>
        <p:spPr bwMode="auto">
          <a:xfrm>
            <a:off x="4348163" y="1295400"/>
            <a:ext cx="32766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103" name="Oval 3087"/>
          <p:cNvSpPr>
            <a:spLocks noChangeArrowheads="1"/>
          </p:cNvSpPr>
          <p:nvPr/>
        </p:nvSpPr>
        <p:spPr bwMode="auto">
          <a:xfrm>
            <a:off x="4348163" y="914400"/>
            <a:ext cx="39624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57104" name="Picture 3088" descr="C:\Mes documents\Mes images\EY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1143000" cy="630238"/>
          </a:xfrm>
          <a:prstGeom prst="rect">
            <a:avLst/>
          </a:prstGeom>
          <a:noFill/>
        </p:spPr>
      </p:pic>
      <p:sp>
        <p:nvSpPr>
          <p:cNvPr id="857105" name="Line 3089"/>
          <p:cNvSpPr>
            <a:spLocks noChangeShapeType="1"/>
          </p:cNvSpPr>
          <p:nvPr/>
        </p:nvSpPr>
        <p:spPr bwMode="auto">
          <a:xfrm>
            <a:off x="16764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7106" name="Text Box 3090"/>
          <p:cNvSpPr txBox="1">
            <a:spLocks noChangeArrowheads="1"/>
          </p:cNvSpPr>
          <p:nvPr/>
        </p:nvSpPr>
        <p:spPr bwMode="auto">
          <a:xfrm>
            <a:off x="2743200" y="6096000"/>
            <a:ext cx="4891083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latin typeface="Candara" pitchFamily="34" charset="0"/>
              </a:rPr>
              <a:t>Quelques millisecondes plus tard</a:t>
            </a:r>
            <a:r>
              <a:rPr lang="fr-FR" sz="2400" dirty="0"/>
              <a:t>…..</a:t>
            </a:r>
          </a:p>
        </p:txBody>
      </p:sp>
      <p:sp>
        <p:nvSpPr>
          <p:cNvPr id="857107" name="Line 3091"/>
          <p:cNvSpPr>
            <a:spLocks noChangeShapeType="1"/>
          </p:cNvSpPr>
          <p:nvPr/>
        </p:nvSpPr>
        <p:spPr bwMode="auto">
          <a:xfrm>
            <a:off x="1981200" y="289560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0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ChangeArrowheads="1"/>
          </p:cNvSpPr>
          <p:nvPr/>
        </p:nvSpPr>
        <p:spPr bwMode="auto">
          <a:xfrm>
            <a:off x="3124200" y="21336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pic>
        <p:nvPicPr>
          <p:cNvPr id="859139" name="Picture 3" descr="C:\Mes documents\Mes images\EY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1143000" cy="630238"/>
          </a:xfrm>
          <a:prstGeom prst="rect">
            <a:avLst/>
          </a:prstGeom>
          <a:noFill/>
        </p:spPr>
      </p:pic>
      <p:sp>
        <p:nvSpPr>
          <p:cNvPr id="859140" name="Line 4"/>
          <p:cNvSpPr>
            <a:spLocks noChangeShapeType="1"/>
          </p:cNvSpPr>
          <p:nvPr/>
        </p:nvSpPr>
        <p:spPr bwMode="auto">
          <a:xfrm>
            <a:off x="16764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9141" name="Line 5"/>
          <p:cNvSpPr>
            <a:spLocks noChangeShapeType="1"/>
          </p:cNvSpPr>
          <p:nvPr/>
        </p:nvSpPr>
        <p:spPr bwMode="auto">
          <a:xfrm>
            <a:off x="1981200" y="289560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9142" name="Line 6"/>
          <p:cNvSpPr>
            <a:spLocks noChangeShapeType="1"/>
          </p:cNvSpPr>
          <p:nvPr/>
        </p:nvSpPr>
        <p:spPr bwMode="auto">
          <a:xfrm flipV="1">
            <a:off x="2209800" y="2895600"/>
            <a:ext cx="152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9143" name="Line 7"/>
          <p:cNvSpPr>
            <a:spLocks noChangeShapeType="1"/>
          </p:cNvSpPr>
          <p:nvPr/>
        </p:nvSpPr>
        <p:spPr bwMode="auto">
          <a:xfrm>
            <a:off x="2362200" y="2895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Candara" pitchFamily="34" charset="0"/>
              </a:rPr>
              <a:t>Introduction (1)</a:t>
            </a:r>
            <a:endParaRPr lang="fr-FR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ndara" pitchFamily="34" charset="0"/>
              </a:rPr>
              <a:t>ECG de surface : est l’enregistrement depuis la surface du corps de l’activité électrique du </a:t>
            </a:r>
            <a:r>
              <a:rPr lang="fr-FR" dirty="0" smtClean="0">
                <a:latin typeface="Candara" pitchFamily="34" charset="0"/>
              </a:rPr>
              <a:t>cœur.</a:t>
            </a:r>
            <a:endParaRPr lang="fr-FR" dirty="0">
              <a:latin typeface="Candara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4143404" cy="269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5638800"/>
          </a:xfrm>
        </p:spPr>
        <p:txBody>
          <a:bodyPr/>
          <a:lstStyle/>
          <a:p>
            <a:pPr eaLnBrk="1" hangingPunct="1"/>
            <a:r>
              <a:rPr lang="fr-FR" sz="2400" dirty="0" smtClean="0">
                <a:latin typeface="Candara" pitchFamily="34" charset="0"/>
              </a:rPr>
              <a:t>Ainsi l’onde enregistrée  aura une morphologie  différente </a:t>
            </a:r>
            <a:r>
              <a:rPr lang="fr-FR" sz="2400" dirty="0" smtClean="0">
                <a:latin typeface="Candara" pitchFamily="34" charset="0"/>
              </a:rPr>
              <a:t>(A,B ou C) </a:t>
            </a:r>
            <a:r>
              <a:rPr lang="fr-FR" sz="2400" dirty="0" smtClean="0">
                <a:latin typeface="Candara" pitchFamily="34" charset="0"/>
              </a:rPr>
              <a:t>selon la position  du capteur (l’électrode d’enregistrement ) </a:t>
            </a:r>
          </a:p>
          <a:p>
            <a:pPr eaLnBrk="1" hangingPunct="1"/>
            <a:endParaRPr lang="fr-FR" sz="2400" dirty="0" smtClean="0">
              <a:latin typeface="Candara" pitchFamily="34" charset="0"/>
            </a:endParaRPr>
          </a:p>
          <a:p>
            <a:pPr eaLnBrk="1" hangingPunct="1">
              <a:buFontTx/>
              <a:buNone/>
            </a:pPr>
            <a:endParaRPr lang="fr-FR" sz="2400" dirty="0" smtClean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8662" y="2143116"/>
            <a:ext cx="7215238" cy="3929090"/>
            <a:chOff x="345" y="528"/>
            <a:chExt cx="4839" cy="1263"/>
          </a:xfrm>
        </p:grpSpPr>
        <p:pic>
          <p:nvPicPr>
            <p:cNvPr id="7173" name="Picture 5" descr="DD16384D"/>
            <p:cNvPicPr>
              <a:picLocks noChangeAspect="1" noChangeArrowheads="1"/>
            </p:cNvPicPr>
            <p:nvPr/>
          </p:nvPicPr>
          <p:blipFill>
            <a:blip r:embed="rId2">
              <a:lum bright="-10000" contrast="4000"/>
            </a:blip>
            <a:srcRect/>
            <a:stretch>
              <a:fillRect/>
            </a:stretch>
          </p:blipFill>
          <p:spPr bwMode="auto">
            <a:xfrm>
              <a:off x="345" y="528"/>
              <a:ext cx="4839" cy="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H="1">
              <a:off x="5136" y="576"/>
              <a:ext cx="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954467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03874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Candara" pitchFamily="34" charset="0"/>
              </a:rPr>
              <a:t>La repolarisation se propage de l'épicarde à l'endocarde ; elle suit donc, à l'inverse, le chemin de la dépolarisation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5"/>
            <a:ext cx="6715172" cy="40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786058"/>
            <a:ext cx="871543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14612" y="571501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Couche myocardique sous endocardique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43174" y="28572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Couche myocardique sous </a:t>
            </a:r>
            <a:r>
              <a:rPr lang="fr-FR" dirty="0" err="1" smtClean="0"/>
              <a:t>épicardique</a:t>
            </a:r>
            <a:endParaRPr lang="fr-FR" dirty="0"/>
          </a:p>
        </p:txBody>
      </p:sp>
      <p:sp>
        <p:nvSpPr>
          <p:cNvPr id="8" name="Plus 7"/>
          <p:cNvSpPr/>
          <p:nvPr/>
        </p:nvSpPr>
        <p:spPr>
          <a:xfrm>
            <a:off x="357158" y="3643314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lus 8"/>
          <p:cNvSpPr/>
          <p:nvPr/>
        </p:nvSpPr>
        <p:spPr>
          <a:xfrm>
            <a:off x="357158" y="2786058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>
            <a:off x="357158" y="3000372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>
            <a:off x="357158" y="3214686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>
            <a:off x="357158" y="3429000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>
            <a:off x="1500166" y="3214686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lus 13"/>
          <p:cNvSpPr/>
          <p:nvPr/>
        </p:nvSpPr>
        <p:spPr>
          <a:xfrm>
            <a:off x="1500166" y="3429000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lus 14"/>
          <p:cNvSpPr/>
          <p:nvPr/>
        </p:nvSpPr>
        <p:spPr>
          <a:xfrm>
            <a:off x="1500166" y="3000372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lus 15"/>
          <p:cNvSpPr/>
          <p:nvPr/>
        </p:nvSpPr>
        <p:spPr>
          <a:xfrm>
            <a:off x="1500166" y="2786058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oins 18"/>
          <p:cNvSpPr/>
          <p:nvPr/>
        </p:nvSpPr>
        <p:spPr>
          <a:xfrm>
            <a:off x="1500166" y="3643314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6200000">
            <a:off x="1410869" y="3161107"/>
            <a:ext cx="964413" cy="2143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Moins 20"/>
          <p:cNvSpPr/>
          <p:nvPr/>
        </p:nvSpPr>
        <p:spPr>
          <a:xfrm>
            <a:off x="3143240" y="3643314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oins 21"/>
          <p:cNvSpPr/>
          <p:nvPr/>
        </p:nvSpPr>
        <p:spPr>
          <a:xfrm>
            <a:off x="3143240" y="2786058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oins 22"/>
          <p:cNvSpPr/>
          <p:nvPr/>
        </p:nvSpPr>
        <p:spPr>
          <a:xfrm>
            <a:off x="3143240" y="3000372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oins 23"/>
          <p:cNvSpPr/>
          <p:nvPr/>
        </p:nvSpPr>
        <p:spPr>
          <a:xfrm>
            <a:off x="3143240" y="3214686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oins 24"/>
          <p:cNvSpPr/>
          <p:nvPr/>
        </p:nvSpPr>
        <p:spPr>
          <a:xfrm>
            <a:off x="3143240" y="3429000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lus 25"/>
          <p:cNvSpPr/>
          <p:nvPr/>
        </p:nvSpPr>
        <p:spPr>
          <a:xfrm>
            <a:off x="5000628" y="3643314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lus 26"/>
          <p:cNvSpPr/>
          <p:nvPr/>
        </p:nvSpPr>
        <p:spPr>
          <a:xfrm>
            <a:off x="8429652" y="3214686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lus 27"/>
          <p:cNvSpPr/>
          <p:nvPr/>
        </p:nvSpPr>
        <p:spPr>
          <a:xfrm>
            <a:off x="8429652" y="3000372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lus 28"/>
          <p:cNvSpPr/>
          <p:nvPr/>
        </p:nvSpPr>
        <p:spPr>
          <a:xfrm>
            <a:off x="8429652" y="2786058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Moins 29"/>
          <p:cNvSpPr/>
          <p:nvPr/>
        </p:nvSpPr>
        <p:spPr>
          <a:xfrm>
            <a:off x="5000628" y="3214686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Moins 30"/>
          <p:cNvSpPr/>
          <p:nvPr/>
        </p:nvSpPr>
        <p:spPr>
          <a:xfrm>
            <a:off x="5000628" y="3000372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Moins 31"/>
          <p:cNvSpPr/>
          <p:nvPr/>
        </p:nvSpPr>
        <p:spPr>
          <a:xfrm>
            <a:off x="5000628" y="2786058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Moins 32"/>
          <p:cNvSpPr/>
          <p:nvPr/>
        </p:nvSpPr>
        <p:spPr>
          <a:xfrm>
            <a:off x="5000628" y="3429000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Plus 33"/>
          <p:cNvSpPr/>
          <p:nvPr/>
        </p:nvSpPr>
        <p:spPr>
          <a:xfrm>
            <a:off x="8429652" y="3643314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lus 34"/>
          <p:cNvSpPr/>
          <p:nvPr/>
        </p:nvSpPr>
        <p:spPr>
          <a:xfrm>
            <a:off x="8429652" y="3429000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85720" y="4071942"/>
            <a:ext cx="357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Repos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785786" y="392906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Début </a:t>
            </a:r>
          </a:p>
          <a:p>
            <a:pPr algn="ctr"/>
            <a:r>
              <a:rPr lang="fr-FR" dirty="0" smtClean="0"/>
              <a:t>de la dépolarisation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071670" y="392906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Dépolarisation totale</a:t>
            </a:r>
            <a:endParaRPr lang="fr-FR" dirty="0"/>
          </a:p>
        </p:txBody>
      </p:sp>
      <p:sp>
        <p:nvSpPr>
          <p:cNvPr id="40" name="Arrondir un rectangle à un seul coin 39"/>
          <p:cNvSpPr/>
          <p:nvPr/>
        </p:nvSpPr>
        <p:spPr>
          <a:xfrm>
            <a:off x="1500166" y="2571744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Arrondir un rectangle à un seul coin 41"/>
          <p:cNvSpPr/>
          <p:nvPr/>
        </p:nvSpPr>
        <p:spPr>
          <a:xfrm rot="5400000" flipV="1">
            <a:off x="3130381" y="2370290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Arrondir un rectangle à un seul coin 42"/>
          <p:cNvSpPr/>
          <p:nvPr/>
        </p:nvSpPr>
        <p:spPr>
          <a:xfrm>
            <a:off x="3143240" y="2571744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Arrondir un rectangle à un seul coin 44"/>
          <p:cNvSpPr/>
          <p:nvPr/>
        </p:nvSpPr>
        <p:spPr>
          <a:xfrm>
            <a:off x="6786578" y="2571744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Arrondir un rectangle à un seul coin 45"/>
          <p:cNvSpPr/>
          <p:nvPr/>
        </p:nvSpPr>
        <p:spPr>
          <a:xfrm rot="5400000" flipV="1">
            <a:off x="6773719" y="2370290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Arrondir un rectangle à un seul coin 46"/>
          <p:cNvSpPr/>
          <p:nvPr/>
        </p:nvSpPr>
        <p:spPr>
          <a:xfrm rot="5400000" flipV="1">
            <a:off x="4916331" y="2370290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143372" y="400050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Début de </a:t>
            </a:r>
            <a:r>
              <a:rPr lang="fr-FR" dirty="0" err="1" smtClean="0"/>
              <a:t>Repolarisation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de </a:t>
            </a:r>
          </a:p>
          <a:p>
            <a:pPr algn="ctr"/>
            <a:r>
              <a:rPr lang="fr-FR" dirty="0" smtClean="0"/>
              <a:t>muscle strié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5929322" y="400050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Début de </a:t>
            </a:r>
            <a:r>
              <a:rPr lang="fr-FR" dirty="0" err="1" smtClean="0"/>
              <a:t>Repolarisation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de </a:t>
            </a:r>
          </a:p>
          <a:p>
            <a:pPr algn="ctr"/>
            <a:r>
              <a:rPr lang="fr-FR" dirty="0" smtClean="0"/>
              <a:t>myocarde</a:t>
            </a:r>
            <a:endParaRPr lang="fr-FR" dirty="0"/>
          </a:p>
        </p:txBody>
      </p:sp>
      <p:sp>
        <p:nvSpPr>
          <p:cNvPr id="50" name="Plus 49"/>
          <p:cNvSpPr/>
          <p:nvPr/>
        </p:nvSpPr>
        <p:spPr>
          <a:xfrm>
            <a:off x="6858016" y="2786058"/>
            <a:ext cx="285752" cy="21431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Moins 50"/>
          <p:cNvSpPr/>
          <p:nvPr/>
        </p:nvSpPr>
        <p:spPr>
          <a:xfrm>
            <a:off x="6858016" y="3071810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Moins 51"/>
          <p:cNvSpPr/>
          <p:nvPr/>
        </p:nvSpPr>
        <p:spPr>
          <a:xfrm>
            <a:off x="6858016" y="3286124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Moins 52"/>
          <p:cNvSpPr/>
          <p:nvPr/>
        </p:nvSpPr>
        <p:spPr>
          <a:xfrm>
            <a:off x="6858016" y="3500438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Moins 53"/>
          <p:cNvSpPr/>
          <p:nvPr/>
        </p:nvSpPr>
        <p:spPr>
          <a:xfrm>
            <a:off x="6858016" y="3714752"/>
            <a:ext cx="285752" cy="1428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droite 54"/>
          <p:cNvSpPr/>
          <p:nvPr/>
        </p:nvSpPr>
        <p:spPr>
          <a:xfrm rot="16200000">
            <a:off x="6840157" y="3232545"/>
            <a:ext cx="964413" cy="2143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droite 55"/>
          <p:cNvSpPr/>
          <p:nvPr/>
        </p:nvSpPr>
        <p:spPr>
          <a:xfrm rot="5400000">
            <a:off x="4893470" y="3178969"/>
            <a:ext cx="1143010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2" descr="C:\Users\user\Desktop\Onde-T-ample.png"/>
          <p:cNvPicPr>
            <a:picLocks noChangeAspect="1" noChangeArrowheads="1"/>
          </p:cNvPicPr>
          <p:nvPr/>
        </p:nvPicPr>
        <p:blipFill>
          <a:blip r:embed="rId2"/>
          <a:srcRect l="32702" t="54531" r="61120"/>
          <a:stretch>
            <a:fillRect/>
          </a:stretch>
        </p:blipFill>
        <p:spPr bwMode="auto">
          <a:xfrm rot="10800000">
            <a:off x="3071802" y="642918"/>
            <a:ext cx="357190" cy="1357322"/>
          </a:xfrm>
          <a:prstGeom prst="rect">
            <a:avLst/>
          </a:prstGeom>
          <a:noFill/>
        </p:spPr>
      </p:pic>
      <p:pic>
        <p:nvPicPr>
          <p:cNvPr id="69" name="Picture 2" descr="C:\Users\user\Desktop\Onde-T-ample.png"/>
          <p:cNvPicPr>
            <a:picLocks noChangeAspect="1" noChangeArrowheads="1"/>
          </p:cNvPicPr>
          <p:nvPr/>
        </p:nvPicPr>
        <p:blipFill>
          <a:blip r:embed="rId2"/>
          <a:srcRect l="35338" t="54531" r="61120"/>
          <a:stretch>
            <a:fillRect/>
          </a:stretch>
        </p:blipFill>
        <p:spPr bwMode="auto">
          <a:xfrm rot="10800000">
            <a:off x="1571604" y="714356"/>
            <a:ext cx="204790" cy="1357322"/>
          </a:xfrm>
          <a:prstGeom prst="rect">
            <a:avLst/>
          </a:prstGeom>
          <a:noFill/>
        </p:spPr>
      </p:pic>
      <p:sp>
        <p:nvSpPr>
          <p:cNvPr id="72" name="ZoneTexte 71"/>
          <p:cNvSpPr txBox="1"/>
          <p:nvPr/>
        </p:nvSpPr>
        <p:spPr>
          <a:xfrm>
            <a:off x="8358214" y="4143380"/>
            <a:ext cx="357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Repos</a:t>
            </a:r>
            <a:endParaRPr lang="fr-FR" dirty="0"/>
          </a:p>
        </p:txBody>
      </p:sp>
      <p:pic>
        <p:nvPicPr>
          <p:cNvPr id="2052" name="Picture 4" descr="C:\Users\user\Desktop\40529491-raised-fist-vecteur-icône-art-main-combat-de-grève-de-graffitis.jpg"/>
          <p:cNvPicPr>
            <a:picLocks noChangeAspect="1" noChangeArrowheads="1"/>
          </p:cNvPicPr>
          <p:nvPr/>
        </p:nvPicPr>
        <p:blipFill>
          <a:blip r:embed="rId3" cstate="print"/>
          <a:srcRect t="16000"/>
          <a:stretch>
            <a:fillRect/>
          </a:stretch>
        </p:blipFill>
        <p:spPr bwMode="auto">
          <a:xfrm>
            <a:off x="2643174" y="3857628"/>
            <a:ext cx="1540136" cy="1500198"/>
          </a:xfrm>
          <a:prstGeom prst="rect">
            <a:avLst/>
          </a:prstGeom>
          <a:noFill/>
        </p:spPr>
      </p:pic>
      <p:pic>
        <p:nvPicPr>
          <p:cNvPr id="1026" name="Picture 2" descr="C:\Users\user\Desktop\qt-interval-img.png"/>
          <p:cNvPicPr>
            <a:picLocks noChangeAspect="1" noChangeArrowheads="1"/>
          </p:cNvPicPr>
          <p:nvPr/>
        </p:nvPicPr>
        <p:blipFill>
          <a:blip r:embed="rId4"/>
          <a:srcRect l="30000" r="55000" b="15385"/>
          <a:stretch>
            <a:fillRect/>
          </a:stretch>
        </p:blipFill>
        <p:spPr bwMode="auto">
          <a:xfrm>
            <a:off x="3071802" y="642918"/>
            <a:ext cx="428628" cy="1571636"/>
          </a:xfrm>
          <a:prstGeom prst="rect">
            <a:avLst/>
          </a:prstGeom>
          <a:noFill/>
        </p:spPr>
      </p:pic>
      <p:pic>
        <p:nvPicPr>
          <p:cNvPr id="1027" name="Picture 3" descr="C:\Users\user\Desktop\qt-interval-img.png"/>
          <p:cNvPicPr>
            <a:picLocks noChangeAspect="1" noChangeArrowheads="1"/>
          </p:cNvPicPr>
          <p:nvPr/>
        </p:nvPicPr>
        <p:blipFill>
          <a:blip r:embed="rId4"/>
          <a:srcRect l="85001" t="33334" r="2499" b="15151"/>
          <a:stretch>
            <a:fillRect/>
          </a:stretch>
        </p:blipFill>
        <p:spPr bwMode="auto">
          <a:xfrm>
            <a:off x="285720" y="1000108"/>
            <a:ext cx="357190" cy="1214446"/>
          </a:xfrm>
          <a:prstGeom prst="rect">
            <a:avLst/>
          </a:prstGeom>
          <a:noFill/>
        </p:spPr>
      </p:pic>
      <p:pic>
        <p:nvPicPr>
          <p:cNvPr id="1028" name="Picture 4" descr="C:\Users\user\Desktop\qt-interval-img.png"/>
          <p:cNvPicPr>
            <a:picLocks noChangeAspect="1" noChangeArrowheads="1"/>
          </p:cNvPicPr>
          <p:nvPr/>
        </p:nvPicPr>
        <p:blipFill>
          <a:blip r:embed="rId4"/>
          <a:srcRect l="30000" r="57500" b="13793"/>
          <a:stretch>
            <a:fillRect/>
          </a:stretch>
        </p:blipFill>
        <p:spPr bwMode="auto">
          <a:xfrm>
            <a:off x="1428728" y="428604"/>
            <a:ext cx="357190" cy="1785950"/>
          </a:xfrm>
          <a:prstGeom prst="rect">
            <a:avLst/>
          </a:prstGeom>
          <a:noFill/>
        </p:spPr>
      </p:pic>
      <p:sp>
        <p:nvSpPr>
          <p:cNvPr id="39" name="Arrondir un rectangle à un seul coin 38"/>
          <p:cNvSpPr/>
          <p:nvPr/>
        </p:nvSpPr>
        <p:spPr>
          <a:xfrm rot="5400000" flipV="1">
            <a:off x="1487307" y="2370290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4" name="Picture 2" descr="C:\Users\user\Desktop\qt-interval-img.png"/>
          <p:cNvPicPr>
            <a:picLocks noChangeAspect="1" noChangeArrowheads="1"/>
          </p:cNvPicPr>
          <p:nvPr/>
        </p:nvPicPr>
        <p:blipFill>
          <a:blip r:embed="rId4"/>
          <a:srcRect l="51500" t="45819" b="15999"/>
          <a:stretch>
            <a:fillRect/>
          </a:stretch>
        </p:blipFill>
        <p:spPr bwMode="auto">
          <a:xfrm rot="10800000">
            <a:off x="5143504" y="2000240"/>
            <a:ext cx="1028684" cy="642942"/>
          </a:xfrm>
          <a:prstGeom prst="rect">
            <a:avLst/>
          </a:prstGeom>
          <a:noFill/>
        </p:spPr>
      </p:pic>
      <p:pic>
        <p:nvPicPr>
          <p:cNvPr id="76" name="Picture 2" descr="C:\Users\user\Desktop\qt-interval-img.png"/>
          <p:cNvPicPr>
            <a:picLocks noChangeAspect="1" noChangeArrowheads="1"/>
          </p:cNvPicPr>
          <p:nvPr/>
        </p:nvPicPr>
        <p:blipFill>
          <a:blip r:embed="rId4"/>
          <a:srcRect l="30000" r="14999" b="17499"/>
          <a:stretch>
            <a:fillRect/>
          </a:stretch>
        </p:blipFill>
        <p:spPr bwMode="auto">
          <a:xfrm>
            <a:off x="6643702" y="500042"/>
            <a:ext cx="1428760" cy="1643074"/>
          </a:xfrm>
          <a:prstGeom prst="rect">
            <a:avLst/>
          </a:prstGeom>
          <a:noFill/>
        </p:spPr>
      </p:pic>
      <p:pic>
        <p:nvPicPr>
          <p:cNvPr id="77" name="Picture 2" descr="C:\Users\user\Desktop\qt-interval-img.png"/>
          <p:cNvPicPr>
            <a:picLocks noChangeAspect="1" noChangeArrowheads="1"/>
          </p:cNvPicPr>
          <p:nvPr/>
        </p:nvPicPr>
        <p:blipFill>
          <a:blip r:embed="rId4"/>
          <a:srcRect l="30000" r="55000" b="15385"/>
          <a:stretch>
            <a:fillRect/>
          </a:stretch>
        </p:blipFill>
        <p:spPr bwMode="auto">
          <a:xfrm>
            <a:off x="4786314" y="571480"/>
            <a:ext cx="428628" cy="1500198"/>
          </a:xfrm>
          <a:prstGeom prst="rect">
            <a:avLst/>
          </a:prstGeom>
          <a:noFill/>
        </p:spPr>
      </p:pic>
      <p:sp>
        <p:nvSpPr>
          <p:cNvPr id="44" name="Arrondir un rectangle à un seul coin 43"/>
          <p:cNvSpPr/>
          <p:nvPr/>
        </p:nvSpPr>
        <p:spPr>
          <a:xfrm>
            <a:off x="4929190" y="2571744"/>
            <a:ext cx="357190" cy="4571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Multiplier 74"/>
          <p:cNvSpPr/>
          <p:nvPr/>
        </p:nvSpPr>
        <p:spPr>
          <a:xfrm>
            <a:off x="4357686" y="1000108"/>
            <a:ext cx="1643074" cy="392909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05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124200" y="21336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 rot="2103350">
            <a:off x="3276600" y="22860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 rot="1047676">
            <a:off x="3276600" y="29718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 rot="3854199">
            <a:off x="4267200" y="28956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fr-FR" sz="2400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 rot="2507221">
            <a:off x="2133600" y="25146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 rot="-12775744">
            <a:off x="2133600" y="32766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fr-FR" sz="2400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 rot="-11749860">
            <a:off x="4114800" y="1447800"/>
            <a:ext cx="48006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fr-FR" sz="2400"/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 flipV="1">
            <a:off x="2743200" y="3810000"/>
            <a:ext cx="2133600" cy="12954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 rot="836148" flipV="1">
            <a:off x="4648200" y="1600200"/>
            <a:ext cx="2133600" cy="12954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6629400" y="3429000"/>
            <a:ext cx="762000" cy="16002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>
            <a:off x="5562600" y="4038600"/>
            <a:ext cx="457200" cy="381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 flipH="1" flipV="1">
            <a:off x="4038600" y="1600200"/>
            <a:ext cx="457200" cy="381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381000" y="2895600"/>
            <a:ext cx="169950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5050"/>
                </a:solidFill>
                <a:latin typeface="Candara" pitchFamily="34" charset="0"/>
              </a:rPr>
              <a:t>DIPOLES</a:t>
            </a:r>
          </a:p>
        </p:txBody>
      </p:sp>
    </p:spTree>
  </p:cSld>
  <p:clrMapOvr>
    <a:masterClrMapping/>
  </p:clrMapOvr>
  <p:transition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 animBg="1" autoUpdateAnimBg="0"/>
      <p:bldP spid="135177" grpId="0" animBg="1" autoUpdateAnimBg="0"/>
      <p:bldP spid="135178" grpId="0" animBg="1" autoUpdateAnimBg="0"/>
      <p:bldP spid="135179" grpId="0" animBg="1" autoUpdateAnimBg="0"/>
      <p:bldP spid="135180" grpId="0" animBg="1" autoUpdateAnimBg="0"/>
      <p:bldP spid="135181" grpId="0" animBg="1" autoUpdateAnimBg="0"/>
      <p:bldP spid="135182" grpId="0" animBg="1"/>
      <p:bldP spid="135183" grpId="0" animBg="1"/>
      <p:bldP spid="135185" grpId="0" animBg="1"/>
      <p:bldP spid="135186" grpId="0" animBg="1"/>
      <p:bldP spid="1351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1628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FF00"/>
                </a:solidFill>
                <a:latin typeface="Candara" pitchFamily="34" charset="0"/>
              </a:rPr>
              <a:t>L ’ ACTIVITE ELECTRIQUE DU COEUR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000364" y="4786322"/>
            <a:ext cx="2677397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8800" b="1" dirty="0">
                <a:solidFill>
                  <a:srgbClr val="FF5050"/>
                </a:solidFill>
                <a:latin typeface="Comic Sans MS" pitchFamily="66" charset="0"/>
              </a:rPr>
              <a:t> </a:t>
            </a:r>
            <a:r>
              <a:rPr lang="fr-FR" sz="8800" b="1" dirty="0">
                <a:solidFill>
                  <a:srgbClr val="FF5050"/>
                </a:solidFill>
                <a:latin typeface="Candara" pitchFamily="34" charset="0"/>
              </a:rPr>
              <a:t>ECG 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914400" y="1219200"/>
            <a:ext cx="71628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latin typeface="Candara" pitchFamily="34" charset="0"/>
              </a:rPr>
              <a:t>Ensemble de Dipôles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71628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 smtClean="0">
                <a:latin typeface="Candara" pitchFamily="34" charset="0"/>
              </a:rPr>
              <a:t>Différents </a:t>
            </a:r>
            <a:r>
              <a:rPr lang="fr-FR" sz="2800" dirty="0">
                <a:latin typeface="Candara" pitchFamily="34" charset="0"/>
              </a:rPr>
              <a:t>dans le Temps et l ’ Espace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914400" y="2514600"/>
            <a:ext cx="723900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latin typeface="Candara" pitchFamily="34" charset="0"/>
              </a:rPr>
              <a:t>Comment Résumer </a:t>
            </a:r>
          </a:p>
          <a:p>
            <a:pPr algn="ctr">
              <a:spcBef>
                <a:spcPct val="50000"/>
              </a:spcBef>
            </a:pPr>
            <a:r>
              <a:rPr lang="fr-FR" sz="2800" dirty="0">
                <a:latin typeface="Candara" pitchFamily="34" charset="0"/>
              </a:rPr>
              <a:t>l ’ Activité de la MULTITUDE de DIPOLES</a:t>
            </a:r>
          </a:p>
          <a:p>
            <a:pPr algn="ctr">
              <a:spcBef>
                <a:spcPct val="50000"/>
              </a:spcBef>
            </a:pPr>
            <a:r>
              <a:rPr lang="fr-FR" sz="2800" dirty="0">
                <a:latin typeface="Candara" pitchFamily="34" charset="0"/>
              </a:rPr>
              <a:t>en UNE SEULE LIGNE ?</a:t>
            </a:r>
          </a:p>
        </p:txBody>
      </p:sp>
    </p:spTree>
  </p:cSld>
  <p:clrMapOvr>
    <a:masterClrMapping/>
  </p:clrMapOvr>
  <p:transition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 autoUpdateAnimBg="0"/>
      <p:bldP spid="120836" grpId="0" animBg="1" autoUpdateAnimBg="0"/>
      <p:bldP spid="120837" grpId="0" animBg="1" autoUpdateAnimBg="0"/>
      <p:bldP spid="12083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800" b="1" i="1" dirty="0" smtClean="0"/>
              <a:t> </a:t>
            </a:r>
            <a:r>
              <a:rPr lang="fr-FR" sz="4000" b="1" i="1" dirty="0" smtClean="0">
                <a:solidFill>
                  <a:srgbClr val="FF0000"/>
                </a:solidFill>
              </a:rPr>
              <a:t>EINTHOVEN </a:t>
            </a:r>
            <a:r>
              <a:rPr lang="fr-FR" sz="4000" b="1" i="1" dirty="0" smtClean="0">
                <a:solidFill>
                  <a:srgbClr val="FF0000"/>
                </a:solidFill>
                <a:latin typeface="Candara" pitchFamily="34" charset="0"/>
              </a:rPr>
              <a:t>1911</a:t>
            </a:r>
            <a:r>
              <a:rPr lang="en-US" sz="3100" b="1" i="1" dirty="0" smtClean="0">
                <a:latin typeface="Candara" pitchFamily="34" charset="0"/>
              </a:rPr>
              <a:t>:  "I do not imagine that electrocardiography is likely to find any very extensive use in the hospital. It can at most be of rare and occasional use to afford a record of some rare anomaly of cardiac action.</a:t>
            </a:r>
            <a:br>
              <a:rPr lang="en-US" sz="3100" b="1" i="1" dirty="0" smtClean="0">
                <a:latin typeface="Candara" pitchFamily="34" charset="0"/>
              </a:rPr>
            </a:br>
            <a:endParaRPr lang="fr-FR" sz="3100" dirty="0">
              <a:latin typeface="Candara" pitchFamily="34" charset="0"/>
            </a:endParaRPr>
          </a:p>
        </p:txBody>
      </p:sp>
      <p:pic>
        <p:nvPicPr>
          <p:cNvPr id="4" name="Picture 3" descr="C:\Documents and Settings\client\Bureau\ecg\willem_einthoven_ec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4773168" cy="3895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71536" y="0"/>
            <a:ext cx="82296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3333FF"/>
                </a:solidFill>
                <a:latin typeface="Candara" pitchFamily="34" charset="0"/>
              </a:rPr>
              <a:t>Les dérivations</a:t>
            </a:r>
            <a:r>
              <a:rPr lang="fr-FR" b="1" i="1" dirty="0">
                <a:solidFill>
                  <a:srgbClr val="FF0000"/>
                </a:solidFill>
              </a:rPr>
              <a:t> 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1448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dirty="0">
                <a:latin typeface="Candara" pitchFamily="34" charset="0"/>
              </a:rPr>
              <a:t> </a:t>
            </a:r>
            <a:r>
              <a:rPr lang="fr-FR" sz="2800" dirty="0">
                <a:latin typeface="Candara" pitchFamily="34" charset="0"/>
              </a:rPr>
              <a:t>Elles permettent d'avoir </a:t>
            </a:r>
          </a:p>
          <a:p>
            <a:pPr>
              <a:buNone/>
            </a:pPr>
            <a:r>
              <a:rPr lang="fr-FR" sz="2800" dirty="0">
                <a:latin typeface="Candara" pitchFamily="34" charset="0"/>
              </a:rPr>
              <a:t>une idée tridimensionnelle </a:t>
            </a:r>
          </a:p>
          <a:p>
            <a:pPr>
              <a:buNone/>
            </a:pPr>
            <a:r>
              <a:rPr lang="fr-FR" sz="2800" dirty="0">
                <a:latin typeface="Candara" pitchFamily="34" charset="0"/>
              </a:rPr>
              <a:t>de l'activité électrique du cœur.</a:t>
            </a:r>
          </a:p>
          <a:p>
            <a:pPr>
              <a:buNone/>
            </a:pPr>
            <a:endParaRPr lang="fr-FR" sz="2800" dirty="0">
              <a:latin typeface="Candara" pitchFamily="34" charset="0"/>
            </a:endParaRPr>
          </a:p>
          <a:p>
            <a:r>
              <a:rPr lang="fr-FR" sz="2800" dirty="0">
                <a:latin typeface="Candara" pitchFamily="34" charset="0"/>
              </a:rPr>
              <a:t>L'ECG à 12 dérivations a été</a:t>
            </a:r>
          </a:p>
          <a:p>
            <a:pPr>
              <a:buNone/>
            </a:pPr>
            <a:r>
              <a:rPr lang="fr-FR" sz="2800" dirty="0">
                <a:latin typeface="Candara" pitchFamily="34" charset="0"/>
              </a:rPr>
              <a:t>standardisé par une</a:t>
            </a:r>
          </a:p>
          <a:p>
            <a:pPr>
              <a:buNone/>
            </a:pPr>
            <a:r>
              <a:rPr lang="fr-FR" sz="2800" dirty="0">
                <a:latin typeface="Candara" pitchFamily="34" charset="0"/>
              </a:rPr>
              <a:t>convention internationale</a:t>
            </a:r>
            <a:r>
              <a:rPr lang="fr-FR" sz="28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Picture 2" descr="C:\Users\user\Desktop\Nouveau dossier\1200px-ECGcolo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04894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46736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andara" pitchFamily="34" charset="0"/>
              </a:rPr>
              <a:t>06 </a:t>
            </a:r>
            <a:r>
              <a:rPr lang="fr-FR" sz="2400" b="1" dirty="0">
                <a:solidFill>
                  <a:srgbClr val="00B050"/>
                </a:solidFill>
                <a:latin typeface="Candara" pitchFamily="34" charset="0"/>
              </a:rPr>
              <a:t>dérivations frontales:</a:t>
            </a:r>
            <a:endParaRPr lang="fr-FR" sz="2400" dirty="0">
              <a:solidFill>
                <a:srgbClr val="00B050"/>
              </a:solidFill>
              <a:latin typeface="Candara" pitchFamily="34" charset="0"/>
            </a:endParaRPr>
          </a:p>
          <a:p>
            <a:pPr>
              <a:buNone/>
            </a:pPr>
            <a:endParaRPr lang="fr-FR" sz="2400" dirty="0">
              <a:latin typeface="Candara" pitchFamily="34" charset="0"/>
            </a:endParaRP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-Elles sont obtenues en plaçant </a:t>
            </a: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les électrodes au niveau des membres. </a:t>
            </a:r>
          </a:p>
          <a:p>
            <a:pPr>
              <a:buNone/>
            </a:pPr>
            <a:endParaRPr lang="fr-FR" sz="2000" dirty="0">
              <a:latin typeface="Candara" pitchFamily="34" charset="0"/>
            </a:endParaRPr>
          </a:p>
          <a:p>
            <a:pPr>
              <a:buNone/>
            </a:pPr>
            <a:endParaRPr lang="fr-FR" sz="240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714876" y="857232"/>
            <a:ext cx="4124324" cy="5695968"/>
            <a:chOff x="2976" y="624"/>
            <a:chExt cx="2544" cy="3696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3120" y="624"/>
              <a:ext cx="1968" cy="3696"/>
              <a:chOff x="3120" y="624"/>
              <a:chExt cx="1968" cy="3696"/>
            </a:xfrm>
          </p:grpSpPr>
          <p:pic>
            <p:nvPicPr>
              <p:cNvPr id="11" name="Picture 8" descr="23754ADB"/>
              <p:cNvPicPr>
                <a:picLocks noChangeAspect="1" noChangeArrowheads="1"/>
              </p:cNvPicPr>
              <p:nvPr/>
            </p:nvPicPr>
            <p:blipFill>
              <a:blip r:embed="rId2"/>
              <a:srcRect l="7153" t="4543" r="13115" b="7268"/>
              <a:stretch>
                <a:fillRect/>
              </a:stretch>
            </p:blipFill>
            <p:spPr bwMode="auto">
              <a:xfrm>
                <a:off x="3264" y="624"/>
                <a:ext cx="1721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3120" y="2352"/>
                <a:ext cx="384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3408" y="3744"/>
                <a:ext cx="38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512" y="3696"/>
                <a:ext cx="384" cy="192"/>
              </a:xfrm>
              <a:prstGeom prst="ellipse">
                <a:avLst/>
              </a:prstGeom>
              <a:solidFill>
                <a:srgbClr val="0E9E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4752" y="2400"/>
                <a:ext cx="336" cy="192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976" y="1776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BD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848" y="35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JG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992" y="196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BG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ncesMemb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905000"/>
            <a:ext cx="4219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725xx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281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28600" y="982663"/>
            <a:ext cx="403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Candara" pitchFamily="34" charset="0"/>
              </a:rPr>
              <a:t>ELECTRODES PERIPHERIQUES (PLAN FRONTAL : 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Candara" pitchFamily="34" charset="0"/>
              </a:rPr>
              <a:t>4 Électrodes sont placées à la face interne des bras et 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>
                <a:latin typeface="Candara" pitchFamily="34" charset="0"/>
              </a:rPr>
              <a:t>des jambes.</a:t>
            </a:r>
            <a:br>
              <a:rPr lang="fr-FR" sz="2000" dirty="0">
                <a:latin typeface="Candara" pitchFamily="34" charset="0"/>
              </a:rPr>
            </a:br>
            <a:r>
              <a:rPr lang="fr-FR" sz="2000" dirty="0">
                <a:latin typeface="Candara" pitchFamily="34" charset="0"/>
              </a:rPr>
              <a:t>Les fils du câble </a:t>
            </a:r>
            <a:r>
              <a:rPr lang="fr-FR" sz="2000" dirty="0" smtClean="0">
                <a:latin typeface="Candara" pitchFamily="34" charset="0"/>
              </a:rPr>
              <a:t>ECG </a:t>
            </a:r>
            <a:r>
              <a:rPr lang="fr-FR" sz="2000" dirty="0">
                <a:latin typeface="Candara" pitchFamily="34" charset="0"/>
              </a:rPr>
              <a:t>correspondant à ces 4 électrodes sont marquées d'un signe  ou couleur distinctive : 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Candara" pitchFamily="34" charset="0"/>
              </a:rPr>
              <a:t>	- Vert     : jambe gauche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Candara" pitchFamily="34" charset="0"/>
              </a:rPr>
              <a:t>	- Jaune  : bras gauche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Candara" pitchFamily="34" charset="0"/>
              </a:rPr>
              <a:t>	- Rouge : bras droit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Candara" pitchFamily="34" charset="0"/>
              </a:rPr>
              <a:t>	- Noir     : Jambe droite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4876" y="857232"/>
            <a:ext cx="4124324" cy="5695968"/>
            <a:chOff x="2976" y="624"/>
            <a:chExt cx="2544" cy="369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120" y="624"/>
              <a:ext cx="1968" cy="3696"/>
              <a:chOff x="3120" y="624"/>
              <a:chExt cx="1968" cy="3696"/>
            </a:xfrm>
          </p:grpSpPr>
          <p:pic>
            <p:nvPicPr>
              <p:cNvPr id="32777" name="Picture 8" descr="23754ADB"/>
              <p:cNvPicPr>
                <a:picLocks noChangeAspect="1" noChangeArrowheads="1"/>
              </p:cNvPicPr>
              <p:nvPr/>
            </p:nvPicPr>
            <p:blipFill>
              <a:blip r:embed="rId2"/>
              <a:srcRect l="7153" t="4543" r="13115" b="7268"/>
              <a:stretch>
                <a:fillRect/>
              </a:stretch>
            </p:blipFill>
            <p:spPr bwMode="auto">
              <a:xfrm>
                <a:off x="3264" y="624"/>
                <a:ext cx="1721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78" name="Oval 9"/>
              <p:cNvSpPr>
                <a:spLocks noChangeArrowheads="1"/>
              </p:cNvSpPr>
              <p:nvPr/>
            </p:nvSpPr>
            <p:spPr bwMode="auto">
              <a:xfrm>
                <a:off x="3120" y="2352"/>
                <a:ext cx="384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79" name="Oval 10"/>
              <p:cNvSpPr>
                <a:spLocks noChangeArrowheads="1"/>
              </p:cNvSpPr>
              <p:nvPr/>
            </p:nvSpPr>
            <p:spPr bwMode="auto">
              <a:xfrm>
                <a:off x="3408" y="3744"/>
                <a:ext cx="38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80" name="Oval 11"/>
              <p:cNvSpPr>
                <a:spLocks noChangeArrowheads="1"/>
              </p:cNvSpPr>
              <p:nvPr/>
            </p:nvSpPr>
            <p:spPr bwMode="auto">
              <a:xfrm>
                <a:off x="4512" y="3696"/>
                <a:ext cx="384" cy="192"/>
              </a:xfrm>
              <a:prstGeom prst="ellipse">
                <a:avLst/>
              </a:prstGeom>
              <a:solidFill>
                <a:srgbClr val="0E9E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81" name="Oval 12"/>
              <p:cNvSpPr>
                <a:spLocks noChangeArrowheads="1"/>
              </p:cNvSpPr>
              <p:nvPr/>
            </p:nvSpPr>
            <p:spPr bwMode="auto">
              <a:xfrm>
                <a:off x="4752" y="2400"/>
                <a:ext cx="336" cy="192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774" name="Text Box 13"/>
            <p:cNvSpPr txBox="1">
              <a:spLocks noChangeArrowheads="1"/>
            </p:cNvSpPr>
            <p:nvPr/>
          </p:nvSpPr>
          <p:spPr bwMode="auto">
            <a:xfrm>
              <a:off x="2976" y="1776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BD</a:t>
              </a:r>
            </a:p>
          </p:txBody>
        </p:sp>
        <p:sp>
          <p:nvSpPr>
            <p:cNvPr id="32775" name="Text Box 14"/>
            <p:cNvSpPr txBox="1">
              <a:spLocks noChangeArrowheads="1"/>
            </p:cNvSpPr>
            <p:nvPr/>
          </p:nvSpPr>
          <p:spPr bwMode="auto">
            <a:xfrm>
              <a:off x="4848" y="35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JG</a:t>
              </a:r>
            </a:p>
          </p:txBody>
        </p:sp>
        <p:sp>
          <p:nvSpPr>
            <p:cNvPr id="32776" name="Text Box 15"/>
            <p:cNvSpPr txBox="1">
              <a:spLocks noChangeArrowheads="1"/>
            </p:cNvSpPr>
            <p:nvPr/>
          </p:nvSpPr>
          <p:spPr bwMode="auto">
            <a:xfrm>
              <a:off x="4992" y="196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BG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  <a:latin typeface="Candara" pitchFamily="34" charset="0"/>
              </a:rPr>
              <a:t>Introduction (2)</a:t>
            </a:r>
            <a:endParaRPr lang="fr-FR" sz="4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556125" y="5638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62000" y="1524000"/>
            <a:ext cx="7772400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400" dirty="0">
                <a:latin typeface="Candara" pitchFamily="34" charset="0"/>
              </a:rPr>
              <a:t>L'électrocardiogramme est la traduction  graphique de l’activité électrique du cœur en fonction du temps. Cette activité sous-tend une activité mécanique qui est la contraction des oreillettes et des ventricules</a:t>
            </a:r>
            <a:r>
              <a:rPr lang="fr-FR" sz="3200" dirty="0">
                <a:latin typeface="Candara" pitchFamily="34" charset="0"/>
              </a:rPr>
              <a:t>.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400" dirty="0">
                <a:latin typeface="Candara" pitchFamily="34" charset="0"/>
              </a:rPr>
              <a:t>Résultat : </a:t>
            </a:r>
            <a:endParaRPr lang="fr-FR" sz="3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133600" y="4114800"/>
            <a:ext cx="5222875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200" dirty="0">
                <a:solidFill>
                  <a:schemeClr val="bg1"/>
                </a:solidFill>
                <a:latin typeface="Comic Sans MS" pitchFamily="66" charset="0"/>
              </a:rPr>
              <a:t>    </a:t>
            </a:r>
          </a:p>
        </p:txBody>
      </p:sp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051300"/>
            <a:ext cx="3581400" cy="233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9" name="Text Box 15"/>
          <p:cNvSpPr txBox="1">
            <a:spLocks noChangeArrowheads="1"/>
          </p:cNvSpPr>
          <p:nvPr/>
        </p:nvSpPr>
        <p:spPr bwMode="auto">
          <a:xfrm>
            <a:off x="4267200" y="5410200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latin typeface="Comic Sans MS" pitchFamily="66" charset="0"/>
              </a:rPr>
              <a:t>P</a:t>
            </a:r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4572000" y="5929313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latin typeface="Comic Sans MS" pitchFamily="66" charset="0"/>
              </a:rPr>
              <a:t>q</a:t>
            </a:r>
          </a:p>
        </p:txBody>
      </p: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4724400" y="3802063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Comic Sans MS" pitchFamily="66" charset="0"/>
              </a:rPr>
              <a:t>R</a:t>
            </a: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4876800" y="5867400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Comic Sans MS" pitchFamily="66" charset="0"/>
              </a:rPr>
              <a:t>s</a:t>
            </a:r>
          </a:p>
        </p:txBody>
      </p:sp>
      <p:sp>
        <p:nvSpPr>
          <p:cNvPr id="3083" name="Text Box 19"/>
          <p:cNvSpPr txBox="1">
            <a:spLocks noChangeArrowheads="1"/>
          </p:cNvSpPr>
          <p:nvPr/>
        </p:nvSpPr>
        <p:spPr bwMode="auto">
          <a:xfrm rot="10923185" flipV="1">
            <a:off x="5181600" y="4845050"/>
            <a:ext cx="331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Comic Sans MS" pitchFamily="66" charset="0"/>
              </a:rPr>
              <a:t>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3929090"/>
          </a:xfrm>
        </p:spPr>
        <p:txBody>
          <a:bodyPr>
            <a:normAutofit lnSpcReduction="10000"/>
          </a:bodyPr>
          <a:lstStyle/>
          <a:p>
            <a:r>
              <a:rPr lang="fr-FR" sz="2000" i="1" dirty="0" smtClean="0"/>
              <a:t>Les dérivations bipolaires :</a:t>
            </a:r>
          </a:p>
          <a:p>
            <a:endParaRPr lang="fr-FR" sz="2000" dirty="0" smtClean="0"/>
          </a:p>
          <a:p>
            <a:pPr lvl="0">
              <a:buNone/>
            </a:pPr>
            <a:r>
              <a:rPr lang="fr-FR" sz="2000" dirty="0" smtClean="0"/>
              <a:t>-D</a:t>
            </a:r>
            <a:r>
              <a:rPr lang="fr-FR" sz="2000" cap="all" dirty="0" smtClean="0"/>
              <a:t>I</a:t>
            </a:r>
            <a:r>
              <a:rPr lang="fr-FR" sz="2000" dirty="0" smtClean="0"/>
              <a:t> : mesure bipolaire entre bras droit(-) et bras gauche(+).</a:t>
            </a:r>
          </a:p>
          <a:p>
            <a:pPr lvl="0">
              <a:buNone/>
            </a:pPr>
            <a:r>
              <a:rPr lang="fr-FR" sz="2000" dirty="0" smtClean="0"/>
              <a:t>-D</a:t>
            </a:r>
            <a:r>
              <a:rPr lang="fr-FR" sz="2000" cap="all" dirty="0" smtClean="0"/>
              <a:t>II</a:t>
            </a:r>
            <a:r>
              <a:rPr lang="fr-FR" sz="2000" dirty="0" smtClean="0"/>
              <a:t> : mesure bipolaire entre bras droit(-) et jambe gauche(+).</a:t>
            </a:r>
          </a:p>
          <a:p>
            <a:pPr lvl="0">
              <a:buNone/>
            </a:pPr>
            <a:r>
              <a:rPr lang="fr-FR" sz="2000" dirty="0" smtClean="0"/>
              <a:t>-D</a:t>
            </a:r>
            <a:r>
              <a:rPr lang="fr-FR" sz="2000" cap="all" dirty="0" smtClean="0"/>
              <a:t>III</a:t>
            </a:r>
            <a:r>
              <a:rPr lang="fr-FR" sz="2000" dirty="0" smtClean="0"/>
              <a:t> : mesure bipolaire entre bras gauche(-) et jambe gauche(+).</a:t>
            </a:r>
          </a:p>
          <a:p>
            <a:pPr lvl="0">
              <a:buNone/>
            </a:pPr>
            <a:endParaRPr lang="fr-FR" sz="2000" dirty="0" smtClean="0"/>
          </a:p>
          <a:p>
            <a:r>
              <a:rPr lang="fr-FR" sz="2000" i="1" dirty="0" smtClean="0"/>
              <a:t>Les dérivations unipolaires des membres :</a:t>
            </a:r>
          </a:p>
          <a:p>
            <a:endParaRPr lang="fr-FR" sz="2000" dirty="0" smtClean="0"/>
          </a:p>
          <a:p>
            <a:pPr lvl="0">
              <a:buNone/>
            </a:pPr>
            <a:r>
              <a:rPr lang="fr-FR" sz="2000" dirty="0" smtClean="0"/>
              <a:t>-</a:t>
            </a:r>
            <a:r>
              <a:rPr lang="fr-FR" sz="2000" dirty="0" err="1" smtClean="0"/>
              <a:t>aVR</a:t>
            </a:r>
            <a:r>
              <a:rPr lang="fr-FR" sz="2000" dirty="0" smtClean="0"/>
              <a:t> : mesure unipolaire sur le bras droit.</a:t>
            </a:r>
          </a:p>
          <a:p>
            <a:pPr lvl="0">
              <a:buNone/>
            </a:pPr>
            <a:r>
              <a:rPr lang="fr-FR" sz="2000" dirty="0" smtClean="0"/>
              <a:t>-</a:t>
            </a:r>
            <a:r>
              <a:rPr lang="fr-FR" sz="2000" dirty="0" err="1" smtClean="0"/>
              <a:t>aVL</a:t>
            </a:r>
            <a:r>
              <a:rPr lang="fr-FR" sz="2000" dirty="0" smtClean="0"/>
              <a:t> : mesure unipolaire sur le bras gauche.</a:t>
            </a:r>
          </a:p>
          <a:p>
            <a:pPr lvl="0">
              <a:buNone/>
            </a:pPr>
            <a:r>
              <a:rPr lang="fr-FR" sz="2000" dirty="0" smtClean="0"/>
              <a:t>-</a:t>
            </a:r>
            <a:r>
              <a:rPr lang="fr-FR" sz="2000" dirty="0" err="1" smtClean="0"/>
              <a:t>aVF</a:t>
            </a:r>
            <a:r>
              <a:rPr lang="fr-FR" sz="2000" dirty="0" smtClean="0"/>
              <a:t> : mesure unipolaire sur la jambe gauche.</a:t>
            </a:r>
          </a:p>
          <a:p>
            <a:endParaRPr lang="fr-FR" sz="2000" dirty="0"/>
          </a:p>
        </p:txBody>
      </p:sp>
      <p:pic>
        <p:nvPicPr>
          <p:cNvPr id="5" name="Image 4" descr="C:\Users\user\Desktop\Nouveau dossier\figure3.jpg"/>
          <p:cNvPicPr/>
          <p:nvPr/>
        </p:nvPicPr>
        <p:blipFill>
          <a:blip r:embed="rId2"/>
          <a:srcRect r="24028"/>
          <a:stretch>
            <a:fillRect/>
          </a:stretch>
        </p:blipFill>
        <p:spPr bwMode="auto">
          <a:xfrm>
            <a:off x="0" y="4357694"/>
            <a:ext cx="607219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user\Desktop\Nouveau dossier\ecgax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2447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72198" y="607220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lgerian" pitchFamily="82" charset="0"/>
              </a:rPr>
              <a:t>Double </a:t>
            </a:r>
            <a:r>
              <a:rPr lang="fr-FR" b="1" i="1" dirty="0" err="1" smtClean="0">
                <a:latin typeface="Algerian" pitchFamily="82" charset="0"/>
              </a:rPr>
              <a:t>triaxe</a:t>
            </a:r>
            <a:r>
              <a:rPr lang="fr-FR" b="1" i="1" dirty="0" smtClean="0">
                <a:latin typeface="Algerian" pitchFamily="82" charset="0"/>
              </a:rPr>
              <a:t> de BAYLEY</a:t>
            </a:r>
            <a:endParaRPr lang="fr-FR" b="1" i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5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5" name="Oval 9"/>
          <p:cNvSpPr>
            <a:spLocks noChangeArrowheads="1"/>
          </p:cNvSpPr>
          <p:nvPr/>
        </p:nvSpPr>
        <p:spPr bwMode="auto">
          <a:xfrm>
            <a:off x="4191000" y="914400"/>
            <a:ext cx="9144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3962400" y="2209800"/>
            <a:ext cx="1371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4267200" y="4038600"/>
            <a:ext cx="228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724400" y="4038600"/>
            <a:ext cx="228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2514600" y="1905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5334000" y="1905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7231" name="Picture 15" descr="C:\WINDOWS\TEMP\~AUT001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32" name="Picture 16" descr="C:\Mes documents\Mes images\EY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381000" cy="209550"/>
          </a:xfrm>
          <a:prstGeom prst="rect">
            <a:avLst/>
          </a:prstGeom>
          <a:noFill/>
        </p:spPr>
      </p:pic>
      <p:pic>
        <p:nvPicPr>
          <p:cNvPr id="137233" name="Picture 17" descr="C:\Mes documents\Mes images\EY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81000" cy="209550"/>
          </a:xfrm>
          <a:prstGeom prst="rect">
            <a:avLst/>
          </a:prstGeom>
          <a:noFill/>
        </p:spPr>
      </p:pic>
      <p:sp>
        <p:nvSpPr>
          <p:cNvPr id="137235" name="AutoShape 19"/>
          <p:cNvSpPr>
            <a:spLocks noChangeArrowheads="1"/>
          </p:cNvSpPr>
          <p:nvPr/>
        </p:nvSpPr>
        <p:spPr bwMode="auto">
          <a:xfrm>
            <a:off x="6705600" y="1828800"/>
            <a:ext cx="533400" cy="5334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36" name="AutoShape 20"/>
          <p:cNvSpPr>
            <a:spLocks noChangeArrowheads="1"/>
          </p:cNvSpPr>
          <p:nvPr/>
        </p:nvSpPr>
        <p:spPr bwMode="auto">
          <a:xfrm>
            <a:off x="2057400" y="1752600"/>
            <a:ext cx="533400" cy="5334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38" name="AutoShape 22"/>
          <p:cNvSpPr>
            <a:spLocks noChangeArrowheads="1"/>
          </p:cNvSpPr>
          <p:nvPr/>
        </p:nvSpPr>
        <p:spPr bwMode="auto">
          <a:xfrm>
            <a:off x="4572000" y="5181600"/>
            <a:ext cx="533400" cy="5334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6553200" y="12954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aVL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1905000" y="12192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aVR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4419600" y="56388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aVF</a:t>
            </a:r>
          </a:p>
        </p:txBody>
      </p:sp>
      <p:sp>
        <p:nvSpPr>
          <p:cNvPr id="137243" name="Line 27"/>
          <p:cNvSpPr>
            <a:spLocks noChangeShapeType="1"/>
          </p:cNvSpPr>
          <p:nvPr/>
        </p:nvSpPr>
        <p:spPr bwMode="auto">
          <a:xfrm>
            <a:off x="2590800" y="2057400"/>
            <a:ext cx="41910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44" name="Line 28"/>
          <p:cNvSpPr>
            <a:spLocks noChangeShapeType="1"/>
          </p:cNvSpPr>
          <p:nvPr/>
        </p:nvSpPr>
        <p:spPr bwMode="auto">
          <a:xfrm>
            <a:off x="2514600" y="2133600"/>
            <a:ext cx="2209800" cy="31242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45" name="Line 29"/>
          <p:cNvSpPr>
            <a:spLocks noChangeShapeType="1"/>
          </p:cNvSpPr>
          <p:nvPr/>
        </p:nvSpPr>
        <p:spPr bwMode="auto">
          <a:xfrm flipV="1">
            <a:off x="4953000" y="2286000"/>
            <a:ext cx="1905000" cy="29718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46" name="Oval 30"/>
          <p:cNvSpPr>
            <a:spLocks noChangeArrowheads="1"/>
          </p:cNvSpPr>
          <p:nvPr/>
        </p:nvSpPr>
        <p:spPr bwMode="auto">
          <a:xfrm>
            <a:off x="4648200" y="3048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2514600" y="152400"/>
            <a:ext cx="4195379" cy="461665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TRIANGLE D ’EINTHOVEN</a:t>
            </a:r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4495800" y="1905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49" name="Text Box 33"/>
          <p:cNvSpPr txBox="1">
            <a:spLocks noChangeArrowheads="1"/>
          </p:cNvSpPr>
          <p:nvPr/>
        </p:nvSpPr>
        <p:spPr bwMode="auto">
          <a:xfrm>
            <a:off x="7239000" y="152400"/>
            <a:ext cx="15398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WILSON</a:t>
            </a:r>
          </a:p>
        </p:txBody>
      </p:sp>
      <p:sp>
        <p:nvSpPr>
          <p:cNvPr id="137250" name="Line 34"/>
          <p:cNvSpPr>
            <a:spLocks noChangeShapeType="1"/>
          </p:cNvSpPr>
          <p:nvPr/>
        </p:nvSpPr>
        <p:spPr bwMode="auto">
          <a:xfrm flipV="1">
            <a:off x="4800600" y="1981200"/>
            <a:ext cx="23622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51" name="Line 35"/>
          <p:cNvSpPr>
            <a:spLocks noChangeShapeType="1"/>
          </p:cNvSpPr>
          <p:nvPr/>
        </p:nvSpPr>
        <p:spPr bwMode="auto">
          <a:xfrm flipH="1" flipV="1">
            <a:off x="2362200" y="1981200"/>
            <a:ext cx="23622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52" name="Line 36"/>
          <p:cNvSpPr>
            <a:spLocks noChangeShapeType="1"/>
          </p:cNvSpPr>
          <p:nvPr/>
        </p:nvSpPr>
        <p:spPr bwMode="auto">
          <a:xfrm>
            <a:off x="4800600" y="3200400"/>
            <a:ext cx="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53" name="Line 37"/>
          <p:cNvSpPr>
            <a:spLocks noChangeShapeType="1"/>
          </p:cNvSpPr>
          <p:nvPr/>
        </p:nvSpPr>
        <p:spPr bwMode="auto">
          <a:xfrm rot="10926523" flipH="1" flipV="1">
            <a:off x="4800600" y="3200400"/>
            <a:ext cx="2362200" cy="1143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54" name="Line 38"/>
          <p:cNvSpPr>
            <a:spLocks noChangeShapeType="1"/>
          </p:cNvSpPr>
          <p:nvPr/>
        </p:nvSpPr>
        <p:spPr bwMode="auto">
          <a:xfrm>
            <a:off x="7162800" y="2057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56" name="Line 40"/>
          <p:cNvSpPr>
            <a:spLocks noChangeShapeType="1"/>
          </p:cNvSpPr>
          <p:nvPr/>
        </p:nvSpPr>
        <p:spPr bwMode="auto">
          <a:xfrm>
            <a:off x="4876800" y="3124200"/>
            <a:ext cx="2362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57" name="Text Box 41"/>
          <p:cNvSpPr txBox="1">
            <a:spLocks noChangeArrowheads="1"/>
          </p:cNvSpPr>
          <p:nvPr/>
        </p:nvSpPr>
        <p:spPr bwMode="auto">
          <a:xfrm>
            <a:off x="7223125" y="2868613"/>
            <a:ext cx="450764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/>
              <a:t>DI</a:t>
            </a:r>
          </a:p>
        </p:txBody>
      </p:sp>
      <p:sp>
        <p:nvSpPr>
          <p:cNvPr id="137258" name="Line 42"/>
          <p:cNvSpPr>
            <a:spLocks noChangeShapeType="1"/>
          </p:cNvSpPr>
          <p:nvPr/>
        </p:nvSpPr>
        <p:spPr bwMode="auto">
          <a:xfrm rot="10878148" flipV="1">
            <a:off x="2438400" y="3124200"/>
            <a:ext cx="2362200" cy="1143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60" name="Line 44"/>
          <p:cNvSpPr>
            <a:spLocks noChangeShapeType="1"/>
          </p:cNvSpPr>
          <p:nvPr/>
        </p:nvSpPr>
        <p:spPr bwMode="auto">
          <a:xfrm rot="14318893" flipH="1">
            <a:off x="4295775" y="4224338"/>
            <a:ext cx="2419350" cy="69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61" name="Text Box 45"/>
          <p:cNvSpPr txBox="1">
            <a:spLocks noChangeArrowheads="1"/>
          </p:cNvSpPr>
          <p:nvPr/>
        </p:nvSpPr>
        <p:spPr bwMode="auto">
          <a:xfrm>
            <a:off x="6324600" y="5334000"/>
            <a:ext cx="527709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/>
              <a:t>DII</a:t>
            </a:r>
          </a:p>
        </p:txBody>
      </p:sp>
      <p:sp>
        <p:nvSpPr>
          <p:cNvPr id="137262" name="Line 46"/>
          <p:cNvSpPr>
            <a:spLocks noChangeShapeType="1"/>
          </p:cNvSpPr>
          <p:nvPr/>
        </p:nvSpPr>
        <p:spPr bwMode="auto">
          <a:xfrm>
            <a:off x="2590800" y="43434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63" name="Line 47"/>
          <p:cNvSpPr>
            <a:spLocks noChangeShapeType="1"/>
          </p:cNvSpPr>
          <p:nvPr/>
        </p:nvSpPr>
        <p:spPr bwMode="auto">
          <a:xfrm flipH="1">
            <a:off x="3505200" y="3200400"/>
            <a:ext cx="121920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64" name="Text Box 48"/>
          <p:cNvSpPr txBox="1">
            <a:spLocks noChangeArrowheads="1"/>
          </p:cNvSpPr>
          <p:nvPr/>
        </p:nvSpPr>
        <p:spPr bwMode="auto">
          <a:xfrm>
            <a:off x="2590800" y="5334000"/>
            <a:ext cx="604653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/>
              <a:t>DIII</a:t>
            </a:r>
          </a:p>
        </p:txBody>
      </p:sp>
      <p:sp>
        <p:nvSpPr>
          <p:cNvPr id="137265" name="Line 49"/>
          <p:cNvSpPr>
            <a:spLocks noChangeShapeType="1"/>
          </p:cNvSpPr>
          <p:nvPr/>
        </p:nvSpPr>
        <p:spPr bwMode="auto">
          <a:xfrm flipH="1" flipV="1">
            <a:off x="3505200" y="1295400"/>
            <a:ext cx="129540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66" name="Line 50"/>
          <p:cNvSpPr>
            <a:spLocks noChangeShapeType="1"/>
          </p:cNvSpPr>
          <p:nvPr/>
        </p:nvSpPr>
        <p:spPr bwMode="auto">
          <a:xfrm flipV="1">
            <a:off x="4724400" y="1143000"/>
            <a:ext cx="1371600" cy="2057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67" name="Line 51"/>
          <p:cNvSpPr>
            <a:spLocks noChangeShapeType="1"/>
          </p:cNvSpPr>
          <p:nvPr/>
        </p:nvSpPr>
        <p:spPr bwMode="auto">
          <a:xfrm flipH="1">
            <a:off x="2362200" y="3124200"/>
            <a:ext cx="2362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68" name="Text Box 52"/>
          <p:cNvSpPr txBox="1">
            <a:spLocks noChangeArrowheads="1"/>
          </p:cNvSpPr>
          <p:nvPr/>
        </p:nvSpPr>
        <p:spPr bwMode="auto">
          <a:xfrm>
            <a:off x="2514600" y="6172200"/>
            <a:ext cx="4480714" cy="461665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DOUBLE TRIAXE DE BAILEY</a:t>
            </a:r>
          </a:p>
        </p:txBody>
      </p:sp>
      <p:sp>
        <p:nvSpPr>
          <p:cNvPr id="137269" name="Line 53"/>
          <p:cNvSpPr>
            <a:spLocks noChangeShapeType="1"/>
          </p:cNvSpPr>
          <p:nvPr/>
        </p:nvSpPr>
        <p:spPr bwMode="auto">
          <a:xfrm flipH="1">
            <a:off x="4953000" y="44196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6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7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7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5" grpId="0" animBg="1"/>
      <p:bldP spid="137236" grpId="0" animBg="1"/>
      <p:bldP spid="137238" grpId="0" animBg="1"/>
      <p:bldP spid="137240" grpId="0" autoUpdateAnimBg="0"/>
      <p:bldP spid="137241" grpId="0" autoUpdateAnimBg="0"/>
      <p:bldP spid="137242" grpId="0" autoUpdateAnimBg="0"/>
      <p:bldP spid="137243" grpId="0" animBg="1"/>
      <p:bldP spid="137244" grpId="0" animBg="1"/>
      <p:bldP spid="137245" grpId="0" animBg="1"/>
      <p:bldP spid="137246" grpId="0" animBg="1"/>
      <p:bldP spid="137247" grpId="0" animBg="1" autoUpdateAnimBg="0"/>
      <p:bldP spid="137249" grpId="0" animBg="1" autoUpdateAnimBg="0"/>
      <p:bldP spid="137250" grpId="0" animBg="1"/>
      <p:bldP spid="137251" grpId="0" animBg="1"/>
      <p:bldP spid="137252" grpId="0" animBg="1"/>
      <p:bldP spid="137253" grpId="0" animBg="1"/>
      <p:bldP spid="137254" grpId="0" animBg="1"/>
      <p:bldP spid="137256" grpId="0" animBg="1"/>
      <p:bldP spid="137257" grpId="0" animBg="1" autoUpdateAnimBg="0"/>
      <p:bldP spid="137258" grpId="0" animBg="1"/>
      <p:bldP spid="137260" grpId="0" animBg="1"/>
      <p:bldP spid="137261" grpId="0" animBg="1" autoUpdateAnimBg="0"/>
      <p:bldP spid="137262" grpId="0" animBg="1"/>
      <p:bldP spid="137263" grpId="0" animBg="1"/>
      <p:bldP spid="137264" grpId="0" animBg="1" autoUpdateAnimBg="0"/>
      <p:bldP spid="137265" grpId="0" animBg="1"/>
      <p:bldP spid="137266" grpId="0" animBg="1"/>
      <p:bldP spid="137267" grpId="0" animBg="1"/>
      <p:bldP spid="137268" grpId="0" animBg="1" autoUpdateAnimBg="0"/>
      <p:bldP spid="1372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/>
          <a:lstStyle/>
          <a:p>
            <a:r>
              <a:rPr lang="fr-FR" sz="2800" b="1" dirty="0">
                <a:solidFill>
                  <a:srgbClr val="00B050"/>
                </a:solidFill>
                <a:latin typeface="Candara" pitchFamily="34" charset="0"/>
              </a:rPr>
              <a:t>Six dérivations précordiales:</a:t>
            </a:r>
            <a:endParaRPr lang="fr-FR" b="1" dirty="0">
              <a:solidFill>
                <a:srgbClr val="00B05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fr-FR" sz="2800" dirty="0">
                <a:latin typeface="Candara" pitchFamily="34" charset="0"/>
              </a:rPr>
              <a:t>-Elles</a:t>
            </a:r>
            <a:r>
              <a:rPr lang="fr-FR" sz="2800" i="1" dirty="0">
                <a:latin typeface="Candara" pitchFamily="34" charset="0"/>
              </a:rPr>
              <a:t> </a:t>
            </a:r>
            <a:r>
              <a:rPr lang="fr-FR" sz="2800" dirty="0">
                <a:latin typeface="Candara" pitchFamily="34" charset="0"/>
              </a:rPr>
              <a:t>sont obtenues en plaçant les électrodes au niveau de la région précordiale</a:t>
            </a:r>
          </a:p>
        </p:txBody>
      </p:sp>
      <p:pic>
        <p:nvPicPr>
          <p:cNvPr id="5123" name="Picture 3" descr="C:\Users\user\Desktop\Nouveau dossier\electrodesprecordialesphoto.jpg"/>
          <p:cNvPicPr>
            <a:picLocks noChangeAspect="1" noChangeArrowheads="1"/>
          </p:cNvPicPr>
          <p:nvPr/>
        </p:nvPicPr>
        <p:blipFill>
          <a:blip r:embed="rId2"/>
          <a:srcRect t="20000"/>
          <a:stretch>
            <a:fillRect/>
          </a:stretch>
        </p:blipFill>
        <p:spPr bwMode="auto">
          <a:xfrm>
            <a:off x="609600" y="2500306"/>
            <a:ext cx="8534400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524000" y="533400"/>
            <a:ext cx="4671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Candara" pitchFamily="34" charset="0"/>
              </a:rPr>
              <a:t>Dérivations précordiales 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62000" y="1219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36868" name="Picture 5" descr="ec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810125"/>
            <a:ext cx="2971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733800" y="1371600"/>
            <a:ext cx="5135563" cy="255454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6 DERIVATIONS principales :</a:t>
            </a:r>
          </a:p>
          <a:p>
            <a:endParaRPr lang="fr-FR" sz="2000" b="1" dirty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V1 4ème espace intercostal, bord D sternum</a:t>
            </a:r>
          </a:p>
          <a:p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V2 4ème EIC, bord G sternum</a:t>
            </a:r>
          </a:p>
          <a:p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V4 5ème EIC, ligne médioclaviculaire</a:t>
            </a:r>
          </a:p>
          <a:p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V3 milieu segment unissant V2 et V4</a:t>
            </a:r>
          </a:p>
          <a:p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V5 5ème EIC, ligne axillaire antérieure</a:t>
            </a:r>
          </a:p>
          <a:p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V6 5ème EIC, ligne axillaire moyenne</a:t>
            </a:r>
          </a:p>
        </p:txBody>
      </p:sp>
      <p:pic>
        <p:nvPicPr>
          <p:cNvPr id="36870" name="Picture 6" descr="Dérivations droi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36957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Dérivations postérie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57694"/>
            <a:ext cx="22828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11031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Candara" pitchFamily="34" charset="0"/>
              </a:rPr>
              <a:t>Autres dérivations</a:t>
            </a:r>
          </a:p>
          <a:p>
            <a:pPr>
              <a:buNone/>
            </a:pPr>
            <a:endParaRPr lang="fr-FR" sz="2000" b="1" dirty="0">
              <a:latin typeface="Candara" pitchFamily="34" charset="0"/>
            </a:endParaRP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-Elles sont faites dans certains cas pour affiner, par exemple, le </a:t>
            </a:r>
            <a:r>
              <a:rPr lang="fr-FR" sz="2000" dirty="0" smtClean="0">
                <a:latin typeface="Candara" pitchFamily="34" charset="0"/>
              </a:rPr>
              <a:t>diagnostic topographique </a:t>
            </a:r>
            <a:r>
              <a:rPr lang="fr-FR" sz="2000" dirty="0">
                <a:latin typeface="Candara" pitchFamily="34" charset="0"/>
              </a:rPr>
              <a:t>d'un infarctus du myocarde. </a:t>
            </a:r>
          </a:p>
          <a:p>
            <a:pPr>
              <a:buNone/>
            </a:pPr>
            <a:endParaRPr lang="fr-FR" sz="2000" dirty="0">
              <a:latin typeface="Candara" pitchFamily="34" charset="0"/>
            </a:endParaRP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-</a:t>
            </a:r>
            <a:r>
              <a:rPr lang="fr-FR" sz="2000" b="1" dirty="0">
                <a:latin typeface="Candara" pitchFamily="34" charset="0"/>
              </a:rPr>
              <a:t>V7</a:t>
            </a:r>
            <a:r>
              <a:rPr lang="fr-FR" sz="2000" dirty="0">
                <a:latin typeface="Candara" pitchFamily="34" charset="0"/>
              </a:rPr>
              <a:t> : même horizontale que V4, ligne axillaire postérieure.</a:t>
            </a: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-</a:t>
            </a:r>
            <a:r>
              <a:rPr lang="fr-FR" sz="2000" b="1" dirty="0">
                <a:latin typeface="Candara" pitchFamily="34" charset="0"/>
              </a:rPr>
              <a:t>V8</a:t>
            </a:r>
            <a:r>
              <a:rPr lang="fr-FR" sz="2000" dirty="0">
                <a:latin typeface="Candara" pitchFamily="34" charset="0"/>
              </a:rPr>
              <a:t> : même horizontale que V4, sous la pointe de </a:t>
            </a:r>
            <a:r>
              <a:rPr lang="fr-FR" sz="2000" dirty="0" smtClean="0">
                <a:latin typeface="Candara" pitchFamily="34" charset="0"/>
              </a:rPr>
              <a:t>l’omoplate.</a:t>
            </a:r>
            <a:endParaRPr lang="fr-FR" sz="2000" dirty="0">
              <a:latin typeface="Candara" pitchFamily="34" charset="0"/>
            </a:endParaRP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-</a:t>
            </a:r>
            <a:r>
              <a:rPr lang="fr-FR" sz="2000" b="1" dirty="0">
                <a:latin typeface="Candara" pitchFamily="34" charset="0"/>
              </a:rPr>
              <a:t>V9</a:t>
            </a:r>
            <a:r>
              <a:rPr lang="fr-FR" sz="2000" dirty="0">
                <a:latin typeface="Candara" pitchFamily="34" charset="0"/>
              </a:rPr>
              <a:t> : même horizontale que V4, à mi-distance entre V8 et les épineuses postérieures.</a:t>
            </a: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-</a:t>
            </a:r>
            <a:r>
              <a:rPr lang="fr-FR" sz="2000" b="1" dirty="0">
                <a:latin typeface="Candara" pitchFamily="34" charset="0"/>
              </a:rPr>
              <a:t>V3R</a:t>
            </a:r>
            <a:r>
              <a:rPr lang="fr-FR" sz="2000" dirty="0">
                <a:latin typeface="Candara" pitchFamily="34" charset="0"/>
              </a:rPr>
              <a:t> :symétrique de V3 par rapport à la ligne médiane.</a:t>
            </a:r>
          </a:p>
          <a:p>
            <a:pPr>
              <a:buNone/>
            </a:pPr>
            <a:r>
              <a:rPr lang="fr-FR" sz="2000" dirty="0">
                <a:latin typeface="Candara" pitchFamily="34" charset="0"/>
              </a:rPr>
              <a:t>-</a:t>
            </a:r>
            <a:r>
              <a:rPr lang="fr-FR" sz="2000" b="1" dirty="0">
                <a:latin typeface="Candara" pitchFamily="34" charset="0"/>
              </a:rPr>
              <a:t>V4R</a:t>
            </a:r>
            <a:r>
              <a:rPr lang="fr-FR" sz="2000" dirty="0">
                <a:latin typeface="Candara" pitchFamily="34" charset="0"/>
              </a:rPr>
              <a:t> :symétrique de V4 par rapport à la ligne médiane.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819400" y="1524000"/>
            <a:ext cx="3276600" cy="36576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451725" y="286861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DI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943600" y="525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DII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438400" y="5181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DIII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553200" y="16764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aVL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676400" y="16764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aVR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495800" y="57150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aVF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1676400" y="2057400"/>
            <a:ext cx="5486400" cy="2667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1600200" y="2057400"/>
            <a:ext cx="5562600" cy="2667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419600" y="533400"/>
            <a:ext cx="0" cy="563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990600" y="3429000"/>
            <a:ext cx="6781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2971800" y="990600"/>
            <a:ext cx="3124200" cy="4876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3124200" y="990600"/>
            <a:ext cx="2590800" cy="4876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69" name="Arc 25"/>
          <p:cNvSpPr>
            <a:spLocks/>
          </p:cNvSpPr>
          <p:nvPr/>
        </p:nvSpPr>
        <p:spPr bwMode="auto">
          <a:xfrm>
            <a:off x="4572000" y="762000"/>
            <a:ext cx="990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 b="1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648200" y="304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i="1">
                <a:solidFill>
                  <a:schemeClr val="bg1"/>
                </a:solidFill>
                <a:latin typeface="Arial" charset="0"/>
              </a:rPr>
              <a:t>30*</a:t>
            </a: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H="1">
            <a:off x="6019800" y="3429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715000" y="42672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+30*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7604125" y="340201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0*</a:t>
            </a:r>
          </a:p>
        </p:txBody>
      </p:sp>
      <p:pic>
        <p:nvPicPr>
          <p:cNvPr id="6181" name="Picture 37" descr="C:\WINDOWS\TEMP\~AUT00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09800"/>
            <a:ext cx="17986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4495800" y="3429000"/>
            <a:ext cx="1447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419600" y="3429000"/>
            <a:ext cx="17526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H="1">
            <a:off x="4191000" y="3429000"/>
            <a:ext cx="228600" cy="6858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4191000" y="4114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H="1">
            <a:off x="4114800" y="33528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94" name="AutoShape 50"/>
          <p:cNvSpPr>
            <a:spLocks noChangeArrowheads="1"/>
          </p:cNvSpPr>
          <p:nvPr/>
        </p:nvSpPr>
        <p:spPr bwMode="auto">
          <a:xfrm rot="-3401957">
            <a:off x="3841750" y="2420938"/>
            <a:ext cx="457200" cy="838200"/>
          </a:xfrm>
          <a:prstGeom prst="downArrow">
            <a:avLst>
              <a:gd name="adj1" fmla="val 42361"/>
              <a:gd name="adj2" fmla="val 500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 flipH="1">
            <a:off x="3733800" y="2590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304800" y="990600"/>
            <a:ext cx="1880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  <a:latin typeface="Candara" pitchFamily="34" charset="0"/>
              </a:rPr>
              <a:t>Cœur normal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3886200" y="2362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1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886200" y="3200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2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4953000" y="3733800"/>
            <a:ext cx="43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3</a:t>
            </a:r>
          </a:p>
        </p:txBody>
      </p:sp>
      <p:pic>
        <p:nvPicPr>
          <p:cNvPr id="6200" name="Picture 56" descr="C:\Mes documents\Mes images\EY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867400"/>
            <a:ext cx="838200" cy="461963"/>
          </a:xfrm>
          <a:prstGeom prst="rect">
            <a:avLst/>
          </a:prstGeom>
          <a:noFill/>
        </p:spPr>
      </p:pic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62000" y="2514600"/>
            <a:ext cx="78486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>
                <a:latin typeface="Candara" pitchFamily="34" charset="0"/>
              </a:rPr>
              <a:t>Comment se Résume </a:t>
            </a:r>
          </a:p>
          <a:p>
            <a:pPr algn="ctr">
              <a:spcBef>
                <a:spcPct val="50000"/>
              </a:spcBef>
            </a:pPr>
            <a:r>
              <a:rPr lang="fr-FR" sz="3200" dirty="0">
                <a:latin typeface="Candara" pitchFamily="34" charset="0"/>
              </a:rPr>
              <a:t>l ’ Activité de la MULTITUDE de DIPOLES ?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714348" y="2143116"/>
            <a:ext cx="8229600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latin typeface="Candara" pitchFamily="34" charset="0"/>
              </a:rPr>
              <a:t>En 3 ETAPES: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latin typeface="Candara" pitchFamily="34" charset="0"/>
              </a:rPr>
              <a:t>1- Vecteur Activation Auriculaire </a:t>
            </a:r>
            <a:r>
              <a:rPr lang="fr-FR" sz="2800" b="1" dirty="0">
                <a:solidFill>
                  <a:srgbClr val="FF5050"/>
                </a:solidFill>
                <a:latin typeface="Candara" pitchFamily="34" charset="0"/>
              </a:rPr>
              <a:t>( P )</a:t>
            </a:r>
            <a:endParaRPr lang="fr-FR" sz="2800" b="1" dirty="0"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>
                <a:latin typeface="Candara" pitchFamily="34" charset="0"/>
              </a:rPr>
              <a:t>2- Vecteur Activation Septale     </a:t>
            </a:r>
            <a:r>
              <a:rPr lang="fr-FR" sz="2800" b="1" dirty="0">
                <a:solidFill>
                  <a:srgbClr val="FF5050"/>
                </a:solidFill>
                <a:latin typeface="Candara" pitchFamily="34" charset="0"/>
              </a:rPr>
              <a:t>(Début de QRS)</a:t>
            </a:r>
            <a:endParaRPr lang="fr-FR" sz="2800" b="1" dirty="0"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>
                <a:latin typeface="Candara" pitchFamily="34" charset="0"/>
              </a:rPr>
              <a:t>3- Vecteur Activation Ventriculaire </a:t>
            </a:r>
            <a:r>
              <a:rPr lang="fr-FR" sz="2800" b="1" dirty="0">
                <a:solidFill>
                  <a:srgbClr val="FF5050"/>
                </a:solidFill>
                <a:latin typeface="Candara" pitchFamily="34" charset="0"/>
              </a:rPr>
              <a:t>(Fin de QRS)</a:t>
            </a:r>
            <a:endParaRPr lang="fr-FR" sz="2800" b="1" dirty="0">
              <a:latin typeface="Candara" pitchFamily="34" charset="0"/>
            </a:endParaRPr>
          </a:p>
        </p:txBody>
      </p:sp>
    </p:spTree>
  </p:cSld>
  <p:clrMapOvr>
    <a:masterClrMapping/>
  </p:clrMapOvr>
  <p:transition advTm="9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 animBg="1"/>
      <p:bldP spid="6186" grpId="0" animBg="1"/>
      <p:bldP spid="6187" grpId="0" animBg="1"/>
      <p:bldP spid="6188" grpId="0" animBg="1"/>
      <p:bldP spid="6190" grpId="0" animBg="1"/>
      <p:bldP spid="6194" grpId="0" animBg="1"/>
      <p:bldP spid="6197" grpId="0" autoUpdateAnimBg="0"/>
      <p:bldP spid="6198" grpId="0" autoUpdateAnimBg="0"/>
      <p:bldP spid="6199" grpId="0" autoUpdateAnimBg="0"/>
      <p:bldP spid="6201" grpId="0" animBg="1" autoUpdateAnimBg="0"/>
      <p:bldP spid="620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WINDOWS\TEMP\~AUT0017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1143000" y="1447800"/>
            <a:ext cx="990600" cy="838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3254" name="ECG SIMPLEMENT 17729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audio>
          </p:childTnLst>
        </p:cTn>
      </p:par>
    </p:tnLst>
    <p:bldLst>
      <p:bldP spid="532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WINDOWS\TEMP\~AUT0017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066800" y="3962400"/>
            <a:ext cx="1143000" cy="914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50" name="ECG SIMPLEMENT 17726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25538"/>
            <a:ext cx="6707187" cy="4525962"/>
          </a:xfrm>
          <a:noFill/>
          <a:ln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435600" y="5949950"/>
            <a:ext cx="128905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Transition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5940425" y="4724400"/>
            <a:ext cx="71438" cy="12969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g_ar600.jpg (13078 octet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69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solidFill>
                  <a:schemeClr val="tx2"/>
                </a:solidFill>
                <a:latin typeface="Comic Sans MS" pitchFamily="66" charset="0"/>
              </a:rPr>
              <a:t>TECHNIQUES D'ENREGISTREMENT DE L'ELECTROCARDIOGRAMME</a:t>
            </a:r>
          </a:p>
          <a:p>
            <a:pPr>
              <a:spcBef>
                <a:spcPct val="50000"/>
              </a:spcBef>
            </a:pPr>
            <a:endParaRPr lang="fr-FR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Candara" pitchFamily="34" charset="0"/>
              </a:rPr>
              <a:t>Introduction (3)</a:t>
            </a:r>
            <a:endParaRPr lang="fr-FR" dirty="0">
              <a:latin typeface="Candar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Candara" pitchFamily="34" charset="0"/>
              </a:rPr>
              <a:t>Reflet ou marqueur de toutes les pathologies cardiaques :</a:t>
            </a:r>
          </a:p>
          <a:p>
            <a:pPr>
              <a:buNone/>
            </a:pPr>
            <a:r>
              <a:rPr lang="fr-FR" dirty="0" smtClean="0">
                <a:latin typeface="Candara" pitchFamily="34" charset="0"/>
              </a:rPr>
              <a:t>   - </a:t>
            </a:r>
            <a:r>
              <a:rPr lang="fr-FR" b="1" dirty="0" smtClean="0">
                <a:latin typeface="Candara" pitchFamily="34" charset="0"/>
              </a:rPr>
              <a:t>Electriques </a:t>
            </a:r>
            <a:r>
              <a:rPr lang="fr-FR" dirty="0" smtClean="0">
                <a:latin typeface="Candara" pitchFamily="34" charset="0"/>
              </a:rPr>
              <a:t>: troubles de conduction  </a:t>
            </a:r>
          </a:p>
          <a:p>
            <a:pPr>
              <a:buNone/>
            </a:pPr>
            <a:r>
              <a:rPr lang="fr-FR" dirty="0" smtClean="0">
                <a:latin typeface="Candara" pitchFamily="34" charset="0"/>
              </a:rPr>
              <a:t>                 </a:t>
            </a:r>
            <a:r>
              <a:rPr lang="fr-FR" dirty="0" smtClean="0">
                <a:latin typeface="Candara" pitchFamily="34" charset="0"/>
              </a:rPr>
              <a:t>             troubles </a:t>
            </a:r>
            <a:r>
              <a:rPr lang="fr-FR" dirty="0" smtClean="0">
                <a:latin typeface="Candara" pitchFamily="34" charset="0"/>
              </a:rPr>
              <a:t>du rythme</a:t>
            </a:r>
          </a:p>
          <a:p>
            <a:pPr>
              <a:buNone/>
            </a:pPr>
            <a:r>
              <a:rPr lang="fr-FR" dirty="0" smtClean="0">
                <a:latin typeface="Candara" pitchFamily="34" charset="0"/>
              </a:rPr>
              <a:t>                 </a:t>
            </a:r>
            <a:endParaRPr lang="fr-FR" sz="2800" dirty="0" smtClean="0">
              <a:latin typeface="Candara" pitchFamily="34" charset="0"/>
            </a:endParaRPr>
          </a:p>
          <a:p>
            <a:pPr>
              <a:buNone/>
            </a:pPr>
            <a:r>
              <a:rPr lang="fr-FR" b="1" dirty="0" smtClean="0">
                <a:latin typeface="Candara" pitchFamily="34" charset="0"/>
              </a:rPr>
              <a:t>   - Myocardiques</a:t>
            </a:r>
            <a:r>
              <a:rPr lang="fr-FR" dirty="0" smtClean="0">
                <a:latin typeface="Candara" pitchFamily="34" charset="0"/>
              </a:rPr>
              <a:t>:  Hypertrophies ,Dilatations</a:t>
            </a:r>
          </a:p>
          <a:p>
            <a:pPr>
              <a:buNone/>
            </a:pPr>
            <a:r>
              <a:rPr lang="fr-FR" dirty="0" smtClean="0">
                <a:latin typeface="Candara" pitchFamily="34" charset="0"/>
              </a:rPr>
              <a:t>                              Ischémie et nécroses </a:t>
            </a:r>
          </a:p>
          <a:p>
            <a:pPr>
              <a:buNone/>
            </a:pPr>
            <a:r>
              <a:rPr lang="fr-FR" dirty="0" smtClean="0">
                <a:latin typeface="Candara" pitchFamily="34" charset="0"/>
              </a:rPr>
              <a:t>                              Inflammatoires</a:t>
            </a:r>
          </a:p>
          <a:p>
            <a:pPr>
              <a:buNone/>
            </a:pPr>
            <a:r>
              <a:rPr lang="fr-FR" dirty="0" smtClean="0">
                <a:latin typeface="Candara" pitchFamily="34" charset="0"/>
              </a:rPr>
              <a:t>  -</a:t>
            </a:r>
            <a:r>
              <a:rPr lang="fr-FR" b="1" dirty="0" smtClean="0">
                <a:latin typeface="Candara" pitchFamily="34" charset="0"/>
              </a:rPr>
              <a:t> Péricardiques </a:t>
            </a:r>
            <a:r>
              <a:rPr lang="fr-FR" dirty="0" smtClean="0">
                <a:latin typeface="Candara" pitchFamily="34" charset="0"/>
              </a:rPr>
              <a:t>: Péricardites …</a:t>
            </a: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APP EC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70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b="1" dirty="0" smtClean="0">
                <a:solidFill>
                  <a:srgbClr val="0099FF"/>
                </a:solidFill>
                <a:latin typeface="Candara" pitchFamily="34" charset="0"/>
              </a:rPr>
              <a:t>Les appareils récents permettent: </a:t>
            </a:r>
          </a:p>
          <a:p>
            <a:pPr eaLnBrk="1" hangingPunct="1">
              <a:buFontTx/>
              <a:buNone/>
            </a:pPr>
            <a:r>
              <a:rPr lang="fr-FR" sz="2800" dirty="0" smtClean="0">
                <a:latin typeface="Candara" pitchFamily="34" charset="0"/>
              </a:rPr>
              <a:t>	- de faire un enregistrement multipiste</a:t>
            </a:r>
          </a:p>
          <a:p>
            <a:pPr eaLnBrk="1" hangingPunct="1">
              <a:buFontTx/>
              <a:buNone/>
            </a:pPr>
            <a:r>
              <a:rPr lang="fr-FR" sz="2800" dirty="0" smtClean="0">
                <a:latin typeface="Candara" pitchFamily="34" charset="0"/>
              </a:rPr>
              <a:t>	- d’améliorer la qualité d’enregistrement car possèdent plusieurs filtres</a:t>
            </a:r>
          </a:p>
          <a:p>
            <a:pPr eaLnBrk="1" hangingPunct="1">
              <a:buFontTx/>
              <a:buNone/>
            </a:pPr>
            <a:r>
              <a:rPr lang="fr-FR" sz="2800" dirty="0" smtClean="0">
                <a:latin typeface="Candara" pitchFamily="34" charset="0"/>
              </a:rPr>
              <a:t>	- enregistrement  manuel ou automatique  </a:t>
            </a:r>
          </a:p>
          <a:p>
            <a:pPr eaLnBrk="1" hangingPunct="1">
              <a:buFontTx/>
              <a:buNone/>
            </a:pPr>
            <a:r>
              <a:rPr lang="fr-FR" sz="2800" dirty="0" smtClean="0">
                <a:latin typeface="Candara" pitchFamily="34" charset="0"/>
              </a:rPr>
              <a:t>	- de numériser le signal ECG qui est stockée dans une mémoire tampon et ensuite imprimé sur du papier millimétré</a:t>
            </a:r>
          </a:p>
          <a:p>
            <a:pPr eaLnBrk="1" hangingPunct="1">
              <a:buFontTx/>
              <a:buNone/>
            </a:pPr>
            <a:r>
              <a:rPr lang="fr-FR" sz="2800" dirty="0" smtClean="0">
                <a:latin typeface="Candara" pitchFamily="34" charset="0"/>
              </a:rPr>
              <a:t>	- une interprétation automatisée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70C0"/>
                </a:solidFill>
                <a:latin typeface="Candara" pitchFamily="34" charset="0"/>
              </a:rPr>
              <a:t>ECG normal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00174"/>
            <a:ext cx="8229600" cy="43338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1295400" y="3733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54" name="Freeform 10"/>
          <p:cNvSpPr>
            <a:spLocks/>
          </p:cNvSpPr>
          <p:nvPr/>
        </p:nvSpPr>
        <p:spPr bwMode="auto">
          <a:xfrm>
            <a:off x="2743200" y="3467100"/>
            <a:ext cx="381000" cy="2667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48" y="24"/>
              </a:cxn>
              <a:cxn ang="0">
                <a:pos x="192" y="24"/>
              </a:cxn>
              <a:cxn ang="0">
                <a:pos x="240" y="168"/>
              </a:cxn>
            </a:cxnLst>
            <a:rect l="0" t="0" r="r" b="b"/>
            <a:pathLst>
              <a:path w="240" h="168">
                <a:moveTo>
                  <a:pt x="0" y="168"/>
                </a:moveTo>
                <a:cubicBezTo>
                  <a:pt x="8" y="108"/>
                  <a:pt x="16" y="48"/>
                  <a:pt x="48" y="24"/>
                </a:cubicBezTo>
                <a:cubicBezTo>
                  <a:pt x="80" y="0"/>
                  <a:pt x="160" y="0"/>
                  <a:pt x="192" y="24"/>
                </a:cubicBezTo>
                <a:cubicBezTo>
                  <a:pt x="224" y="48"/>
                  <a:pt x="232" y="144"/>
                  <a:pt x="240" y="16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3124200" y="3733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3657600" y="37338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V="1">
            <a:off x="3733800" y="1981200"/>
            <a:ext cx="3810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4114800" y="1981200"/>
            <a:ext cx="152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 flipV="1">
            <a:off x="4267200" y="37338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4419600" y="3733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3" name="Freeform 19"/>
          <p:cNvSpPr>
            <a:spLocks/>
          </p:cNvSpPr>
          <p:nvPr/>
        </p:nvSpPr>
        <p:spPr bwMode="auto">
          <a:xfrm>
            <a:off x="5410200" y="3429000"/>
            <a:ext cx="1066800" cy="3048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88" y="0"/>
              </a:cxn>
              <a:cxn ang="0">
                <a:pos x="672" y="192"/>
              </a:cxn>
            </a:cxnLst>
            <a:rect l="0" t="0" r="r" b="b"/>
            <a:pathLst>
              <a:path w="672" h="192">
                <a:moveTo>
                  <a:pt x="0" y="192"/>
                </a:moveTo>
                <a:cubicBezTo>
                  <a:pt x="88" y="96"/>
                  <a:pt x="176" y="0"/>
                  <a:pt x="288" y="0"/>
                </a:cubicBezTo>
                <a:cubicBezTo>
                  <a:pt x="400" y="0"/>
                  <a:pt x="600" y="160"/>
                  <a:pt x="672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6477000" y="3733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>
            <a:off x="2743200" y="3962400"/>
            <a:ext cx="3810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>
            <a:off x="3657600" y="4648200"/>
            <a:ext cx="9144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>
            <a:off x="2667000" y="4191000"/>
            <a:ext cx="990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8" name="Line 24"/>
          <p:cNvSpPr>
            <a:spLocks noChangeShapeType="1"/>
          </p:cNvSpPr>
          <p:nvPr/>
        </p:nvSpPr>
        <p:spPr bwMode="auto">
          <a:xfrm>
            <a:off x="3657600" y="4343400"/>
            <a:ext cx="2819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>
            <a:off x="3657600" y="4038600"/>
            <a:ext cx="2286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2811463" y="3657600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3505200" y="34290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Q</a:t>
            </a:r>
          </a:p>
        </p:txBody>
      </p:sp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3944938" y="167640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</a:t>
            </a:r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4191000" y="34290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</a:t>
            </a:r>
          </a:p>
        </p:txBody>
      </p:sp>
      <p:sp>
        <p:nvSpPr>
          <p:cNvPr id="159775" name="Text Box 31"/>
          <p:cNvSpPr txBox="1">
            <a:spLocks noChangeArrowheads="1"/>
          </p:cNvSpPr>
          <p:nvPr/>
        </p:nvSpPr>
        <p:spPr bwMode="auto">
          <a:xfrm>
            <a:off x="5775325" y="344646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</a:t>
            </a:r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669925" y="5275263"/>
            <a:ext cx="1386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P  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8/100 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9777" name="Text Box 33"/>
          <p:cNvSpPr txBox="1">
            <a:spLocks noChangeArrowheads="1"/>
          </p:cNvSpPr>
          <p:nvPr/>
        </p:nvSpPr>
        <p:spPr bwMode="auto">
          <a:xfrm>
            <a:off x="669925" y="5656263"/>
            <a:ext cx="1468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Q  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4/100 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5546725" y="5199063"/>
            <a:ext cx="2013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PR 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12-20/100 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9779" name="Text Box 35"/>
          <p:cNvSpPr txBox="1">
            <a:spLocks noChangeArrowheads="1"/>
          </p:cNvSpPr>
          <p:nvPr/>
        </p:nvSpPr>
        <p:spPr bwMode="auto">
          <a:xfrm>
            <a:off x="5546725" y="5656263"/>
            <a:ext cx="3461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QT  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40/100S</a:t>
            </a:r>
            <a:r>
              <a:rPr lang="fr-FR" dirty="0">
                <a:latin typeface="Comic Sans MS" pitchFamily="66" charset="0"/>
              </a:rPr>
              <a:t> (AGE ET SEXE)</a:t>
            </a:r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458788" y="6037263"/>
            <a:ext cx="1704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QRS 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8/100 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9781" name="Text Box 37"/>
          <p:cNvSpPr txBox="1">
            <a:spLocks noChangeArrowheads="1"/>
          </p:cNvSpPr>
          <p:nvPr/>
        </p:nvSpPr>
        <p:spPr bwMode="auto">
          <a:xfrm>
            <a:off x="2743200" y="6248400"/>
            <a:ext cx="4186254" cy="338554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DUREE:   1 PETIT CARREAU = </a:t>
            </a:r>
            <a:r>
              <a:rPr lang="fr-FR" sz="1600" dirty="0" smtClean="0">
                <a:latin typeface="Comic Sans MS" pitchFamily="66" charset="0"/>
              </a:rPr>
              <a:t>4/100 S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1676400" y="22098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83" name="Text Box 39"/>
          <p:cNvSpPr txBox="1">
            <a:spLocks noChangeArrowheads="1"/>
          </p:cNvSpPr>
          <p:nvPr/>
        </p:nvSpPr>
        <p:spPr bwMode="auto">
          <a:xfrm>
            <a:off x="0" y="1857364"/>
            <a:ext cx="3607078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DEPOLARISATION OREILLETTES</a:t>
            </a:r>
          </a:p>
        </p:txBody>
      </p:sp>
      <p:sp>
        <p:nvSpPr>
          <p:cNvPr id="159784" name="Line 40"/>
          <p:cNvSpPr>
            <a:spLocks noChangeShapeType="1"/>
          </p:cNvSpPr>
          <p:nvPr/>
        </p:nvSpPr>
        <p:spPr bwMode="auto">
          <a:xfrm flipH="1">
            <a:off x="4267200" y="14478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85" name="Text Box 41"/>
          <p:cNvSpPr txBox="1">
            <a:spLocks noChangeArrowheads="1"/>
          </p:cNvSpPr>
          <p:nvPr/>
        </p:nvSpPr>
        <p:spPr bwMode="auto">
          <a:xfrm>
            <a:off x="4572000" y="1142984"/>
            <a:ext cx="4112023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DEPOLARISATION DES VENTRICULES</a:t>
            </a:r>
          </a:p>
        </p:txBody>
      </p:sp>
      <p:sp>
        <p:nvSpPr>
          <p:cNvPr id="159786" name="Line 42"/>
          <p:cNvSpPr>
            <a:spLocks noChangeShapeType="1"/>
          </p:cNvSpPr>
          <p:nvPr/>
        </p:nvSpPr>
        <p:spPr bwMode="auto">
          <a:xfrm>
            <a:off x="57912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9787" name="Text Box 43"/>
          <p:cNvSpPr txBox="1">
            <a:spLocks noChangeArrowheads="1"/>
          </p:cNvSpPr>
          <p:nvPr/>
        </p:nvSpPr>
        <p:spPr bwMode="auto">
          <a:xfrm>
            <a:off x="4648200" y="2286000"/>
            <a:ext cx="4092787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REPOLARISATION DES VENTRICULES</a:t>
            </a:r>
          </a:p>
        </p:txBody>
      </p:sp>
      <p:sp>
        <p:nvSpPr>
          <p:cNvPr id="159788" name="Text Box 44"/>
          <p:cNvSpPr txBox="1">
            <a:spLocks noChangeArrowheads="1"/>
          </p:cNvSpPr>
          <p:nvPr/>
        </p:nvSpPr>
        <p:spPr bwMode="auto">
          <a:xfrm>
            <a:off x="1295400" y="381000"/>
            <a:ext cx="5705408" cy="646331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Comic Sans MS" pitchFamily="66" charset="0"/>
              </a:rPr>
              <a:t>COMPLEXES ET DUREES</a:t>
            </a:r>
          </a:p>
        </p:txBody>
      </p:sp>
      <p:sp>
        <p:nvSpPr>
          <p:cNvPr id="159790" name="Text Box 46"/>
          <p:cNvSpPr txBox="1">
            <a:spLocks noChangeArrowheads="1"/>
          </p:cNvSpPr>
          <p:nvPr/>
        </p:nvSpPr>
        <p:spPr bwMode="auto">
          <a:xfrm>
            <a:off x="3810000" y="4648200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5050"/>
                </a:solidFill>
              </a:rPr>
              <a:t>QRS</a:t>
            </a:r>
          </a:p>
        </p:txBody>
      </p:sp>
      <p:sp>
        <p:nvSpPr>
          <p:cNvPr id="159791" name="Text Box 47"/>
          <p:cNvSpPr txBox="1">
            <a:spLocks noChangeArrowheads="1"/>
          </p:cNvSpPr>
          <p:nvPr/>
        </p:nvSpPr>
        <p:spPr bwMode="auto">
          <a:xfrm>
            <a:off x="4632325" y="4056063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QT</a:t>
            </a:r>
          </a:p>
        </p:txBody>
      </p:sp>
      <p:sp>
        <p:nvSpPr>
          <p:cNvPr id="159792" name="Text Box 48"/>
          <p:cNvSpPr txBox="1">
            <a:spLocks noChangeArrowheads="1"/>
          </p:cNvSpPr>
          <p:nvPr/>
        </p:nvSpPr>
        <p:spPr bwMode="auto">
          <a:xfrm>
            <a:off x="2825750" y="41910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PR</a:t>
            </a:r>
          </a:p>
        </p:txBody>
      </p:sp>
    </p:spTree>
  </p:cSld>
  <p:clrMapOvr>
    <a:masterClrMapping/>
  </p:clrMapOvr>
  <p:transition advTm="25000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P\bureau\cardiologie DR.CHERIF\cardio pour les éxternes\ECG\image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693693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389120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Comic Sans MS" pitchFamily="66" charset="0"/>
              </a:rPr>
              <a:t>Onde P :</a:t>
            </a:r>
            <a:r>
              <a:rPr lang="fr-FR" sz="2000" dirty="0">
                <a:latin typeface="Comic Sans MS" pitchFamily="66" charset="0"/>
              </a:rPr>
              <a:t> correspond à la dépolarisation auriculaire.</a:t>
            </a:r>
          </a:p>
          <a:p>
            <a:r>
              <a:rPr lang="fr-FR" sz="2000" b="1" dirty="0">
                <a:latin typeface="Comic Sans MS" pitchFamily="66" charset="0"/>
              </a:rPr>
              <a:t>Espace PR :</a:t>
            </a:r>
            <a:r>
              <a:rPr lang="fr-FR" sz="2000" dirty="0">
                <a:latin typeface="Comic Sans MS" pitchFamily="66" charset="0"/>
              </a:rPr>
              <a:t> représente le temps de conduction auriculo ventriculaire.</a:t>
            </a:r>
          </a:p>
          <a:p>
            <a:r>
              <a:rPr lang="fr-FR" sz="2000" b="1" dirty="0">
                <a:latin typeface="Comic Sans MS" pitchFamily="66" charset="0"/>
              </a:rPr>
              <a:t>Le complexe QRS : </a:t>
            </a:r>
            <a:r>
              <a:rPr lang="fr-FR" sz="2000" dirty="0">
                <a:latin typeface="Comic Sans MS" pitchFamily="66" charset="0"/>
              </a:rPr>
              <a:t>correspond dépolarisation ventriculaire , il comprend : </a:t>
            </a:r>
          </a:p>
          <a:p>
            <a:r>
              <a:rPr lang="fr-FR" sz="2000" u="sng" dirty="0">
                <a:latin typeface="Comic Sans MS" pitchFamily="66" charset="0"/>
              </a:rPr>
              <a:t>Onde Q (ou q)</a:t>
            </a:r>
            <a:r>
              <a:rPr lang="fr-FR" sz="2000" dirty="0">
                <a:latin typeface="Comic Sans MS" pitchFamily="66" charset="0"/>
              </a:rPr>
              <a:t> : elle est la 1</a:t>
            </a:r>
            <a:r>
              <a:rPr lang="fr-FR" sz="2000" baseline="30000" dirty="0">
                <a:latin typeface="Comic Sans MS" pitchFamily="66" charset="0"/>
              </a:rPr>
              <a:t>ère</a:t>
            </a:r>
            <a:r>
              <a:rPr lang="fr-FR" sz="2000" dirty="0">
                <a:latin typeface="Comic Sans MS" pitchFamily="66" charset="0"/>
              </a:rPr>
              <a:t> déflexion négative.</a:t>
            </a:r>
          </a:p>
          <a:p>
            <a:r>
              <a:rPr lang="fr-FR" sz="2000" u="sng" dirty="0">
                <a:latin typeface="Comic Sans MS" pitchFamily="66" charset="0"/>
              </a:rPr>
              <a:t>Onde R (ou r)</a:t>
            </a:r>
            <a:r>
              <a:rPr lang="fr-FR" sz="2000" dirty="0">
                <a:latin typeface="Comic Sans MS" pitchFamily="66" charset="0"/>
              </a:rPr>
              <a:t> : c’est la 1</a:t>
            </a:r>
            <a:r>
              <a:rPr lang="fr-FR" sz="2000" baseline="30000" dirty="0">
                <a:latin typeface="Comic Sans MS" pitchFamily="66" charset="0"/>
              </a:rPr>
              <a:t>ère</a:t>
            </a:r>
            <a:r>
              <a:rPr lang="fr-FR" sz="2000" dirty="0">
                <a:latin typeface="Comic Sans MS" pitchFamily="66" charset="0"/>
              </a:rPr>
              <a:t> déflexion positive.</a:t>
            </a:r>
          </a:p>
          <a:p>
            <a:r>
              <a:rPr lang="fr-FR" sz="2000" u="sng" dirty="0">
                <a:latin typeface="Comic Sans MS" pitchFamily="66" charset="0"/>
              </a:rPr>
              <a:t>Onde S (ou s) </a:t>
            </a:r>
            <a:r>
              <a:rPr lang="fr-FR" sz="2000" dirty="0">
                <a:latin typeface="Comic Sans MS" pitchFamily="66" charset="0"/>
              </a:rPr>
              <a:t>: c’est une déflexion négative qui suit l’onde R. 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4" name="Espace réservé du contenu 3" descr="C:\Users\user\Desktop\Nouveau dossier\images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81439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389120"/>
          </a:xfrm>
        </p:spPr>
        <p:txBody>
          <a:bodyPr/>
          <a:lstStyle/>
          <a:p>
            <a:r>
              <a:rPr lang="fr-FR" sz="2800" dirty="0">
                <a:latin typeface="Comic Sans MS" pitchFamily="66" charset="0"/>
              </a:rPr>
              <a:t>Le complexe QRS peut avoir plusieurs formes selon l’axe et l’orientation de l’activité électrique : </a:t>
            </a:r>
            <a:r>
              <a:rPr lang="fr-FR" sz="2800" dirty="0" err="1">
                <a:latin typeface="Comic Sans MS" pitchFamily="66" charset="0"/>
              </a:rPr>
              <a:t>qRs</a:t>
            </a:r>
            <a:r>
              <a:rPr lang="fr-FR" sz="2800" dirty="0">
                <a:latin typeface="Comic Sans MS" pitchFamily="66" charset="0"/>
              </a:rPr>
              <a:t>, </a:t>
            </a:r>
            <a:r>
              <a:rPr lang="fr-FR" sz="2800" dirty="0" err="1">
                <a:latin typeface="Comic Sans MS" pitchFamily="66" charset="0"/>
              </a:rPr>
              <a:t>qR</a:t>
            </a:r>
            <a:r>
              <a:rPr lang="fr-FR" sz="2800" dirty="0">
                <a:latin typeface="Comic Sans MS" pitchFamily="66" charset="0"/>
              </a:rPr>
              <a:t>, R, RS, </a:t>
            </a:r>
            <a:r>
              <a:rPr lang="fr-FR" sz="2800" dirty="0" err="1">
                <a:latin typeface="Comic Sans MS" pitchFamily="66" charset="0"/>
              </a:rPr>
              <a:t>rS</a:t>
            </a:r>
            <a:r>
              <a:rPr lang="fr-FR" sz="2800" dirty="0">
                <a:latin typeface="Comic Sans MS" pitchFamily="66" charset="0"/>
              </a:rPr>
              <a:t>, QS…</a:t>
            </a:r>
          </a:p>
          <a:p>
            <a:endParaRPr lang="fr-FR" dirty="0"/>
          </a:p>
        </p:txBody>
      </p:sp>
      <p:pic>
        <p:nvPicPr>
          <p:cNvPr id="4" name="Image 3" descr="C:\Users\user\Desktop\Nouveau dossier\image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389120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Comic Sans MS" pitchFamily="66" charset="0"/>
              </a:rPr>
              <a:t>Le segment ST</a:t>
            </a:r>
            <a:r>
              <a:rPr lang="fr-FR" sz="2000" dirty="0">
                <a:latin typeface="Comic Sans MS" pitchFamily="66" charset="0"/>
              </a:rPr>
              <a:t> : segment entre la fin de complexe QRS et le début de l’onde T</a:t>
            </a:r>
          </a:p>
          <a:p>
            <a:r>
              <a:rPr lang="fr-FR" sz="2000" b="1" dirty="0">
                <a:latin typeface="Comic Sans MS" pitchFamily="66" charset="0"/>
              </a:rPr>
              <a:t>L’onde T :</a:t>
            </a:r>
            <a:r>
              <a:rPr lang="fr-FR" sz="2000" dirty="0">
                <a:latin typeface="Comic Sans MS" pitchFamily="66" charset="0"/>
              </a:rPr>
              <a:t> représente la </a:t>
            </a:r>
            <a:r>
              <a:rPr lang="fr-FR" sz="2000" dirty="0" err="1">
                <a:latin typeface="Comic Sans MS" pitchFamily="66" charset="0"/>
              </a:rPr>
              <a:t>repolarisation</a:t>
            </a:r>
            <a:r>
              <a:rPr lang="fr-FR" sz="2000" dirty="0">
                <a:latin typeface="Comic Sans MS" pitchFamily="66" charset="0"/>
              </a:rPr>
              <a:t> ventriculaire, elle est souvent positive, asymétrique à pente ascendante lente et pente descendante rapide. </a:t>
            </a:r>
          </a:p>
          <a:p>
            <a:r>
              <a:rPr lang="fr-FR" sz="2000" b="1" dirty="0">
                <a:latin typeface="Comic Sans MS" pitchFamily="66" charset="0"/>
              </a:rPr>
              <a:t>L’intervalle QT :</a:t>
            </a:r>
            <a:r>
              <a:rPr lang="fr-FR" sz="2000" dirty="0">
                <a:latin typeface="Comic Sans MS" pitchFamily="66" charset="0"/>
              </a:rPr>
              <a:t> commence au début de l’onde Q et se termine à la fin de l’onde T. il varie avec la fréquence cardiaque. Il représente l’activité ventriculaire.</a:t>
            </a:r>
          </a:p>
          <a:p>
            <a:endParaRPr lang="fr-FR" sz="2000" dirty="0"/>
          </a:p>
        </p:txBody>
      </p:sp>
      <p:pic>
        <p:nvPicPr>
          <p:cNvPr id="4" name="Espace réservé du contenu 3" descr="C:\Users\user\Desktop\Nouveau dossier\images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81439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2786059"/>
            <a:ext cx="8358246" cy="1620842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  <a:latin typeface="Candara" pitchFamily="34" charset="0"/>
              </a:rPr>
              <a:t>COMMENT INTERPRETER UN TRACÉ ECG ?</a:t>
            </a:r>
            <a:endParaRPr lang="fr-FR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Candara" pitchFamily="34" charset="0"/>
              </a:rPr>
              <a:t/>
            </a:r>
            <a:br>
              <a:rPr lang="fr-FR" sz="3600" b="1" dirty="0" smtClean="0">
                <a:solidFill>
                  <a:srgbClr val="0070C0"/>
                </a:solidFill>
                <a:latin typeface="Candara" pitchFamily="34" charset="0"/>
              </a:rPr>
            </a:br>
            <a:r>
              <a:rPr lang="fr-FR" sz="3600" b="1" dirty="0" smtClean="0">
                <a:solidFill>
                  <a:srgbClr val="0070C0"/>
                </a:solidFill>
                <a:latin typeface="Candara" pitchFamily="34" charset="0"/>
              </a:rPr>
              <a:t>COMMENT INTERPRETER UN TRACÉ ECG ? Conditions techniques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latin typeface="Candara" pitchFamily="34" charset="0"/>
              </a:rPr>
              <a:t>Réglage de l’appareil-Etalonnage</a:t>
            </a:r>
          </a:p>
          <a:p>
            <a:r>
              <a:rPr lang="fr-FR" sz="4000" b="1" dirty="0" smtClean="0">
                <a:latin typeface="Candara" pitchFamily="34" charset="0"/>
              </a:rPr>
              <a:t>Emplacement des électrodes</a:t>
            </a:r>
          </a:p>
          <a:p>
            <a:r>
              <a:rPr lang="fr-FR" sz="4000" b="1" dirty="0" smtClean="0">
                <a:latin typeface="Candara" pitchFamily="34" charset="0"/>
              </a:rPr>
              <a:t>parasites</a:t>
            </a:r>
            <a:endParaRPr lang="fr-FR" sz="4000" dirty="0"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Candara" pitchFamily="34" charset="0"/>
              </a:rPr>
              <a:t>Rappel Anatomique</a:t>
            </a:r>
            <a:endParaRPr lang="fr-FR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Candara" pitchFamily="34" charset="0"/>
              </a:rPr>
              <a:t>Le cœur est un </a:t>
            </a:r>
            <a:r>
              <a:rPr lang="fr-FR" sz="4000" b="1" dirty="0">
                <a:solidFill>
                  <a:srgbClr val="FF0000"/>
                </a:solidFill>
                <a:latin typeface="Candara" pitchFamily="34" charset="0"/>
              </a:rPr>
              <a:t>muscle strié </a:t>
            </a:r>
            <a:r>
              <a:rPr lang="fr-FR" sz="4000" dirty="0">
                <a:latin typeface="Candara" pitchFamily="34" charset="0"/>
              </a:rPr>
              <a:t>particulièrement doué d'un </a:t>
            </a:r>
            <a:r>
              <a:rPr lang="fr-FR" sz="4000" b="1" dirty="0">
                <a:solidFill>
                  <a:srgbClr val="FF0000"/>
                </a:solidFill>
                <a:latin typeface="Candara" pitchFamily="34" charset="0"/>
              </a:rPr>
              <a:t>automatisme</a:t>
            </a:r>
            <a:r>
              <a:rPr lang="fr-FR" sz="40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fr-FR" sz="4000" dirty="0">
                <a:latin typeface="Candara" pitchFamily="34" charset="0"/>
              </a:rPr>
              <a:t>donné par le tissu nodal qui est à l’origine </a:t>
            </a:r>
            <a:r>
              <a:rPr lang="fr-FR" sz="4000" dirty="0" smtClean="0">
                <a:latin typeface="Candara" pitchFamily="34" charset="0"/>
              </a:rPr>
              <a:t>de l’activité électrique du </a:t>
            </a:r>
            <a:r>
              <a:rPr lang="fr-FR" sz="4000" dirty="0" smtClean="0">
                <a:latin typeface="Candara" pitchFamily="34" charset="0"/>
              </a:rPr>
              <a:t>cœur</a:t>
            </a:r>
            <a:endParaRPr lang="fr-FR" sz="4000" dirty="0"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4389120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00B050"/>
                </a:solidFill>
                <a:latin typeface="Candara" pitchFamily="34" charset="0"/>
              </a:rPr>
              <a:t>Réglage de l’appareil :</a:t>
            </a:r>
            <a:endParaRPr lang="fr-FR" dirty="0">
              <a:solidFill>
                <a:srgbClr val="00B050"/>
              </a:solidFill>
              <a:latin typeface="Candara" pitchFamily="34" charset="0"/>
            </a:endParaRPr>
          </a:p>
          <a:p>
            <a:pPr lvl="0">
              <a:buNone/>
            </a:pPr>
            <a:r>
              <a:rPr lang="fr-FR" sz="2800" dirty="0">
                <a:latin typeface="Candara" pitchFamily="34" charset="0"/>
              </a:rPr>
              <a:t>-1cm = 1 millivolt : par   convention</a:t>
            </a:r>
          </a:p>
          <a:p>
            <a:pPr lvl="0">
              <a:buNone/>
            </a:pPr>
            <a:r>
              <a:rPr lang="fr-FR" sz="2800" dirty="0">
                <a:latin typeface="Candara" pitchFamily="34" charset="0"/>
              </a:rPr>
              <a:t>-vitesse de déroulement du papier : 25 mm / seconde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3786214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user\Desktop\Nouveau dossier\PQR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407670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57200" y="1571612"/>
            <a:ext cx="8229600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dirty="0">
                <a:latin typeface="Candara" pitchFamily="34" charset="0"/>
              </a:rPr>
              <a:t>	- Patient couché sur le dos, en résolution musculaire complète, c'est à dire dans une position confortable et protégée du froid</a:t>
            </a:r>
          </a:p>
          <a:p>
            <a:pPr marL="342900" indent="-342900">
              <a:spcBef>
                <a:spcPct val="20000"/>
              </a:spcBef>
            </a:pPr>
            <a:r>
              <a:rPr lang="fr-FR" sz="2400" dirty="0">
                <a:latin typeface="Candara" pitchFamily="34" charset="0"/>
              </a:rPr>
              <a:t>	- le tracé enregistré peut être défectueux pour plusieurs raisons:</a:t>
            </a:r>
          </a:p>
          <a:p>
            <a:pPr marL="342900" indent="-342900">
              <a:spcBef>
                <a:spcPct val="20000"/>
              </a:spcBef>
            </a:pPr>
            <a:r>
              <a:rPr lang="fr-FR" sz="2400" dirty="0">
                <a:latin typeface="Candara" pitchFamily="34" charset="0"/>
              </a:rPr>
              <a:t> 		*Ondulations de la ligne de base: électrodes trop lâche , mouvements respiratoires  amples, traction exercée sur l'électrode par le fil du </a:t>
            </a:r>
            <a:r>
              <a:rPr lang="fr-FR" sz="2400" dirty="0" smtClean="0">
                <a:latin typeface="Candara" pitchFamily="34" charset="0"/>
              </a:rPr>
              <a:t>câble, </a:t>
            </a:r>
            <a:r>
              <a:rPr lang="fr-FR" sz="2400" dirty="0">
                <a:latin typeface="Candara" pitchFamily="34" charset="0"/>
              </a:rPr>
              <a:t>mouvement </a:t>
            </a:r>
            <a:r>
              <a:rPr lang="fr-FR" sz="2400" dirty="0"/>
              <a:t>inopiné du patient</a:t>
            </a:r>
          </a:p>
        </p:txBody>
      </p:sp>
      <p:pic>
        <p:nvPicPr>
          <p:cNvPr id="47107" name="Picture 5" descr="DA5BEB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8772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latin typeface="Candara" pitchFamily="34" charset="0"/>
              </a:rPr>
              <a:t>PARASITES</a:t>
            </a:r>
            <a:endParaRPr lang="fr-FR" sz="4000" b="1" dirty="0">
              <a:latin typeface="Candara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57200" y="609600"/>
            <a:ext cx="8229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200" dirty="0">
                <a:latin typeface="Comic Sans MS" pitchFamily="66" charset="0"/>
              </a:rPr>
              <a:t>		*</a:t>
            </a:r>
            <a:r>
              <a:rPr lang="fr-FR" sz="2400" dirty="0">
                <a:latin typeface="Candara" pitchFamily="34" charset="0"/>
              </a:rPr>
              <a:t>Parasitage de la ligne de base et des différentes déflexions du fait :</a:t>
            </a:r>
          </a:p>
          <a:p>
            <a:pPr marL="342900" indent="-342900">
              <a:spcBef>
                <a:spcPct val="20000"/>
              </a:spcBef>
            </a:pPr>
            <a:r>
              <a:rPr lang="fr-FR" sz="2400" dirty="0">
                <a:latin typeface="Candara" pitchFamily="34" charset="0"/>
              </a:rPr>
              <a:t>			- tremblements musculaires( Parkinson…)</a:t>
            </a:r>
          </a:p>
          <a:p>
            <a:pPr marL="342900" indent="-342900">
              <a:spcBef>
                <a:spcPct val="20000"/>
              </a:spcBef>
            </a:pPr>
            <a:r>
              <a:rPr lang="fr-FR" sz="2400" dirty="0">
                <a:latin typeface="Candara" pitchFamily="34" charset="0"/>
              </a:rPr>
              <a:t>			- interférence du courant alternatif</a:t>
            </a:r>
          </a:p>
          <a:p>
            <a:pPr marL="342900" indent="-342900">
              <a:spcBef>
                <a:spcPct val="20000"/>
              </a:spcBef>
            </a:pPr>
            <a:r>
              <a:rPr lang="fr-FR" sz="2400" dirty="0">
                <a:latin typeface="Candara" pitchFamily="34" charset="0"/>
              </a:rPr>
              <a:t>			- mauvais contact fil-électrode</a:t>
            </a:r>
          </a:p>
        </p:txBody>
      </p:sp>
      <p:pic>
        <p:nvPicPr>
          <p:cNvPr id="48131" name="Picture 5" descr="C3ABAE96"/>
          <p:cNvPicPr>
            <a:picLocks noChangeAspect="1" noChangeArrowheads="1"/>
          </p:cNvPicPr>
          <p:nvPr/>
        </p:nvPicPr>
        <p:blipFill>
          <a:blip r:embed="rId2"/>
          <a:srcRect t="35030" b="9218"/>
          <a:stretch>
            <a:fillRect/>
          </a:stretch>
        </p:blipFill>
        <p:spPr bwMode="auto">
          <a:xfrm>
            <a:off x="304800" y="2860675"/>
            <a:ext cx="818673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89FD8F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67200"/>
            <a:ext cx="87677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057400" y="3886200"/>
            <a:ext cx="541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Tremblements musculaires dus à une mauvaise relaxation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1447800" y="6096000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Effets du courant alternatif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FC7E3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685800"/>
            <a:ext cx="8334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752600" y="4267200"/>
            <a:ext cx="59626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7030A0"/>
                </a:solidFill>
                <a:latin typeface="Candara" pitchFamily="34" charset="0"/>
              </a:rPr>
              <a:t>Maladie de Parkinson</a:t>
            </a:r>
            <a:r>
              <a:rPr lang="fr-FR" b="1" dirty="0">
                <a:latin typeface="Candara" pitchFamily="34" charset="0"/>
              </a:rPr>
              <a:t>. </a:t>
            </a:r>
            <a:r>
              <a:rPr lang="fr-FR" dirty="0">
                <a:latin typeface="Candara" pitchFamily="34" charset="0"/>
              </a:rPr>
              <a:t>Le tremblement musculaire simule une activité auriculaire anormale qui disparaît si les électrodes sont mises à la racine des membres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50480A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1938"/>
            <a:ext cx="67056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143000" y="4927600"/>
            <a:ext cx="708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Candara" pitchFamily="34" charset="0"/>
              </a:rPr>
              <a:t>Autre exemples de </a:t>
            </a:r>
            <a:r>
              <a:rPr lang="fr-FR" sz="2000" b="1" dirty="0">
                <a:solidFill>
                  <a:srgbClr val="7030A0"/>
                </a:solidFill>
                <a:latin typeface="Candara" pitchFamily="34" charset="0"/>
              </a:rPr>
              <a:t>maladie de Parkinson </a:t>
            </a:r>
            <a:r>
              <a:rPr lang="fr-FR" sz="2000" dirty="0">
                <a:latin typeface="Candara" pitchFamily="34" charset="0"/>
              </a:rPr>
              <a:t>où le tremblement musculaire  très rapide simule une activité auriculaire ectopique vers 450/mn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800" b="1" dirty="0" smtClean="0">
                <a:solidFill>
                  <a:srgbClr val="0070C0"/>
                </a:solidFill>
                <a:latin typeface="Candara" pitchFamily="34" charset="0"/>
              </a:rPr>
              <a:t>COMMENT INTERPRETER UN TRACÉ ECG ? MÉTHODE DE LECTURE</a:t>
            </a:r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>
              <a:buNone/>
            </a:pPr>
            <a:endParaRPr lang="fr-FR" sz="1800" b="1" dirty="0" smtClean="0">
              <a:latin typeface="Candara" pitchFamily="34" charset="0"/>
            </a:endParaRPr>
          </a:p>
          <a:p>
            <a:pPr>
              <a:buNone/>
            </a:pPr>
            <a:endParaRPr lang="fr-FR" sz="1800" dirty="0" smtClean="0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348038" y="2852738"/>
            <a:ext cx="3278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Candara" pitchFamily="34" charset="0"/>
              </a:rPr>
              <a:t>Interprétation de l’ECG </a:t>
            </a:r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221163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14818"/>
            <a:ext cx="141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9725"/>
            <a:ext cx="2808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Line 18"/>
          <p:cNvSpPr>
            <a:spLocks noChangeShapeType="1"/>
          </p:cNvSpPr>
          <p:nvPr/>
        </p:nvSpPr>
        <p:spPr bwMode="auto">
          <a:xfrm flipH="1">
            <a:off x="1908175" y="3141663"/>
            <a:ext cx="24479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085" name="Line 19"/>
          <p:cNvSpPr>
            <a:spLocks noChangeShapeType="1"/>
          </p:cNvSpPr>
          <p:nvPr/>
        </p:nvSpPr>
        <p:spPr bwMode="auto">
          <a:xfrm>
            <a:off x="4716463" y="32131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5572132" y="3214686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b="1" u="sng" dirty="0" smtClean="0">
                <a:solidFill>
                  <a:srgbClr val="0070C0"/>
                </a:solidFill>
                <a:latin typeface="Candara" pitchFamily="34" charset="0"/>
              </a:rPr>
              <a:t>ETUDE ANALYTIQUE DE L’ECG</a:t>
            </a:r>
          </a:p>
          <a:p>
            <a:pPr eaLnBrk="1" hangingPunct="1">
              <a:buFontTx/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Comic Sans MS" pitchFamily="66" charset="0"/>
              </a:rPr>
              <a:t>                    </a:t>
            </a:r>
            <a:r>
              <a:rPr lang="fr-FR" sz="2400" b="1" u="sng" dirty="0" smtClean="0">
                <a:solidFill>
                  <a:srgbClr val="00B050"/>
                </a:solidFill>
                <a:latin typeface="Candara" pitchFamily="34" charset="0"/>
              </a:rPr>
              <a:t>1-Analyse du rythme:</a:t>
            </a:r>
          </a:p>
        </p:txBody>
      </p:sp>
      <p:graphicFrame>
        <p:nvGraphicFramePr>
          <p:cNvPr id="2" name="Diagramme 1"/>
          <p:cNvGraphicFramePr/>
          <p:nvPr/>
        </p:nvGraphicFramePr>
        <p:xfrm>
          <a:off x="1187450" y="1341438"/>
          <a:ext cx="6048375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fr-FR" sz="4000" b="1" dirty="0" smtClean="0">
                <a:solidFill>
                  <a:srgbClr val="0070C0"/>
                </a:solidFill>
                <a:latin typeface="Comic Sans MS" pitchFamily="66" charset="0"/>
              </a:rPr>
              <a:t>            </a:t>
            </a:r>
            <a:r>
              <a:rPr lang="fr-FR" b="1" dirty="0" smtClean="0">
                <a:solidFill>
                  <a:srgbClr val="0070C0"/>
                </a:solidFill>
                <a:latin typeface="Candara" pitchFamily="34" charset="0"/>
              </a:rPr>
              <a:t>rythme sinusal</a:t>
            </a:r>
            <a:endParaRPr lang="fr-FR" sz="2400" b="1" dirty="0" smtClean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45402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3348038" y="1196975"/>
            <a:ext cx="2160587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487988" y="928688"/>
            <a:ext cx="3656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ndara" pitchFamily="34" charset="0"/>
              </a:rPr>
              <a:t>Activation auriculaire puis ventriculaire:</a:t>
            </a:r>
            <a:r>
              <a:rPr lang="fr-FR" dirty="0">
                <a:solidFill>
                  <a:srgbClr val="FF0000"/>
                </a:solidFill>
                <a:latin typeface="Candara" pitchFamily="34" charset="0"/>
              </a:rPr>
              <a:t> QRS précédés de P</a:t>
            </a:r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3635375" y="328453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5508625" y="3068638"/>
            <a:ext cx="3240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ndara" pitchFamily="34" charset="0"/>
              </a:rPr>
              <a:t>Activation de haut vers le bas d’arrière en avant de droite vers la gauche:  </a:t>
            </a:r>
            <a:r>
              <a:rPr lang="fr-FR" dirty="0">
                <a:solidFill>
                  <a:srgbClr val="FF0000"/>
                </a:solidFill>
                <a:latin typeface="Candara" pitchFamily="34" charset="0"/>
              </a:rPr>
              <a:t>P + en D1 et D2</a:t>
            </a:r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 flipV="1">
            <a:off x="179388" y="2781300"/>
            <a:ext cx="3671887" cy="71438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3903663" y="2584450"/>
            <a:ext cx="455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D1</a:t>
            </a: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179388" y="2852738"/>
            <a:ext cx="3384550" cy="35290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3687763" y="6113463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D2</a:t>
            </a:r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3851275" y="53006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6157" name="Text Box 18"/>
          <p:cNvSpPr txBox="1">
            <a:spLocks noChangeArrowheads="1"/>
          </p:cNvSpPr>
          <p:nvPr/>
        </p:nvSpPr>
        <p:spPr bwMode="auto">
          <a:xfrm>
            <a:off x="5435600" y="4941888"/>
            <a:ext cx="3708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ndara" pitchFamily="34" charset="0"/>
              </a:rPr>
              <a:t>Onde part du NS en suivant les voies de conductions: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Candara" pitchFamily="34" charset="0"/>
              </a:rPr>
              <a:t>   P </a:t>
            </a:r>
            <a:r>
              <a:rPr lang="fr-FR" dirty="0">
                <a:solidFill>
                  <a:srgbClr val="FF0000"/>
                </a:solidFill>
                <a:latin typeface="Candara" pitchFamily="34" charset="0"/>
              </a:rPr>
              <a:t>de même morphologie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Candara" pitchFamily="34" charset="0"/>
              </a:rPr>
              <a:t>   P- </a:t>
            </a:r>
            <a:r>
              <a:rPr lang="fr-FR" dirty="0">
                <a:solidFill>
                  <a:srgbClr val="FF0000"/>
                </a:solidFill>
                <a:latin typeface="Candara" pitchFamily="34" charset="0"/>
              </a:rPr>
              <a:t>P </a:t>
            </a:r>
            <a:r>
              <a:rPr lang="fr-FR" dirty="0" smtClean="0">
                <a:solidFill>
                  <a:srgbClr val="FF0000"/>
                </a:solidFill>
                <a:latin typeface="Candara" pitchFamily="34" charset="0"/>
              </a:rPr>
              <a:t>constant +/-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Candara" pitchFamily="34" charset="0"/>
              </a:rPr>
              <a:t>   PR constant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Comic Sans MS" pitchFamily="66" charset="0"/>
              </a:rPr>
              <a:t>            </a:t>
            </a:r>
            <a:r>
              <a:rPr lang="fr-FR" b="1" dirty="0" smtClean="0">
                <a:solidFill>
                  <a:srgbClr val="0070C0"/>
                </a:solidFill>
                <a:latin typeface="Candara" pitchFamily="34" charset="0"/>
              </a:rPr>
              <a:t>régularité du rythme</a:t>
            </a:r>
            <a:endParaRPr lang="fr-FR" sz="2400" b="1" dirty="0" smtClean="0">
              <a:solidFill>
                <a:srgbClr val="0070C0"/>
              </a:solidFill>
              <a:latin typeface="Candara" pitchFamily="34" charset="0"/>
            </a:endParaRPr>
          </a:p>
          <a:p>
            <a:pPr eaLnBrk="1" hangingPunct="1">
              <a:buFontTx/>
              <a:buNone/>
            </a:pPr>
            <a:endParaRPr lang="fr-FR" sz="20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Candara" pitchFamily="34" charset="0"/>
              </a:rPr>
              <a:t>QRS équidistants : R-R constants.</a:t>
            </a:r>
          </a:p>
        </p:txBody>
      </p:sp>
      <p:pic>
        <p:nvPicPr>
          <p:cNvPr id="34820" name="Picture 4" descr="BRADYCARDIE SINUS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84597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1331913" y="41497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149725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3492500" y="41497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sz="2800" b="1" dirty="0" smtClean="0">
                <a:solidFill>
                  <a:srgbClr val="FF0000"/>
                </a:solidFill>
                <a:latin typeface="Candara" pitchFamily="34" charset="0"/>
              </a:rPr>
              <a:t>QRS non équidistants</a:t>
            </a:r>
          </a:p>
        </p:txBody>
      </p:sp>
      <p:pic>
        <p:nvPicPr>
          <p:cNvPr id="8195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302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1476375" y="37893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3203575" y="3789363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7019925" y="3789363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Candara" pitchFamily="34" charset="0"/>
              </a:rPr>
              <a:t>Rappel Anatomique </a:t>
            </a:r>
            <a:endParaRPr lang="fr-FR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8096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Comic Sans MS" pitchFamily="66" charset="0"/>
              </a:rPr>
              <a:t>                    </a:t>
            </a:r>
            <a:r>
              <a:rPr lang="fr-FR" sz="2400" b="1" dirty="0" smtClean="0">
                <a:solidFill>
                  <a:srgbClr val="00B050"/>
                </a:solidFill>
                <a:latin typeface="Candara" pitchFamily="34" charset="0"/>
              </a:rPr>
              <a:t>calcul de la fréquence cardiaque</a:t>
            </a:r>
          </a:p>
        </p:txBody>
      </p:sp>
      <p:sp>
        <p:nvSpPr>
          <p:cNvPr id="9219" name="Line 6"/>
          <p:cNvSpPr>
            <a:spLocks noChangeShapeType="1"/>
          </p:cNvSpPr>
          <p:nvPr/>
        </p:nvSpPr>
        <p:spPr bwMode="auto">
          <a:xfrm flipH="1">
            <a:off x="858042" y="547689"/>
            <a:ext cx="2561830" cy="122554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4355976" y="547689"/>
            <a:ext cx="0" cy="11525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3600" b="1" dirty="0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5635339" y="547689"/>
            <a:ext cx="2376487" cy="11525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50825" y="1773238"/>
            <a:ext cx="1882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Méthode des 300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059113" y="1844675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Méthode des 06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sec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500958" y="1916113"/>
            <a:ext cx="1818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Réglette ECG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3563938" y="2781300"/>
            <a:ext cx="2071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9900"/>
                </a:solidFill>
                <a:latin typeface="Candara" pitchFamily="34" charset="0"/>
              </a:rPr>
              <a:t>Méthode des 300</a:t>
            </a:r>
          </a:p>
        </p:txBody>
      </p:sp>
      <p:pic>
        <p:nvPicPr>
          <p:cNvPr id="922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7388"/>
            <a:ext cx="4811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122613"/>
            <a:ext cx="414020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27088" y="260350"/>
            <a:ext cx="6156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      </a:t>
            </a:r>
            <a:r>
              <a:rPr lang="fr-FR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Méthode </a:t>
            </a: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mathématique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11188" y="1125538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FC = 300 / 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11188" y="1916113"/>
            <a:ext cx="7776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fr-C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fr-CA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fr-CA" sz="1600" dirty="0">
                <a:latin typeface="Comic Sans MS" pitchFamily="66" charset="0"/>
              </a:rPr>
              <a:t> :</a:t>
            </a:r>
            <a:r>
              <a:rPr lang="fr-CA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nombre de grands carreaux entre 2 complexes QRS consécutifs identiques</a:t>
            </a:r>
            <a:endParaRPr lang="fr-FR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5" name="Picture 7" descr="math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745172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39750" y="6113463"/>
            <a:ext cx="6202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latin typeface="Candara" pitchFamily="34" charset="0"/>
              </a:rPr>
              <a:t>EXEMPLE: Repère = onde R.</a:t>
            </a:r>
            <a:br>
              <a:rPr lang="fr-CA" b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fr-CA" b="1" dirty="0">
                <a:solidFill>
                  <a:srgbClr val="FF0000"/>
                </a:solidFill>
                <a:latin typeface="Candara" pitchFamily="34" charset="0"/>
              </a:rPr>
              <a:t>Fréquence estimée = 300 / 4,6 = 65</a:t>
            </a:r>
            <a:endParaRPr lang="fr-FR" b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</a:t>
            </a:r>
            <a:r>
              <a:rPr lang="fr-FR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Méthode des 06 secondes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765175"/>
            <a:ext cx="6237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Rapide et pratique pour les fréquences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lentes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ou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irrégulières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11188" y="1557338"/>
            <a:ext cx="6949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repérer un intervalle  (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30 gros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carreaux</a:t>
            </a: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) 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qui représente  6 secondes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11188" y="2565400"/>
            <a:ext cx="6195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déterminer le nombre de cycles par intervalle de 6 secondes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11188" y="3573463"/>
            <a:ext cx="7165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multiplier par 10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pour connaître le nombre de cycles pour 60 secondes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parsix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9144000" cy="3313112"/>
          </a:xfrm>
          <a:noFill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258888" y="4816475"/>
            <a:ext cx="5580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latin typeface="Candara" pitchFamily="34" charset="0"/>
              </a:rPr>
              <a:t>1er EXEMPLE: N6 = 7</a:t>
            </a:r>
            <a:br>
              <a:rPr lang="fr-CA" b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fr-CA" b="1" dirty="0">
                <a:solidFill>
                  <a:srgbClr val="FF0000"/>
                </a:solidFill>
                <a:latin typeface="Candara" pitchFamily="34" charset="0"/>
              </a:rPr>
              <a:t>Fréquence estimée = 10 x 7 = 70</a:t>
            </a:r>
            <a:r>
              <a:rPr lang="fr-CA" b="1" dirty="0">
                <a:solidFill>
                  <a:srgbClr val="FF0000"/>
                </a:solidFill>
              </a:rPr>
              <a:t>.</a:t>
            </a:r>
            <a:br>
              <a:rPr lang="fr-CA" b="1" dirty="0">
                <a:solidFill>
                  <a:srgbClr val="FF0000"/>
                </a:solidFill>
              </a:rPr>
            </a:br>
            <a:r>
              <a:rPr lang="fr-CA" b="1" dirty="0">
                <a:solidFill>
                  <a:srgbClr val="FF0000"/>
                </a:solidFill>
              </a:rPr>
              <a:t> </a:t>
            </a:r>
            <a:endParaRPr lang="fr-CA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85918" y="333374"/>
            <a:ext cx="3325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La </a:t>
            </a:r>
            <a:r>
              <a:rPr lang="fr-FR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Réglette </a:t>
            </a:r>
            <a:r>
              <a:rPr lang="fr-FR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d’ECG</a:t>
            </a:r>
          </a:p>
        </p:txBody>
      </p:sp>
      <p:pic>
        <p:nvPicPr>
          <p:cNvPr id="16387" name="Picture 6" descr="reg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11"/>
          <p:cNvSpPr>
            <a:spLocks noChangeShapeType="1"/>
          </p:cNvSpPr>
          <p:nvPr/>
        </p:nvSpPr>
        <p:spPr bwMode="auto">
          <a:xfrm flipH="1">
            <a:off x="1835150" y="3357563"/>
            <a:ext cx="25209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6389" name="Line 12"/>
          <p:cNvSpPr>
            <a:spLocks noChangeShapeType="1"/>
          </p:cNvSpPr>
          <p:nvPr/>
        </p:nvSpPr>
        <p:spPr bwMode="auto">
          <a:xfrm>
            <a:off x="4356100" y="3357563"/>
            <a:ext cx="25209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0" y="4797425"/>
            <a:ext cx="414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b="1" dirty="0">
                <a:latin typeface="Comic Sans MS" pitchFamily="66" charset="0"/>
              </a:rPr>
              <a:t>mesurer la fréquence, ainsi que le QT théorique selon la fréquence; </a:t>
            </a:r>
            <a:r>
              <a:rPr lang="fr-CA" b="1" dirty="0"/>
              <a:t/>
            </a:r>
            <a:br>
              <a:rPr lang="fr-CA" b="1" dirty="0"/>
            </a:br>
            <a:endParaRPr lang="fr-FR" b="1" dirty="0"/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4932363" y="4797425"/>
            <a:ext cx="3960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b="1" dirty="0">
                <a:latin typeface="Comic Sans MS" pitchFamily="66" charset="0"/>
              </a:rPr>
              <a:t>mesurer la taille des espaces PR, QT, ST, ou des ondes P ou QRS;</a:t>
            </a:r>
          </a:p>
          <a:p>
            <a:endParaRPr lang="fr-FR" b="1" dirty="0"/>
          </a:p>
        </p:txBody>
      </p:sp>
      <p:pic>
        <p:nvPicPr>
          <p:cNvPr id="16392" name="Picture 15" descr="reg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516563"/>
            <a:ext cx="64817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reg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771775" y="5229225"/>
            <a:ext cx="3895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latin typeface="Comic Sans MS" pitchFamily="66" charset="0"/>
              </a:rPr>
              <a:t>1er EXEMPLE: Repère = onde S.</a:t>
            </a:r>
            <a:br>
              <a:rPr lang="fr-CA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CA" b="1" dirty="0">
                <a:solidFill>
                  <a:srgbClr val="FF0000"/>
                </a:solidFill>
                <a:latin typeface="Comic Sans MS" pitchFamily="66" charset="0"/>
              </a:rPr>
              <a:t>Fréquence mesurée = 75.</a:t>
            </a:r>
            <a:r>
              <a:rPr lang="fr-CA" b="1" dirty="0">
                <a:solidFill>
                  <a:srgbClr val="FF0000"/>
                </a:solidFill>
              </a:rPr>
              <a:t/>
            </a:r>
            <a:br>
              <a:rPr lang="fr-CA" b="1" dirty="0">
                <a:solidFill>
                  <a:srgbClr val="FF0000"/>
                </a:solidFill>
              </a:rPr>
            </a:br>
            <a:endParaRPr lang="fr-CA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reg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843213" y="5157788"/>
            <a:ext cx="4113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latin typeface="Comic Sans MS" pitchFamily="66" charset="0"/>
              </a:rPr>
              <a:t>2nd EXEMPLE: Repère = onde QS.</a:t>
            </a:r>
            <a:br>
              <a:rPr lang="fr-CA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CA" b="1" dirty="0">
                <a:solidFill>
                  <a:srgbClr val="FF0000"/>
                </a:solidFill>
                <a:latin typeface="Comic Sans MS" pitchFamily="66" charset="0"/>
              </a:rPr>
              <a:t>Fréquence mesurée = 112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00364" y="214290"/>
            <a:ext cx="2967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andara" pitchFamily="34" charset="0"/>
              </a:rPr>
              <a:t>2-Analyse de l’onde P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flipH="1">
            <a:off x="1403350" y="620713"/>
            <a:ext cx="288131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4284663" y="62071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4284663" y="620713"/>
            <a:ext cx="18716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4284663" y="620713"/>
            <a:ext cx="35274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571868" y="2276475"/>
            <a:ext cx="976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ndara" pitchFamily="34" charset="0"/>
              </a:rPr>
              <a:t>durée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311275" y="2297113"/>
            <a:ext cx="572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latin typeface="Candara" pitchFamily="34" charset="0"/>
              </a:rPr>
              <a:t>axe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651500" y="2276475"/>
            <a:ext cx="1580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latin typeface="Candara" pitchFamily="34" charset="0"/>
              </a:rPr>
              <a:t>morphologie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7720013" y="2224088"/>
            <a:ext cx="1281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latin typeface="Candara" pitchFamily="34" charset="0"/>
              </a:rPr>
              <a:t>amplitude</a:t>
            </a:r>
            <a:endParaRPr lang="fr-FR" dirty="0">
              <a:latin typeface="Candara" pitchFamily="34" charset="0"/>
            </a:endParaRPr>
          </a:p>
        </p:txBody>
      </p:sp>
      <p:pic>
        <p:nvPicPr>
          <p:cNvPr id="1946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852738"/>
            <a:ext cx="388778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2484438" y="4221163"/>
            <a:ext cx="3671887" cy="71437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2484438" y="4292600"/>
            <a:ext cx="2592387" cy="230505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 flipV="1">
            <a:off x="323850" y="3213100"/>
            <a:ext cx="2160588" cy="10795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6135688" y="4097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D1</a:t>
            </a: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>
            <a:off x="5272088" y="632936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D2</a:t>
            </a: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0" y="285273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AVR</a:t>
            </a: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>
            <a:off x="3184525" y="6400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V1</a:t>
            </a: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>
            <a:off x="5076825" y="45815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V6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nimBg="1"/>
      <p:bldP spid="48143" grpId="0" animBg="1"/>
      <p:bldP spid="4814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503238"/>
            <a:ext cx="8580437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66688"/>
            <a:ext cx="8580437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  <a:latin typeface="Candara" pitchFamily="34" charset="0"/>
              </a:rPr>
              <a:t>Un peu de physiologie</a:t>
            </a:r>
            <a:r>
              <a:rPr lang="fr-FR" sz="4800" b="1" dirty="0" smtClean="0">
                <a:solidFill>
                  <a:srgbClr val="0070C0"/>
                </a:solidFill>
                <a:latin typeface="Comic Sans MS" pitchFamily="66" charset="0"/>
              </a:rPr>
              <a:t>…</a:t>
            </a:r>
            <a:endParaRPr lang="fr-FR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714744" y="357166"/>
            <a:ext cx="1031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ndara" pitchFamily="34" charset="0"/>
              </a:rPr>
              <a:t>ONDE P</a:t>
            </a:r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 flipH="1">
            <a:off x="1403350" y="765175"/>
            <a:ext cx="280828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 flipH="1">
            <a:off x="3995738" y="765175"/>
            <a:ext cx="2159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4211638" y="765175"/>
            <a:ext cx="16557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4211638" y="765175"/>
            <a:ext cx="33845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042988" y="23495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Axe</a:t>
            </a:r>
            <a:r>
              <a:rPr lang="fr-FR" dirty="0"/>
              <a:t> 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3419475" y="23495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durée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5364163" y="2276475"/>
            <a:ext cx="147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morphologie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7667625" y="2276475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amplitude</a:t>
            </a: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1331913" y="2636838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3924300" y="2708275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6084888" y="26368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8172450" y="27082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755650" y="4365625"/>
            <a:ext cx="22541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0 a 75°</a:t>
            </a:r>
          </a:p>
          <a:p>
            <a:r>
              <a:rPr lang="fr-FR" dirty="0">
                <a:latin typeface="Comic Sans MS" pitchFamily="66" charset="0"/>
              </a:rPr>
              <a:t>Habituellement 60</a:t>
            </a:r>
            <a:r>
              <a:rPr lang="fr-FR" dirty="0"/>
              <a:t>°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708400" y="4437063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&lt;0.12 s</a:t>
            </a: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5580063" y="4292600"/>
            <a:ext cx="16321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+ en D1 et D2</a:t>
            </a:r>
          </a:p>
          <a:p>
            <a:pPr>
              <a:buFontTx/>
              <a:buChar char="-"/>
            </a:pPr>
            <a:r>
              <a:rPr lang="fr-FR" dirty="0">
                <a:latin typeface="Comic Sans MS" pitchFamily="66" charset="0"/>
              </a:rPr>
              <a:t>  en AVR</a:t>
            </a:r>
          </a:p>
          <a:p>
            <a:r>
              <a:rPr lang="fr-FR" dirty="0">
                <a:latin typeface="Comic Sans MS" pitchFamily="66" charset="0"/>
              </a:rPr>
              <a:t>+ ou – en V1</a:t>
            </a:r>
          </a:p>
          <a:p>
            <a:r>
              <a:rPr lang="fr-FR" dirty="0">
                <a:latin typeface="Comic Sans MS" pitchFamily="66" charset="0"/>
              </a:rPr>
              <a:t>+ de V2 a V6</a:t>
            </a:r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7885113" y="45085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omic Sans MS" pitchFamily="66" charset="0"/>
              </a:rPr>
              <a:t>&lt;2,5 mm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40036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73238"/>
            <a:ext cx="385127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2555875" y="549275"/>
            <a:ext cx="3168650" cy="79216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 allongée &gt; 0,12s</a:t>
            </a: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H="1">
            <a:off x="684213" y="1341438"/>
            <a:ext cx="1871662" cy="1295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H="1">
            <a:off x="2338388" y="1341438"/>
            <a:ext cx="1223962" cy="14398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5364163" y="1341438"/>
            <a:ext cx="144462" cy="18716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5724525" y="1268413"/>
            <a:ext cx="1368425" cy="14398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6" grpId="0" animBg="1"/>
      <p:bldP spid="59407" grpId="0" animBg="1"/>
      <p:bldP spid="59408" grpId="0" animBg="1"/>
      <p:bldP spid="59409" grpId="0" animBg="1"/>
      <p:bldP spid="594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54138"/>
            <a:ext cx="8497887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50825" y="476250"/>
            <a:ext cx="2808288" cy="647700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 ample &gt; 2,5mm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979613" y="1125538"/>
            <a:ext cx="288925" cy="13668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995738" y="333375"/>
            <a:ext cx="3816350" cy="790575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Axe de P dévié a droite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Axe a 90°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  <p:bldP spid="604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14546" y="571480"/>
            <a:ext cx="3914854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u="sng" dirty="0">
                <a:solidFill>
                  <a:srgbClr val="00B050"/>
                </a:solidFill>
                <a:latin typeface="Candara" pitchFamily="34" charset="0"/>
              </a:rPr>
              <a:t>3-Analyse de l’espace PR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27088" y="1412875"/>
            <a:ext cx="501611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C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temps de conduction auriculo-ventriculaire</a:t>
            </a: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827088" y="2133600"/>
            <a:ext cx="5953874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/>
            </a:pPr>
            <a:r>
              <a:rPr lang="fr-C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mesurée du début de P, au début du complexe QRS.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827088" y="2781300"/>
            <a:ext cx="333456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C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Durée : 12 à 20/100 seconde</a:t>
            </a: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pic>
        <p:nvPicPr>
          <p:cNvPr id="25606" name="Picture 8" descr="Int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9050"/>
            <a:ext cx="82819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827088" y="3284538"/>
            <a:ext cx="219162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>
                <a:latin typeface="Candara" pitchFamily="34" charset="0"/>
              </a:rPr>
              <a:t>Iso électrique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214678" y="214290"/>
            <a:ext cx="30107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u="sng" dirty="0">
                <a:solidFill>
                  <a:srgbClr val="00B050"/>
                </a:solidFill>
                <a:latin typeface="Candara" pitchFamily="34" charset="0"/>
              </a:rPr>
              <a:t>4-Analyse des QRS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 flipH="1">
            <a:off x="1116013" y="765175"/>
            <a:ext cx="2592387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3851275" y="765175"/>
            <a:ext cx="0" cy="11509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5292725" y="836613"/>
            <a:ext cx="1079500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>
            <a:off x="4859338" y="765175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5508625" y="765175"/>
            <a:ext cx="2592388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950913" y="1865313"/>
            <a:ext cx="805029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durée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3132138" y="1989138"/>
            <a:ext cx="147187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morphologie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4787900" y="1989138"/>
            <a:ext cx="512063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axe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5867400" y="1989138"/>
            <a:ext cx="1225015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amplitude</a:t>
            </a:r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7793038" y="2008188"/>
            <a:ext cx="1308371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Indices</a:t>
            </a:r>
          </a:p>
          <a:p>
            <a:r>
              <a:rPr lang="fr-FR" dirty="0">
                <a:latin typeface="Comic Sans MS" pitchFamily="66" charset="0"/>
              </a:rPr>
              <a:t>déflexions</a:t>
            </a:r>
          </a:p>
        </p:txBody>
      </p:sp>
      <p:sp>
        <p:nvSpPr>
          <p:cNvPr id="26637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3068638"/>
            <a:ext cx="8229600" cy="620712"/>
          </a:xfrm>
          <a:solidFill>
            <a:srgbClr val="FFFF66"/>
          </a:solidFill>
          <a:ln>
            <a:solidFill>
              <a:srgbClr val="FF6600"/>
            </a:solidFill>
          </a:ln>
        </p:spPr>
        <p:txBody>
          <a:bodyPr anchorCtr="1">
            <a:noAutofit/>
          </a:bodyPr>
          <a:lstStyle/>
          <a:p>
            <a:pPr eaLnBrk="1" hangingPunct="1"/>
            <a:r>
              <a:rPr lang="fr-FR" sz="3200" b="1" dirty="0" smtClean="0">
                <a:latin typeface="Candara" pitchFamily="34" charset="0"/>
              </a:rPr>
              <a:t>nomenclature des complexes QRS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28596" y="4071942"/>
            <a:ext cx="6664354" cy="248683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 ou q :</a:t>
            </a:r>
          </a:p>
          <a:p>
            <a:pPr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déflexion négative initiale précédant la première déflexion positive R</a:t>
            </a:r>
            <a:endParaRPr lang="fr-FR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fr-FR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 </a:t>
            </a:r>
            <a:r>
              <a:rPr lang="fr-FR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ou  r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   : première déflexion positive</a:t>
            </a:r>
          </a:p>
          <a:p>
            <a:pPr>
              <a:defRPr/>
            </a:pPr>
            <a:r>
              <a:rPr lang="fr-FR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R’ ou r’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  : deuxième déflexion positive</a:t>
            </a:r>
          </a:p>
          <a:p>
            <a:pPr>
              <a:defRPr/>
            </a:pPr>
            <a:r>
              <a:rPr lang="fr-FR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R’’ou</a:t>
            </a:r>
            <a:r>
              <a:rPr lang="fr-FR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r’’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 : Troisième déflexion positive</a:t>
            </a:r>
          </a:p>
          <a:p>
            <a:pPr lvl="4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fr-FR" sz="32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85720" y="285728"/>
            <a:ext cx="8032777" cy="26776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    : première  déflexion  négative 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succédant à la déflexion positive 		     R ou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r</a:t>
            </a:r>
          </a:p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S’    :deuxième………………………..R’ ou r’</a:t>
            </a:r>
          </a:p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S’’   :troisième…………………………R’ ou  r’’</a:t>
            </a: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QS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: déflexion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négative exclusive sans onde R</a:t>
            </a:r>
          </a:p>
          <a:p>
            <a:pPr>
              <a:defRPr/>
            </a:pP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NB*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: Écrire par convention une onde sup. à 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5 </a:t>
            </a:r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mm 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en  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MAJUSCULE</a:t>
            </a:r>
          </a:p>
        </p:txBody>
      </p:sp>
      <p:pic>
        <p:nvPicPr>
          <p:cNvPr id="27651" name="Picture 5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1650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2132315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ndara" pitchFamily="34" charset="0"/>
              </a:rPr>
              <a:t>Durée des QRS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258888" y="1700213"/>
            <a:ext cx="3510898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latin typeface="Candara" pitchFamily="34" charset="0"/>
              </a:rPr>
              <a:t>Comprise entre 0,O6 et 0,10s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239838" y="1073150"/>
            <a:ext cx="4424609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latin typeface="Candara" pitchFamily="34" charset="0"/>
              </a:rPr>
              <a:t>Mesurée la ou le QRS est le plus large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258888" y="2276475"/>
            <a:ext cx="2143125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latin typeface="Candara" pitchFamily="34" charset="0"/>
              </a:rPr>
              <a:t>Au delà de 0,12s 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3348038" y="2492375"/>
            <a:ext cx="10080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4335463" y="2224088"/>
            <a:ext cx="3389069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Trouble majeur de conduction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1258888" y="2852738"/>
            <a:ext cx="2215671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latin typeface="Candara" pitchFamily="34" charset="0"/>
              </a:rPr>
              <a:t>Entre 0,10 et 0,12</a:t>
            </a:r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3500430" y="3000372"/>
            <a:ext cx="9366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06" name="Rectangle 15"/>
          <p:cNvSpPr>
            <a:spLocks noChangeArrowheads="1"/>
          </p:cNvSpPr>
          <p:nvPr/>
        </p:nvSpPr>
        <p:spPr bwMode="auto">
          <a:xfrm>
            <a:off x="4356100" y="2852738"/>
            <a:ext cx="336181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Trouble mineur de conduction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3644900"/>
            <a:ext cx="9144000" cy="3213100"/>
            <a:chOff x="204" y="1207"/>
            <a:chExt cx="5556" cy="2450"/>
          </a:xfrm>
        </p:grpSpPr>
        <p:pic>
          <p:nvPicPr>
            <p:cNvPr id="29709" name="Picture 17" descr="Imag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1207"/>
              <a:ext cx="2653" cy="235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04" y="1207"/>
              <a:ext cx="5556" cy="2450"/>
              <a:chOff x="204" y="1207"/>
              <a:chExt cx="5556" cy="2450"/>
            </a:xfrm>
          </p:grpSpPr>
          <p:pic>
            <p:nvPicPr>
              <p:cNvPr id="29711" name="Picture 19" descr="qrs fi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4" y="1207"/>
                <a:ext cx="3992" cy="2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2" name="Rectangle 20"/>
              <p:cNvSpPr>
                <a:spLocks noChangeArrowheads="1"/>
              </p:cNvSpPr>
              <p:nvPr/>
            </p:nvSpPr>
            <p:spPr bwMode="auto">
              <a:xfrm>
                <a:off x="204" y="2886"/>
                <a:ext cx="2721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sz="4400">
                    <a:latin typeface="Tahoma" pitchFamily="34" charset="0"/>
                  </a:rPr>
                  <a:t>QRS   FIN</a:t>
                </a:r>
              </a:p>
            </p:txBody>
          </p:sp>
          <p:sp>
            <p:nvSpPr>
              <p:cNvPr id="29713" name="Rectangle 21"/>
              <p:cNvSpPr>
                <a:spLocks noChangeArrowheads="1"/>
              </p:cNvSpPr>
              <p:nvPr/>
            </p:nvSpPr>
            <p:spPr bwMode="auto">
              <a:xfrm>
                <a:off x="3243" y="2931"/>
                <a:ext cx="2517" cy="7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sz="4800">
                    <a:latin typeface="Tahoma" pitchFamily="34" charset="0"/>
                  </a:rPr>
                  <a:t>QRS large</a:t>
                </a:r>
              </a:p>
            </p:txBody>
          </p:sp>
        </p:grpSp>
      </p:grp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1476375" y="3213100"/>
            <a:ext cx="3036409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latin typeface="Candara" pitchFamily="34" charset="0"/>
              </a:rPr>
              <a:t>NB: Q &lt;0,04s et 25% de 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3058851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ndara" pitchFamily="34" charset="0"/>
              </a:rPr>
              <a:t>Morphologie des QRS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203575" y="1052513"/>
            <a:ext cx="260520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latin typeface="Candara" pitchFamily="34" charset="0"/>
              </a:rPr>
              <a:t>Au plan précordial</a:t>
            </a:r>
          </a:p>
        </p:txBody>
      </p:sp>
      <p:pic>
        <p:nvPicPr>
          <p:cNvPr id="3072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89138"/>
            <a:ext cx="6961188" cy="4525962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Oval 2"/>
          <p:cNvSpPr>
            <a:spLocks noChangeArrowheads="1"/>
          </p:cNvSpPr>
          <p:nvPr/>
        </p:nvSpPr>
        <p:spPr bwMode="auto">
          <a:xfrm>
            <a:off x="2819400" y="1905000"/>
            <a:ext cx="3276600" cy="36576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83" name="Line 3"/>
          <p:cNvSpPr>
            <a:spLocks noChangeShapeType="1"/>
          </p:cNvSpPr>
          <p:nvPr/>
        </p:nvSpPr>
        <p:spPr bwMode="auto">
          <a:xfrm flipH="1">
            <a:off x="2514600" y="3429000"/>
            <a:ext cx="274320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581400" y="3429000"/>
            <a:ext cx="2819400" cy="1295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4419600" y="2743200"/>
            <a:ext cx="0" cy="3124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3581400" y="3657600"/>
            <a:ext cx="30480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3733800" y="2743200"/>
            <a:ext cx="1828800" cy="2895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 flipH="1">
            <a:off x="3429000" y="2743200"/>
            <a:ext cx="1524000" cy="2895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25289" name="Picture 9" descr="C:\WINDOWS\TEMP\~AUT00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6670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0" name="Line 10"/>
          <p:cNvSpPr>
            <a:spLocks noChangeShapeType="1"/>
          </p:cNvSpPr>
          <p:nvPr/>
        </p:nvSpPr>
        <p:spPr bwMode="auto">
          <a:xfrm flipH="1" flipV="1">
            <a:off x="4191000" y="39624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914400" y="4876800"/>
            <a:ext cx="22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V="1">
            <a:off x="1143000" y="4572000"/>
            <a:ext cx="1524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1295400" y="4572000"/>
            <a:ext cx="762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>
            <a:off x="1371600" y="4876800"/>
            <a:ext cx="1524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 flipV="1">
            <a:off x="1524000" y="4876800"/>
            <a:ext cx="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>
            <a:off x="1524000" y="4876800"/>
            <a:ext cx="685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4648200" y="3962400"/>
            <a:ext cx="12192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671513" y="5867400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V1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2362200" y="41148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V1</a:t>
            </a:r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2819400" y="50292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V2</a:t>
            </a:r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4114800" y="58674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V3</a:t>
            </a:r>
          </a:p>
        </p:txBody>
      </p:sp>
      <p:sp>
        <p:nvSpPr>
          <p:cNvPr id="225303" name="Text Box 23"/>
          <p:cNvSpPr txBox="1">
            <a:spLocks noChangeArrowheads="1"/>
          </p:cNvSpPr>
          <p:nvPr/>
        </p:nvSpPr>
        <p:spPr bwMode="auto">
          <a:xfrm>
            <a:off x="5181600" y="56388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V4</a:t>
            </a:r>
          </a:p>
        </p:txBody>
      </p:sp>
      <p:sp>
        <p:nvSpPr>
          <p:cNvPr id="225304" name="Text Box 24"/>
          <p:cNvSpPr txBox="1">
            <a:spLocks noChangeArrowheads="1"/>
          </p:cNvSpPr>
          <p:nvPr/>
        </p:nvSpPr>
        <p:spPr bwMode="auto">
          <a:xfrm>
            <a:off x="5867400" y="47244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V5</a:t>
            </a:r>
          </a:p>
        </p:txBody>
      </p:sp>
      <p:sp>
        <p:nvSpPr>
          <p:cNvPr id="225305" name="Text Box 25"/>
          <p:cNvSpPr txBox="1">
            <a:spLocks noChangeArrowheads="1"/>
          </p:cNvSpPr>
          <p:nvPr/>
        </p:nvSpPr>
        <p:spPr bwMode="auto">
          <a:xfrm>
            <a:off x="6172200" y="35052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V6</a:t>
            </a:r>
          </a:p>
        </p:txBody>
      </p:sp>
      <p:sp>
        <p:nvSpPr>
          <p:cNvPr id="225306" name="Line 26"/>
          <p:cNvSpPr>
            <a:spLocks noChangeShapeType="1"/>
          </p:cNvSpPr>
          <p:nvPr/>
        </p:nvSpPr>
        <p:spPr bwMode="auto">
          <a:xfrm flipH="1">
            <a:off x="39624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07" name="Line 27"/>
          <p:cNvSpPr>
            <a:spLocks noChangeShapeType="1"/>
          </p:cNvSpPr>
          <p:nvPr/>
        </p:nvSpPr>
        <p:spPr bwMode="auto">
          <a:xfrm flipV="1">
            <a:off x="3962400" y="29718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08" name="Line 28"/>
          <p:cNvSpPr>
            <a:spLocks noChangeShapeType="1"/>
          </p:cNvSpPr>
          <p:nvPr/>
        </p:nvSpPr>
        <p:spPr bwMode="auto">
          <a:xfrm>
            <a:off x="152400" y="4876800"/>
            <a:ext cx="38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09" name="Freeform 29"/>
          <p:cNvSpPr>
            <a:spLocks/>
          </p:cNvSpPr>
          <p:nvPr/>
        </p:nvSpPr>
        <p:spPr bwMode="auto">
          <a:xfrm>
            <a:off x="533400" y="4648200"/>
            <a:ext cx="152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8" y="0"/>
              </a:cxn>
              <a:cxn ang="0">
                <a:pos x="96" y="144"/>
              </a:cxn>
            </a:cxnLst>
            <a:rect l="0" t="0" r="r" b="b"/>
            <a:pathLst>
              <a:path w="96" h="144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8" y="120"/>
                  <a:pt x="96" y="1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10" name="Freeform 30"/>
          <p:cNvSpPr>
            <a:spLocks/>
          </p:cNvSpPr>
          <p:nvPr/>
        </p:nvSpPr>
        <p:spPr bwMode="auto">
          <a:xfrm>
            <a:off x="685800" y="4876800"/>
            <a:ext cx="2286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4"/>
              </a:cxn>
              <a:cxn ang="0">
                <a:pos x="144" y="0"/>
              </a:cxn>
            </a:cxnLst>
            <a:rect l="0" t="0" r="r" b="b"/>
            <a:pathLst>
              <a:path w="144" h="144">
                <a:moveTo>
                  <a:pt x="0" y="0"/>
                </a:moveTo>
                <a:cubicBezTo>
                  <a:pt x="36" y="72"/>
                  <a:pt x="72" y="144"/>
                  <a:pt x="96" y="144"/>
                </a:cubicBezTo>
                <a:cubicBezTo>
                  <a:pt x="120" y="144"/>
                  <a:pt x="132" y="72"/>
                  <a:pt x="144" y="0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11" name="Text Box 31"/>
          <p:cNvSpPr txBox="1">
            <a:spLocks noChangeArrowheads="1"/>
          </p:cNvSpPr>
          <p:nvPr/>
        </p:nvSpPr>
        <p:spPr bwMode="auto">
          <a:xfrm>
            <a:off x="3200400" y="3581400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OD</a:t>
            </a:r>
          </a:p>
        </p:txBody>
      </p:sp>
      <p:sp>
        <p:nvSpPr>
          <p:cNvPr id="225312" name="Text Box 32"/>
          <p:cNvSpPr txBox="1">
            <a:spLocks noChangeArrowheads="1"/>
          </p:cNvSpPr>
          <p:nvPr/>
        </p:nvSpPr>
        <p:spPr bwMode="auto">
          <a:xfrm>
            <a:off x="4708525" y="298926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OG</a:t>
            </a:r>
          </a:p>
        </p:txBody>
      </p:sp>
      <p:sp>
        <p:nvSpPr>
          <p:cNvPr id="225315" name="Line 35"/>
          <p:cNvSpPr>
            <a:spLocks noChangeShapeType="1"/>
          </p:cNvSpPr>
          <p:nvPr/>
        </p:nvSpPr>
        <p:spPr bwMode="auto">
          <a:xfrm flipH="1">
            <a:off x="3657600" y="3048000"/>
            <a:ext cx="3048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17" name="Line 37"/>
          <p:cNvSpPr>
            <a:spLocks noChangeShapeType="1"/>
          </p:cNvSpPr>
          <p:nvPr/>
        </p:nvSpPr>
        <p:spPr bwMode="auto">
          <a:xfrm>
            <a:off x="4648200" y="3962400"/>
            <a:ext cx="1828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18" name="Line 38"/>
          <p:cNvSpPr>
            <a:spLocks noChangeShapeType="1"/>
          </p:cNvSpPr>
          <p:nvPr/>
        </p:nvSpPr>
        <p:spPr bwMode="auto">
          <a:xfrm flipH="1">
            <a:off x="4038600" y="3962400"/>
            <a:ext cx="60960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19" name="Line 39"/>
          <p:cNvSpPr>
            <a:spLocks noChangeShapeType="1"/>
          </p:cNvSpPr>
          <p:nvPr/>
        </p:nvSpPr>
        <p:spPr bwMode="auto">
          <a:xfrm>
            <a:off x="4038600" y="4724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1" name="Line 41"/>
          <p:cNvSpPr>
            <a:spLocks noChangeShapeType="1"/>
          </p:cNvSpPr>
          <p:nvPr/>
        </p:nvSpPr>
        <p:spPr bwMode="auto">
          <a:xfrm flipH="1">
            <a:off x="5867400" y="3962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2" name="Line 42"/>
          <p:cNvSpPr>
            <a:spLocks noChangeShapeType="1"/>
          </p:cNvSpPr>
          <p:nvPr/>
        </p:nvSpPr>
        <p:spPr bwMode="auto">
          <a:xfrm>
            <a:off x="7558088" y="4876800"/>
            <a:ext cx="2143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3" name="Line 43"/>
          <p:cNvSpPr>
            <a:spLocks noChangeShapeType="1"/>
          </p:cNvSpPr>
          <p:nvPr/>
        </p:nvSpPr>
        <p:spPr bwMode="auto">
          <a:xfrm flipV="1">
            <a:off x="7848600" y="4800600"/>
            <a:ext cx="762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4" name="Line 44"/>
          <p:cNvSpPr>
            <a:spLocks noChangeShapeType="1"/>
          </p:cNvSpPr>
          <p:nvPr/>
        </p:nvSpPr>
        <p:spPr bwMode="auto">
          <a:xfrm>
            <a:off x="8001000" y="4114800"/>
            <a:ext cx="762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5" name="Line 45"/>
          <p:cNvSpPr>
            <a:spLocks noChangeShapeType="1"/>
          </p:cNvSpPr>
          <p:nvPr/>
        </p:nvSpPr>
        <p:spPr bwMode="auto">
          <a:xfrm>
            <a:off x="8077200" y="4876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6" name="Freeform 46"/>
          <p:cNvSpPr>
            <a:spLocks/>
          </p:cNvSpPr>
          <p:nvPr/>
        </p:nvSpPr>
        <p:spPr bwMode="auto">
          <a:xfrm>
            <a:off x="7253288" y="4648200"/>
            <a:ext cx="304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44" y="0"/>
              </a:cxn>
              <a:cxn ang="0">
                <a:pos x="288" y="144"/>
              </a:cxn>
            </a:cxnLst>
            <a:rect l="0" t="0" r="r" b="b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64" y="120"/>
                  <a:pt x="288" y="1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7" name="Line 47"/>
          <p:cNvSpPr>
            <a:spLocks noChangeShapeType="1"/>
          </p:cNvSpPr>
          <p:nvPr/>
        </p:nvSpPr>
        <p:spPr bwMode="auto">
          <a:xfrm flipH="1">
            <a:off x="6796088" y="487680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8" name="Line 48"/>
          <p:cNvSpPr>
            <a:spLocks noChangeShapeType="1"/>
          </p:cNvSpPr>
          <p:nvPr/>
        </p:nvSpPr>
        <p:spPr bwMode="auto">
          <a:xfrm>
            <a:off x="7772400" y="4876800"/>
            <a:ext cx="762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29" name="Line 49"/>
          <p:cNvSpPr>
            <a:spLocks noChangeShapeType="1"/>
          </p:cNvSpPr>
          <p:nvPr/>
        </p:nvSpPr>
        <p:spPr bwMode="auto">
          <a:xfrm flipV="1">
            <a:off x="7924800" y="4114800"/>
            <a:ext cx="762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36" name="Text Box 56"/>
          <p:cNvSpPr txBox="1">
            <a:spLocks noChangeArrowheads="1"/>
          </p:cNvSpPr>
          <p:nvPr/>
        </p:nvSpPr>
        <p:spPr bwMode="auto">
          <a:xfrm>
            <a:off x="571472" y="214290"/>
            <a:ext cx="8115328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4800" b="1" dirty="0">
                <a:latin typeface="Candara" pitchFamily="34" charset="0"/>
              </a:rPr>
              <a:t>QRS Normal en Précordial</a:t>
            </a:r>
          </a:p>
          <a:p>
            <a:pPr algn="ctr"/>
            <a:r>
              <a:rPr lang="fr-FR" sz="4800" b="1" dirty="0">
                <a:latin typeface="Candara" pitchFamily="34" charset="0"/>
              </a:rPr>
              <a:t>(V1 - V6)</a:t>
            </a:r>
          </a:p>
        </p:txBody>
      </p:sp>
      <p:sp>
        <p:nvSpPr>
          <p:cNvPr id="225337" name="Text Box 57"/>
          <p:cNvSpPr txBox="1">
            <a:spLocks noChangeArrowheads="1"/>
          </p:cNvSpPr>
          <p:nvPr/>
        </p:nvSpPr>
        <p:spPr bwMode="auto">
          <a:xfrm>
            <a:off x="7543800" y="57912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V6</a:t>
            </a:r>
          </a:p>
        </p:txBody>
      </p:sp>
    </p:spTree>
  </p:cSld>
  <p:clrMapOvr>
    <a:masterClrMapping/>
  </p:clrMapOvr>
  <p:transition advTm="5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0" grpId="0" animBg="1"/>
      <p:bldP spid="225293" grpId="0" animBg="1"/>
      <p:bldP spid="225294" grpId="0" animBg="1"/>
      <p:bldP spid="225295" grpId="0" animBg="1"/>
      <p:bldP spid="225296" grpId="0" animBg="1"/>
      <p:bldP spid="225297" grpId="0" animBg="1"/>
      <p:bldP spid="225298" grpId="0" animBg="1"/>
      <p:bldP spid="225317" grpId="0" animBg="1"/>
      <p:bldP spid="225318" grpId="0" animBg="1"/>
      <p:bldP spid="225319" grpId="0" animBg="1"/>
      <p:bldP spid="225321" grpId="0" animBg="1"/>
      <p:bldP spid="225322" grpId="0" animBg="1"/>
      <p:bldP spid="225323" grpId="0" animBg="1"/>
      <p:bldP spid="225324" grpId="0" animBg="1"/>
      <p:bldP spid="225325" grpId="0" animBg="1"/>
      <p:bldP spid="225326" grpId="0" animBg="1"/>
      <p:bldP spid="225327" grpId="0" animBg="1"/>
      <p:bldP spid="225328" grpId="0" animBg="1"/>
      <p:bldP spid="2253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304" cy="92871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ndara" pitchFamily="34" charset="0"/>
              </a:rPr>
              <a:t>Notion de dipôle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610112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andara" pitchFamily="34" charset="0"/>
              </a:rPr>
              <a:t>Un dipôle est un système formé par </a:t>
            </a:r>
            <a:r>
              <a:rPr lang="fr-FR" sz="4000" b="1" dirty="0">
                <a:solidFill>
                  <a:srgbClr val="FF0000"/>
                </a:solidFill>
                <a:latin typeface="Candara" pitchFamily="34" charset="0"/>
              </a:rPr>
              <a:t>deux charges ponctuelles </a:t>
            </a:r>
            <a:r>
              <a:rPr lang="fr-FR" sz="4000" dirty="0">
                <a:latin typeface="Candara" pitchFamily="34" charset="0"/>
              </a:rPr>
              <a:t>opposées créant ainsi un potentiel mesurable.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25538"/>
            <a:ext cx="6707187" cy="4525962"/>
          </a:xfr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435600" y="5949950"/>
            <a:ext cx="128905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Transition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5940425" y="4724400"/>
            <a:ext cx="71438" cy="12969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143240" y="285728"/>
            <a:ext cx="249299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u="sng" dirty="0">
                <a:latin typeface="Candara" pitchFamily="34" charset="0"/>
              </a:rPr>
              <a:t>Au plan frontal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8137525" cy="70788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latin typeface="Candara" pitchFamily="34" charset="0"/>
              </a:rPr>
              <a:t>Morphologie des QRS dépend de l’axe dans le plan frontal(positions électriques du </a:t>
            </a:r>
            <a:r>
              <a:rPr lang="fr-FR" sz="2000" dirty="0" smtClean="0">
                <a:latin typeface="Candara" pitchFamily="34" charset="0"/>
              </a:rPr>
              <a:t>cœur</a:t>
            </a:r>
            <a:endParaRPr lang="fr-FR" sz="2000" dirty="0">
              <a:latin typeface="Candara" pitchFamily="34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1843774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ndara" pitchFamily="34" charset="0"/>
              </a:rPr>
              <a:t>Axe </a:t>
            </a:r>
            <a:r>
              <a:rPr lang="fr-FR" sz="2400" b="1" dirty="0">
                <a:solidFill>
                  <a:srgbClr val="FF0000"/>
                </a:solidFill>
                <a:latin typeface="Candara" pitchFamily="34" charset="0"/>
              </a:rPr>
              <a:t>des QRS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403350" y="3213100"/>
            <a:ext cx="6454798" cy="193899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>
                <a:latin typeface="Candara" pitchFamily="34" charset="0"/>
              </a:rPr>
              <a:t>L’addition de tous les </a:t>
            </a:r>
            <a:r>
              <a:rPr lang="fr-FR" sz="2400" b="1" dirty="0">
                <a:solidFill>
                  <a:srgbClr val="009900"/>
                </a:solidFill>
                <a:latin typeface="Candara" pitchFamily="34" charset="0"/>
              </a:rPr>
              <a:t>vecteurs</a:t>
            </a:r>
            <a:r>
              <a:rPr lang="fr-FR" sz="2400" dirty="0">
                <a:latin typeface="Candara" pitchFamily="34" charset="0"/>
              </a:rPr>
              <a:t> du septum et des ventricules, en tenant compte respectivement de la </a:t>
            </a:r>
            <a:r>
              <a:rPr lang="fr-FR" sz="2400" b="1" dirty="0">
                <a:solidFill>
                  <a:srgbClr val="009900"/>
                </a:solidFill>
                <a:latin typeface="Candara" pitchFamily="34" charset="0"/>
              </a:rPr>
              <a:t>force</a:t>
            </a:r>
            <a:r>
              <a:rPr lang="fr-FR" sz="2400" dirty="0">
                <a:latin typeface="Candara" pitchFamily="34" charset="0"/>
              </a:rPr>
              <a:t> et de la </a:t>
            </a:r>
            <a:r>
              <a:rPr lang="fr-FR" sz="2400" b="1" dirty="0">
                <a:solidFill>
                  <a:srgbClr val="009900"/>
                </a:solidFill>
                <a:latin typeface="Candara" pitchFamily="34" charset="0"/>
              </a:rPr>
              <a:t>direction</a:t>
            </a:r>
            <a:r>
              <a:rPr lang="fr-FR" sz="2400" dirty="0">
                <a:latin typeface="Candara" pitchFamily="34" charset="0"/>
              </a:rPr>
              <a:t>, permet de schématiser un </a:t>
            </a:r>
            <a:r>
              <a:rPr lang="fr-FR" sz="2400" b="1" dirty="0">
                <a:latin typeface="Candara" pitchFamily="34" charset="0"/>
              </a:rPr>
              <a:t>vecteur moyen</a:t>
            </a:r>
            <a:r>
              <a:rPr lang="fr-FR" sz="2400" dirty="0">
                <a:latin typeface="Candara" pitchFamily="34" charset="0"/>
              </a:rPr>
              <a:t> dont l’axe est l’ </a:t>
            </a:r>
            <a:r>
              <a:rPr lang="fr-FR" sz="2400" b="1" dirty="0">
                <a:latin typeface="Candara" pitchFamily="34" charset="0"/>
              </a:rPr>
              <a:t>axe moyen du QRS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692275" y="260350"/>
            <a:ext cx="5256213" cy="14465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4400" b="1" dirty="0">
                <a:solidFill>
                  <a:srgbClr val="FF0000"/>
                </a:solidFill>
                <a:latin typeface="Candara" pitchFamily="34" charset="0"/>
              </a:rPr>
              <a:t>Double </a:t>
            </a:r>
            <a:r>
              <a:rPr lang="fr-FR" sz="4400" b="1" dirty="0" err="1">
                <a:solidFill>
                  <a:srgbClr val="FF0000"/>
                </a:solidFill>
                <a:latin typeface="Candara" pitchFamily="34" charset="0"/>
              </a:rPr>
              <a:t>triaxe</a:t>
            </a:r>
            <a:r>
              <a:rPr lang="fr-FR" sz="4400" b="1" dirty="0">
                <a:solidFill>
                  <a:srgbClr val="FF0000"/>
                </a:solidFill>
                <a:latin typeface="Candara" pitchFamily="34" charset="0"/>
              </a:rPr>
              <a:t>  de Bailey</a:t>
            </a:r>
          </a:p>
        </p:txBody>
      </p:sp>
      <p:pic>
        <p:nvPicPr>
          <p:cNvPr id="34819" name="Picture 5" descr="Triaxe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46250"/>
            <a:ext cx="66976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AutoShape 6"/>
          <p:cNvSpPr>
            <a:spLocks noChangeArrowheads="1"/>
          </p:cNvSpPr>
          <p:nvPr/>
        </p:nvSpPr>
        <p:spPr bwMode="auto">
          <a:xfrm rot="2212194">
            <a:off x="4284663" y="4868863"/>
            <a:ext cx="2808287" cy="576262"/>
          </a:xfrm>
          <a:prstGeom prst="rightArrow">
            <a:avLst>
              <a:gd name="adj1" fmla="val 50000"/>
              <a:gd name="adj2" fmla="val 121832"/>
            </a:avLst>
          </a:prstGeom>
          <a:solidFill>
            <a:srgbClr val="0066FF"/>
          </a:solidFill>
          <a:ln w="9525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V="1">
            <a:off x="4572000" y="3141663"/>
            <a:ext cx="1871663" cy="1079500"/>
          </a:xfrm>
          <a:prstGeom prst="line">
            <a:avLst/>
          </a:prstGeom>
          <a:noFill/>
          <a:ln w="920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4500563" y="4221163"/>
            <a:ext cx="71437" cy="20161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8" grpId="0" animBg="1"/>
      <p:bldP spid="7169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04813"/>
            <a:ext cx="6481762" cy="5903912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6335712" cy="771525"/>
          </a:xfrm>
          <a:solidFill>
            <a:srgbClr val="FFFF66"/>
          </a:solidFill>
          <a:ln>
            <a:solidFill>
              <a:srgbClr val="FF6600"/>
            </a:solidFill>
          </a:ln>
        </p:spPr>
        <p:txBody>
          <a:bodyPr anchor="b">
            <a:noAutofit/>
          </a:bodyPr>
          <a:lstStyle/>
          <a:p>
            <a:pPr eaLnBrk="1" hangingPunct="1"/>
            <a:r>
              <a:rPr lang="fr-FR" sz="3600" b="1" dirty="0" smtClean="0">
                <a:latin typeface="Candara" pitchFamily="34" charset="0"/>
              </a:rPr>
              <a:t>Comment calculer l’axe</a:t>
            </a:r>
            <a:r>
              <a:rPr lang="fr-FR" sz="4800" b="1" dirty="0" smtClean="0">
                <a:latin typeface="Candara" pitchFamily="34" charset="0"/>
              </a:rPr>
              <a:t>?</a:t>
            </a:r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 flipH="1">
            <a:off x="1547813" y="1196975"/>
            <a:ext cx="2592387" cy="172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4140200" y="1196975"/>
            <a:ext cx="2519363" cy="1800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827088" y="3068638"/>
            <a:ext cx="1820862" cy="10156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Candara" pitchFamily="34" charset="0"/>
              </a:rPr>
              <a:t>D’abord délimiter le quadrant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300788" y="3141663"/>
            <a:ext cx="1533525" cy="10156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Candara" pitchFamily="34" charset="0"/>
              </a:rPr>
              <a:t>Estimer ensuite l’axe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979613" y="4868863"/>
            <a:ext cx="4824412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Candara" pitchFamily="34" charset="0"/>
              </a:rPr>
              <a:t>Délimiter le quadrant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37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 flipH="1">
            <a:off x="2339975" y="1773238"/>
            <a:ext cx="3960813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7891" name="Picture 3" descr="Sans titre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416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2339975" y="3573463"/>
            <a:ext cx="4968875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4067175" y="6237288"/>
            <a:ext cx="2305050" cy="620712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AVF positive</a:t>
            </a:r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6948488" y="3500438"/>
            <a:ext cx="2195512" cy="504825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D1 positive</a:t>
            </a: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4716463" y="1484313"/>
            <a:ext cx="485775" cy="2057400"/>
          </a:xfrm>
          <a:prstGeom prst="upArrow">
            <a:avLst>
              <a:gd name="adj1" fmla="val 50000"/>
              <a:gd name="adj2" fmla="val 10588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6" name="AutoShape 12"/>
          <p:cNvSpPr>
            <a:spLocks noChangeArrowheads="1"/>
          </p:cNvSpPr>
          <p:nvPr/>
        </p:nvSpPr>
        <p:spPr bwMode="auto">
          <a:xfrm>
            <a:off x="4716463" y="3573463"/>
            <a:ext cx="485775" cy="2055812"/>
          </a:xfrm>
          <a:prstGeom prst="downArrow">
            <a:avLst>
              <a:gd name="adj1" fmla="val 50000"/>
              <a:gd name="adj2" fmla="val 1058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4140200" y="476250"/>
            <a:ext cx="2305050" cy="576263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AVF négative</a:t>
            </a:r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611188" y="3500438"/>
            <a:ext cx="2195512" cy="504825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D1 négative</a:t>
            </a:r>
          </a:p>
        </p:txBody>
      </p:sp>
      <p:sp>
        <p:nvSpPr>
          <p:cNvPr id="37899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4356100" cy="504825"/>
          </a:xfrm>
          <a:solidFill>
            <a:srgbClr val="FFFF66"/>
          </a:solidFill>
        </p:spPr>
        <p:txBody>
          <a:bodyPr anchor="b">
            <a:noAutofit/>
          </a:bodyPr>
          <a:lstStyle/>
          <a:p>
            <a:pPr eaLnBrk="1" hangingPunct="1"/>
            <a:r>
              <a:rPr lang="fr-FR" sz="2800" b="1" dirty="0" smtClean="0"/>
              <a:t>Délimiter le quadrant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  <p:bldP spid="75786" grpId="0" animBg="1"/>
      <p:bldP spid="75786" grpId="1" animBg="1"/>
      <p:bldP spid="75789" grpId="0" animBg="1"/>
      <p:bldP spid="75789" grpId="1" animBg="1"/>
      <p:bldP spid="7579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870700" cy="611188"/>
          </a:xfrm>
          <a:noFill/>
          <a:ln>
            <a:solidFill>
              <a:srgbClr val="FF6600"/>
            </a:solidFill>
          </a:ln>
        </p:spPr>
        <p:txBody>
          <a:bodyPr anchor="b">
            <a:normAutofit fontScale="90000"/>
          </a:bodyPr>
          <a:lstStyle/>
          <a:p>
            <a:pPr eaLnBrk="1" hangingPunct="1"/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sz="3100" b="1" dirty="0" smtClean="0">
                <a:latin typeface="Candara" pitchFamily="34" charset="0"/>
              </a:rPr>
              <a:t>Estimation approximative de l’axe</a:t>
            </a:r>
            <a:endParaRPr lang="fr-FR" sz="2400" b="1" dirty="0" smtClean="0">
              <a:latin typeface="Candara" pitchFamily="34" charset="0"/>
            </a:endParaRP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 flipH="1">
            <a:off x="1187450" y="908050"/>
            <a:ext cx="3097213" cy="19446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4284663" y="908050"/>
            <a:ext cx="0" cy="20161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8917" name="Line 8"/>
          <p:cNvSpPr>
            <a:spLocks noChangeShapeType="1"/>
          </p:cNvSpPr>
          <p:nvPr/>
        </p:nvSpPr>
        <p:spPr bwMode="auto">
          <a:xfrm>
            <a:off x="4284663" y="908050"/>
            <a:ext cx="3240087" cy="1873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50825" y="2924175"/>
            <a:ext cx="2684463" cy="1739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chercher </a:t>
            </a:r>
            <a:r>
              <a:rPr lang="fr-FR" b="1" dirty="0">
                <a:solidFill>
                  <a:schemeClr val="accent2"/>
                </a:solidFill>
                <a:latin typeface="Comic Sans MS" pitchFamily="66" charset="0"/>
              </a:rPr>
              <a:t>la plus grande amplitude</a:t>
            </a:r>
            <a:r>
              <a:rPr lang="fr-FR" b="1" dirty="0">
                <a:latin typeface="Comic Sans MS" pitchFamily="66" charset="0"/>
              </a:rPr>
              <a:t> de R, L’axe se rapproche de cette dérivation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987675" y="2997200"/>
            <a:ext cx="3759200" cy="120032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Chercher  un </a:t>
            </a:r>
            <a:r>
              <a:rPr lang="fr-FR" b="1" dirty="0">
                <a:solidFill>
                  <a:schemeClr val="accent2"/>
                </a:solidFill>
                <a:latin typeface="Comic Sans MS" pitchFamily="66" charset="0"/>
              </a:rPr>
              <a:t>iso </a:t>
            </a:r>
            <a:r>
              <a:rPr lang="fr-FR" b="1" dirty="0" err="1">
                <a:solidFill>
                  <a:schemeClr val="accent2"/>
                </a:solidFill>
                <a:latin typeface="Comic Sans MS" pitchFamily="66" charset="0"/>
              </a:rPr>
              <a:t>diphasisme</a:t>
            </a:r>
            <a:endParaRPr lang="fr-FR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fr-FR" b="1" dirty="0">
                <a:latin typeface="Comic Sans MS" pitchFamily="66" charset="0"/>
              </a:rPr>
              <a:t>R=S</a:t>
            </a:r>
            <a:r>
              <a:rPr lang="fr-FR" b="1" dirty="0" smtClean="0">
                <a:latin typeface="Comic Sans MS" pitchFamily="66" charset="0"/>
              </a:rPr>
              <a:t>, l’axe est </a:t>
            </a:r>
            <a:r>
              <a:rPr lang="fr-FR" b="1" dirty="0">
                <a:latin typeface="Comic Sans MS" pitchFamily="66" charset="0"/>
              </a:rPr>
              <a:t>perpendiculaire a cette</a:t>
            </a:r>
          </a:p>
          <a:p>
            <a:r>
              <a:rPr lang="fr-FR" b="1" dirty="0">
                <a:latin typeface="Comic Sans MS" pitchFamily="66" charset="0"/>
              </a:rPr>
              <a:t>dérivation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804025" y="2924175"/>
            <a:ext cx="2160588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Chercher une </a:t>
            </a:r>
            <a:r>
              <a:rPr lang="fr-FR" b="1" dirty="0">
                <a:solidFill>
                  <a:srgbClr val="3366FF"/>
                </a:solidFill>
                <a:latin typeface="Comic Sans MS" pitchFamily="66" charset="0"/>
              </a:rPr>
              <a:t>R exclusive</a:t>
            </a:r>
            <a:r>
              <a:rPr lang="fr-FR" b="1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fr-FR" b="1" dirty="0" smtClean="0">
                <a:latin typeface="Comic Sans MS" pitchFamily="66" charset="0"/>
              </a:rPr>
              <a:t>l’axe </a:t>
            </a:r>
            <a:r>
              <a:rPr lang="fr-FR" b="1" dirty="0">
                <a:latin typeface="Comic Sans MS" pitchFamily="66" charset="0"/>
              </a:rPr>
              <a:t>est  parallèle à cette dérivation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  <p:bldP spid="77835" grpId="0"/>
      <p:bldP spid="7783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6659563" cy="5157787"/>
          </a:xfrm>
          <a:prstGeom prst="rect">
            <a:avLst/>
          </a:prstGeom>
          <a:solidFill>
            <a:srgbClr val="FF66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900113" y="1700213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2484438" y="3644900"/>
            <a:ext cx="431800" cy="576263"/>
          </a:xfrm>
          <a:custGeom>
            <a:avLst/>
            <a:gdLst>
              <a:gd name="T0" fmla="*/ 215900 w 21600"/>
              <a:gd name="T1" fmla="*/ 0 h 21600"/>
              <a:gd name="T2" fmla="*/ 63231 w 21600"/>
              <a:gd name="T3" fmla="*/ 84385 h 21600"/>
              <a:gd name="T4" fmla="*/ 0 w 21600"/>
              <a:gd name="T5" fmla="*/ 288132 h 21600"/>
              <a:gd name="T6" fmla="*/ 63231 w 21600"/>
              <a:gd name="T7" fmla="*/ 491878 h 21600"/>
              <a:gd name="T8" fmla="*/ 215900 w 21600"/>
              <a:gd name="T9" fmla="*/ 576263 h 21600"/>
              <a:gd name="T10" fmla="*/ 368569 w 21600"/>
              <a:gd name="T11" fmla="*/ 491878 h 21600"/>
              <a:gd name="T12" fmla="*/ 431800 w 21600"/>
              <a:gd name="T13" fmla="*/ 288132 h 21600"/>
              <a:gd name="T14" fmla="*/ 368569 w 21600"/>
              <a:gd name="T15" fmla="*/ 8438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222" y="10800"/>
                </a:moveTo>
                <a:cubicBezTo>
                  <a:pt x="3222" y="14985"/>
                  <a:pt x="6615" y="18378"/>
                  <a:pt x="10800" y="18378"/>
                </a:cubicBezTo>
                <a:cubicBezTo>
                  <a:pt x="14985" y="18378"/>
                  <a:pt x="18378" y="14985"/>
                  <a:pt x="18378" y="10800"/>
                </a:cubicBezTo>
                <a:cubicBezTo>
                  <a:pt x="18378" y="6615"/>
                  <a:pt x="14985" y="3222"/>
                  <a:pt x="10800" y="3222"/>
                </a:cubicBezTo>
                <a:cubicBezTo>
                  <a:pt x="6615" y="3222"/>
                  <a:pt x="3222" y="6615"/>
                  <a:pt x="3222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8855" name="Picture 7" descr="Triax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0"/>
            <a:ext cx="36385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7451725" y="1196975"/>
            <a:ext cx="0" cy="12239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539750" y="620713"/>
            <a:ext cx="3954929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R=S en D1 l’axe est perpendiculaire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380288" y="3644900"/>
            <a:ext cx="122661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AXE =90°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6" grpId="0" animBg="1"/>
      <p:bldP spid="7885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Imag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41402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827088" y="908050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2555875" y="5157788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9879" name="Picture 7" descr="Triax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0"/>
            <a:ext cx="36385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227763" y="4148138"/>
            <a:ext cx="1243012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AXE =0</a:t>
            </a: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7092950" y="1484313"/>
            <a:ext cx="1582738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880" grpId="0"/>
      <p:bldP spid="7988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04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6948488" cy="5445125"/>
          </a:xfrm>
          <a:noFill/>
        </p:spPr>
      </p:pic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827088" y="1557338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2484438" y="5589588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2232025" cy="360362"/>
          </a:xfrm>
          <a:solidFill>
            <a:srgbClr val="FFFF66"/>
          </a:solidFill>
          <a:ln>
            <a:solidFill>
              <a:srgbClr val="FF6600"/>
            </a:solidFill>
          </a:ln>
        </p:spPr>
        <p:txBody>
          <a:bodyPr anchor="b">
            <a:normAutofit fontScale="90000"/>
          </a:bodyPr>
          <a:lstStyle/>
          <a:p>
            <a:pPr eaLnBrk="1" hangingPunct="1"/>
            <a:r>
              <a:rPr lang="fr-FR" sz="2000" dirty="0" smtClean="0">
                <a:latin typeface="Comic Sans MS" pitchFamily="66" charset="0"/>
              </a:rPr>
              <a:t>  </a:t>
            </a:r>
            <a:r>
              <a:rPr lang="fr-FR" sz="2000" b="1" dirty="0" smtClean="0">
                <a:latin typeface="Comic Sans MS" pitchFamily="66" charset="0"/>
              </a:rPr>
              <a:t>R exclusive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>
            <a:off x="1331913" y="981075"/>
            <a:ext cx="360362" cy="719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80905" name="Picture 9" descr="Triax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0"/>
            <a:ext cx="370998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7019925" y="1484313"/>
            <a:ext cx="1296988" cy="0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164388" y="4365625"/>
            <a:ext cx="1243012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AXE 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2" grpId="0" animBg="1"/>
      <p:bldP spid="80903" grpId="0" animBg="1"/>
      <p:bldP spid="80904" grpId="0" animBg="1"/>
      <p:bldP spid="80906" grpId="0" animBg="1"/>
      <p:bldP spid="809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38200" y="2133600"/>
            <a:ext cx="47244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2400" dirty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676400" y="457200"/>
            <a:ext cx="137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0" dirty="0">
                <a:latin typeface="Candara" pitchFamily="34" charset="0"/>
              </a:rPr>
              <a:t>Na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+++++++++++++++++++++++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3429000" y="2438400"/>
            <a:ext cx="137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0" dirty="0">
                <a:latin typeface="Candara" pitchFamily="34" charset="0"/>
              </a:rPr>
              <a:t>K+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3505200" y="609600"/>
            <a:ext cx="52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K+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905000" y="2514600"/>
            <a:ext cx="5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Na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762000" y="1752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+++++++++++++++++++++++</a:t>
            </a:r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3810000" y="13716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flipV="1">
            <a:off x="2209800" y="12954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6629400" y="2514600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35" name="Line 27"/>
          <p:cNvSpPr>
            <a:spLocks noChangeShapeType="1"/>
          </p:cNvSpPr>
          <p:nvPr/>
        </p:nvSpPr>
        <p:spPr bwMode="auto">
          <a:xfrm flipV="1">
            <a:off x="6934200" y="2667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38" name="Line 30"/>
          <p:cNvSpPr>
            <a:spLocks noChangeShapeType="1"/>
          </p:cNvSpPr>
          <p:nvPr/>
        </p:nvSpPr>
        <p:spPr bwMode="auto">
          <a:xfrm>
            <a:off x="5867400" y="2819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39" name="Line 31"/>
          <p:cNvSpPr>
            <a:spLocks noChangeShapeType="1"/>
          </p:cNvSpPr>
          <p:nvPr/>
        </p:nvSpPr>
        <p:spPr bwMode="auto">
          <a:xfrm>
            <a:off x="6477000" y="2133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40" name="Text Box 32"/>
          <p:cNvSpPr txBox="1">
            <a:spLocks noChangeArrowheads="1"/>
          </p:cNvSpPr>
          <p:nvPr/>
        </p:nvSpPr>
        <p:spPr bwMode="auto">
          <a:xfrm>
            <a:off x="58674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/>
              <a:t>E</a:t>
            </a:r>
          </a:p>
        </p:txBody>
      </p:sp>
      <p:sp>
        <p:nvSpPr>
          <p:cNvPr id="119841" name="Line 33"/>
          <p:cNvSpPr>
            <a:spLocks noChangeShapeType="1"/>
          </p:cNvSpPr>
          <p:nvPr/>
        </p:nvSpPr>
        <p:spPr bwMode="auto">
          <a:xfrm>
            <a:off x="5867400" y="26670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48" name="Line 40"/>
          <p:cNvSpPr>
            <a:spLocks noChangeShapeType="1"/>
          </p:cNvSpPr>
          <p:nvPr/>
        </p:nvSpPr>
        <p:spPr bwMode="auto">
          <a:xfrm>
            <a:off x="7696200" y="2819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9850" name="Text Box 42"/>
          <p:cNvSpPr txBox="1">
            <a:spLocks noChangeArrowheads="1"/>
          </p:cNvSpPr>
          <p:nvPr/>
        </p:nvSpPr>
        <p:spPr bwMode="auto">
          <a:xfrm>
            <a:off x="6232525" y="18018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/>
              <a:t>0</a:t>
            </a:r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762000" y="4876800"/>
            <a:ext cx="35926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latin typeface="Candara" pitchFamily="34" charset="0"/>
              </a:rPr>
              <a:t>Fibre Musculaire au Repos</a:t>
            </a:r>
          </a:p>
        </p:txBody>
      </p:sp>
    </p:spTree>
    <p:custDataLst>
      <p:tags r:id="rId1"/>
    </p:custData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  <p:bldP spid="119824" grpId="0" autoUpdateAnimBg="0"/>
      <p:bldP spid="119825" grpId="0" animBg="1"/>
      <p:bldP spid="119827" grpId="0" animBg="1"/>
      <p:bldP spid="119834" grpId="0" animBg="1"/>
      <p:bldP spid="119835" grpId="0" animBg="1"/>
      <p:bldP spid="119838" grpId="0" animBg="1"/>
      <p:bldP spid="119839" grpId="0" animBg="1"/>
      <p:bldP spid="119840" grpId="0" autoUpdateAnimBg="0"/>
      <p:bldP spid="119841" grpId="0" animBg="1"/>
      <p:bldP spid="119848" grpId="0" animBg="1"/>
      <p:bldP spid="119850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36353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611188" y="1196975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2339975" y="1196975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2268538" y="5013325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2952" name="Picture 8" descr="Triax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4013" y="260350"/>
            <a:ext cx="37099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6588125" y="1773238"/>
            <a:ext cx="792163" cy="1439862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940425" y="4365625"/>
            <a:ext cx="1966913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AXE = +120°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0" grpId="0" animBg="1"/>
      <p:bldP spid="82951" grpId="0" animBg="1"/>
      <p:bldP spid="82953" grpId="0" animBg="1"/>
      <p:bldP spid="8295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9838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395288" y="2060575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539750" y="260350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2268538" y="4292600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3976" name="Picture 8" descr="Triax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4013" y="0"/>
            <a:ext cx="37099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7380288" y="1484313"/>
            <a:ext cx="936625" cy="180022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940425" y="4365625"/>
            <a:ext cx="1797050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AXE = +60°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animBg="1"/>
      <p:bldP spid="83977" grpId="0" animBg="1"/>
      <p:bldP spid="8397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06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5807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539750" y="476250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468313" y="3213100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2195513" y="620713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2195513" y="3213100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2124075" y="1916113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6027" name="Picture 11" descr="Triax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0"/>
            <a:ext cx="43211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651500" y="620713"/>
            <a:ext cx="649288" cy="1006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6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211638" y="5661025"/>
            <a:ext cx="3949700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AXE = perpendiculaire au </a:t>
            </a:r>
          </a:p>
          <a:p>
            <a:r>
              <a:rPr lang="fr-FR" sz="2400" b="1">
                <a:solidFill>
                  <a:srgbClr val="FF0000"/>
                </a:solidFill>
              </a:rPr>
              <a:t>Plan frontal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  <p:bldP spid="86023" grpId="0" animBg="1"/>
      <p:bldP spid="86024" grpId="0" animBg="1"/>
      <p:bldP spid="86025" grpId="0" animBg="1"/>
      <p:bldP spid="86026" grpId="0" animBg="1"/>
      <p:bldP spid="86028" grpId="0"/>
      <p:bldP spid="8602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742863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</a:rPr>
              <a:t>Amplitude, indices et déflexions </a:t>
            </a:r>
            <a:r>
              <a:rPr lang="fr-FR" sz="2000" b="1" dirty="0" err="1">
                <a:solidFill>
                  <a:srgbClr val="FF0000"/>
                </a:solidFill>
                <a:latin typeface="Comic Sans MS" pitchFamily="66" charset="0"/>
              </a:rPr>
              <a:t>intrinséquoides</a:t>
            </a: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</a:rPr>
              <a:t> des QRS: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85720" y="1285860"/>
            <a:ext cx="1168910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ONDE Q</a:t>
            </a:r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1547813" y="1484313"/>
            <a:ext cx="22320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1547813" y="1484313"/>
            <a:ext cx="2160587" cy="10080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759200" y="1216025"/>
            <a:ext cx="100330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&lt; 0,04 s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3687763" y="2224088"/>
            <a:ext cx="419735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omic Sans MS" pitchFamily="66" charset="0"/>
              </a:rPr>
              <a:t>&lt; 25% de l’onde R ( ou 1/3 de R)</a:t>
            </a:r>
          </a:p>
        </p:txBody>
      </p:sp>
      <p:pic>
        <p:nvPicPr>
          <p:cNvPr id="48136" name="Picture 10" descr="Sans titre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24175"/>
            <a:ext cx="5256212" cy="35290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57158" y="642918"/>
            <a:ext cx="1574470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Rapport R/S</a:t>
            </a: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2051050" y="836613"/>
            <a:ext cx="12255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2051050" y="836613"/>
            <a:ext cx="1152525" cy="504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>
            <a:off x="2051050" y="836613"/>
            <a:ext cx="1081088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327400" y="568325"/>
            <a:ext cx="2815194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 inférieur à 1 en V1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276600" y="1052513"/>
            <a:ext cx="2419252" cy="92333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supérieur à 1 en V5</a:t>
            </a:r>
          </a:p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supérieur à 2 en V6</a:t>
            </a:r>
            <a:endParaRPr lang="fr-FR" dirty="0">
              <a:latin typeface="Comic Sans MS" pitchFamily="66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327400" y="1792288"/>
            <a:ext cx="3884397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R=S zone de transition 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V3 ou V4</a:t>
            </a:r>
            <a:r>
              <a:rPr lang="fr-FR" dirty="0">
                <a:latin typeface="Comic Sans MS" pitchFamily="66" charset="0"/>
              </a:rPr>
              <a:t> </a:t>
            </a:r>
          </a:p>
        </p:txBody>
      </p:sp>
      <p:pic>
        <p:nvPicPr>
          <p:cNvPr id="88075" name="Picture 11" descr="30_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20938"/>
            <a:ext cx="8604250" cy="4292600"/>
          </a:xfrm>
          <a:noFill/>
          <a:ln>
            <a:solidFill>
              <a:srgbClr val="FF6600"/>
            </a:solidFill>
          </a:ln>
        </p:spPr>
      </p:pic>
      <p:sp>
        <p:nvSpPr>
          <p:cNvPr id="88076" name="AutoShape 12"/>
          <p:cNvSpPr>
            <a:spLocks noChangeArrowheads="1"/>
          </p:cNvSpPr>
          <p:nvPr/>
        </p:nvSpPr>
        <p:spPr bwMode="auto">
          <a:xfrm rot="10800000">
            <a:off x="684213" y="2133600"/>
            <a:ext cx="504825" cy="1655763"/>
          </a:xfrm>
          <a:prstGeom prst="flowChartExtrac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3779838" y="2276475"/>
            <a:ext cx="1152525" cy="3311525"/>
          </a:xfrm>
          <a:custGeom>
            <a:avLst/>
            <a:gdLst>
              <a:gd name="T0" fmla="*/ 576263 w 21600"/>
              <a:gd name="T1" fmla="*/ 0 h 21600"/>
              <a:gd name="T2" fmla="*/ 168770 w 21600"/>
              <a:gd name="T3" fmla="*/ 484924 h 21600"/>
              <a:gd name="T4" fmla="*/ 0 w 21600"/>
              <a:gd name="T5" fmla="*/ 1655763 h 21600"/>
              <a:gd name="T6" fmla="*/ 168770 w 21600"/>
              <a:gd name="T7" fmla="*/ 2826601 h 21600"/>
              <a:gd name="T8" fmla="*/ 576263 w 21600"/>
              <a:gd name="T9" fmla="*/ 3311525 h 21600"/>
              <a:gd name="T10" fmla="*/ 983755 w 21600"/>
              <a:gd name="T11" fmla="*/ 2826601 h 21600"/>
              <a:gd name="T12" fmla="*/ 1152525 w 21600"/>
              <a:gd name="T13" fmla="*/ 1655763 h 21600"/>
              <a:gd name="T14" fmla="*/ 983755 w 21600"/>
              <a:gd name="T15" fmla="*/ 48492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" y="10800"/>
                </a:moveTo>
                <a:cubicBezTo>
                  <a:pt x="600" y="16433"/>
                  <a:pt x="5167" y="21000"/>
                  <a:pt x="10800" y="21000"/>
                </a:cubicBezTo>
                <a:cubicBezTo>
                  <a:pt x="16433" y="21000"/>
                  <a:pt x="21000" y="16433"/>
                  <a:pt x="21000" y="10800"/>
                </a:cubicBezTo>
                <a:cubicBezTo>
                  <a:pt x="21000" y="5167"/>
                  <a:pt x="16433" y="600"/>
                  <a:pt x="10800" y="600"/>
                </a:cubicBezTo>
                <a:cubicBezTo>
                  <a:pt x="5167" y="600"/>
                  <a:pt x="600" y="5167"/>
                  <a:pt x="600" y="10800"/>
                </a:cubicBezTo>
                <a:close/>
              </a:path>
            </a:pathLst>
          </a:custGeom>
          <a:solidFill>
            <a:srgbClr val="00FF00"/>
          </a:solidFill>
          <a:ln w="9525" algn="ctr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4" name="AutoShape 15"/>
          <p:cNvSpPr>
            <a:spLocks noChangeArrowheads="1"/>
          </p:cNvSpPr>
          <p:nvPr/>
        </p:nvSpPr>
        <p:spPr bwMode="auto">
          <a:xfrm>
            <a:off x="7885113" y="4221163"/>
            <a:ext cx="504825" cy="1655762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 rot="10800000">
            <a:off x="6804025" y="2133600"/>
            <a:ext cx="504825" cy="1655763"/>
          </a:xfrm>
          <a:prstGeom prst="flowChartExtrac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animBg="1"/>
      <p:bldP spid="88077" grpId="0" animBg="1"/>
      <p:bldP spid="8808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643306" y="142852"/>
            <a:ext cx="989373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Indices</a:t>
            </a:r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 flipH="1">
            <a:off x="1979613" y="549275"/>
            <a:ext cx="2087562" cy="11509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4067175" y="549275"/>
            <a:ext cx="0" cy="12239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>
            <a:off x="4067175" y="549275"/>
            <a:ext cx="1944688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376238" y="1936750"/>
            <a:ext cx="198120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Sokolow:</a:t>
            </a:r>
          </a:p>
          <a:p>
            <a:r>
              <a:rPr lang="fr-FR" dirty="0">
                <a:latin typeface="Comic Sans MS" pitchFamily="66" charset="0"/>
              </a:rPr>
              <a:t>SV1 + RV5 ou V6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3348038" y="1916113"/>
            <a:ext cx="263525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Lewis</a:t>
            </a:r>
          </a:p>
          <a:p>
            <a:r>
              <a:rPr lang="fr-FR" dirty="0">
                <a:latin typeface="Comic Sans MS" pitchFamily="66" charset="0"/>
              </a:rPr>
              <a:t>(RD1+SD3)-(SD1+RD3)</a:t>
            </a:r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6280150" y="1936750"/>
            <a:ext cx="1531938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omic Sans MS" pitchFamily="66" charset="0"/>
              </a:rPr>
              <a:t>Cornell</a:t>
            </a:r>
          </a:p>
          <a:p>
            <a:r>
              <a:rPr lang="fr-FR" dirty="0">
                <a:latin typeface="Comic Sans MS" pitchFamily="66" charset="0"/>
              </a:rPr>
              <a:t>RAVL+SV3</a:t>
            </a:r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 flipH="1">
            <a:off x="827088" y="2636838"/>
            <a:ext cx="792162" cy="10080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1619250" y="2636838"/>
            <a:ext cx="792163" cy="10080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7" name="Text Box 13"/>
          <p:cNvSpPr txBox="1">
            <a:spLocks noChangeArrowheads="1"/>
          </p:cNvSpPr>
          <p:nvPr/>
        </p:nvSpPr>
        <p:spPr bwMode="auto">
          <a:xfrm>
            <a:off x="179388" y="3644900"/>
            <a:ext cx="1596912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&lt;35 mm</a:t>
            </a:r>
          </a:p>
          <a:p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Après 45 ans</a:t>
            </a:r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051050" y="3644900"/>
            <a:ext cx="1584088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&lt; 45 mm</a:t>
            </a:r>
          </a:p>
          <a:p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Avant 45 ans</a:t>
            </a:r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4211638" y="2636838"/>
            <a:ext cx="0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90" name="Text Box 16"/>
          <p:cNvSpPr txBox="1">
            <a:spLocks noChangeArrowheads="1"/>
          </p:cNvSpPr>
          <p:nvPr/>
        </p:nvSpPr>
        <p:spPr bwMode="auto">
          <a:xfrm>
            <a:off x="3779838" y="3644900"/>
            <a:ext cx="1821332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030A0"/>
                </a:solidFill>
                <a:latin typeface="Comic Sans MS" pitchFamily="66" charset="0"/>
              </a:rPr>
              <a:t>Entre </a:t>
            </a:r>
          </a:p>
          <a:p>
            <a:r>
              <a:rPr lang="fr-FR" dirty="0">
                <a:solidFill>
                  <a:srgbClr val="7030A0"/>
                </a:solidFill>
                <a:latin typeface="Comic Sans MS" pitchFamily="66" charset="0"/>
              </a:rPr>
              <a:t>- 14 et + 17 mm</a:t>
            </a:r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6877050" y="2636838"/>
            <a:ext cx="0" cy="7921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92" name="Line 18"/>
          <p:cNvSpPr>
            <a:spLocks noChangeShapeType="1"/>
          </p:cNvSpPr>
          <p:nvPr/>
        </p:nvSpPr>
        <p:spPr bwMode="auto">
          <a:xfrm>
            <a:off x="6877050" y="2636838"/>
            <a:ext cx="1439863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93" name="Text Box 19"/>
          <p:cNvSpPr txBox="1">
            <a:spLocks noChangeArrowheads="1"/>
          </p:cNvSpPr>
          <p:nvPr/>
        </p:nvSpPr>
        <p:spPr bwMode="auto">
          <a:xfrm>
            <a:off x="6372225" y="3644900"/>
            <a:ext cx="107950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&lt; 20 mm</a:t>
            </a:r>
          </a:p>
          <a:p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femme</a:t>
            </a:r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7885113" y="3644900"/>
            <a:ext cx="107950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&lt; 28 mm</a:t>
            </a:r>
          </a:p>
          <a:p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homme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948488" cy="5949950"/>
          </a:xfrm>
          <a:noFill/>
        </p:spPr>
      </p:pic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539750" y="260350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08400" y="620713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5651500" y="1557338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468313" y="3429000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68313" y="1268413"/>
            <a:ext cx="1439862" cy="7794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R =4 mm</a:t>
            </a:r>
          </a:p>
          <a:p>
            <a:pPr>
              <a:spcBef>
                <a:spcPct val="50000"/>
              </a:spcBef>
            </a:pPr>
            <a:r>
              <a:rPr lang="fr-FR" b="1"/>
              <a:t>S= 1 mm</a:t>
            </a: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3708400" y="3429000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>
            <a:off x="1547813" y="1916113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95288" y="4365625"/>
            <a:ext cx="1143000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R =1 mm</a:t>
            </a:r>
          </a:p>
          <a:p>
            <a:r>
              <a:rPr lang="fr-FR" b="1"/>
              <a:t>S= 1 mm</a:t>
            </a:r>
          </a:p>
          <a:p>
            <a:endParaRPr lang="fr-FR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476375" y="2924175"/>
            <a:ext cx="1223963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R =2 mm</a:t>
            </a:r>
          </a:p>
          <a:p>
            <a:endParaRPr lang="fr-FR" b="1"/>
          </a:p>
          <a:p>
            <a:endParaRPr lang="fr-FR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3563938" y="1268413"/>
            <a:ext cx="1130300" cy="915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b="1"/>
          </a:p>
          <a:p>
            <a:r>
              <a:rPr lang="fr-FR" b="1"/>
              <a:t>S= 8 mm</a:t>
            </a:r>
          </a:p>
          <a:p>
            <a:endParaRPr lang="fr-FR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5292725" y="2636838"/>
            <a:ext cx="1270000" cy="915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R =15 mm</a:t>
            </a:r>
          </a:p>
          <a:p>
            <a:endParaRPr lang="fr-FR" b="1"/>
          </a:p>
          <a:p>
            <a:endParaRPr lang="fr-FR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3563938" y="4365625"/>
            <a:ext cx="1130300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b="1"/>
          </a:p>
          <a:p>
            <a:r>
              <a:rPr lang="fr-FR" b="1"/>
              <a:t>S= 8 mm</a:t>
            </a:r>
          </a:p>
          <a:p>
            <a:endParaRPr lang="fr-FR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000875" y="568325"/>
            <a:ext cx="111125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Sokolow:</a:t>
            </a:r>
          </a:p>
          <a:p>
            <a:r>
              <a:rPr lang="fr-FR"/>
              <a:t>23 mm</a:t>
            </a: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7092950" y="1700213"/>
            <a:ext cx="88900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Lewis</a:t>
            </a:r>
          </a:p>
          <a:p>
            <a:r>
              <a:rPr lang="fr-FR"/>
              <a:t>+ 3mm</a:t>
            </a: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7092950" y="3141663"/>
            <a:ext cx="90805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Cornell</a:t>
            </a:r>
          </a:p>
          <a:p>
            <a:r>
              <a:rPr lang="fr-FR"/>
              <a:t>10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19" grpId="0" animBg="1"/>
      <p:bldP spid="90120" grpId="0" animBg="1"/>
      <p:bldP spid="90121" grpId="0" animBg="1"/>
      <p:bldP spid="90122" grpId="0"/>
      <p:bldP spid="90124" grpId="0" animBg="1"/>
      <p:bldP spid="90125" grpId="0" animBg="1"/>
      <p:bldP spid="90127" grpId="0"/>
      <p:bldP spid="90128" grpId="0"/>
      <p:bldP spid="90129" grpId="0"/>
      <p:bldP spid="90130" grpId="0"/>
      <p:bldP spid="90131" grpId="0"/>
      <p:bldP spid="90132" grpId="0"/>
      <p:bldP spid="90133" grpId="0"/>
      <p:bldP spid="9013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596188" cy="6858000"/>
          </a:xfrm>
          <a:noFill/>
        </p:spPr>
      </p:pic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39750" y="260350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39750" y="4076700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1979613" y="1916113"/>
            <a:ext cx="649287" cy="936625"/>
          </a:xfrm>
          <a:custGeom>
            <a:avLst/>
            <a:gdLst>
              <a:gd name="T0" fmla="*/ 324644 w 21600"/>
              <a:gd name="T1" fmla="*/ 0 h 21600"/>
              <a:gd name="T2" fmla="*/ 95078 w 21600"/>
              <a:gd name="T3" fmla="*/ 137155 h 21600"/>
              <a:gd name="T4" fmla="*/ 0 w 21600"/>
              <a:gd name="T5" fmla="*/ 468313 h 21600"/>
              <a:gd name="T6" fmla="*/ 95078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7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3419475" y="4508500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3419475" y="981075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5940425" y="3716338"/>
            <a:ext cx="649288" cy="936625"/>
          </a:xfrm>
          <a:custGeom>
            <a:avLst/>
            <a:gdLst>
              <a:gd name="T0" fmla="*/ 324644 w 21600"/>
              <a:gd name="T1" fmla="*/ 0 h 21600"/>
              <a:gd name="T2" fmla="*/ 95079 w 21600"/>
              <a:gd name="T3" fmla="*/ 137155 h 21600"/>
              <a:gd name="T4" fmla="*/ 0 w 21600"/>
              <a:gd name="T5" fmla="*/ 468313 h 21600"/>
              <a:gd name="T6" fmla="*/ 95079 w 21600"/>
              <a:gd name="T7" fmla="*/ 799470 h 21600"/>
              <a:gd name="T8" fmla="*/ 324644 w 21600"/>
              <a:gd name="T9" fmla="*/ 936625 h 21600"/>
              <a:gd name="T10" fmla="*/ 554209 w 21600"/>
              <a:gd name="T11" fmla="*/ 799470 h 21600"/>
              <a:gd name="T12" fmla="*/ 649288 w 21600"/>
              <a:gd name="T13" fmla="*/ 468313 h 21600"/>
              <a:gd name="T14" fmla="*/ 554209 w 21600"/>
              <a:gd name="T15" fmla="*/ 1371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8" y="10800"/>
                </a:moveTo>
                <a:cubicBezTo>
                  <a:pt x="1848" y="15744"/>
                  <a:pt x="5856" y="19752"/>
                  <a:pt x="10800" y="19752"/>
                </a:cubicBezTo>
                <a:cubicBezTo>
                  <a:pt x="15744" y="19752"/>
                  <a:pt x="19752" y="15744"/>
                  <a:pt x="19752" y="10800"/>
                </a:cubicBezTo>
                <a:cubicBezTo>
                  <a:pt x="19752" y="5856"/>
                  <a:pt x="15744" y="1848"/>
                  <a:pt x="10800" y="1848"/>
                </a:cubicBezTo>
                <a:cubicBezTo>
                  <a:pt x="5856" y="1848"/>
                  <a:pt x="1848" y="5856"/>
                  <a:pt x="1848" y="10800"/>
                </a:cubicBez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68313" y="1268413"/>
            <a:ext cx="1439862" cy="7794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R =11 mm</a:t>
            </a:r>
          </a:p>
          <a:p>
            <a:pPr>
              <a:spcBef>
                <a:spcPct val="50000"/>
              </a:spcBef>
            </a:pPr>
            <a:r>
              <a:rPr lang="fr-FR" b="1"/>
              <a:t>S= 0 mm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95288" y="5157788"/>
            <a:ext cx="1257300" cy="915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R =O mm</a:t>
            </a:r>
          </a:p>
          <a:p>
            <a:r>
              <a:rPr lang="fr-FR" b="1"/>
              <a:t>S= 11 mm</a:t>
            </a:r>
          </a:p>
          <a:p>
            <a:endParaRPr lang="fr-FR"/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1908175" y="2997200"/>
            <a:ext cx="1439863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R =11 mm</a:t>
            </a:r>
          </a:p>
          <a:p>
            <a:endParaRPr lang="fr-FR" b="1"/>
          </a:p>
          <a:p>
            <a:endParaRPr lang="fr-FR"/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140200" y="1268413"/>
            <a:ext cx="1257300" cy="915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b="1"/>
          </a:p>
          <a:p>
            <a:r>
              <a:rPr lang="fr-FR" b="1"/>
              <a:t>S= 25 mm</a:t>
            </a:r>
          </a:p>
          <a:p>
            <a:endParaRPr lang="fr-FR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724525" y="4724400"/>
            <a:ext cx="1143000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R =7 mm</a:t>
            </a:r>
          </a:p>
          <a:p>
            <a:endParaRPr lang="fr-FR" b="1"/>
          </a:p>
          <a:p>
            <a:endParaRPr lang="fr-FR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4284663" y="4941888"/>
            <a:ext cx="1257300" cy="915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b="1"/>
          </a:p>
          <a:p>
            <a:r>
              <a:rPr lang="fr-FR" b="1"/>
              <a:t>S= 31 mm</a:t>
            </a:r>
          </a:p>
          <a:p>
            <a:endParaRPr lang="fr-FR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7451725" y="549275"/>
            <a:ext cx="111125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Sokolow:</a:t>
            </a:r>
          </a:p>
          <a:p>
            <a:r>
              <a:rPr lang="fr-FR"/>
              <a:t>32 mm</a:t>
            </a: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7451725" y="1700213"/>
            <a:ext cx="101600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Lewis</a:t>
            </a:r>
          </a:p>
          <a:p>
            <a:r>
              <a:rPr lang="fr-FR"/>
              <a:t>+ 22mm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7451725" y="3284538"/>
            <a:ext cx="90805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Cornell</a:t>
            </a:r>
          </a:p>
          <a:p>
            <a:r>
              <a:rPr lang="fr-FR"/>
              <a:t>42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/>
      <p:bldP spid="91148" grpId="0"/>
      <p:bldP spid="91149" grpId="0"/>
      <p:bldP spid="91150" grpId="0"/>
      <p:bldP spid="91151" grpId="0"/>
      <p:bldP spid="91152" grpId="0"/>
      <p:bldP spid="91153" grpId="0"/>
      <p:bldP spid="91154" grpId="0"/>
      <p:bldP spid="9115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605165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Mesure du temps de déflexion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intrinsécoide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95288" y="1052513"/>
            <a:ext cx="7416800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 mesure en dérivation unipolaires précordiales:</a:t>
            </a:r>
          </a:p>
          <a:p>
            <a:pPr>
              <a:buFont typeface="Wingdings" pitchFamily="2" charset="2"/>
              <a:buChar char="Ø"/>
              <a:defRPr/>
            </a:pPr>
            <a:endParaRPr lang="fr-FR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F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V1-V2: ventricule droit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V5-V6: ventricule gauche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5375"/>
            <a:ext cx="87137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3924300" y="6165850"/>
            <a:ext cx="557213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V1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859338" y="6453188"/>
            <a:ext cx="557212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V2</a:t>
            </a: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5795963" y="4365625"/>
            <a:ext cx="557212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V6</a:t>
            </a: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5867400" y="4797425"/>
            <a:ext cx="557213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V5</a:t>
            </a:r>
          </a:p>
        </p:txBody>
      </p:sp>
      <p:sp>
        <p:nvSpPr>
          <p:cNvPr id="53257" name="Line 12"/>
          <p:cNvSpPr>
            <a:spLocks noChangeShapeType="1"/>
          </p:cNvSpPr>
          <p:nvPr/>
        </p:nvSpPr>
        <p:spPr bwMode="auto">
          <a:xfrm flipH="1">
            <a:off x="4356100" y="6021388"/>
            <a:ext cx="144463" cy="215900"/>
          </a:xfrm>
          <a:prstGeom prst="line">
            <a:avLst/>
          </a:prstGeom>
          <a:noFill/>
          <a:ln w="133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3258" name="Line 13"/>
          <p:cNvSpPr>
            <a:spLocks noChangeShapeType="1"/>
          </p:cNvSpPr>
          <p:nvPr/>
        </p:nvSpPr>
        <p:spPr bwMode="auto">
          <a:xfrm>
            <a:off x="5076825" y="6237288"/>
            <a:ext cx="0" cy="287337"/>
          </a:xfrm>
          <a:prstGeom prst="line">
            <a:avLst/>
          </a:prstGeom>
          <a:noFill/>
          <a:ln w="133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3259" name="Line 14"/>
          <p:cNvSpPr>
            <a:spLocks noChangeShapeType="1"/>
          </p:cNvSpPr>
          <p:nvPr/>
        </p:nvSpPr>
        <p:spPr bwMode="auto">
          <a:xfrm flipV="1">
            <a:off x="5292725" y="4652963"/>
            <a:ext cx="358775" cy="71437"/>
          </a:xfrm>
          <a:prstGeom prst="line">
            <a:avLst/>
          </a:prstGeom>
          <a:noFill/>
          <a:ln w="133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3260" name="Line 15"/>
          <p:cNvSpPr>
            <a:spLocks noChangeShapeType="1"/>
          </p:cNvSpPr>
          <p:nvPr/>
        </p:nvSpPr>
        <p:spPr bwMode="auto">
          <a:xfrm flipV="1">
            <a:off x="5435600" y="5084763"/>
            <a:ext cx="360363" cy="73025"/>
          </a:xfrm>
          <a:prstGeom prst="line">
            <a:avLst/>
          </a:prstGeom>
          <a:noFill/>
          <a:ln w="133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24_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7896225" cy="4608513"/>
          </a:xfrm>
          <a:noFill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187450" y="404813"/>
            <a:ext cx="664476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Comment mesurer du temps de déflexion </a:t>
            </a:r>
            <a:r>
              <a:rPr lang="fr-FR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intrinsécoide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971550" y="5661025"/>
            <a:ext cx="7561263" cy="5847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V1-V2: ventricule droit          normal si &lt; 0,03 </a:t>
            </a:r>
            <a:r>
              <a:rPr lang="fr-FR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sec </a:t>
            </a:r>
            <a:endParaRPr lang="fr-FR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V5-V6: ventricule gauche     normal si &lt; 0,05 </a:t>
            </a:r>
            <a:r>
              <a:rPr lang="fr-FR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sec </a:t>
            </a:r>
            <a:endParaRPr lang="fr-FR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2.1|7.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2.3|10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15935</TotalTime>
  <Words>2504</Words>
  <Application>Microsoft Office PowerPoint</Application>
  <PresentationFormat>Affichage à l'écran (4:3)</PresentationFormat>
  <Paragraphs>643</Paragraphs>
  <Slides>107</Slides>
  <Notes>19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08" baseType="lpstr">
      <vt:lpstr>Thème Office</vt:lpstr>
      <vt:lpstr>Diapositive 1</vt:lpstr>
      <vt:lpstr>Introduction (1)</vt:lpstr>
      <vt:lpstr>Diapositive 3</vt:lpstr>
      <vt:lpstr>Introduction (3)</vt:lpstr>
      <vt:lpstr>Rappel Anatomique</vt:lpstr>
      <vt:lpstr>Rappel Anatomique </vt:lpstr>
      <vt:lpstr>Diapositive 7</vt:lpstr>
      <vt:lpstr>Notion de dipôle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 EINTHOVEN 1911:  "I do not imagine that electrocardiography is likely to find any very extensive use in the hospital. It can at most be of rare and occasional use to afford a record of some rare anomaly of cardiac action. </vt:lpstr>
      <vt:lpstr>Les dérivations 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ECG normal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 COMMENT INTERPRETER UN TRACÉ ECG ? Conditions techniques </vt:lpstr>
      <vt:lpstr>Diapositive 50</vt:lpstr>
      <vt:lpstr>PARASITES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nomenclature des complexes QRS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Comment calculer l’axe?</vt:lpstr>
      <vt:lpstr>Délimiter le quadrant</vt:lpstr>
      <vt:lpstr> Estimation approximative de l’axe</vt:lpstr>
      <vt:lpstr>Diapositive 87</vt:lpstr>
      <vt:lpstr>Diapositive 88</vt:lpstr>
      <vt:lpstr>  R exclusive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 EXEMPLE D’ANALYSE ECG</vt:lpstr>
      <vt:lpstr>Diapositive 106</vt:lpstr>
      <vt:lpstr>Diapositive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Hypertrophies </dc:title>
  <dc:creator>issam</dc:creator>
  <cp:lastModifiedBy>IRV_SOFT2023</cp:lastModifiedBy>
  <cp:revision>342</cp:revision>
  <dcterms:created xsi:type="dcterms:W3CDTF">2017-12-22T13:41:36Z</dcterms:created>
  <dcterms:modified xsi:type="dcterms:W3CDTF">2021-10-09T14:27:48Z</dcterms:modified>
</cp:coreProperties>
</file>