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notesMasterIdLst>
    <p:notesMasterId r:id="rId29"/>
  </p:notesMasterIdLst>
  <p:sldIdLst>
    <p:sldId id="256" r:id="rId4"/>
    <p:sldId id="272" r:id="rId5"/>
    <p:sldId id="257" r:id="rId6"/>
    <p:sldId id="258" r:id="rId7"/>
    <p:sldId id="269" r:id="rId8"/>
    <p:sldId id="274" r:id="rId9"/>
    <p:sldId id="275" r:id="rId10"/>
    <p:sldId id="276" r:id="rId11"/>
    <p:sldId id="270" r:id="rId12"/>
    <p:sldId id="278" r:id="rId13"/>
    <p:sldId id="279" r:id="rId14"/>
    <p:sldId id="277" r:id="rId15"/>
    <p:sldId id="259" r:id="rId16"/>
    <p:sldId id="260" r:id="rId17"/>
    <p:sldId id="261" r:id="rId18"/>
    <p:sldId id="262" r:id="rId19"/>
    <p:sldId id="263" r:id="rId20"/>
    <p:sldId id="265" r:id="rId21"/>
    <p:sldId id="266" r:id="rId22"/>
    <p:sldId id="268" r:id="rId23"/>
    <p:sldId id="273" r:id="rId24"/>
    <p:sldId id="280" r:id="rId25"/>
    <p:sldId id="281" r:id="rId26"/>
    <p:sldId id="282" r:id="rId27"/>
    <p:sldId id="283" r:id="rId2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005" autoAdjust="0"/>
  </p:normalViewPr>
  <p:slideViewPr>
    <p:cSldViewPr snapToGrid="0">
      <p:cViewPr varScale="1">
        <p:scale>
          <a:sx n="65" d="100"/>
          <a:sy n="6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F358D6-6802-4138-B492-C97EBD71F936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8D6383-2A89-4ED8-BBB1-B06DCA87DF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340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67FC71-14CE-4D0C-AC0C-774109973087}" type="slidenum">
              <a:rPr lang="fr-FR">
                <a:solidFill>
                  <a:prstClr val="black"/>
                </a:solidFill>
              </a:rPr>
              <a:pPr/>
              <a:t>9</a:t>
            </a:fld>
            <a:endParaRPr lang="fr-FR">
              <a:solidFill>
                <a:prstClr val="black"/>
              </a:solidFill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662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C75-DBAB-4FB4-9D22-3831EF36D099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4BE7-406E-4C90-BB6D-8B9744A19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53725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C75-DBAB-4FB4-9D22-3831EF36D099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4BE7-406E-4C90-BB6D-8B9744A19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286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C75-DBAB-4FB4-9D22-3831EF36D099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4BE7-406E-4C90-BB6D-8B9744A19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90842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1605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132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83421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4627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0512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324868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96292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120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C75-DBAB-4FB4-9D22-3831EF36D099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4BE7-406E-4C90-BB6D-8B9744A19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1545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7693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571575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94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28830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43912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503898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221338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85834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083254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803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C75-DBAB-4FB4-9D22-3831EF36D099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4BE7-406E-4C90-BB6D-8B9744A19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169070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937370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925474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606481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4263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C75-DBAB-4FB4-9D22-3831EF36D099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4BE7-406E-4C90-BB6D-8B9744A19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3951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C75-DBAB-4FB4-9D22-3831EF36D099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4BE7-406E-4C90-BB6D-8B9744A19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782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C75-DBAB-4FB4-9D22-3831EF36D099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4BE7-406E-4C90-BB6D-8B9744A19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0514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C75-DBAB-4FB4-9D22-3831EF36D099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4BE7-406E-4C90-BB6D-8B9744A19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943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C75-DBAB-4FB4-9D22-3831EF36D099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4BE7-406E-4C90-BB6D-8B9744A19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7063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47C75-DBAB-4FB4-9D22-3831EF36D099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74BE7-406E-4C90-BB6D-8B9744A19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44300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47C75-DBAB-4FB4-9D22-3831EF36D099}" type="datetimeFigureOut">
              <a:rPr lang="fr-FR" smtClean="0"/>
              <a:t>26/09/2017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74BE7-406E-4C90-BB6D-8B9744A19FE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50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2391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>
                <a:solidFill>
                  <a:prstClr val="black">
                    <a:tint val="75000"/>
                  </a:prstClr>
                </a:solidFill>
              </a:rPr>
              <a:pPr/>
              <a:t>26/09/2017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>
                <a:solidFill>
                  <a:prstClr val="black">
                    <a:tint val="75000"/>
                  </a:prstClr>
                </a:solidFill>
              </a:rPr>
              <a:pPr/>
              <a:t>‹N°›</a:t>
            </a:fld>
            <a:endParaRPr lang="fr-BE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1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22030" y="858129"/>
            <a:ext cx="11226019" cy="3252595"/>
          </a:xfrm>
          <a:prstGeom prst="rect">
            <a:avLst/>
          </a:prstGeom>
          <a:noFill/>
          <a:ln w="38100">
            <a:solidFill>
              <a:sysClr val="windowText" lastClr="000000"/>
            </a:solidFill>
            <a:miter lim="800000"/>
            <a:headEnd/>
            <a:tailEnd/>
          </a:ln>
          <a:effectLst/>
        </p:spPr>
        <p:txBody>
          <a:bodyPr anchor="b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6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cs typeface="Aharoni" pitchFamily="2" charset="-79"/>
              </a:rPr>
              <a:t>TD:</a:t>
            </a:r>
            <a:r>
              <a:rPr kumimoji="0" lang="fr-FR" sz="6000" b="1" i="0" u="none" strike="noStrike" kern="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cs typeface="Aharoni" pitchFamily="2" charset="-79"/>
              </a:rPr>
              <a:t> </a:t>
            </a:r>
            <a:r>
              <a:rPr kumimoji="0" lang="fr-FR" sz="60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Black" panose="020B0A04020102020204" pitchFamily="34" charset="0"/>
                <a:cs typeface="Aharoni" pitchFamily="2" charset="-79"/>
              </a:rPr>
              <a:t>Gestion du TRT anticoagulant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2800" b="1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haroni" pitchFamily="2" charset="-79"/>
              <a:cs typeface="Aharoni" pitchFamily="2" charset="-79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Dr H.Foudad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2800" b="1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haroni" pitchFamily="2" charset="-79"/>
                <a:cs typeface="Aharoni" pitchFamily="2" charset="-79"/>
              </a:rPr>
              <a:t>Hôpital militaire Constantine </a:t>
            </a:r>
          </a:p>
        </p:txBody>
      </p:sp>
    </p:spTree>
    <p:extLst>
      <p:ext uri="{BB962C8B-B14F-4D97-AF65-F5344CB8AC3E}">
        <p14:creationId xmlns:p14="http://schemas.microsoft.com/office/powerpoint/2010/main" val="63410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707040"/>
              </p:ext>
            </p:extLst>
          </p:nvPr>
        </p:nvGraphicFramePr>
        <p:xfrm>
          <a:off x="337625" y="15159"/>
          <a:ext cx="11521440" cy="565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8744"/>
                <a:gridCol w="2412216"/>
                <a:gridCol w="3840480"/>
              </a:tblGrid>
              <a:tr h="1414740"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Thrombogenicité de la prothèse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Aucun facteur de risque </a:t>
                      </a:r>
                    </a:p>
                    <a:p>
                      <a:pPr algn="ctr"/>
                      <a:r>
                        <a:rPr lang="fr-FR" sz="2800" dirty="0" smtClean="0"/>
                        <a:t>thrombogène</a:t>
                      </a:r>
                      <a:endParaRPr lang="fr-FR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800" dirty="0" smtClean="0"/>
                        <a:t>1 ou plusieurs facteurs thrombogènes</a:t>
                      </a:r>
                      <a:endParaRPr lang="fr-FR" sz="2800" dirty="0"/>
                    </a:p>
                  </a:txBody>
                  <a:tcPr/>
                </a:tc>
              </a:tr>
              <a:tr h="14147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b="1" dirty="0" smtClean="0"/>
                        <a:t>Prothèse double ailettes :</a:t>
                      </a:r>
                    </a:p>
                    <a:p>
                      <a:r>
                        <a:rPr lang="fr-FR" sz="2400" b="1" u="sng" dirty="0" smtClean="0"/>
                        <a:t>Medtronic</a:t>
                      </a:r>
                      <a:r>
                        <a:rPr lang="fr-FR" sz="2400" b="1" dirty="0" smtClean="0"/>
                        <a:t> </a:t>
                      </a:r>
                      <a:r>
                        <a:rPr lang="fr-FR" sz="2400" b="1" dirty="0" smtClean="0"/>
                        <a:t> ou  </a:t>
                      </a:r>
                      <a:r>
                        <a:rPr lang="fr-FR" sz="2400" b="1" u="sng" dirty="0" smtClean="0"/>
                        <a:t>Saint</a:t>
                      </a:r>
                      <a:r>
                        <a:rPr lang="fr-FR" sz="2400" b="1" u="sng" baseline="0" dirty="0" smtClean="0"/>
                        <a:t> </a:t>
                      </a:r>
                      <a:r>
                        <a:rPr lang="fr-FR" sz="2400" b="1" u="sng" dirty="0" smtClean="0"/>
                        <a:t>Jude </a:t>
                      </a:r>
                      <a:r>
                        <a:rPr lang="fr-FR" sz="2400" b="1" u="sng" dirty="0" smtClean="0"/>
                        <a:t>Médical</a:t>
                      </a:r>
                      <a:r>
                        <a:rPr lang="fr-FR" sz="2400" b="1" u="none" dirty="0" smtClean="0"/>
                        <a:t> ou </a:t>
                      </a:r>
                      <a:r>
                        <a:rPr lang="fr-FR" sz="2400" b="1" u="sng" dirty="0" smtClean="0"/>
                        <a:t>Carbomedics ®</a:t>
                      </a:r>
                      <a:r>
                        <a:rPr lang="fr-FR" sz="2400" b="1" u="none" dirty="0" smtClean="0"/>
                        <a:t>  ou  </a:t>
                      </a:r>
                      <a:r>
                        <a:rPr lang="fr-FR" sz="2400" b="1" u="sng" dirty="0" smtClean="0"/>
                        <a:t>On-X™</a:t>
                      </a:r>
                      <a:endParaRPr lang="fr-FR" sz="2400" b="1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INR cible a 2.5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INR cible a 3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14147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b="1" dirty="0" smtClean="0"/>
                        <a:t>Autres</a:t>
                      </a:r>
                      <a:r>
                        <a:rPr lang="fr-FR" sz="2400" b="1" baseline="0" dirty="0" smtClean="0"/>
                        <a:t> types de prothèses doubles ailettes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INR cible a 3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INR cible a 3.5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  <a:tr h="1414740">
                <a:tc>
                  <a:txBody>
                    <a:bodyPr/>
                    <a:lstStyle/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b="1" dirty="0" smtClean="0"/>
                        <a:t>Prothèses a disque</a:t>
                      </a:r>
                    </a:p>
                    <a:p>
                      <a:pPr marL="342900" indent="-342900">
                        <a:buFont typeface="Arial" panose="020B0604020202020204" pitchFamily="34" charset="0"/>
                        <a:buChar char="•"/>
                      </a:pPr>
                      <a:r>
                        <a:rPr lang="fr-FR" sz="2400" b="1" dirty="0" smtClean="0"/>
                        <a:t>Prothèse de Starr a bille</a:t>
                      </a:r>
                      <a:endParaRPr lang="fr-FR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INR cible a 3.5</a:t>
                      </a:r>
                    </a:p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fr-FR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INR cible a 4</a:t>
                      </a:r>
                    </a:p>
                    <a:p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5674119"/>
            <a:ext cx="12192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u="sng" dirty="0" smtClean="0"/>
              <a:t>Facteurs thrombogènes </a:t>
            </a:r>
            <a:r>
              <a:rPr lang="fr-FR" sz="2800" b="1" dirty="0" smtClean="0"/>
              <a:t>: ACFA , position mitrale ou tricuspide, RM quelque soit le stade, antécédent embolique , FE &lt; 35%.</a:t>
            </a:r>
          </a:p>
        </p:txBody>
      </p:sp>
    </p:spTree>
    <p:extLst>
      <p:ext uri="{BB962C8B-B14F-4D97-AF65-F5344CB8AC3E}">
        <p14:creationId xmlns:p14="http://schemas.microsoft.com/office/powerpoint/2010/main" val="2297911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ebm-guidelines.com/xmedia/syk/17.80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9458" y="3420999"/>
            <a:ext cx="3669827" cy="3236742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s://f1.blick.ch/img/aktuell/origs866430/6355563-w644-h429/Heute-HerzKlapp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1857" y="0"/>
            <a:ext cx="4610144" cy="3621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www.cphr.fr/wp-content/uploads/2016/06/w-valve-de-Starr-Edwards-2014-6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1185622"/>
            <a:ext cx="7387771" cy="55408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oneTexte 1"/>
          <p:cNvSpPr txBox="1"/>
          <p:nvPr/>
        </p:nvSpPr>
        <p:spPr>
          <a:xfrm>
            <a:off x="964130" y="1185622"/>
            <a:ext cx="614443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b="1" dirty="0" smtClean="0">
                <a:solidFill>
                  <a:prstClr val="black"/>
                </a:solidFill>
              </a:rPr>
              <a:t>Prothèse a bille : Starr Edwards</a:t>
            </a:r>
            <a:endParaRPr lang="fr-FR" sz="3600" b="1" dirty="0">
              <a:solidFill>
                <a:prstClr val="black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883545" y="3036483"/>
            <a:ext cx="47668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b="1" dirty="0" smtClean="0">
                <a:solidFill>
                  <a:prstClr val="white"/>
                </a:solidFill>
              </a:rPr>
              <a:t>Prothèse a disque</a:t>
            </a:r>
            <a:endParaRPr lang="fr-FR" sz="3600" b="1" dirty="0">
              <a:solidFill>
                <a:prstClr val="white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7335020" y="6273225"/>
            <a:ext cx="47668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 smtClean="0">
                <a:solidFill>
                  <a:prstClr val="black"/>
                </a:solidFill>
              </a:rPr>
              <a:t>Prothèse </a:t>
            </a:r>
            <a:r>
              <a:rPr lang="fr-FR" sz="3200" b="1" dirty="0" smtClean="0">
                <a:solidFill>
                  <a:prstClr val="black"/>
                </a:solidFill>
              </a:rPr>
              <a:t>double ailettes</a:t>
            </a:r>
            <a:endParaRPr lang="fr-FR" sz="3200" b="1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1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9098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200" b="1" u="sng" dirty="0"/>
              <a:t>Relais </a:t>
            </a:r>
            <a:r>
              <a:rPr lang="fr-FR" sz="3200" b="1" u="sng" dirty="0" smtClean="0"/>
              <a:t>héparinothérapie / AVK</a:t>
            </a:r>
          </a:p>
          <a:p>
            <a:endParaRPr lang="fr-F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 smtClean="0"/>
              <a:t>En cas d’indication d’un TRT anticoagulant on commence </a:t>
            </a:r>
            <a:r>
              <a:rPr lang="fr-FR" sz="2800" dirty="0"/>
              <a:t>par </a:t>
            </a:r>
            <a:r>
              <a:rPr lang="fr-FR" sz="2800" dirty="0" smtClean="0"/>
              <a:t>une héparinothérapie</a:t>
            </a:r>
          </a:p>
          <a:p>
            <a:endParaRPr lang="fr-F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 smtClean="0"/>
              <a:t>Un relais précoce est recommandé (on commence l’AVK des le premier jour)  </a:t>
            </a:r>
          </a:p>
          <a:p>
            <a:endParaRPr lang="fr-F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 smtClean="0"/>
              <a:t>INR réalisé 48-72 heures après</a:t>
            </a:r>
          </a:p>
          <a:p>
            <a:endParaRPr lang="fr-F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 smtClean="0"/>
              <a:t>Arrêt des AVK si 2 INR réalisés 2 jours de suite qui sont bons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fr-F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 smtClean="0"/>
              <a:t>Espacement progressif de la surveillance de l’INR jusqu'à </a:t>
            </a:r>
            <a:r>
              <a:rPr lang="fr-FR" sz="2800" dirty="0"/>
              <a:t>un intervalle maximal de 1 mois</a:t>
            </a:r>
            <a:r>
              <a:rPr lang="fr-FR" sz="2800" dirty="0" smtClean="0"/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fr-F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fr-FR" sz="2800" dirty="0"/>
              <a:t>L’équilibre du traitement n’est parfois obtenu qu’après plusieurs semaines.</a:t>
            </a:r>
            <a:endParaRPr lang="fr-FR" sz="2800" dirty="0" smtClean="0"/>
          </a:p>
          <a:p>
            <a:endParaRPr lang="fr-FR" sz="2800" dirty="0"/>
          </a:p>
          <a:p>
            <a:endParaRPr lang="fr-FR" sz="2800" dirty="0"/>
          </a:p>
          <a:p>
            <a:r>
              <a:rPr lang="fr-FR" sz="2800" dirty="0" smtClean="0"/>
              <a:t>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309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738547" y="142853"/>
            <a:ext cx="46552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400" b="1" u="sng" dirty="0">
                <a:solidFill>
                  <a:srgbClr val="FF0000"/>
                </a:solidFill>
              </a:rPr>
              <a:t>Surdosage aux AVK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928670"/>
            <a:ext cx="12192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>
                <a:solidFill>
                  <a:srgbClr val="FF0000"/>
                </a:solidFill>
              </a:rPr>
              <a:t>          </a:t>
            </a:r>
            <a:r>
              <a:rPr lang="fr-FR" sz="2800" b="1" u="sng" dirty="0">
                <a:solidFill>
                  <a:srgbClr val="FF0000"/>
                </a:solidFill>
              </a:rPr>
              <a:t>1/ Conduite à tenir en cas de surdosage Asymptomatique</a:t>
            </a:r>
          </a:p>
          <a:p>
            <a:r>
              <a:rPr lang="fr-FR" sz="2400" b="1" dirty="0">
                <a:solidFill>
                  <a:prstClr val="black"/>
                </a:solidFill>
              </a:rPr>
              <a:t> </a:t>
            </a:r>
          </a:p>
          <a:p>
            <a:r>
              <a:rPr lang="fr-FR" sz="2400" b="1" u="sng" dirty="0">
                <a:solidFill>
                  <a:prstClr val="black"/>
                </a:solidFill>
              </a:rPr>
              <a:t>1.1 Mode de prise en charge</a:t>
            </a:r>
          </a:p>
          <a:p>
            <a:endParaRPr lang="fr-FR" sz="2400" dirty="0" smtClean="0">
              <a:solidFill>
                <a:prstClr val="black"/>
              </a:solidFill>
            </a:endParaRPr>
          </a:p>
          <a:p>
            <a:endParaRPr lang="fr-FR" sz="24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>
                <a:solidFill>
                  <a:prstClr val="black"/>
                </a:solidFill>
              </a:rPr>
              <a:t>Dans le cadre de la prise en charge d’un surdosage asymptomatique, il est recommandé de privilégier une prise en charge ambulatoire, si le contexte médical et social le permet.</a:t>
            </a:r>
          </a:p>
          <a:p>
            <a:endParaRPr lang="fr-FR" sz="2800" dirty="0" smtClean="0">
              <a:solidFill>
                <a:prstClr val="black"/>
              </a:solidFill>
            </a:endParaRPr>
          </a:p>
          <a:p>
            <a:endParaRPr lang="fr-F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>
                <a:solidFill>
                  <a:prstClr val="black"/>
                </a:solidFill>
              </a:rPr>
              <a:t>L’hospitalisation est préférable s’il existe un ou plusieurs facteurs de risque hémorragique individuel (âge, antécédent hémorragique, comorbidité).</a:t>
            </a:r>
          </a:p>
        </p:txBody>
      </p:sp>
    </p:spTree>
    <p:extLst>
      <p:ext uri="{BB962C8B-B14F-4D97-AF65-F5344CB8AC3E}">
        <p14:creationId xmlns:p14="http://schemas.microsoft.com/office/powerpoint/2010/main" val="565055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-24"/>
            <a:ext cx="12192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400" b="1" dirty="0">
              <a:solidFill>
                <a:prstClr val="black"/>
              </a:solidFill>
            </a:endParaRPr>
          </a:p>
          <a:p>
            <a:r>
              <a:rPr lang="fr-FR" sz="2800" b="1" u="sng" dirty="0">
                <a:solidFill>
                  <a:prstClr val="black"/>
                </a:solidFill>
              </a:rPr>
              <a:t>1.2 A faire dans tous les cas</a:t>
            </a:r>
          </a:p>
          <a:p>
            <a:pPr>
              <a:buFont typeface="Wingdings" pitchFamily="2" charset="2"/>
              <a:buChar char="ü"/>
            </a:pPr>
            <a:endParaRPr lang="fr-F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>
                <a:solidFill>
                  <a:prstClr val="black"/>
                </a:solidFill>
              </a:rPr>
              <a:t>La cause du surdosage doit être recherchée et prise en compte dans l’adaptation éventuelle de la posologie.</a:t>
            </a:r>
          </a:p>
          <a:p>
            <a:pPr>
              <a:buFont typeface="Wingdings" pitchFamily="2" charset="2"/>
              <a:buChar char="ü"/>
            </a:pPr>
            <a:endParaRPr lang="fr-F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>
                <a:solidFill>
                  <a:prstClr val="black"/>
                </a:solidFill>
              </a:rPr>
              <a:t>Un contrôle de l’INR doit être réalisé le lendemain.</a:t>
            </a:r>
          </a:p>
          <a:p>
            <a:pPr>
              <a:buFont typeface="Wingdings" pitchFamily="2" charset="2"/>
              <a:buChar char="ü"/>
            </a:pPr>
            <a:endParaRPr lang="fr-F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>
                <a:solidFill>
                  <a:prstClr val="black"/>
                </a:solidFill>
              </a:rPr>
              <a:t>En cas de persistance d’un INR supra thérapeutique, les recommandations restent valables et doivent être reconduites.</a:t>
            </a:r>
          </a:p>
          <a:p>
            <a:pPr>
              <a:buFont typeface="Wingdings" pitchFamily="2" charset="2"/>
              <a:buChar char="ü"/>
            </a:pPr>
            <a:endParaRPr lang="fr-F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>
                <a:solidFill>
                  <a:prstClr val="black"/>
                </a:solidFill>
              </a:rPr>
              <a:t>La surveillance ultérieure de l’INR doit se calquer sur celle habituellement réalisée lors de la mise en route du traitement</a:t>
            </a:r>
          </a:p>
        </p:txBody>
      </p:sp>
    </p:spTree>
    <p:extLst>
      <p:ext uri="{BB962C8B-B14F-4D97-AF65-F5344CB8AC3E}">
        <p14:creationId xmlns:p14="http://schemas.microsoft.com/office/powerpoint/2010/main" val="143201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642918"/>
            <a:ext cx="12192000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0" y="1"/>
            <a:ext cx="12192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u="sng" dirty="0">
                <a:solidFill>
                  <a:prstClr val="black"/>
                </a:solidFill>
              </a:rPr>
              <a:t>1.3 Mesures correctrices recommandées en cas de surdosage en AVK, en fonction de l’INR mesuré et de l’INR cible</a:t>
            </a:r>
          </a:p>
        </p:txBody>
      </p:sp>
    </p:spTree>
    <p:extLst>
      <p:ext uri="{BB962C8B-B14F-4D97-AF65-F5344CB8AC3E}">
        <p14:creationId xmlns:p14="http://schemas.microsoft.com/office/powerpoint/2010/main" val="62938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2800" b="1" u="sng" dirty="0">
                <a:solidFill>
                  <a:srgbClr val="FF0000"/>
                </a:solidFill>
              </a:rPr>
              <a:t>2.Conduite à tenir en cas d’hémorragies spontanées ou traumatiques (surdosage symptomatique):</a:t>
            </a:r>
          </a:p>
          <a:p>
            <a:endParaRPr lang="fr-FR" sz="2800" b="1" dirty="0">
              <a:solidFill>
                <a:srgbClr val="FF0000"/>
              </a:solidFill>
            </a:endParaRPr>
          </a:p>
          <a:p>
            <a:r>
              <a:rPr lang="fr-FR" sz="2800" b="1" dirty="0">
                <a:solidFill>
                  <a:prstClr val="black"/>
                </a:solidFill>
              </a:rPr>
              <a:t>    </a:t>
            </a:r>
            <a:r>
              <a:rPr lang="fr-FR" sz="2800" b="1" u="sng" dirty="0">
                <a:solidFill>
                  <a:prstClr val="black"/>
                </a:solidFill>
              </a:rPr>
              <a:t>2.1 Comment classer les hémorragies en fonction de leur gravité ? </a:t>
            </a:r>
          </a:p>
          <a:p>
            <a:endParaRPr lang="fr-FR" sz="2800" b="1" dirty="0">
              <a:solidFill>
                <a:prstClr val="black"/>
              </a:solidFill>
            </a:endParaRPr>
          </a:p>
          <a:p>
            <a:r>
              <a:rPr lang="fr-FR" sz="2800" b="1" dirty="0">
                <a:solidFill>
                  <a:prstClr val="black"/>
                </a:solidFill>
              </a:rPr>
              <a:t>Une hémorragie grave, ou potentiellement grave, dans le cadre d’un traitement par AVK est définie par la présence d’au moins un des critères suivants :</a:t>
            </a:r>
          </a:p>
          <a:p>
            <a:pPr>
              <a:buFont typeface="Wingdings" pitchFamily="2" charset="2"/>
              <a:buChar char="ü"/>
            </a:pPr>
            <a:endParaRPr lang="fr-F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>
                <a:solidFill>
                  <a:prstClr val="black"/>
                </a:solidFill>
              </a:rPr>
              <a:t> </a:t>
            </a:r>
            <a:r>
              <a:rPr lang="fr-FR" sz="2800" u="sng" dirty="0" smtClean="0">
                <a:solidFill>
                  <a:prstClr val="black"/>
                </a:solidFill>
              </a:rPr>
              <a:t>Hémorragie extériorisée </a:t>
            </a:r>
            <a:r>
              <a:rPr lang="fr-FR" sz="2800" u="sng" dirty="0">
                <a:solidFill>
                  <a:prstClr val="black"/>
                </a:solidFill>
              </a:rPr>
              <a:t>non contrôlable </a:t>
            </a:r>
            <a:r>
              <a:rPr lang="fr-FR" sz="2800" dirty="0">
                <a:solidFill>
                  <a:prstClr val="black"/>
                </a:solidFill>
              </a:rPr>
              <a:t>par les moyens usuels ; </a:t>
            </a:r>
            <a:endParaRPr lang="fr-FR" sz="2800" dirty="0" smtClean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endParaRPr lang="fr-F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u="sng" dirty="0" smtClean="0">
                <a:solidFill>
                  <a:prstClr val="black"/>
                </a:solidFill>
              </a:rPr>
              <a:t>Instabilité hémodynamique </a:t>
            </a:r>
            <a:r>
              <a:rPr lang="fr-FR" sz="2800" dirty="0">
                <a:solidFill>
                  <a:prstClr val="black"/>
                </a:solidFill>
              </a:rPr>
              <a:t>: PAS &lt; 90 mm Hg ou diminution de 40 mm Hg par rapport à la PAS habituelle, ou PAM &lt; 65 mm Hg, ou tout signe de choc ;</a:t>
            </a:r>
          </a:p>
          <a:p>
            <a:pPr>
              <a:buFont typeface="Wingdings" pitchFamily="2" charset="2"/>
              <a:buChar char="ü"/>
            </a:pPr>
            <a:endParaRPr lang="fr-F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u="sng" dirty="0" smtClean="0">
                <a:solidFill>
                  <a:prstClr val="black"/>
                </a:solidFill>
              </a:rPr>
              <a:t>Nécessité d’un </a:t>
            </a:r>
            <a:r>
              <a:rPr lang="fr-FR" sz="2800" u="sng" dirty="0">
                <a:solidFill>
                  <a:prstClr val="black"/>
                </a:solidFill>
              </a:rPr>
              <a:t>geste hémostatique urgent </a:t>
            </a:r>
            <a:r>
              <a:rPr lang="fr-FR" sz="2800" dirty="0">
                <a:solidFill>
                  <a:prstClr val="black"/>
                </a:solidFill>
              </a:rPr>
              <a:t>: chirurgie, radiologie interventionnelle, endoscopie</a:t>
            </a:r>
          </a:p>
          <a:p>
            <a:pPr>
              <a:buFont typeface="Wingdings" pitchFamily="2" charset="2"/>
              <a:buChar char="ü"/>
            </a:pPr>
            <a:endParaRPr lang="fr-F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endParaRPr lang="fr-FR" sz="2800" dirty="0">
              <a:solidFill>
                <a:prstClr val="black"/>
              </a:solidFill>
            </a:endParaRPr>
          </a:p>
          <a:p>
            <a:endParaRPr lang="fr-F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352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u="sng" dirty="0" smtClean="0">
                <a:solidFill>
                  <a:prstClr val="black"/>
                </a:solidFill>
              </a:rPr>
              <a:t>nécessité </a:t>
            </a:r>
            <a:r>
              <a:rPr lang="fr-FR" sz="2800" u="sng" dirty="0">
                <a:solidFill>
                  <a:prstClr val="black"/>
                </a:solidFill>
              </a:rPr>
              <a:t>de transfusion de culots globulaires </a:t>
            </a:r>
            <a:r>
              <a:rPr lang="fr-FR" sz="2800" dirty="0" smtClean="0">
                <a:solidFill>
                  <a:prstClr val="black"/>
                </a:solidFill>
              </a:rPr>
              <a:t>;</a:t>
            </a:r>
          </a:p>
          <a:p>
            <a:pPr>
              <a:buFont typeface="Wingdings" pitchFamily="2" charset="2"/>
              <a:buChar char="ü"/>
            </a:pPr>
            <a:endParaRPr lang="fr-FR" sz="2800" dirty="0">
              <a:solidFill>
                <a:prstClr val="black"/>
              </a:solidFill>
            </a:endParaRPr>
          </a:p>
          <a:p>
            <a:pPr lvl="0">
              <a:buFont typeface="Wingdings" pitchFamily="2" charset="2"/>
              <a:buChar char="ü"/>
            </a:pPr>
            <a:r>
              <a:rPr lang="fr-FR" sz="2800" u="sng" dirty="0">
                <a:solidFill>
                  <a:prstClr val="black"/>
                </a:solidFill>
              </a:rPr>
              <a:t>localisation menaçant le pronostic vital ou fonctionnel</a:t>
            </a:r>
            <a:r>
              <a:rPr lang="fr-FR" sz="2800" dirty="0">
                <a:solidFill>
                  <a:prstClr val="black"/>
                </a:solidFill>
              </a:rPr>
              <a:t>, par exemple :</a:t>
            </a:r>
          </a:p>
          <a:p>
            <a:pPr marL="539750" lvl="0"/>
            <a:endParaRPr lang="fr-FR" sz="2800" dirty="0">
              <a:solidFill>
                <a:prstClr val="black"/>
              </a:solidFill>
            </a:endParaRPr>
          </a:p>
          <a:p>
            <a:pPr marL="539750" lvl="0"/>
            <a:r>
              <a:rPr lang="fr-FR" sz="2800" dirty="0">
                <a:solidFill>
                  <a:prstClr val="black"/>
                </a:solidFill>
              </a:rPr>
              <a:t> hémorragie intracrânienne et </a:t>
            </a:r>
            <a:r>
              <a:rPr lang="fr-FR" sz="2800" dirty="0" smtClean="0">
                <a:solidFill>
                  <a:prstClr val="black"/>
                </a:solidFill>
              </a:rPr>
              <a:t>intraspinale</a:t>
            </a:r>
            <a:endParaRPr lang="fr-FR" sz="2800" dirty="0">
              <a:solidFill>
                <a:prstClr val="black"/>
              </a:solidFill>
            </a:endParaRPr>
          </a:p>
          <a:p>
            <a:pPr marL="539750" lvl="0"/>
            <a:r>
              <a:rPr lang="fr-FR" sz="2800" dirty="0">
                <a:solidFill>
                  <a:prstClr val="black"/>
                </a:solidFill>
              </a:rPr>
              <a:t> </a:t>
            </a:r>
          </a:p>
          <a:p>
            <a:pPr marL="539750" lvl="0"/>
            <a:r>
              <a:rPr lang="fr-FR" sz="2800" dirty="0">
                <a:solidFill>
                  <a:prstClr val="black"/>
                </a:solidFill>
              </a:rPr>
              <a:t> hémorragie intraoculaire et rétro-orbitaire,</a:t>
            </a:r>
          </a:p>
          <a:p>
            <a:pPr marL="539750" lvl="0"/>
            <a:endParaRPr lang="fr-FR" sz="2800" dirty="0">
              <a:solidFill>
                <a:prstClr val="black"/>
              </a:solidFill>
            </a:endParaRPr>
          </a:p>
          <a:p>
            <a:pPr marL="539750" lvl="0"/>
            <a:r>
              <a:rPr lang="fr-FR" sz="2800" dirty="0">
                <a:solidFill>
                  <a:prstClr val="black"/>
                </a:solidFill>
              </a:rPr>
              <a:t> hémothorax, hémo et rétropéritoine, hémopéricarde,</a:t>
            </a:r>
          </a:p>
          <a:p>
            <a:pPr marL="539750" lvl="0"/>
            <a:endParaRPr lang="fr-FR" sz="2800" dirty="0">
              <a:solidFill>
                <a:prstClr val="black"/>
              </a:solidFill>
            </a:endParaRPr>
          </a:p>
          <a:p>
            <a:pPr marL="539750" lvl="0"/>
            <a:r>
              <a:rPr lang="fr-FR" sz="2800" dirty="0">
                <a:solidFill>
                  <a:prstClr val="black"/>
                </a:solidFill>
              </a:rPr>
              <a:t> hématome musculaire profond et/ou syndrome de loge,</a:t>
            </a:r>
          </a:p>
          <a:p>
            <a:pPr marL="539750" lvl="0"/>
            <a:endParaRPr lang="fr-FR" sz="2800" dirty="0">
              <a:solidFill>
                <a:prstClr val="black"/>
              </a:solidFill>
            </a:endParaRPr>
          </a:p>
          <a:p>
            <a:pPr marL="539750" lvl="0"/>
            <a:r>
              <a:rPr lang="fr-FR" sz="2800" dirty="0">
                <a:solidFill>
                  <a:prstClr val="black"/>
                </a:solidFill>
              </a:rPr>
              <a:t> hémorragie digestive aiguë,</a:t>
            </a:r>
          </a:p>
          <a:p>
            <a:pPr marL="539750" lvl="0"/>
            <a:endParaRPr lang="fr-FR" sz="2800" dirty="0">
              <a:solidFill>
                <a:prstClr val="black"/>
              </a:solidFill>
            </a:endParaRPr>
          </a:p>
          <a:p>
            <a:pPr marL="539750" lvl="0"/>
            <a:r>
              <a:rPr lang="fr-FR" sz="2800" dirty="0">
                <a:solidFill>
                  <a:prstClr val="black"/>
                </a:solidFill>
              </a:rPr>
              <a:t> hémarthrose</a:t>
            </a:r>
            <a:r>
              <a:rPr lang="fr-FR" sz="2800" dirty="0" smtClean="0">
                <a:solidFill>
                  <a:prstClr val="black"/>
                </a:solidFill>
              </a:rPr>
              <a:t>.</a:t>
            </a:r>
            <a:endParaRPr lang="fr-F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469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0"/>
            <a:ext cx="12192000" cy="6357958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endParaRPr lang="fr-FR" sz="3600" b="1" dirty="0"/>
          </a:p>
          <a:p>
            <a:r>
              <a:rPr lang="fr-FR" sz="3600" b="1" dirty="0"/>
              <a:t>S’il n’existe aucun de ces critères, l’hémorragie est qualifiée de non grave.</a:t>
            </a:r>
            <a:r>
              <a:rPr lang="fr-FR" sz="3600" b="1" u="sng" dirty="0"/>
              <a:t> </a:t>
            </a:r>
          </a:p>
          <a:p>
            <a:endParaRPr lang="fr-FR" sz="3600" b="1" u="sng" dirty="0"/>
          </a:p>
          <a:p>
            <a:pPr>
              <a:buNone/>
            </a:pPr>
            <a:r>
              <a:rPr lang="fr-FR" sz="3600" b="1" u="sng" dirty="0"/>
              <a:t>2.2 Conduite à tenir en cas d’hémorragie non grave</a:t>
            </a:r>
          </a:p>
          <a:p>
            <a:endParaRPr lang="fr-FR" sz="3600" dirty="0"/>
          </a:p>
          <a:p>
            <a:pPr>
              <a:buFont typeface="Wingdings" pitchFamily="2" charset="2"/>
              <a:buChar char="ü"/>
            </a:pPr>
            <a:r>
              <a:rPr lang="fr-FR" sz="3600" dirty="0"/>
              <a:t>Une prise en charge ambulatoire par le médecin traitant est recommandée si :</a:t>
            </a:r>
          </a:p>
          <a:p>
            <a:pPr marL="539750">
              <a:buNone/>
            </a:pPr>
            <a:r>
              <a:rPr lang="fr-FR" sz="3600" dirty="0"/>
              <a:t> </a:t>
            </a:r>
          </a:p>
          <a:p>
            <a:pPr marL="539750"/>
            <a:r>
              <a:rPr lang="fr-FR" sz="3600" dirty="0"/>
              <a:t>l’environnement médico-social du patient le permet ;</a:t>
            </a:r>
          </a:p>
          <a:p>
            <a:pPr marL="539750"/>
            <a:r>
              <a:rPr lang="fr-FR" sz="3600" dirty="0"/>
              <a:t> le type d’hémorragie le permet (ex. épistaxis rapidement contrôlable, etc.).</a:t>
            </a:r>
          </a:p>
          <a:p>
            <a:pPr>
              <a:buFont typeface="Wingdings" pitchFamily="2" charset="2"/>
              <a:buChar char="ü"/>
            </a:pPr>
            <a:endParaRPr lang="fr-FR" sz="3600" dirty="0" smtClean="0"/>
          </a:p>
          <a:p>
            <a:pPr marL="0" indent="0">
              <a:buNone/>
            </a:pPr>
            <a:endParaRPr lang="fr-FR" sz="3600" dirty="0"/>
          </a:p>
          <a:p>
            <a:pPr>
              <a:buFont typeface="Wingdings" pitchFamily="2" charset="2"/>
              <a:buChar char="ü"/>
            </a:pPr>
            <a:r>
              <a:rPr lang="fr-FR" sz="3600" dirty="0"/>
              <a:t>La mesure de l’INR en urgence est recommandée</a:t>
            </a:r>
            <a:r>
              <a:rPr lang="fr-FR" sz="3600" dirty="0" smtClean="0"/>
              <a:t>.</a:t>
            </a:r>
          </a:p>
          <a:p>
            <a:pPr>
              <a:buFont typeface="Wingdings" pitchFamily="2" charset="2"/>
              <a:buChar char="ü"/>
            </a:pPr>
            <a:endParaRPr lang="fr-FR" sz="3600" b="1" dirty="0"/>
          </a:p>
          <a:p>
            <a:pPr>
              <a:buFont typeface="Wingdings" pitchFamily="2" charset="2"/>
              <a:buChar char="ü"/>
            </a:pPr>
            <a:r>
              <a:rPr lang="fr-FR" sz="3600" dirty="0">
                <a:solidFill>
                  <a:prstClr val="black"/>
                </a:solidFill>
              </a:rPr>
              <a:t>En cas de surdosage, les mêmes mesures de correction de l’INR que celles décrites précédemment  sont recommandées.</a:t>
            </a:r>
          </a:p>
          <a:p>
            <a:pPr>
              <a:buFont typeface="Wingdings" pitchFamily="2" charset="2"/>
              <a:buChar char="ü"/>
            </a:pPr>
            <a:endParaRPr lang="fr-FR" sz="3600" b="1" dirty="0" smtClean="0"/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8786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1434"/>
            <a:ext cx="12192000" cy="6494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b="1" dirty="0">
                <a:solidFill>
                  <a:prstClr val="black"/>
                </a:solidFill>
              </a:rPr>
              <a:t>           </a:t>
            </a:r>
            <a:endParaRPr lang="fr-F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>
                <a:solidFill>
                  <a:prstClr val="black"/>
                </a:solidFill>
              </a:rPr>
              <a:t>Dans tous les cas, la prise en charge ultérieure dépend du type d’hémorragie et de la réponse aux premières mesures hémostatiques. </a:t>
            </a:r>
          </a:p>
          <a:p>
            <a:endParaRPr lang="fr-F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>
                <a:solidFill>
                  <a:prstClr val="black"/>
                </a:solidFill>
              </a:rPr>
              <a:t>La recherche de la cause du saignement doit être réalisée</a:t>
            </a:r>
            <a:r>
              <a:rPr lang="fr-FR" sz="2800" dirty="0" smtClean="0">
                <a:solidFill>
                  <a:prstClr val="black"/>
                </a:solidFill>
              </a:rPr>
              <a:t>.</a:t>
            </a:r>
          </a:p>
          <a:p>
            <a:pPr>
              <a:buFont typeface="Wingdings" pitchFamily="2" charset="2"/>
              <a:buChar char="ü"/>
            </a:pPr>
            <a:endParaRPr lang="fr-FR" sz="2800" dirty="0">
              <a:solidFill>
                <a:prstClr val="black"/>
              </a:solidFill>
            </a:endParaRPr>
          </a:p>
          <a:p>
            <a:pPr algn="ctr"/>
            <a:r>
              <a:rPr lang="fr-FR" sz="2800" b="1" dirty="0">
                <a:solidFill>
                  <a:prstClr val="black"/>
                </a:solidFill>
              </a:rPr>
              <a:t> </a:t>
            </a:r>
            <a:r>
              <a:rPr lang="fr-FR" sz="2800" b="1" u="sng" dirty="0">
                <a:solidFill>
                  <a:prstClr val="black"/>
                </a:solidFill>
              </a:rPr>
              <a:t>2.3 Conduite à tenir en cas d’hémorragie grave</a:t>
            </a:r>
          </a:p>
          <a:p>
            <a:pPr algn="ctr"/>
            <a:endParaRPr lang="fr-F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>
                <a:solidFill>
                  <a:prstClr val="black"/>
                </a:solidFill>
              </a:rPr>
              <a:t>Une hémorragie grave nécessite une prise en charge hospitalière. </a:t>
            </a:r>
          </a:p>
          <a:p>
            <a:endParaRPr lang="fr-F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>
                <a:solidFill>
                  <a:prstClr val="black"/>
                </a:solidFill>
              </a:rPr>
              <a:t>La nécessité d’un geste hémostatique chirurgical, endoscopique ou endovasculaire, doit être rapidement discutée avec les chirurgiens et les radiologues.</a:t>
            </a:r>
          </a:p>
          <a:p>
            <a:endParaRPr lang="fr-F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>
                <a:solidFill>
                  <a:prstClr val="black"/>
                </a:solidFill>
              </a:rPr>
              <a:t>A l’admission du patient, il est recommandé de mesurer l’INR en urgence. </a:t>
            </a:r>
          </a:p>
        </p:txBody>
      </p:sp>
    </p:spTree>
    <p:extLst>
      <p:ext uri="{BB962C8B-B14F-4D97-AF65-F5344CB8AC3E}">
        <p14:creationId xmlns:p14="http://schemas.microsoft.com/office/powerpoint/2010/main" val="299222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73954"/>
            <a:ext cx="121920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fr-FR" sz="3600" b="1" u="sng" dirty="0">
                <a:solidFill>
                  <a:prstClr val="black"/>
                </a:solidFill>
              </a:rPr>
              <a:t>Anticoagulants</a:t>
            </a:r>
            <a:r>
              <a:rPr lang="fr-FR" sz="2800" b="1" dirty="0">
                <a:solidFill>
                  <a:prstClr val="black"/>
                </a:solidFill>
              </a:rPr>
              <a:t> : </a:t>
            </a:r>
            <a:r>
              <a:rPr lang="fr-FR" sz="2800" dirty="0">
                <a:solidFill>
                  <a:prstClr val="black"/>
                </a:solidFill>
              </a:rPr>
              <a:t>Exercent une action contre la coagulation sanguine et favorisent ainsi une fluidification du </a:t>
            </a:r>
            <a:r>
              <a:rPr lang="fr-FR" sz="2800" dirty="0" smtClean="0">
                <a:solidFill>
                  <a:prstClr val="black"/>
                </a:solidFill>
              </a:rPr>
              <a:t>sang. comprend les classes suivantes:</a:t>
            </a:r>
          </a:p>
          <a:p>
            <a:pPr lvl="0"/>
            <a:endParaRPr lang="fr-FR" sz="28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u="sng" dirty="0" smtClean="0">
                <a:solidFill>
                  <a:prstClr val="black"/>
                </a:solidFill>
              </a:rPr>
              <a:t>Les </a:t>
            </a:r>
            <a:r>
              <a:rPr lang="fr-FR" sz="2800" u="sng" dirty="0">
                <a:solidFill>
                  <a:prstClr val="black"/>
                </a:solidFill>
              </a:rPr>
              <a:t>héparines </a:t>
            </a:r>
          </a:p>
          <a:p>
            <a:pPr marL="717550" lvl="0"/>
            <a:r>
              <a:rPr lang="fr-FR" sz="2800" dirty="0">
                <a:solidFill>
                  <a:prstClr val="black"/>
                </a:solidFill>
              </a:rPr>
              <a:t>-héparine non fractionnée (HNF</a:t>
            </a:r>
            <a:r>
              <a:rPr lang="fr-FR" sz="2800" dirty="0" smtClean="0">
                <a:solidFill>
                  <a:prstClr val="black"/>
                </a:solidFill>
              </a:rPr>
              <a:t>).</a:t>
            </a:r>
            <a:endParaRPr lang="fr-FR" sz="2800" dirty="0">
              <a:solidFill>
                <a:prstClr val="black"/>
              </a:solidFill>
            </a:endParaRPr>
          </a:p>
          <a:p>
            <a:pPr marL="717550" lvl="0">
              <a:defRPr/>
            </a:pPr>
            <a:r>
              <a:rPr lang="fr-FR" sz="2800" dirty="0">
                <a:solidFill>
                  <a:prstClr val="black"/>
                </a:solidFill>
              </a:rPr>
              <a:t>-héparine de bas poids moléculaire  (HBPM</a:t>
            </a:r>
            <a:r>
              <a:rPr lang="fr-FR" sz="2800" dirty="0" smtClean="0">
                <a:solidFill>
                  <a:prstClr val="black"/>
                </a:solidFill>
              </a:rPr>
              <a:t>). </a:t>
            </a:r>
            <a:endParaRPr lang="fr-FR" sz="2800" dirty="0">
              <a:solidFill>
                <a:prstClr val="black"/>
              </a:solidFill>
            </a:endParaRPr>
          </a:p>
          <a:p>
            <a:pPr marL="717550" lvl="0">
              <a:defRPr/>
            </a:pPr>
            <a:endParaRPr lang="fr-FR" sz="28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fr-FR" sz="2800" u="sng" dirty="0">
                <a:solidFill>
                  <a:prstClr val="black"/>
                </a:solidFill>
              </a:rPr>
              <a:t>Apparentés aux héparines</a:t>
            </a: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endParaRPr lang="fr-FR" sz="28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  <a:defRPr/>
            </a:pPr>
            <a:r>
              <a:rPr lang="fr-FR" sz="2800" u="sng" dirty="0">
                <a:solidFill>
                  <a:prstClr val="black"/>
                </a:solidFill>
              </a:rPr>
              <a:t>les antivitamine K  (AVK)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endParaRPr lang="fr-FR" sz="2800" dirty="0">
              <a:solidFill>
                <a:prstClr val="black"/>
              </a:solidFill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fr-FR" sz="2800" u="sng" dirty="0">
                <a:solidFill>
                  <a:prstClr val="black"/>
                </a:solidFill>
              </a:rPr>
              <a:t>Le NACO : </a:t>
            </a:r>
          </a:p>
          <a:p>
            <a:pPr marL="717550" lvl="0"/>
            <a:r>
              <a:rPr lang="fr-FR" sz="2800" dirty="0">
                <a:solidFill>
                  <a:prstClr val="black"/>
                </a:solidFill>
              </a:rPr>
              <a:t>-les inhibiteurs de la thrombine </a:t>
            </a:r>
          </a:p>
          <a:p>
            <a:pPr marL="717550" lvl="0"/>
            <a:r>
              <a:rPr lang="fr-FR" sz="2800" dirty="0">
                <a:solidFill>
                  <a:prstClr val="black"/>
                </a:solidFill>
              </a:rPr>
              <a:t>les inhibiteurs du facteur Xa.</a:t>
            </a:r>
          </a:p>
        </p:txBody>
      </p:sp>
    </p:spTree>
    <p:extLst>
      <p:ext uri="{BB962C8B-B14F-4D97-AF65-F5344CB8AC3E}">
        <p14:creationId xmlns:p14="http://schemas.microsoft.com/office/powerpoint/2010/main" val="90755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>
                <a:solidFill>
                  <a:prstClr val="black"/>
                </a:solidFill>
              </a:rPr>
              <a:t>En cas d’hémorragie grave, la restauration d’une hémostase normale (objectif d’un INR au moins inférieur à 1,5) doit être réalisée dans un délai le plus bref possible (quelques minutes). </a:t>
            </a:r>
          </a:p>
          <a:p>
            <a:pPr>
              <a:buFont typeface="Wingdings" pitchFamily="2" charset="2"/>
              <a:buChar char="ü"/>
            </a:pPr>
            <a:endParaRPr lang="fr-FR" sz="2800" dirty="0">
              <a:solidFill>
                <a:prstClr val="black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fr-FR" sz="2800" dirty="0">
                <a:solidFill>
                  <a:prstClr val="black"/>
                </a:solidFill>
              </a:rPr>
              <a:t>Il est recommandé :</a:t>
            </a:r>
          </a:p>
          <a:p>
            <a:pPr marL="809625"/>
            <a:r>
              <a:rPr lang="fr-FR" sz="2800" dirty="0">
                <a:solidFill>
                  <a:prstClr val="black"/>
                </a:solidFill>
              </a:rPr>
              <a:t> </a:t>
            </a:r>
          </a:p>
          <a:p>
            <a:pPr marL="809625"/>
            <a:r>
              <a:rPr lang="fr-FR" sz="2800" dirty="0" smtClean="0">
                <a:solidFill>
                  <a:prstClr val="black"/>
                </a:solidFill>
              </a:rPr>
              <a:t>D’arrêter l’AVK </a:t>
            </a:r>
            <a:endParaRPr lang="fr-FR" sz="2800" dirty="0">
              <a:solidFill>
                <a:prstClr val="black"/>
              </a:solidFill>
            </a:endParaRPr>
          </a:p>
          <a:p>
            <a:pPr marL="809625"/>
            <a:endParaRPr lang="fr-FR" sz="2800" dirty="0">
              <a:solidFill>
                <a:prstClr val="black"/>
              </a:solidFill>
            </a:endParaRPr>
          </a:p>
          <a:p>
            <a:pPr marL="809625"/>
            <a:r>
              <a:rPr lang="fr-FR" sz="2800" dirty="0" smtClean="0">
                <a:solidFill>
                  <a:prstClr val="black"/>
                </a:solidFill>
              </a:rPr>
              <a:t>D’administrer en </a:t>
            </a:r>
            <a:r>
              <a:rPr lang="fr-FR" sz="2800" dirty="0">
                <a:solidFill>
                  <a:prstClr val="black"/>
                </a:solidFill>
              </a:rPr>
              <a:t>urgence du PPSB et de la vitamine K </a:t>
            </a:r>
          </a:p>
          <a:p>
            <a:pPr marL="809625"/>
            <a:endParaRPr lang="fr-FR" sz="2800" dirty="0">
              <a:solidFill>
                <a:prstClr val="black"/>
              </a:solidFill>
            </a:endParaRPr>
          </a:p>
          <a:p>
            <a:pPr marL="809625"/>
            <a:r>
              <a:rPr lang="fr-FR" sz="2800" dirty="0" smtClean="0">
                <a:solidFill>
                  <a:prstClr val="black"/>
                </a:solidFill>
              </a:rPr>
              <a:t>D’assurer simultanément </a:t>
            </a:r>
            <a:r>
              <a:rPr lang="fr-FR" sz="2800" dirty="0">
                <a:solidFill>
                  <a:prstClr val="black"/>
                </a:solidFill>
              </a:rPr>
              <a:t>le traitement usuel d’une éventuelle hémorragie massive (correction de l’hypovolémie, transfusion de culots globulaires si besoin, etc.).</a:t>
            </a:r>
          </a:p>
          <a:p>
            <a:pPr>
              <a:buFont typeface="Wingdings" pitchFamily="2" charset="2"/>
              <a:buChar char="ü"/>
            </a:pPr>
            <a:endParaRPr lang="fr-F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39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45" y="0"/>
            <a:ext cx="1166211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82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u="sng" dirty="0"/>
              <a:t>Conduite </a:t>
            </a:r>
            <a:r>
              <a:rPr lang="fr-FR" sz="3200" b="1" u="sng" dirty="0" smtClean="0"/>
              <a:t>à tenir en cas </a:t>
            </a:r>
            <a:r>
              <a:rPr lang="fr-FR" sz="3200" b="1" u="sng" dirty="0"/>
              <a:t>de chirurgie </a:t>
            </a:r>
            <a:endParaRPr lang="fr-FR" sz="2800" dirty="0"/>
          </a:p>
          <a:p>
            <a:r>
              <a:rPr lang="fr-FR" sz="2800" b="1" u="sng" dirty="0" smtClean="0"/>
              <a:t>HNF</a:t>
            </a:r>
          </a:p>
          <a:p>
            <a:r>
              <a:rPr lang="fr-FR" sz="2800" dirty="0" smtClean="0"/>
              <a:t>La chirurgie programmée est habituellement  possible  dans les 4 </a:t>
            </a:r>
            <a:r>
              <a:rPr lang="fr-FR" sz="2800" dirty="0" smtClean="0"/>
              <a:t>à 6 heures après  </a:t>
            </a:r>
            <a:r>
              <a:rPr lang="fr-FR" sz="2800" dirty="0" smtClean="0"/>
              <a:t>arrêt </a:t>
            </a:r>
            <a:r>
              <a:rPr lang="fr-FR" sz="2800" dirty="0" smtClean="0"/>
              <a:t>de la </a:t>
            </a:r>
            <a:r>
              <a:rPr lang="fr-FR" sz="2800" dirty="0" smtClean="0"/>
              <a:t>perfusion d’HNF ou dans les 8 à 12 heures après une injection </a:t>
            </a:r>
            <a:r>
              <a:rPr lang="fr-FR" sz="2800" dirty="0"/>
              <a:t>sous-cutanée.   </a:t>
            </a:r>
            <a:endParaRPr lang="fr-FR" sz="2800" dirty="0" smtClean="0"/>
          </a:p>
          <a:p>
            <a:endParaRPr lang="fr-FR" sz="2800" dirty="0"/>
          </a:p>
          <a:p>
            <a:r>
              <a:rPr lang="fr-FR" sz="2800" b="1" u="sng" dirty="0" smtClean="0"/>
              <a:t>HBPM</a:t>
            </a:r>
          </a:p>
          <a:p>
            <a:r>
              <a:rPr lang="fr-FR" sz="2800" dirty="0"/>
              <a:t>la  </a:t>
            </a:r>
            <a:r>
              <a:rPr lang="fr-FR" sz="2800" dirty="0" smtClean="0"/>
              <a:t>dernière  dose doit avoir lieu 24 heures avant la chirurgie en cas de prise à   </a:t>
            </a:r>
            <a:r>
              <a:rPr lang="fr-FR" sz="2800" dirty="0"/>
              <a:t>dose </a:t>
            </a:r>
            <a:r>
              <a:rPr lang="fr-FR" sz="2800" dirty="0" smtClean="0"/>
              <a:t>curative et au moins 12 heures avant en cas </a:t>
            </a:r>
            <a:r>
              <a:rPr lang="fr-FR" sz="2800" dirty="0"/>
              <a:t>de dose </a:t>
            </a:r>
            <a:r>
              <a:rPr lang="fr-FR" sz="2800" dirty="0" smtClean="0"/>
              <a:t>préventive.</a:t>
            </a:r>
          </a:p>
          <a:p>
            <a:endParaRPr lang="fr-FR" sz="2800" dirty="0"/>
          </a:p>
          <a:p>
            <a:r>
              <a:rPr lang="fr-FR" sz="2800" b="1" u="sng" dirty="0" smtClean="0"/>
              <a:t>AVK</a:t>
            </a:r>
          </a:p>
          <a:p>
            <a:r>
              <a:rPr lang="fr-FR" sz="2800" dirty="0" smtClean="0"/>
              <a:t>Certains </a:t>
            </a:r>
            <a:r>
              <a:rPr lang="fr-FR" sz="2800" dirty="0" smtClean="0"/>
              <a:t>actes responsables de saignement de faible intensité et aisément   </a:t>
            </a:r>
            <a:r>
              <a:rPr lang="fr-FR" sz="2800" dirty="0"/>
              <a:t>contrôlé </a:t>
            </a:r>
            <a:r>
              <a:rPr lang="fr-FR" sz="2800" dirty="0" smtClean="0"/>
              <a:t>peuvent être  </a:t>
            </a:r>
            <a:r>
              <a:rPr lang="fr-FR" sz="2800" dirty="0" smtClean="0"/>
              <a:t>réalisés </a:t>
            </a:r>
            <a:r>
              <a:rPr lang="fr-FR" sz="2800" dirty="0" smtClean="0"/>
              <a:t>sans interrompre les AVK : chirurgie cutanée</a:t>
            </a:r>
            <a:r>
              <a:rPr lang="fr-FR" sz="2800" dirty="0"/>
              <a:t>,   chirurgie </a:t>
            </a:r>
            <a:r>
              <a:rPr lang="fr-FR" sz="2800" dirty="0" smtClean="0"/>
              <a:t>de la cataracte</a:t>
            </a:r>
            <a:r>
              <a:rPr lang="fr-FR" sz="2800" dirty="0"/>
              <a:t>, </a:t>
            </a:r>
            <a:r>
              <a:rPr lang="fr-FR" sz="2800" dirty="0" smtClean="0"/>
              <a:t>actes de rhumatologie à faible risque hémorragique</a:t>
            </a:r>
            <a:r>
              <a:rPr lang="fr-FR" sz="2800" dirty="0"/>
              <a:t>,   certains </a:t>
            </a:r>
            <a:r>
              <a:rPr lang="fr-FR" sz="2800" dirty="0" smtClean="0"/>
              <a:t>actes de chirurgie buccodentaire et certains actes d’endoscopie </a:t>
            </a:r>
            <a:r>
              <a:rPr lang="fr-FR" sz="2800" dirty="0" smtClean="0"/>
              <a:t>digestive</a:t>
            </a:r>
            <a:r>
              <a:rPr lang="fr-F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61169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/>
              <a:t>Pour </a:t>
            </a:r>
            <a:r>
              <a:rPr lang="fr-FR" sz="2800" dirty="0" smtClean="0"/>
              <a:t>les actes programmés nécessitant une interruption des AVK</a:t>
            </a:r>
            <a:r>
              <a:rPr lang="fr-FR" sz="2800" dirty="0"/>
              <a:t>, </a:t>
            </a:r>
            <a:r>
              <a:rPr lang="fr-FR" sz="2800" dirty="0" smtClean="0"/>
              <a:t>on </a:t>
            </a:r>
            <a:r>
              <a:rPr lang="fr-FR" sz="2800" dirty="0" smtClean="0"/>
              <a:t>vise un INR inférieur à 1,5 et inférieur à 1,2  en  cas de neurochirurgie.   </a:t>
            </a:r>
          </a:p>
          <a:p>
            <a:endParaRPr lang="fr-FR" sz="2800" dirty="0"/>
          </a:p>
          <a:p>
            <a:r>
              <a:rPr lang="fr-FR" sz="2800" dirty="0" smtClean="0"/>
              <a:t>On instaure un relais préopératoire  par  héparine à dose curative en cas de haut risque embolique : </a:t>
            </a:r>
          </a:p>
          <a:p>
            <a:pPr marL="987425" indent="-457200">
              <a:buFont typeface="Wingdings" panose="05000000000000000000" pitchFamily="2" charset="2"/>
              <a:buChar char="ü"/>
            </a:pPr>
            <a:r>
              <a:rPr lang="fr-FR" sz="2800" dirty="0"/>
              <a:t>les  valves </a:t>
            </a:r>
            <a:r>
              <a:rPr lang="fr-FR" sz="2800" dirty="0" smtClean="0"/>
              <a:t>mécaniques (</a:t>
            </a:r>
            <a:r>
              <a:rPr lang="fr-FR" sz="2800" dirty="0"/>
              <a:t>quel </a:t>
            </a:r>
            <a:r>
              <a:rPr lang="fr-FR" sz="2800" dirty="0" smtClean="0"/>
              <a:t>que soit le type de valve)</a:t>
            </a:r>
          </a:p>
          <a:p>
            <a:pPr marL="987425" indent="-457200">
              <a:buFont typeface="Wingdings" panose="05000000000000000000" pitchFamily="2" charset="2"/>
              <a:buChar char="ü"/>
            </a:pPr>
            <a:r>
              <a:rPr lang="fr-FR" sz="2800" dirty="0" smtClean="0"/>
              <a:t>ACFA avec </a:t>
            </a:r>
            <a:r>
              <a:rPr lang="fr-FR" sz="2800" dirty="0" smtClean="0"/>
              <a:t>antécédent embolique   </a:t>
            </a:r>
            <a:endParaRPr lang="fr-FR" sz="2800" dirty="0" smtClean="0"/>
          </a:p>
          <a:p>
            <a:pPr marL="987425" indent="-457200">
              <a:buFont typeface="Wingdings" panose="05000000000000000000" pitchFamily="2" charset="2"/>
              <a:buChar char="ü"/>
            </a:pPr>
            <a:r>
              <a:rPr lang="fr-FR" sz="2800" dirty="0" smtClean="0"/>
              <a:t>MTEV  à  haut  risque  (événement thromboembolique récent &lt; 3 mois ou MTEV   </a:t>
            </a:r>
            <a:r>
              <a:rPr lang="fr-FR" sz="2800" dirty="0"/>
              <a:t>récidivante  </a:t>
            </a:r>
            <a:r>
              <a:rPr lang="fr-FR" sz="2800" dirty="0" smtClean="0"/>
              <a:t>idiopathique).</a:t>
            </a:r>
          </a:p>
          <a:p>
            <a:pPr marL="530225"/>
            <a:endParaRPr lang="fr-FR" sz="2800" dirty="0" smtClean="0"/>
          </a:p>
          <a:p>
            <a:r>
              <a:rPr lang="fr-FR" sz="2800" dirty="0"/>
              <a:t>les </a:t>
            </a:r>
            <a:r>
              <a:rPr lang="fr-FR" sz="2800" dirty="0" smtClean="0"/>
              <a:t>AVK  sont arrêtés 4 à 5 jours avant l’intervention avec une relais par héparine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155634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3200" b="1" u="sng" dirty="0" smtClean="0"/>
              <a:t>Anticoagulants, grossesse et allaitement</a:t>
            </a:r>
          </a:p>
          <a:p>
            <a:endParaRPr lang="fr-FR" sz="2800" dirty="0"/>
          </a:p>
          <a:p>
            <a:r>
              <a:rPr lang="fr-FR" sz="2800" b="1" u="sng" dirty="0" smtClean="0"/>
              <a:t>Héparines ( HNF et HBPM) :</a:t>
            </a:r>
          </a:p>
          <a:p>
            <a:endParaRPr lang="fr-FR" sz="2800" dirty="0" smtClean="0"/>
          </a:p>
          <a:p>
            <a:r>
              <a:rPr lang="fr-FR" sz="2800" dirty="0"/>
              <a:t>L’héparine </a:t>
            </a:r>
            <a:r>
              <a:rPr lang="fr-FR" sz="2800" dirty="0" smtClean="0"/>
              <a:t>ne passe pas la barrière placentaire. Elle ne passe pas non plus dans le   </a:t>
            </a:r>
            <a:r>
              <a:rPr lang="fr-FR" sz="2800" dirty="0"/>
              <a:t>lait </a:t>
            </a:r>
            <a:r>
              <a:rPr lang="fr-FR" sz="2800" dirty="0" smtClean="0"/>
              <a:t>maternel</a:t>
            </a:r>
            <a:r>
              <a:rPr lang="fr-FR" sz="2800" dirty="0"/>
              <a:t>. </a:t>
            </a:r>
            <a:r>
              <a:rPr lang="fr-FR" sz="2800" dirty="0" smtClean="0"/>
              <a:t>Elle peut donc être utilisée durant la grossesse et le post-partum.</a:t>
            </a:r>
          </a:p>
          <a:p>
            <a:endParaRPr lang="fr-FR" sz="2800" dirty="0"/>
          </a:p>
          <a:p>
            <a:r>
              <a:rPr lang="fr-FR" sz="2800" b="1" u="sng" dirty="0" smtClean="0"/>
              <a:t>AVK : </a:t>
            </a:r>
          </a:p>
          <a:p>
            <a:endParaRPr lang="fr-FR" sz="2800" dirty="0" smtClean="0"/>
          </a:p>
          <a:p>
            <a:r>
              <a:rPr lang="fr-FR" sz="2800" dirty="0"/>
              <a:t>Les </a:t>
            </a:r>
            <a:r>
              <a:rPr lang="fr-FR" sz="2800" dirty="0" smtClean="0"/>
              <a:t>AVK sont tératogènes pendant le premier trimestre de la grossesse et   exposent l’enfant </a:t>
            </a:r>
            <a:r>
              <a:rPr lang="fr-FR" sz="2800" dirty="0" smtClean="0"/>
              <a:t>à </a:t>
            </a:r>
            <a:r>
              <a:rPr lang="fr-FR" sz="2800" dirty="0" smtClean="0"/>
              <a:t>un risque de saignement au troisième </a:t>
            </a:r>
            <a:r>
              <a:rPr lang="fr-FR" sz="2800" dirty="0"/>
              <a:t>trimestre. </a:t>
            </a:r>
            <a:endParaRPr lang="fr-FR" sz="2800" dirty="0" smtClean="0"/>
          </a:p>
          <a:p>
            <a:endParaRPr lang="fr-FR" sz="2800" dirty="0"/>
          </a:p>
          <a:p>
            <a:r>
              <a:rPr lang="fr-FR" sz="2800" dirty="0" smtClean="0"/>
              <a:t>En   pratique on préfère utiliser un autre anticoagulant chez la femme enceinte   </a:t>
            </a:r>
            <a:r>
              <a:rPr lang="fr-FR" sz="2800" dirty="0"/>
              <a:t>quel </a:t>
            </a:r>
            <a:r>
              <a:rPr lang="fr-FR" sz="2800" dirty="0" smtClean="0"/>
              <a:t>que soit l’âge de la grossesse </a:t>
            </a:r>
            <a:r>
              <a:rPr lang="fr-FR" sz="2800" dirty="0" smtClean="0"/>
              <a:t>: HBPM </a:t>
            </a:r>
            <a:r>
              <a:rPr lang="fr-FR" sz="2800" dirty="0" smtClean="0"/>
              <a:t>ou  HNF. 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95861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fr-FR" sz="2800" dirty="0" smtClean="0"/>
          </a:p>
          <a:p>
            <a:r>
              <a:rPr lang="fr-FR" sz="2800" dirty="0" smtClean="0"/>
              <a:t>Le </a:t>
            </a:r>
            <a:r>
              <a:rPr lang="fr-FR" sz="2800" dirty="0" smtClean="0"/>
              <a:t>risque maximal est situé  </a:t>
            </a:r>
            <a:r>
              <a:rPr lang="fr-FR" sz="2800" dirty="0"/>
              <a:t>entre </a:t>
            </a:r>
            <a:r>
              <a:rPr lang="fr-FR" sz="2800" dirty="0" smtClean="0"/>
              <a:t>la 6</a:t>
            </a:r>
            <a:r>
              <a:rPr lang="fr-FR" dirty="0"/>
              <a:t>e</a:t>
            </a:r>
            <a:r>
              <a:rPr lang="fr-FR" sz="2800" dirty="0" smtClean="0"/>
              <a:t> </a:t>
            </a:r>
            <a:r>
              <a:rPr lang="fr-FR" sz="2800" dirty="0"/>
              <a:t>et </a:t>
            </a:r>
            <a:r>
              <a:rPr lang="fr-FR" sz="2800" dirty="0" smtClean="0"/>
              <a:t>la 12</a:t>
            </a:r>
            <a:r>
              <a:rPr lang="fr-FR" dirty="0" smtClean="0"/>
              <a:t>e</a:t>
            </a:r>
            <a:r>
              <a:rPr lang="fr-FR" sz="2800" dirty="0" smtClean="0"/>
              <a:t> </a:t>
            </a:r>
            <a:r>
              <a:rPr lang="fr-FR" sz="2800" dirty="0"/>
              <a:t>semaine </a:t>
            </a:r>
            <a:r>
              <a:rPr lang="fr-FR" sz="2800" dirty="0" smtClean="0"/>
              <a:t>(</a:t>
            </a:r>
            <a:r>
              <a:rPr lang="fr-FR" sz="2800"/>
              <a:t>dysplasie  </a:t>
            </a:r>
            <a:r>
              <a:rPr lang="fr-FR" sz="2800" smtClean="0"/>
              <a:t>et  hypoplasie   </a:t>
            </a:r>
            <a:r>
              <a:rPr lang="fr-FR" sz="2800" dirty="0" smtClean="0"/>
              <a:t>nasale, nanisme</a:t>
            </a:r>
            <a:r>
              <a:rPr lang="fr-FR" sz="2800" dirty="0"/>
              <a:t>, </a:t>
            </a:r>
            <a:r>
              <a:rPr lang="fr-FR" sz="2800" dirty="0" smtClean="0"/>
              <a:t>atrophie du nerf optique</a:t>
            </a:r>
            <a:r>
              <a:rPr lang="fr-FR" sz="2800" dirty="0"/>
              <a:t>, </a:t>
            </a:r>
            <a:r>
              <a:rPr lang="fr-FR" sz="2800" smtClean="0"/>
              <a:t>cataracte </a:t>
            </a:r>
            <a:r>
              <a:rPr lang="fr-FR" sz="2800" smtClean="0"/>
              <a:t>congénitale</a:t>
            </a:r>
            <a:r>
              <a:rPr lang="fr-FR" sz="2800" dirty="0" smtClean="0"/>
              <a:t>, retard mental).</a:t>
            </a:r>
          </a:p>
          <a:p>
            <a:endParaRPr lang="fr-FR" sz="2800" dirty="0"/>
          </a:p>
          <a:p>
            <a:endParaRPr lang="fr-FR" sz="2800" dirty="0" smtClean="0"/>
          </a:p>
          <a:p>
            <a:r>
              <a:rPr lang="fr-FR" sz="2800" dirty="0" smtClean="0"/>
              <a:t>Lors </a:t>
            </a:r>
            <a:r>
              <a:rPr lang="fr-FR" sz="2800" dirty="0" smtClean="0"/>
              <a:t>de l’allaitement, la warfarine (Coumadine®) ou l’acénocoumarol (Sintrom®)   </a:t>
            </a:r>
            <a:r>
              <a:rPr lang="fr-FR" sz="2800" dirty="0"/>
              <a:t>peuvent </a:t>
            </a:r>
            <a:r>
              <a:rPr lang="fr-FR" sz="2800" dirty="0" smtClean="0"/>
              <a:t>être utilisés en raison d’un passage dans le lait négligeable.</a:t>
            </a:r>
          </a:p>
          <a:p>
            <a:endParaRPr lang="fr-FR" sz="2800" dirty="0"/>
          </a:p>
          <a:p>
            <a:endParaRPr lang="fr-FR" sz="2800" dirty="0" smtClean="0"/>
          </a:p>
          <a:p>
            <a:r>
              <a:rPr lang="fr-FR" sz="2800" dirty="0" smtClean="0"/>
              <a:t>la </a:t>
            </a:r>
            <a:r>
              <a:rPr lang="fr-FR" sz="2800" dirty="0" smtClean="0"/>
              <a:t>ﬂuindione (</a:t>
            </a:r>
            <a:r>
              <a:rPr lang="fr-FR" sz="2800" dirty="0"/>
              <a:t>Préviscan ® ) </a:t>
            </a:r>
            <a:r>
              <a:rPr lang="fr-FR" sz="2800" dirty="0" smtClean="0"/>
              <a:t>ne doit pas être utilisée chez une femme qui allaite</a:t>
            </a:r>
            <a:r>
              <a:rPr lang="fr-FR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9678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2918"/>
            <a:ext cx="12192000" cy="6215082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None/>
            </a:pPr>
            <a:r>
              <a:rPr lang="fr-FR" sz="2800" dirty="0"/>
              <a:t> 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800" dirty="0"/>
              <a:t> Modalités d’administration :</a:t>
            </a:r>
          </a:p>
          <a:p>
            <a:pPr eaLnBrk="1" hangingPunct="1">
              <a:buFont typeface="Wingdings" pitchFamily="2" charset="2"/>
              <a:buNone/>
            </a:pPr>
            <a:r>
              <a:rPr lang="fr-FR" sz="2800" b="1" dirty="0">
                <a:solidFill>
                  <a:srgbClr val="FF0000"/>
                </a:solidFill>
              </a:rPr>
              <a:t>  </a:t>
            </a:r>
            <a:r>
              <a:rPr lang="fr-FR" sz="2800" b="1" dirty="0" smtClean="0">
                <a:solidFill>
                  <a:srgbClr val="FF0000"/>
                </a:solidFill>
              </a:rPr>
              <a:t>Voie IV</a:t>
            </a:r>
            <a:r>
              <a:rPr lang="fr-FR" sz="2800" b="1" dirty="0">
                <a:solidFill>
                  <a:srgbClr val="FF0000"/>
                </a:solidFill>
              </a:rPr>
              <a:t>: </a:t>
            </a:r>
          </a:p>
          <a:p>
            <a:pPr marL="900113" lvl="2" indent="14288">
              <a:buClr>
                <a:schemeClr val="tx1"/>
              </a:buClr>
              <a:buNone/>
            </a:pPr>
            <a:r>
              <a:rPr lang="fr-FR" sz="2800" dirty="0" smtClean="0"/>
              <a:t>Traitement curatif </a:t>
            </a:r>
            <a:endParaRPr lang="fr-FR" sz="2800" dirty="0"/>
          </a:p>
          <a:p>
            <a:pPr marL="900113" lvl="2" indent="14288">
              <a:buClr>
                <a:schemeClr val="tx1"/>
              </a:buClr>
              <a:buNone/>
            </a:pPr>
            <a:r>
              <a:rPr lang="fr-FR" sz="2800" dirty="0" smtClean="0"/>
              <a:t>Utilise l</a:t>
            </a:r>
            <a:r>
              <a:rPr lang="fr-FR" sz="2800" dirty="0"/>
              <a:t>’ héparine sodique </a:t>
            </a:r>
          </a:p>
          <a:p>
            <a:pPr marL="900113" lvl="2" indent="14288">
              <a:buClr>
                <a:schemeClr val="tx1"/>
              </a:buClr>
              <a:buNone/>
            </a:pPr>
            <a:r>
              <a:rPr lang="fr-FR" sz="2800" dirty="0" smtClean="0"/>
              <a:t>Effet de </a:t>
            </a:r>
            <a:r>
              <a:rPr lang="fr-FR" sz="2800" dirty="0"/>
              <a:t>courte durée  </a:t>
            </a:r>
          </a:p>
          <a:p>
            <a:pPr marL="900113" lvl="2" indent="14288">
              <a:buClr>
                <a:schemeClr val="tx1"/>
              </a:buClr>
              <a:buNone/>
            </a:pPr>
            <a:r>
              <a:rPr lang="fr-FR" sz="2800" dirty="0"/>
              <a:t>½ vie plasmatique courte 30-90’ ( injection continue ++ après un  bolus de</a:t>
            </a:r>
          </a:p>
          <a:p>
            <a:pPr marL="900113" lvl="2" indent="-46038">
              <a:buClr>
                <a:schemeClr val="tx1"/>
              </a:buClr>
              <a:buNone/>
            </a:pPr>
            <a:r>
              <a:rPr lang="fr-FR" sz="2800" dirty="0"/>
              <a:t>50-70UI/kg  puis une dose journalière  de  posologie 400- 600UI/kg/j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fr-FR" sz="2800" b="1" dirty="0">
                <a:solidFill>
                  <a:srgbClr val="FF0000"/>
                </a:solidFill>
              </a:rPr>
              <a:t>  </a:t>
            </a:r>
            <a:r>
              <a:rPr lang="fr-FR" sz="2800" b="1" dirty="0" smtClean="0">
                <a:solidFill>
                  <a:srgbClr val="FF0000"/>
                </a:solidFill>
              </a:rPr>
              <a:t>Voie </a:t>
            </a:r>
            <a:r>
              <a:rPr lang="fr-FR" sz="2800" b="1" dirty="0">
                <a:solidFill>
                  <a:srgbClr val="FF0000"/>
                </a:solidFill>
              </a:rPr>
              <a:t>SC: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fr-FR" sz="2800" dirty="0"/>
              <a:t>       Effet biologique plus prolongé  ( 2 a 3 injections quotidiennes).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r>
              <a:rPr lang="fr-FR" sz="2800" dirty="0"/>
              <a:t>                Héparinémie efficace après 2H</a:t>
            </a:r>
          </a:p>
          <a:p>
            <a:pPr lvl="3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fr-FR" sz="2800" dirty="0"/>
              <a:t>Posologie: </a:t>
            </a:r>
          </a:p>
          <a:p>
            <a:pPr lvl="4" eaLnBrk="1" hangingPunct="1"/>
            <a:r>
              <a:rPr lang="fr-FR" sz="2800" dirty="0"/>
              <a:t>curatif :   0.2 ml/10 kg /j  repartis en 03 injections </a:t>
            </a:r>
          </a:p>
          <a:p>
            <a:pPr lvl="4" eaLnBrk="1" hangingPunct="1"/>
            <a:r>
              <a:rPr lang="fr-FR" sz="2800" dirty="0"/>
              <a:t>Préventif : </a:t>
            </a:r>
            <a:r>
              <a:rPr lang="fr-FR" sz="2800" dirty="0" smtClean="0"/>
              <a:t>0,2 ml X  </a:t>
            </a:r>
            <a:r>
              <a:rPr lang="fr-FR" sz="2800" dirty="0"/>
              <a:t>02 /J </a:t>
            </a:r>
          </a:p>
          <a:p>
            <a:pPr lvl="4" eaLnBrk="1" hangingPunct="1"/>
            <a:endParaRPr lang="fr-FR" sz="1300" b="1" dirty="0"/>
          </a:p>
          <a:p>
            <a:pPr eaLnBrk="1" hangingPunct="1">
              <a:buFont typeface="Wingdings" pitchFamily="2" charset="2"/>
              <a:buNone/>
            </a:pPr>
            <a:endParaRPr lang="fr-FR" sz="1200" b="1" dirty="0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58" y="0"/>
            <a:ext cx="8229600" cy="71435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b="1" u="sng" dirty="0" smtClean="0">
                <a:solidFill>
                  <a:srgbClr val="FF0000"/>
                </a:solidFill>
              </a:rPr>
              <a:t>HNF </a:t>
            </a:r>
          </a:p>
        </p:txBody>
      </p:sp>
    </p:spTree>
    <p:extLst>
      <p:ext uri="{BB962C8B-B14F-4D97-AF65-F5344CB8AC3E}">
        <p14:creationId xmlns:p14="http://schemas.microsoft.com/office/powerpoint/2010/main" val="4176343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42918"/>
            <a:ext cx="12192000" cy="6215082"/>
          </a:xfrm>
        </p:spPr>
        <p:txBody>
          <a:bodyPr>
            <a:normAutofit/>
          </a:bodyPr>
          <a:lstStyle/>
          <a:p>
            <a:pPr eaLnBrk="1" hangingPunct="1">
              <a:buNone/>
            </a:pPr>
            <a:r>
              <a:rPr lang="fr-FR" sz="2800" b="1" u="sng" dirty="0"/>
              <a:t>Surveillance biologique : </a:t>
            </a:r>
          </a:p>
          <a:p>
            <a:pPr eaLnBrk="1" hangingPunct="1">
              <a:buClr>
                <a:schemeClr val="tx1"/>
              </a:buClr>
              <a:buFont typeface="Wingdings" pitchFamily="2" charset="2"/>
              <a:buChar char="q"/>
            </a:pPr>
            <a:r>
              <a:rPr lang="fr-FR" sz="2800" b="1" dirty="0">
                <a:solidFill>
                  <a:srgbClr val="FF0000"/>
                </a:solidFill>
              </a:rPr>
              <a:t>  Bilan biologique avant le traitement  :</a:t>
            </a:r>
          </a:p>
          <a:p>
            <a:pPr lvl="3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fr-FR" sz="2800" dirty="0"/>
              <a:t>Taux de plaquette (NFS)</a:t>
            </a:r>
          </a:p>
          <a:p>
            <a:pPr lvl="3">
              <a:buClr>
                <a:schemeClr val="tx1"/>
              </a:buClr>
              <a:buFont typeface="Wingdings" pitchFamily="2" charset="2"/>
              <a:buChar char="ü"/>
            </a:pPr>
            <a:r>
              <a:rPr lang="fr-FR" sz="2800" dirty="0"/>
              <a:t>Temps de quick </a:t>
            </a:r>
            <a:r>
              <a:rPr lang="fr-FR" sz="2800" dirty="0" smtClean="0"/>
              <a:t>ou taux de prothrombine (TP)</a:t>
            </a:r>
            <a:r>
              <a:rPr lang="fr-FR" sz="2800" dirty="0"/>
              <a:t> </a:t>
            </a:r>
            <a:r>
              <a:rPr lang="fr-FR" sz="2800" dirty="0" smtClean="0"/>
              <a:t>et Temps </a:t>
            </a:r>
            <a:r>
              <a:rPr lang="fr-FR" sz="2800" dirty="0"/>
              <a:t>de céphaline activée (TCA)</a:t>
            </a:r>
          </a:p>
          <a:p>
            <a:pPr lvl="3" eaLnBrk="1" hangingPunct="1">
              <a:buClr>
                <a:schemeClr val="tx1"/>
              </a:buClr>
              <a:buFont typeface="Wingdings" pitchFamily="2" charset="2"/>
              <a:buChar char="ü"/>
            </a:pPr>
            <a:r>
              <a:rPr lang="fr-FR" sz="2800" dirty="0" smtClean="0"/>
              <a:t>Test </a:t>
            </a:r>
            <a:r>
              <a:rPr lang="fr-FR" sz="2800" dirty="0"/>
              <a:t>de grossesse chez les femmes en âge de procréer (relais AVK</a:t>
            </a:r>
            <a:r>
              <a:rPr lang="fr-FR" sz="2800" dirty="0" smtClean="0"/>
              <a:t>)</a:t>
            </a:r>
            <a:endParaRPr lang="fr-FR" sz="2800" dirty="0"/>
          </a:p>
          <a:p>
            <a:pPr marL="449263" lvl="1" indent="-449263">
              <a:buClr>
                <a:schemeClr val="tx1"/>
              </a:buClr>
              <a:buFont typeface="Wingdings" pitchFamily="2" charset="2"/>
              <a:buChar char="q"/>
            </a:pPr>
            <a:r>
              <a:rPr lang="fr-FR" b="1" dirty="0" smtClean="0">
                <a:solidFill>
                  <a:srgbClr val="FF0000"/>
                </a:solidFill>
              </a:rPr>
              <a:t>Surveillance efficacité : </a:t>
            </a:r>
          </a:p>
          <a:p>
            <a:pPr marL="1438275" lvl="4" indent="269875">
              <a:buClr>
                <a:schemeClr val="tx1"/>
              </a:buClr>
              <a:buFont typeface="Wingdings" pitchFamily="2" charset="2"/>
              <a:buChar char="ü"/>
            </a:pPr>
            <a:r>
              <a:rPr lang="fr-FR" sz="2800" dirty="0"/>
              <a:t> TCA </a:t>
            </a:r>
            <a:r>
              <a:rPr lang="fr-FR" sz="2800" dirty="0" smtClean="0"/>
              <a:t>1.5 </a:t>
            </a:r>
            <a:r>
              <a:rPr lang="fr-FR" sz="2800" dirty="0"/>
              <a:t>à </a:t>
            </a:r>
            <a:r>
              <a:rPr lang="fr-FR" sz="2800" dirty="0" smtClean="0"/>
              <a:t>2.5 </a:t>
            </a:r>
            <a:r>
              <a:rPr lang="fr-FR" sz="2800" dirty="0"/>
              <a:t>X le </a:t>
            </a:r>
            <a:r>
              <a:rPr lang="fr-FR" sz="2800" dirty="0" smtClean="0"/>
              <a:t>témoin ( cible optimale a 2 X le témoin)</a:t>
            </a:r>
            <a:endParaRPr lang="fr-FR" sz="2800" dirty="0"/>
          </a:p>
          <a:p>
            <a:pPr marL="1438275" lvl="4" indent="269875">
              <a:buClr>
                <a:schemeClr val="tx1"/>
              </a:buClr>
              <a:buFont typeface="Wingdings" pitchFamily="2" charset="2"/>
              <a:buChar char="ü"/>
            </a:pPr>
            <a:r>
              <a:rPr lang="fr-FR" sz="2800" dirty="0"/>
              <a:t>Héparinémie  0,3 à 0,6 UI /L : uniquement pour les sujet a risque accrue de surdosage </a:t>
            </a:r>
            <a:r>
              <a:rPr lang="fr-FR" sz="2800" dirty="0" smtClean="0"/>
              <a:t>.</a:t>
            </a:r>
            <a:r>
              <a:rPr lang="fr-FR" sz="2800" b="1" dirty="0">
                <a:solidFill>
                  <a:srgbClr val="FF0000"/>
                </a:solidFill>
              </a:rPr>
              <a:t> </a:t>
            </a:r>
          </a:p>
          <a:p>
            <a:pPr marL="0" lvl="4" indent="0">
              <a:buClr>
                <a:schemeClr val="tx1"/>
              </a:buClr>
              <a:buFont typeface="Wingdings" panose="05000000000000000000" pitchFamily="2" charset="2"/>
              <a:buChar char="q"/>
            </a:pPr>
            <a:r>
              <a:rPr lang="fr-FR" sz="2800" b="1" dirty="0" smtClean="0">
                <a:solidFill>
                  <a:srgbClr val="FF0000"/>
                </a:solidFill>
              </a:rPr>
              <a:t> Surveillance de la sécurité : </a:t>
            </a:r>
          </a:p>
          <a:p>
            <a:pPr marL="1435100" lvl="4" indent="0">
              <a:buClr>
                <a:schemeClr val="tx1"/>
              </a:buClr>
              <a:buFont typeface="Wingdings" panose="05000000000000000000" pitchFamily="2" charset="2"/>
              <a:buChar char="ü"/>
            </a:pPr>
            <a:r>
              <a:rPr lang="fr-FR" sz="2800" dirty="0"/>
              <a:t> </a:t>
            </a:r>
            <a:r>
              <a:rPr lang="fr-FR" sz="2800" dirty="0" smtClean="0"/>
              <a:t> taux de plaquettes ( FNS) 2 fois par semaine.              </a:t>
            </a:r>
            <a:endParaRPr lang="fr-FR" sz="2800" dirty="0"/>
          </a:p>
          <a:p>
            <a:pPr marL="1438275" lvl="4" indent="269875">
              <a:buClr>
                <a:schemeClr val="tx1"/>
              </a:buClr>
              <a:buFont typeface="Wingdings" pitchFamily="2" charset="2"/>
              <a:buChar char="ü"/>
            </a:pPr>
            <a:endParaRPr lang="fr-FR" sz="2800" dirty="0"/>
          </a:p>
          <a:p>
            <a:pPr eaLnBrk="1" hangingPunct="1">
              <a:buClr>
                <a:schemeClr val="tx1"/>
              </a:buClr>
              <a:buFont typeface="Wingdings" pitchFamily="2" charset="2"/>
              <a:buNone/>
            </a:pPr>
            <a:endParaRPr lang="fr-FR" sz="2500" dirty="0"/>
          </a:p>
          <a:p>
            <a:pPr eaLnBrk="1" hangingPunct="1"/>
            <a:endParaRPr lang="fr-FR" sz="2500" dirty="0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881158" y="0"/>
            <a:ext cx="8229600" cy="71435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fr-FR" b="1" u="sng" dirty="0" smtClean="0">
                <a:solidFill>
                  <a:srgbClr val="FF0000"/>
                </a:solidFill>
              </a:rPr>
              <a:t>HNF </a:t>
            </a:r>
          </a:p>
        </p:txBody>
      </p:sp>
    </p:spTree>
    <p:extLst>
      <p:ext uri="{BB962C8B-B14F-4D97-AF65-F5344CB8AC3E}">
        <p14:creationId xmlns:p14="http://schemas.microsoft.com/office/powerpoint/2010/main" val="3602236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24"/>
            <a:ext cx="8229600" cy="654032"/>
          </a:xfrm>
        </p:spPr>
        <p:txBody>
          <a:bodyPr>
            <a:normAutofit fontScale="90000"/>
          </a:bodyPr>
          <a:lstStyle/>
          <a:p>
            <a:r>
              <a:rPr lang="fr-FR" b="1" u="sng" dirty="0" smtClean="0">
                <a:solidFill>
                  <a:srgbClr val="FF0000"/>
                </a:solidFill>
              </a:rPr>
              <a:t>HBPM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659182"/>
            <a:ext cx="12192000" cy="6072206"/>
          </a:xfrm>
        </p:spPr>
        <p:txBody>
          <a:bodyPr>
            <a:noAutofit/>
          </a:bodyPr>
          <a:lstStyle/>
          <a:p>
            <a:pPr eaLnBrk="1" hangingPunct="1"/>
            <a:r>
              <a:rPr lang="fr-FR" sz="2800" b="1" u="sng" dirty="0"/>
              <a:t> Molécules disponibles : </a:t>
            </a:r>
          </a:p>
          <a:p>
            <a:pPr marL="984250" lvl="1" indent="-527050">
              <a:buFont typeface="Wingdings" panose="05000000000000000000" pitchFamily="2" charset="2"/>
              <a:buChar char="ü"/>
            </a:pPr>
            <a:r>
              <a:rPr lang="fr-FR" dirty="0" smtClean="0"/>
              <a:t>Nadroparine calcique (Fraxiparine</a:t>
            </a:r>
            <a:r>
              <a:rPr lang="fr-FR" dirty="0"/>
              <a:t>) ,</a:t>
            </a:r>
            <a:r>
              <a:rPr lang="fr-FR" dirty="0" smtClean="0"/>
              <a:t>Daltéparine </a:t>
            </a:r>
            <a:r>
              <a:rPr lang="fr-FR" dirty="0"/>
              <a:t>sodique (</a:t>
            </a:r>
            <a:r>
              <a:rPr lang="fr-FR" dirty="0" smtClean="0"/>
              <a:t>Fragmine), Enoxaparine sodique (Lovenox) +++++ , Innohep </a:t>
            </a:r>
          </a:p>
          <a:p>
            <a:pPr eaLnBrk="1" hangingPunct="1"/>
            <a:r>
              <a:rPr lang="fr-FR" sz="2800" b="1" u="sng" dirty="0"/>
              <a:t>Utilisation </a:t>
            </a:r>
            <a:r>
              <a:rPr lang="fr-FR" sz="2800" b="1" u="sng" dirty="0" smtClean="0"/>
              <a:t>:</a:t>
            </a:r>
            <a:endParaRPr lang="fr-FR" sz="2800" b="1" u="sng" dirty="0"/>
          </a:p>
          <a:p>
            <a:pPr marL="996950" lvl="2" indent="-457200">
              <a:buFont typeface="Wingdings" panose="05000000000000000000" pitchFamily="2" charset="2"/>
              <a:buChar char="ü"/>
            </a:pPr>
            <a:r>
              <a:rPr lang="fr-FR" sz="2800" dirty="0"/>
              <a:t>Préventif +++ : 0,4 ml /jour administrée en général 12 heures avant le geste chirurgical puis une fois par </a:t>
            </a:r>
            <a:r>
              <a:rPr lang="fr-FR" sz="2800" dirty="0" smtClean="0"/>
              <a:t>jour</a:t>
            </a:r>
            <a:endParaRPr lang="fr-FR" sz="2800" dirty="0"/>
          </a:p>
          <a:p>
            <a:pPr marL="996950" lvl="2" indent="-457200">
              <a:buFont typeface="Wingdings" panose="05000000000000000000" pitchFamily="2" charset="2"/>
              <a:buChar char="ü"/>
            </a:pPr>
            <a:r>
              <a:rPr lang="fr-FR" sz="2800" dirty="0"/>
              <a:t>Curatif </a:t>
            </a:r>
            <a:r>
              <a:rPr lang="fr-FR" sz="2800" dirty="0" smtClean="0"/>
              <a:t>: TVP, embolie </a:t>
            </a:r>
            <a:r>
              <a:rPr lang="fr-FR" sz="2800" dirty="0"/>
              <a:t>pulmonaire </a:t>
            </a:r>
            <a:r>
              <a:rPr lang="fr-FR" sz="2800" dirty="0" smtClean="0"/>
              <a:t>et SCA :(</a:t>
            </a:r>
            <a:r>
              <a:rPr lang="fr-FR" sz="2800" dirty="0"/>
              <a:t>Fraxiparine, Fragmine et Lovenox) :dose  0.1ml/10 kg/ 2 fois par jours ( </a:t>
            </a:r>
            <a:r>
              <a:rPr lang="fr-FR" sz="2800" dirty="0" smtClean="0"/>
              <a:t>Lovenox).</a:t>
            </a:r>
            <a:endParaRPr lang="fr-FR" sz="2800" dirty="0"/>
          </a:p>
          <a:p>
            <a:pPr marL="457200" lvl="3" indent="-457200">
              <a:buFont typeface="Arial" panose="020B0604020202020204" pitchFamily="34" charset="0"/>
              <a:buChar char="•"/>
            </a:pPr>
            <a:r>
              <a:rPr lang="fr-FR" sz="2800" b="1" u="sng" dirty="0" smtClean="0"/>
              <a:t>Surveillance</a:t>
            </a:r>
            <a:r>
              <a:rPr lang="fr-FR" sz="2800" dirty="0" smtClean="0"/>
              <a:t> : </a:t>
            </a:r>
          </a:p>
          <a:p>
            <a:pPr marL="534988" lvl="3" indent="0">
              <a:buFont typeface="Wingdings" panose="05000000000000000000" pitchFamily="2" charset="2"/>
              <a:buChar char="ü"/>
            </a:pPr>
            <a:r>
              <a:rPr lang="fr-FR" sz="2800" dirty="0"/>
              <a:t> </a:t>
            </a:r>
            <a:r>
              <a:rPr lang="fr-FR" sz="2800" dirty="0" smtClean="0"/>
              <a:t>  Pas de surveillance par le TCA.</a:t>
            </a:r>
          </a:p>
          <a:p>
            <a:pPr marL="457200" lvl="3" indent="77788">
              <a:buFont typeface="Wingdings" panose="05000000000000000000" pitchFamily="2" charset="2"/>
              <a:buChar char="ü"/>
            </a:pPr>
            <a:r>
              <a:rPr lang="fr-FR" sz="2800" dirty="0"/>
              <a:t> </a:t>
            </a:r>
            <a:r>
              <a:rPr lang="fr-FR" sz="2800" dirty="0" smtClean="0"/>
              <a:t>   Surveillance des plaquettes 2 fois par semaine</a:t>
            </a:r>
          </a:p>
          <a:p>
            <a:pPr marL="457200" lvl="3" indent="77788">
              <a:buFont typeface="Wingdings" panose="05000000000000000000" pitchFamily="2" charset="2"/>
              <a:buChar char="ü"/>
            </a:pPr>
            <a:r>
              <a:rPr lang="fr-FR" sz="2800" dirty="0"/>
              <a:t> </a:t>
            </a:r>
            <a:r>
              <a:rPr lang="fr-FR" sz="2800" dirty="0" smtClean="0"/>
              <a:t>   Surveillance de l’activité anti X si nécessaire </a:t>
            </a:r>
            <a:r>
              <a:rPr lang="fr-FR" sz="2800" dirty="0"/>
              <a:t>: </a:t>
            </a:r>
            <a:r>
              <a:rPr lang="fr-FR" sz="2800" dirty="0" smtClean="0"/>
              <a:t> entre 0.5 </a:t>
            </a:r>
            <a:r>
              <a:rPr lang="fr-FR" sz="2800" dirty="0"/>
              <a:t>et 1 UI </a:t>
            </a:r>
            <a:r>
              <a:rPr lang="fr-FR" sz="2800" dirty="0" smtClean="0"/>
              <a:t>anti Xa </a:t>
            </a:r>
            <a:r>
              <a:rPr lang="fr-FR" sz="2800" dirty="0"/>
              <a:t>/ml</a:t>
            </a:r>
            <a:endParaRPr lang="fr-FR" sz="2800" dirty="0" smtClean="0"/>
          </a:p>
          <a:p>
            <a:pPr marL="0" lvl="3" indent="0">
              <a:buNone/>
            </a:pPr>
            <a:r>
              <a:rPr lang="fr-FR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8267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b="1" u="sng" dirty="0" smtClean="0"/>
              <a:t>Complications de l’héparinothérapie :</a:t>
            </a:r>
          </a:p>
          <a:p>
            <a:endParaRPr lang="pt-BR" sz="2800" b="1" dirty="0"/>
          </a:p>
          <a:p>
            <a:r>
              <a:rPr lang="fr-FR" sz="2800" dirty="0" smtClean="0"/>
              <a:t>Les </a:t>
            </a:r>
            <a:r>
              <a:rPr lang="fr-FR" sz="2800" dirty="0"/>
              <a:t>deux complications majeures du traitement par l’HNF à dose curative sont </a:t>
            </a:r>
          </a:p>
          <a:p>
            <a:r>
              <a:rPr lang="fr-FR" sz="2800" u="sng" dirty="0"/>
              <a:t>l’hémorragie</a:t>
            </a:r>
            <a:r>
              <a:rPr lang="fr-FR" sz="2800" dirty="0"/>
              <a:t> et la </a:t>
            </a:r>
            <a:r>
              <a:rPr lang="fr-FR" sz="2800" u="sng" dirty="0"/>
              <a:t>thrombopénie à l’héparine (TIH) </a:t>
            </a:r>
            <a:endParaRPr lang="fr-FR" sz="2800" u="sng" dirty="0" smtClean="0"/>
          </a:p>
          <a:p>
            <a:endParaRPr lang="fr-FR" sz="2800" u="sng" dirty="0"/>
          </a:p>
          <a:p>
            <a:r>
              <a:rPr lang="fr-FR" sz="2800" u="sng" dirty="0" smtClean="0"/>
              <a:t>Hémorragies</a:t>
            </a:r>
            <a:endParaRPr lang="fr-FR" sz="2800" u="sng" dirty="0"/>
          </a:p>
          <a:p>
            <a:endParaRPr lang="fr-FR" sz="2800" dirty="0" smtClean="0"/>
          </a:p>
          <a:p>
            <a:r>
              <a:rPr lang="fr-FR" sz="2800" dirty="0" smtClean="0"/>
              <a:t>l’effet indésirable le plus fréquent. L’incidence est plus </a:t>
            </a:r>
            <a:r>
              <a:rPr lang="fr-FR" sz="2800" dirty="0"/>
              <a:t>faible avec les </a:t>
            </a:r>
            <a:r>
              <a:rPr lang="fr-FR" sz="2800" dirty="0" smtClean="0"/>
              <a:t>HBPM.Le risque hémorragique des HBPM est aggravé en </a:t>
            </a:r>
            <a:r>
              <a:rPr lang="fr-FR" sz="2800" dirty="0"/>
              <a:t>cas </a:t>
            </a:r>
            <a:r>
              <a:rPr lang="fr-FR" sz="2800" dirty="0" smtClean="0"/>
              <a:t>d’</a:t>
            </a:r>
            <a:r>
              <a:rPr lang="fr-FR" sz="2800" dirty="0" err="1" smtClean="0"/>
              <a:t>insufﬁsance</a:t>
            </a:r>
            <a:r>
              <a:rPr lang="fr-FR" sz="2800" dirty="0" smtClean="0"/>
              <a:t> rénale </a:t>
            </a:r>
            <a:r>
              <a:rPr lang="fr-FR" sz="2800" dirty="0"/>
              <a:t>même </a:t>
            </a:r>
            <a:r>
              <a:rPr lang="fr-FR" sz="2800" dirty="0" smtClean="0"/>
              <a:t>modérée</a:t>
            </a:r>
            <a:endParaRPr lang="fr-FR" sz="2800" dirty="0"/>
          </a:p>
          <a:p>
            <a:endParaRPr lang="fr-FR" sz="2800" dirty="0" smtClean="0"/>
          </a:p>
          <a:p>
            <a:r>
              <a:rPr lang="fr-FR" sz="2800" dirty="0" smtClean="0"/>
              <a:t>lésions organiques susceptibles de </a:t>
            </a:r>
            <a:r>
              <a:rPr lang="fr-FR" sz="2800" dirty="0" smtClean="0"/>
              <a:t>saigner, une insuffisance rénale, certaines </a:t>
            </a:r>
            <a:r>
              <a:rPr lang="fr-FR" sz="2800" dirty="0"/>
              <a:t>associations </a:t>
            </a:r>
            <a:r>
              <a:rPr lang="fr-FR" sz="2800" dirty="0" smtClean="0"/>
              <a:t>médicamenteuses peuvent </a:t>
            </a:r>
            <a:r>
              <a:rPr lang="fr-FR" sz="2800" dirty="0" smtClean="0"/>
              <a:t>majorer </a:t>
            </a:r>
            <a:r>
              <a:rPr lang="fr-FR" sz="2800" dirty="0" smtClean="0"/>
              <a:t>ces </a:t>
            </a:r>
            <a:r>
              <a:rPr lang="fr-FR" sz="2800" dirty="0"/>
              <a:t>manifestations. </a:t>
            </a:r>
            <a:endParaRPr lang="fr-FR" sz="2800" dirty="0" smtClean="0"/>
          </a:p>
          <a:p>
            <a:endParaRPr lang="fr-FR" sz="2800" dirty="0"/>
          </a:p>
          <a:p>
            <a:r>
              <a:rPr lang="fr-FR" sz="2800" dirty="0" smtClean="0"/>
              <a:t>En  </a:t>
            </a:r>
            <a:r>
              <a:rPr lang="fr-FR" sz="2800" dirty="0"/>
              <a:t>cas  de  surdosage  en  héparine,  on  peut  utiliser  la  protamine  comme  antidote,  dose </a:t>
            </a:r>
            <a:r>
              <a:rPr lang="fr-FR" sz="2800" dirty="0" smtClean="0"/>
              <a:t>pour </a:t>
            </a:r>
            <a:r>
              <a:rPr lang="fr-FR" sz="2800" dirty="0"/>
              <a:t>dose (1 </a:t>
            </a:r>
            <a:r>
              <a:rPr lang="fr-FR" sz="2800" dirty="0" smtClean="0"/>
              <a:t>ml contient 10 mg et </a:t>
            </a:r>
            <a:r>
              <a:rPr lang="fr-FR" sz="2800" dirty="0"/>
              <a:t>neutralise 1000 U d’héparine).</a:t>
            </a:r>
          </a:p>
        </p:txBody>
      </p:sp>
    </p:spTree>
    <p:extLst>
      <p:ext uri="{BB962C8B-B14F-4D97-AF65-F5344CB8AC3E}">
        <p14:creationId xmlns:p14="http://schemas.microsoft.com/office/powerpoint/2010/main" val="281095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u="sng" dirty="0">
                <a:solidFill>
                  <a:prstClr val="black"/>
                </a:solidFill>
              </a:rPr>
              <a:t>Thrombopénie </a:t>
            </a:r>
            <a:r>
              <a:rPr lang="fr-FR" sz="2800" u="sng" dirty="0" smtClean="0">
                <a:solidFill>
                  <a:prstClr val="black"/>
                </a:solidFill>
              </a:rPr>
              <a:t>à l’héparine</a:t>
            </a:r>
            <a:endParaRPr lang="fr-FR" sz="2800" u="sng" dirty="0">
              <a:solidFill>
                <a:prstClr val="black"/>
              </a:solidFill>
            </a:endParaRPr>
          </a:p>
          <a:p>
            <a:endParaRPr lang="fr-FR" sz="2800" dirty="0" smtClean="0">
              <a:solidFill>
                <a:prstClr val="black"/>
              </a:solidFill>
            </a:endParaRPr>
          </a:p>
          <a:p>
            <a:r>
              <a:rPr lang="fr-FR" sz="2800" dirty="0" smtClean="0">
                <a:solidFill>
                  <a:prstClr val="black"/>
                </a:solidFill>
              </a:rPr>
              <a:t>Les thrombopénies à l’héparine sont de deux types :</a:t>
            </a:r>
            <a:endParaRPr lang="fr-FR" sz="2800" dirty="0">
              <a:solidFill>
                <a:prstClr val="black"/>
              </a:solidFill>
            </a:endParaRPr>
          </a:p>
          <a:p>
            <a:endParaRPr lang="fr-FR" sz="2800" dirty="0">
              <a:solidFill>
                <a:prstClr val="black"/>
              </a:solidFill>
            </a:endParaRPr>
          </a:p>
          <a:p>
            <a:r>
              <a:rPr lang="fr-FR" sz="2800" dirty="0">
                <a:solidFill>
                  <a:prstClr val="black"/>
                </a:solidFill>
              </a:rPr>
              <a:t>•  </a:t>
            </a:r>
            <a:r>
              <a:rPr lang="fr-FR" sz="2800" b="1" u="sng" dirty="0">
                <a:solidFill>
                  <a:prstClr val="black"/>
                </a:solidFill>
              </a:rPr>
              <a:t>le type I</a:t>
            </a:r>
            <a:r>
              <a:rPr lang="fr-FR" sz="2800" dirty="0">
                <a:solidFill>
                  <a:prstClr val="black"/>
                </a:solidFill>
              </a:rPr>
              <a:t>: </a:t>
            </a:r>
            <a:r>
              <a:rPr lang="fr-FR" sz="2800" dirty="0" smtClean="0">
                <a:solidFill>
                  <a:prstClr val="black"/>
                </a:solidFill>
              </a:rPr>
              <a:t>fréquent et bénin habituellement  modéré (&gt; 100 000/mm </a:t>
            </a:r>
            <a:r>
              <a:rPr lang="fr-FR" sz="2800" dirty="0">
                <a:solidFill>
                  <a:prstClr val="black"/>
                </a:solidFill>
              </a:rPr>
              <a:t>3 </a:t>
            </a:r>
            <a:r>
              <a:rPr lang="fr-FR" sz="2800" dirty="0" smtClean="0">
                <a:solidFill>
                  <a:prstClr val="black"/>
                </a:solidFill>
              </a:rPr>
              <a:t>), précoce (</a:t>
            </a:r>
            <a:r>
              <a:rPr lang="fr-FR" sz="2800" dirty="0">
                <a:solidFill>
                  <a:prstClr val="black"/>
                </a:solidFill>
              </a:rPr>
              <a:t>avant </a:t>
            </a:r>
            <a:r>
              <a:rPr lang="fr-FR" sz="2800" dirty="0" smtClean="0">
                <a:solidFill>
                  <a:prstClr val="black"/>
                </a:solidFill>
              </a:rPr>
              <a:t>le 5eme </a:t>
            </a:r>
            <a:r>
              <a:rPr lang="fr-FR" sz="2800" dirty="0">
                <a:solidFill>
                  <a:prstClr val="black"/>
                </a:solidFill>
              </a:rPr>
              <a:t>j) </a:t>
            </a:r>
            <a:r>
              <a:rPr lang="fr-FR" sz="2800" dirty="0" smtClean="0">
                <a:solidFill>
                  <a:prstClr val="black"/>
                </a:solidFill>
              </a:rPr>
              <a:t>et ne nécessitant </a:t>
            </a:r>
            <a:r>
              <a:rPr lang="fr-FR" sz="2800" dirty="0">
                <a:solidFill>
                  <a:prstClr val="black"/>
                </a:solidFill>
              </a:rPr>
              <a:t>pas  l’arrêt </a:t>
            </a:r>
            <a:r>
              <a:rPr lang="fr-FR" sz="2800" dirty="0" smtClean="0">
                <a:solidFill>
                  <a:prstClr val="black"/>
                </a:solidFill>
              </a:rPr>
              <a:t>du   </a:t>
            </a:r>
            <a:r>
              <a:rPr lang="fr-FR" sz="2800" dirty="0">
                <a:solidFill>
                  <a:prstClr val="black"/>
                </a:solidFill>
              </a:rPr>
              <a:t>traitement  </a:t>
            </a:r>
          </a:p>
          <a:p>
            <a:endParaRPr lang="fr-FR" sz="2800" dirty="0">
              <a:solidFill>
                <a:prstClr val="black"/>
              </a:solidFill>
            </a:endParaRPr>
          </a:p>
          <a:p>
            <a:r>
              <a:rPr lang="fr-FR" sz="2800" dirty="0">
                <a:solidFill>
                  <a:prstClr val="black"/>
                </a:solidFill>
              </a:rPr>
              <a:t>•  </a:t>
            </a:r>
            <a:r>
              <a:rPr lang="fr-FR" sz="2800" b="1" u="sng" dirty="0">
                <a:solidFill>
                  <a:prstClr val="black"/>
                </a:solidFill>
              </a:rPr>
              <a:t>le type II:</a:t>
            </a:r>
            <a:r>
              <a:rPr lang="fr-FR" sz="2800" b="1" dirty="0">
                <a:solidFill>
                  <a:prstClr val="black"/>
                </a:solidFill>
              </a:rPr>
              <a:t> </a:t>
            </a:r>
            <a:r>
              <a:rPr lang="fr-FR" sz="2800" dirty="0">
                <a:solidFill>
                  <a:prstClr val="black"/>
                </a:solidFill>
              </a:rPr>
              <a:t>d’origine </a:t>
            </a:r>
            <a:r>
              <a:rPr lang="fr-FR" sz="2800" dirty="0" smtClean="0">
                <a:solidFill>
                  <a:prstClr val="black"/>
                </a:solidFill>
              </a:rPr>
              <a:t>immunologique </a:t>
            </a:r>
            <a:r>
              <a:rPr lang="fr-FR" sz="2800" dirty="0">
                <a:solidFill>
                  <a:prstClr val="black"/>
                </a:solidFill>
              </a:rPr>
              <a:t>[TIH</a:t>
            </a:r>
            <a:r>
              <a:rPr lang="fr-FR" sz="2800" dirty="0" smtClean="0">
                <a:solidFill>
                  <a:prstClr val="black"/>
                </a:solidFill>
              </a:rPr>
              <a:t>].  </a:t>
            </a:r>
            <a:endParaRPr lang="fr-FR" sz="2800" dirty="0">
              <a:solidFill>
                <a:prstClr val="black"/>
              </a:solidFill>
            </a:endParaRPr>
          </a:p>
          <a:p>
            <a:endParaRPr lang="fr-FR" sz="2800" dirty="0">
              <a:solidFill>
                <a:prstClr val="black"/>
              </a:solidFill>
            </a:endParaRPr>
          </a:p>
          <a:p>
            <a:r>
              <a:rPr lang="fr-FR" sz="2800" dirty="0">
                <a:solidFill>
                  <a:prstClr val="black"/>
                </a:solidFill>
              </a:rPr>
              <a:t>Les TIH surviennent dans 1 à 5% des traitements par héparine non fractionnée et dans 0,1 à 0,2% en cas d’héparine de bas poids moléculaire. </a:t>
            </a:r>
          </a:p>
          <a:p>
            <a:endParaRPr lang="fr-FR" sz="2800" dirty="0">
              <a:solidFill>
                <a:prstClr val="black"/>
              </a:solidFill>
            </a:endParaRPr>
          </a:p>
          <a:p>
            <a:r>
              <a:rPr lang="fr-FR" sz="2800" dirty="0">
                <a:solidFill>
                  <a:prstClr val="black"/>
                </a:solidFill>
              </a:rPr>
              <a:t>La TIH résulte d'une réaction immune humorale dirigée contre un complexe impliquant le facteur plaquettaire 4 (PF4) endogène et l'héparine exogène</a:t>
            </a:r>
          </a:p>
        </p:txBody>
      </p:sp>
    </p:spTree>
    <p:extLst>
      <p:ext uri="{BB962C8B-B14F-4D97-AF65-F5344CB8AC3E}">
        <p14:creationId xmlns:p14="http://schemas.microsoft.com/office/powerpoint/2010/main" val="28950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dirty="0">
                <a:solidFill>
                  <a:prstClr val="black"/>
                </a:solidFill>
              </a:rPr>
              <a:t>Une </a:t>
            </a:r>
            <a:r>
              <a:rPr lang="fr-FR" sz="2800" dirty="0" smtClean="0">
                <a:solidFill>
                  <a:prstClr val="black"/>
                </a:solidFill>
              </a:rPr>
              <a:t>TIH doit être suspectée devant un nombre de plaquettes </a:t>
            </a:r>
            <a:r>
              <a:rPr lang="fr-FR" sz="2800" dirty="0">
                <a:solidFill>
                  <a:prstClr val="black"/>
                </a:solidFill>
              </a:rPr>
              <a:t>inférieur </a:t>
            </a:r>
            <a:r>
              <a:rPr lang="fr-FR" sz="2800" dirty="0" smtClean="0">
                <a:solidFill>
                  <a:prstClr val="black"/>
                </a:solidFill>
              </a:rPr>
              <a:t>à  150   </a:t>
            </a:r>
            <a:r>
              <a:rPr lang="fr-FR" sz="2800" dirty="0">
                <a:solidFill>
                  <a:prstClr val="black"/>
                </a:solidFill>
              </a:rPr>
              <a:t>000/mm 3 </a:t>
            </a:r>
            <a:r>
              <a:rPr lang="fr-FR" sz="2800" dirty="0" smtClean="0">
                <a:solidFill>
                  <a:prstClr val="black"/>
                </a:solidFill>
              </a:rPr>
              <a:t>et/ou une chute  relative  </a:t>
            </a:r>
            <a:r>
              <a:rPr lang="fr-FR" sz="2800" dirty="0">
                <a:solidFill>
                  <a:prstClr val="black"/>
                </a:solidFill>
              </a:rPr>
              <a:t>des </a:t>
            </a:r>
            <a:r>
              <a:rPr lang="fr-FR" sz="2800" dirty="0" smtClean="0">
                <a:solidFill>
                  <a:prstClr val="black"/>
                </a:solidFill>
              </a:rPr>
              <a:t>plaquettes  de  plus  de 30 % par rapport à la numération </a:t>
            </a:r>
            <a:r>
              <a:rPr lang="fr-FR" sz="2800" dirty="0">
                <a:solidFill>
                  <a:prstClr val="black"/>
                </a:solidFill>
              </a:rPr>
              <a:t>plaquettaire </a:t>
            </a:r>
            <a:r>
              <a:rPr lang="fr-FR" sz="2800" dirty="0" smtClean="0">
                <a:solidFill>
                  <a:prstClr val="black"/>
                </a:solidFill>
              </a:rPr>
              <a:t>avant tout traitement</a:t>
            </a:r>
            <a:r>
              <a:rPr lang="fr-FR" sz="2800" dirty="0">
                <a:solidFill>
                  <a:prstClr val="black"/>
                </a:solidFill>
              </a:rPr>
              <a:t>. </a:t>
            </a:r>
          </a:p>
          <a:p>
            <a:endParaRPr lang="fr-FR" sz="2800" dirty="0">
              <a:solidFill>
                <a:prstClr val="black"/>
              </a:solidFill>
            </a:endParaRPr>
          </a:p>
          <a:p>
            <a:r>
              <a:rPr lang="fr-FR" sz="2800" dirty="0">
                <a:solidFill>
                  <a:prstClr val="black"/>
                </a:solidFill>
              </a:rPr>
              <a:t>Elle   apparaît   essentiellement entre  le   5 e et   le   21 e jour</a:t>
            </a:r>
          </a:p>
          <a:p>
            <a:endParaRPr lang="fr-FR" sz="2800" dirty="0">
              <a:solidFill>
                <a:prstClr val="black"/>
              </a:solidFill>
            </a:endParaRPr>
          </a:p>
          <a:p>
            <a:r>
              <a:rPr lang="fr-FR" sz="2800" dirty="0">
                <a:solidFill>
                  <a:prstClr val="black"/>
                </a:solidFill>
              </a:rPr>
              <a:t>Les  signes   évocateurs   d’une   TIH   sont   </a:t>
            </a:r>
            <a:r>
              <a:rPr lang="fr-FR" sz="2800" dirty="0" smtClean="0">
                <a:solidFill>
                  <a:prstClr val="black"/>
                </a:solidFill>
              </a:rPr>
              <a:t>:</a:t>
            </a:r>
          </a:p>
          <a:p>
            <a:endParaRPr lang="fr-FR" sz="28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prstClr val="black"/>
                </a:solidFill>
              </a:rPr>
              <a:t>Aggravation </a:t>
            </a:r>
            <a:r>
              <a:rPr lang="fr-FR" sz="2800" dirty="0" smtClean="0">
                <a:solidFill>
                  <a:prstClr val="black"/>
                </a:solidFill>
              </a:rPr>
              <a:t>ou </a:t>
            </a:r>
            <a:r>
              <a:rPr lang="fr-FR" sz="2800" dirty="0" smtClean="0">
                <a:solidFill>
                  <a:prstClr val="black"/>
                </a:solidFill>
              </a:rPr>
              <a:t>nouvelle </a:t>
            </a:r>
            <a:r>
              <a:rPr lang="fr-FR" sz="2800" dirty="0" smtClean="0">
                <a:solidFill>
                  <a:prstClr val="black"/>
                </a:solidFill>
              </a:rPr>
              <a:t>suspicion d’événements thromboemboliques   </a:t>
            </a:r>
            <a:r>
              <a:rPr lang="fr-FR" sz="2800" dirty="0">
                <a:solidFill>
                  <a:prstClr val="black"/>
                </a:solidFill>
              </a:rPr>
              <a:t>veineux   et/ou </a:t>
            </a:r>
            <a:r>
              <a:rPr lang="fr-FR" sz="2800" dirty="0" smtClean="0">
                <a:solidFill>
                  <a:prstClr val="black"/>
                </a:solidFill>
              </a:rPr>
              <a:t>artériels </a:t>
            </a:r>
            <a:endParaRPr lang="fr-FR" sz="2800" dirty="0" smtClean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fr-FR" sz="28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prstClr val="black"/>
                </a:solidFill>
              </a:rPr>
              <a:t>Lésion cutanée douloureuse au point </a:t>
            </a:r>
            <a:r>
              <a:rPr lang="fr-FR" sz="2800" dirty="0" smtClean="0">
                <a:solidFill>
                  <a:prstClr val="black"/>
                </a:solidFill>
              </a:rPr>
              <a:t>d’injection.</a:t>
            </a:r>
            <a:endParaRPr lang="fr-FR" sz="2800" dirty="0" smtClean="0">
              <a:solidFill>
                <a:prstClr val="black"/>
              </a:solidFill>
            </a:endParaRPr>
          </a:p>
          <a:p>
            <a:endParaRPr lang="fr-FR" sz="2800" dirty="0">
              <a:solidFill>
                <a:prstClr val="black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fr-FR" sz="2800" dirty="0">
                <a:solidFill>
                  <a:prstClr val="black"/>
                </a:solidFill>
              </a:rPr>
              <a:t>Les complications hémorragiques sont rares et souvent liées au diagnostic </a:t>
            </a:r>
            <a:r>
              <a:rPr lang="fr-FR" sz="2800" dirty="0" smtClean="0">
                <a:solidFill>
                  <a:prstClr val="black"/>
                </a:solidFill>
              </a:rPr>
              <a:t>tardif.</a:t>
            </a:r>
            <a:endParaRPr lang="fr-FR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94759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600200" y="-24"/>
            <a:ext cx="8991600" cy="685800"/>
          </a:xfrm>
        </p:spPr>
        <p:txBody>
          <a:bodyPr>
            <a:noAutofit/>
          </a:bodyPr>
          <a:lstStyle/>
          <a:p>
            <a:r>
              <a:rPr lang="fr-FR" sz="4000" b="1" u="sng" dirty="0">
                <a:solidFill>
                  <a:srgbClr val="FF0000"/>
                </a:solidFill>
              </a:rPr>
              <a:t>Anti vitamine K </a:t>
            </a:r>
            <a:r>
              <a:rPr lang="fr-FR" sz="4000" b="1" u="sng" dirty="0" smtClean="0">
                <a:solidFill>
                  <a:srgbClr val="FF0000"/>
                </a:solidFill>
              </a:rPr>
              <a:t>AVK</a:t>
            </a:r>
            <a:endParaRPr lang="fr-FR" sz="4000" b="1" dirty="0">
              <a:solidFill>
                <a:srgbClr val="FF0000"/>
              </a:solidFill>
            </a:endParaRPr>
          </a:p>
        </p:txBody>
      </p:sp>
      <p:sp>
        <p:nvSpPr>
          <p:cNvPr id="75782" name="Rectangle 2054"/>
          <p:cNvSpPr>
            <a:spLocks noChangeArrowheads="1"/>
          </p:cNvSpPr>
          <p:nvPr/>
        </p:nvSpPr>
        <p:spPr bwMode="auto">
          <a:xfrm>
            <a:off x="1523999" y="4114800"/>
            <a:ext cx="9729019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95250" indent="-95250">
              <a:spcBef>
                <a:spcPct val="20000"/>
              </a:spcBef>
              <a:buFont typeface="Wingdings" pitchFamily="2" charset="2"/>
              <a:buChar char="ü"/>
            </a:pPr>
            <a:r>
              <a:rPr lang="fr-FR" sz="3200" u="sng" dirty="0">
                <a:solidFill>
                  <a:prstClr val="black"/>
                </a:solidFill>
              </a:rPr>
              <a:t>Adaptation posologique</a:t>
            </a:r>
            <a:r>
              <a:rPr lang="fr-FR" sz="3200" dirty="0">
                <a:solidFill>
                  <a:prstClr val="black"/>
                </a:solidFill>
              </a:rPr>
              <a:t> :</a:t>
            </a:r>
          </a:p>
          <a:p>
            <a:pPr marL="571500" lvl="1" indent="-2857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sz="3200" dirty="0">
                <a:solidFill>
                  <a:prstClr val="black"/>
                </a:solidFill>
              </a:rPr>
              <a:t>Fonction de l’INR </a:t>
            </a:r>
            <a:r>
              <a:rPr lang="fr-FR" sz="2800" dirty="0">
                <a:solidFill>
                  <a:prstClr val="black"/>
                </a:solidFill>
              </a:rPr>
              <a:t>(International Normalized Ratio)</a:t>
            </a:r>
          </a:p>
          <a:p>
            <a:pPr marL="571500" lvl="1" indent="-285750">
              <a:lnSpc>
                <a:spcPct val="80000"/>
              </a:lnSpc>
              <a:spcBef>
                <a:spcPct val="20000"/>
              </a:spcBef>
              <a:buFont typeface="Wingdings" pitchFamily="2" charset="2"/>
              <a:buChar char="Ø"/>
            </a:pPr>
            <a:r>
              <a:rPr lang="fr-FR" sz="3200" dirty="0">
                <a:solidFill>
                  <a:prstClr val="black"/>
                </a:solidFill>
              </a:rPr>
              <a:t>Valeurs cibles </a:t>
            </a:r>
            <a:r>
              <a:rPr lang="fr-FR" sz="3200" dirty="0" smtClean="0">
                <a:solidFill>
                  <a:prstClr val="black"/>
                </a:solidFill>
              </a:rPr>
              <a:t>:</a:t>
            </a:r>
          </a:p>
          <a:p>
            <a:pPr marL="990600" lvl="2" indent="-228600">
              <a:lnSpc>
                <a:spcPct val="75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2800" dirty="0" smtClean="0">
                <a:solidFill>
                  <a:prstClr val="black"/>
                </a:solidFill>
              </a:rPr>
              <a:t> 2.5 à 4 (prothèses mécaniques)</a:t>
            </a:r>
          </a:p>
          <a:p>
            <a:pPr marL="990600" lvl="2" indent="-228600">
              <a:lnSpc>
                <a:spcPct val="75000"/>
              </a:lnSpc>
              <a:spcBef>
                <a:spcPct val="20000"/>
              </a:spcBef>
              <a:buFont typeface="Wingdings" pitchFamily="2" charset="2"/>
              <a:buChar char="q"/>
            </a:pPr>
            <a:r>
              <a:rPr lang="fr-FR" sz="2800" dirty="0" smtClean="0">
                <a:solidFill>
                  <a:prstClr val="black"/>
                </a:solidFill>
              </a:rPr>
              <a:t> 2 à 3 : autres </a:t>
            </a:r>
            <a:r>
              <a:rPr lang="fr-FR" sz="2800" dirty="0" smtClean="0">
                <a:solidFill>
                  <a:prstClr val="black"/>
                </a:solidFill>
              </a:rPr>
              <a:t>indications (y compris valves biologiques).</a:t>
            </a:r>
            <a:endParaRPr lang="fr-FR" sz="2800" dirty="0">
              <a:solidFill>
                <a:prstClr val="black"/>
              </a:solidFill>
            </a:endParaRPr>
          </a:p>
        </p:txBody>
      </p:sp>
      <p:grpSp>
        <p:nvGrpSpPr>
          <p:cNvPr id="2" name="Group 2061"/>
          <p:cNvGrpSpPr>
            <a:grpSpLocks/>
          </p:cNvGrpSpPr>
          <p:nvPr/>
        </p:nvGrpSpPr>
        <p:grpSpPr bwMode="auto">
          <a:xfrm>
            <a:off x="1600200" y="928670"/>
            <a:ext cx="9067800" cy="3124200"/>
            <a:chOff x="0" y="576"/>
            <a:chExt cx="5712" cy="1968"/>
          </a:xfrm>
        </p:grpSpPr>
        <p:sp>
          <p:nvSpPr>
            <p:cNvPr id="75779" name="Rectangle 2051"/>
            <p:cNvSpPr>
              <a:spLocks noChangeArrowheads="1"/>
            </p:cNvSpPr>
            <p:nvPr/>
          </p:nvSpPr>
          <p:spPr bwMode="auto">
            <a:xfrm>
              <a:off x="0" y="1272"/>
              <a:ext cx="1584" cy="4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190500" indent="-190500">
                <a:spcBef>
                  <a:spcPct val="20000"/>
                </a:spcBef>
                <a:buFont typeface="Wingdings" pitchFamily="2" charset="2"/>
                <a:buChar char="ü"/>
              </a:pPr>
              <a:r>
                <a:rPr lang="fr-FR" sz="3200" u="sng" dirty="0">
                  <a:solidFill>
                    <a:prstClr val="black"/>
                  </a:solidFill>
                </a:rPr>
                <a:t>Posologies</a:t>
              </a:r>
            </a:p>
          </p:txBody>
        </p:sp>
        <p:sp>
          <p:nvSpPr>
            <p:cNvPr id="75780" name="Rectangle 2052"/>
            <p:cNvSpPr>
              <a:spLocks noChangeArrowheads="1"/>
            </p:cNvSpPr>
            <p:nvPr/>
          </p:nvSpPr>
          <p:spPr bwMode="auto">
            <a:xfrm>
              <a:off x="1824" y="576"/>
              <a:ext cx="3888" cy="5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5000"/>
                </a:lnSpc>
                <a:spcBef>
                  <a:spcPct val="20000"/>
                </a:spcBef>
              </a:pPr>
              <a:r>
                <a:rPr lang="fr-FR" sz="3100" dirty="0">
                  <a:solidFill>
                    <a:prstClr val="black"/>
                  </a:solidFill>
                </a:rPr>
                <a:t>Dose initiale empirique car sensibilité individuelle importante </a:t>
              </a:r>
            </a:p>
          </p:txBody>
        </p:sp>
        <p:sp>
          <p:nvSpPr>
            <p:cNvPr id="75781" name="Rectangle 2053"/>
            <p:cNvSpPr>
              <a:spLocks noChangeArrowheads="1"/>
            </p:cNvSpPr>
            <p:nvPr/>
          </p:nvSpPr>
          <p:spPr bwMode="auto">
            <a:xfrm>
              <a:off x="1824" y="1320"/>
              <a:ext cx="388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marL="342900" indent="-342900">
                <a:lnSpc>
                  <a:spcPct val="85000"/>
                </a:lnSpc>
                <a:spcBef>
                  <a:spcPct val="20000"/>
                </a:spcBef>
              </a:pPr>
              <a:r>
                <a:rPr lang="fr-FR" sz="3100" dirty="0">
                  <a:solidFill>
                    <a:prstClr val="black"/>
                  </a:solidFill>
                </a:rPr>
                <a:t>Adaptation posologique individuelle</a:t>
              </a:r>
            </a:p>
          </p:txBody>
        </p:sp>
        <p:grpSp>
          <p:nvGrpSpPr>
            <p:cNvPr id="3" name="Group 2055"/>
            <p:cNvGrpSpPr>
              <a:grpSpLocks/>
            </p:cNvGrpSpPr>
            <p:nvPr/>
          </p:nvGrpSpPr>
          <p:grpSpPr bwMode="auto">
            <a:xfrm>
              <a:off x="1392" y="984"/>
              <a:ext cx="384" cy="984"/>
              <a:chOff x="1607" y="1115"/>
              <a:chExt cx="1272" cy="591"/>
            </a:xfrm>
          </p:grpSpPr>
          <p:grpSp>
            <p:nvGrpSpPr>
              <p:cNvPr id="4" name="Group 2056"/>
              <p:cNvGrpSpPr>
                <a:grpSpLocks/>
              </p:cNvGrpSpPr>
              <p:nvPr/>
            </p:nvGrpSpPr>
            <p:grpSpPr bwMode="auto">
              <a:xfrm rot="-5400000">
                <a:off x="1947" y="775"/>
                <a:ext cx="591" cy="1272"/>
                <a:chOff x="2160" y="2784"/>
                <a:chExt cx="2448" cy="528"/>
              </a:xfrm>
            </p:grpSpPr>
            <p:sp>
              <p:nvSpPr>
                <p:cNvPr id="75785" name="Line 2057"/>
                <p:cNvSpPr>
                  <a:spLocks noChangeShapeType="1"/>
                </p:cNvSpPr>
                <p:nvPr/>
              </p:nvSpPr>
              <p:spPr bwMode="auto">
                <a:xfrm>
                  <a:off x="3408" y="2784"/>
                  <a:ext cx="1200" cy="528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prstClr val="black"/>
                    </a:solidFill>
                  </a:endParaRPr>
                </a:p>
              </p:txBody>
            </p:sp>
            <p:sp>
              <p:nvSpPr>
                <p:cNvPr id="75786" name="Line 2058"/>
                <p:cNvSpPr>
                  <a:spLocks noChangeShapeType="1"/>
                </p:cNvSpPr>
                <p:nvPr/>
              </p:nvSpPr>
              <p:spPr bwMode="auto">
                <a:xfrm flipH="1">
                  <a:off x="2160" y="2784"/>
                  <a:ext cx="1200" cy="528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 type="triangle" w="med" len="med"/>
                </a:ln>
                <a:effectLst/>
              </p:spPr>
              <p:txBody>
                <a:bodyPr/>
                <a:lstStyle/>
                <a:p>
                  <a:endParaRPr lang="fr-FR">
                    <a:solidFill>
                      <a:prstClr val="black"/>
                    </a:solidFill>
                  </a:endParaRPr>
                </a:p>
              </p:txBody>
            </p:sp>
          </p:grpSp>
          <p:sp>
            <p:nvSpPr>
              <p:cNvPr id="75787" name="Line 2059"/>
              <p:cNvSpPr>
                <a:spLocks noChangeShapeType="1"/>
              </p:cNvSpPr>
              <p:nvPr/>
            </p:nvSpPr>
            <p:spPr bwMode="auto">
              <a:xfrm rot="-5400000">
                <a:off x="2243" y="775"/>
                <a:ext cx="0" cy="1271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fr-FR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75788" name="Rectangle 2060"/>
            <p:cNvSpPr>
              <a:spLocks noChangeArrowheads="1"/>
            </p:cNvSpPr>
            <p:nvPr/>
          </p:nvSpPr>
          <p:spPr bwMode="auto">
            <a:xfrm>
              <a:off x="1824" y="1776"/>
              <a:ext cx="3840" cy="7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>
                <a:lnSpc>
                  <a:spcPct val="85000"/>
                </a:lnSpc>
                <a:spcBef>
                  <a:spcPct val="20000"/>
                </a:spcBef>
              </a:pPr>
              <a:r>
                <a:rPr lang="fr-FR" sz="3100" dirty="0">
                  <a:solidFill>
                    <a:prstClr val="black"/>
                  </a:solidFill>
                </a:rPr>
                <a:t>1 seule prise journalière pour les dérivés de longue durée d’action, 2 prises pour les autres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56837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2990</TotalTime>
  <Words>1752</Words>
  <Application>Microsoft Office PowerPoint</Application>
  <PresentationFormat>Grand écran</PresentationFormat>
  <Paragraphs>256</Paragraphs>
  <Slides>25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25</vt:i4>
      </vt:variant>
    </vt:vector>
  </HeadingPairs>
  <TitlesOfParts>
    <vt:vector size="34" baseType="lpstr">
      <vt:lpstr>Aharoni</vt:lpstr>
      <vt:lpstr>Arial</vt:lpstr>
      <vt:lpstr>Arial Black</vt:lpstr>
      <vt:lpstr>Calibri</vt:lpstr>
      <vt:lpstr>Calibri Light</vt:lpstr>
      <vt:lpstr>Wingdings</vt:lpstr>
      <vt:lpstr>Thème Office</vt:lpstr>
      <vt:lpstr>1_Thème Office</vt:lpstr>
      <vt:lpstr>2_Thème Office</vt:lpstr>
      <vt:lpstr>Présentation PowerPoint</vt:lpstr>
      <vt:lpstr>Présentation PowerPoint</vt:lpstr>
      <vt:lpstr>HNF </vt:lpstr>
      <vt:lpstr>HNF </vt:lpstr>
      <vt:lpstr>HBPM</vt:lpstr>
      <vt:lpstr>Présentation PowerPoint</vt:lpstr>
      <vt:lpstr>Présentation PowerPoint</vt:lpstr>
      <vt:lpstr>Présentation PowerPoint</vt:lpstr>
      <vt:lpstr>Anti vitamine K AVK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FOUDAD</dc:creator>
  <cp:lastModifiedBy>FOUDAD</cp:lastModifiedBy>
  <cp:revision>74</cp:revision>
  <dcterms:created xsi:type="dcterms:W3CDTF">2017-09-22T19:16:42Z</dcterms:created>
  <dcterms:modified xsi:type="dcterms:W3CDTF">2017-09-26T06:14:38Z</dcterms:modified>
</cp:coreProperties>
</file>