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1" roundtripDataSignature="AMtx7mho9rOLl2svscLVeXN6GY+nqfxv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1" Type="http://customschemas.google.com/relationships/presentationmetadata" Target="meta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3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4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4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4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4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4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4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4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4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r-FR"/>
              <a:t>Les Vasodilatateurs</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r-FR"/>
              <a:t>Dr TAKDEMT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Contre-indications </a:t>
            </a:r>
            <a:endParaRPr/>
          </a:p>
        </p:txBody>
      </p:sp>
      <p:sp>
        <p:nvSpPr>
          <p:cNvPr id="147" name="Google Shape;14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États de choc, hypotension artérielle (PAS inférieure à 90mmhg),</a:t>
            </a:r>
            <a:endParaRPr/>
          </a:p>
          <a:p>
            <a:pPr indent="0" lvl="0" marL="0" rtl="0" algn="l">
              <a:lnSpc>
                <a:spcPct val="90000"/>
              </a:lnSpc>
              <a:spcBef>
                <a:spcPts val="1000"/>
              </a:spcBef>
              <a:spcAft>
                <a:spcPts val="0"/>
              </a:spcAft>
              <a:buClr>
                <a:schemeClr val="dk1"/>
              </a:buClr>
              <a:buSzPts val="2800"/>
              <a:buNone/>
            </a:pPr>
            <a:r>
              <a:rPr lang="fr-FR"/>
              <a:t> </a:t>
            </a:r>
            <a:endParaRPr/>
          </a:p>
          <a:p>
            <a:pPr indent="-228600" lvl="0" marL="228600" rtl="0" algn="l">
              <a:lnSpc>
                <a:spcPct val="90000"/>
              </a:lnSpc>
              <a:spcBef>
                <a:spcPts val="1000"/>
              </a:spcBef>
              <a:spcAft>
                <a:spcPts val="0"/>
              </a:spcAft>
              <a:buClr>
                <a:schemeClr val="dk1"/>
              </a:buClr>
              <a:buSzPts val="2800"/>
              <a:buChar char="•"/>
            </a:pPr>
            <a:r>
              <a:rPr lang="fr-FR"/>
              <a:t>Cardiomyopathie obstructive,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SCA avec sus décalage du segment ST de siège inférieur à la phase aiguë avec extension au ventricule droit,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 Hypertension intracrânienne,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Contre-indications </a:t>
            </a:r>
            <a:endParaRPr/>
          </a:p>
        </p:txBody>
      </p:sp>
      <p:sp>
        <p:nvSpPr>
          <p:cNvPr id="153" name="Google Shape;15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états d’adiastolie aigue : </a:t>
            </a:r>
            <a:endParaRPr/>
          </a:p>
          <a:p>
            <a:pPr indent="-228600" lvl="1" marL="685800" rtl="0" algn="l">
              <a:lnSpc>
                <a:spcPct val="90000"/>
              </a:lnSpc>
              <a:spcBef>
                <a:spcPts val="500"/>
              </a:spcBef>
              <a:spcAft>
                <a:spcPts val="0"/>
              </a:spcAft>
              <a:buClr>
                <a:schemeClr val="dk1"/>
              </a:buClr>
              <a:buSzPts val="2400"/>
              <a:buChar char="•"/>
            </a:pPr>
            <a:r>
              <a:rPr lang="fr-FR"/>
              <a:t>Obstacle à l’éjection du VD : Embolie pulmonaire massive</a:t>
            </a:r>
            <a:endParaRPr/>
          </a:p>
          <a:p>
            <a:pPr indent="-228600" lvl="1" marL="685800" rtl="0" algn="l">
              <a:lnSpc>
                <a:spcPct val="90000"/>
              </a:lnSpc>
              <a:spcBef>
                <a:spcPts val="500"/>
              </a:spcBef>
              <a:spcAft>
                <a:spcPts val="0"/>
              </a:spcAft>
              <a:buClr>
                <a:schemeClr val="dk1"/>
              </a:buClr>
              <a:buSzPts val="2400"/>
              <a:buChar char="•"/>
            </a:pPr>
            <a:r>
              <a:rPr lang="fr-FR"/>
              <a:t>Comparaissions externe : </a:t>
            </a:r>
            <a:endParaRPr/>
          </a:p>
          <a:p>
            <a:pPr indent="-228600" lvl="2" marL="1143000" rtl="0" algn="l">
              <a:lnSpc>
                <a:spcPct val="90000"/>
              </a:lnSpc>
              <a:spcBef>
                <a:spcPts val="500"/>
              </a:spcBef>
              <a:spcAft>
                <a:spcPts val="0"/>
              </a:spcAft>
              <a:buClr>
                <a:schemeClr val="dk1"/>
              </a:buClr>
              <a:buSzPts val="2000"/>
              <a:buChar char="•"/>
            </a:pPr>
            <a:r>
              <a:rPr lang="fr-FR"/>
              <a:t>Tamponnade péricardique</a:t>
            </a:r>
            <a:endParaRPr/>
          </a:p>
          <a:p>
            <a:pPr indent="-228600" lvl="2" marL="1143000" rtl="0" algn="l">
              <a:lnSpc>
                <a:spcPct val="90000"/>
              </a:lnSpc>
              <a:spcBef>
                <a:spcPts val="500"/>
              </a:spcBef>
              <a:spcAft>
                <a:spcPts val="0"/>
              </a:spcAft>
              <a:buClr>
                <a:schemeClr val="dk1"/>
              </a:buClr>
              <a:buSzPts val="2000"/>
              <a:buChar char="•"/>
            </a:pPr>
            <a:r>
              <a:rPr lang="fr-FR"/>
              <a:t>Pneumothorax compressif</a:t>
            </a:r>
            <a:endParaRPr/>
          </a:p>
          <a:p>
            <a:pPr indent="-228600" lvl="1" marL="685800" rtl="0" algn="l">
              <a:lnSpc>
                <a:spcPct val="90000"/>
              </a:lnSpc>
              <a:spcBef>
                <a:spcPts val="500"/>
              </a:spcBef>
              <a:spcAft>
                <a:spcPts val="0"/>
              </a:spcAft>
              <a:buClr>
                <a:schemeClr val="dk1"/>
              </a:buClr>
              <a:buSzPts val="2400"/>
              <a:buChar char="•"/>
            </a:pPr>
            <a:r>
              <a:rPr lang="fr-FR"/>
              <a:t>Anomalie de la contractilité</a:t>
            </a:r>
            <a:endParaRPr/>
          </a:p>
          <a:p>
            <a:pPr indent="-228600" lvl="2" marL="1143000" rtl="0" algn="l">
              <a:lnSpc>
                <a:spcPct val="90000"/>
              </a:lnSpc>
              <a:spcBef>
                <a:spcPts val="500"/>
              </a:spcBef>
              <a:spcAft>
                <a:spcPts val="0"/>
              </a:spcAft>
              <a:buClr>
                <a:schemeClr val="dk1"/>
              </a:buClr>
              <a:buSzPts val="2000"/>
              <a:buChar char="•"/>
            </a:pPr>
            <a:r>
              <a:rPr lang="fr-FR"/>
              <a:t>Infarctus du VD</a:t>
            </a:r>
            <a:endParaRPr/>
          </a:p>
          <a:p>
            <a:pPr indent="-228600" lvl="2" marL="1143000" rtl="0" algn="l">
              <a:lnSpc>
                <a:spcPct val="90000"/>
              </a:lnSpc>
              <a:spcBef>
                <a:spcPts val="500"/>
              </a:spcBef>
              <a:spcAft>
                <a:spcPts val="0"/>
              </a:spcAft>
              <a:buClr>
                <a:schemeClr val="dk1"/>
              </a:buClr>
              <a:buSzPts val="2000"/>
              <a:buChar char="•"/>
            </a:pPr>
            <a:r>
              <a:rPr lang="fr-FR"/>
              <a:t>Cardiomyopathie restrictive</a:t>
            </a:r>
            <a:endParaRPr/>
          </a:p>
          <a:p>
            <a:pPr indent="-101600" lvl="2" marL="1143000" rtl="0" algn="l">
              <a:lnSpc>
                <a:spcPct val="90000"/>
              </a:lnSpc>
              <a:spcBef>
                <a:spcPts val="500"/>
              </a:spcBef>
              <a:spcAft>
                <a:spcPts val="0"/>
              </a:spcAft>
              <a:buClr>
                <a:schemeClr val="dk1"/>
              </a:buClr>
              <a:buSzPts val="2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Contre-indications </a:t>
            </a:r>
            <a:endParaRPr/>
          </a:p>
        </p:txBody>
      </p:sp>
      <p:sp>
        <p:nvSpPr>
          <p:cNvPr id="159" name="Google Shape;15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vasodilatateurs de la famille des dérivés de la trinitrine ne doivent pas être associés à ceux utilisés dans les troubles de l'érection (CIALIS, LEVITRA, VIAGRA et ses génériques) : risque de baisse de tension artérielle parfois fatale.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Déconseillés durant la grossesse et l'allaitement.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Surdosage</a:t>
            </a:r>
            <a:endParaRPr/>
          </a:p>
        </p:txBody>
      </p:sp>
      <p:sp>
        <p:nvSpPr>
          <p:cNvPr id="165" name="Google Shape;165;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En cas de surdosage, les dérivés nitrés peuvent entraîner une méthémoglobinémie et une hypotension sévère, justifiant une prise en charge en milieu spécialisé.</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Quelques Molécules </a:t>
            </a:r>
            <a:endParaRPr/>
          </a:p>
        </p:txBody>
      </p:sp>
      <p:sp>
        <p:nvSpPr>
          <p:cNvPr id="171" name="Google Shape;17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Isosorbide dinitrate (ex : RISORDAN®) : sublingual, comprimes, injectable.</a:t>
            </a:r>
            <a:endParaRPr/>
          </a:p>
          <a:p>
            <a:pPr indent="-228600" lvl="0" marL="228600" rtl="0" algn="l">
              <a:lnSpc>
                <a:spcPct val="90000"/>
              </a:lnSpc>
              <a:spcBef>
                <a:spcPts val="1000"/>
              </a:spcBef>
              <a:spcAft>
                <a:spcPts val="0"/>
              </a:spcAft>
              <a:buClr>
                <a:schemeClr val="dk1"/>
              </a:buClr>
              <a:buSzPts val="2800"/>
              <a:buChar char="•"/>
            </a:pPr>
            <a:r>
              <a:rPr lang="fr-FR"/>
              <a:t>TRINITRINE (ex: NATISPRAY®): spray, injectable.</a:t>
            </a:r>
            <a:endParaRPr/>
          </a:p>
          <a:p>
            <a:pPr indent="-228600" lvl="0" marL="228600" rtl="0" algn="l">
              <a:lnSpc>
                <a:spcPct val="90000"/>
              </a:lnSpc>
              <a:spcBef>
                <a:spcPts val="1000"/>
              </a:spcBef>
              <a:spcAft>
                <a:spcPts val="0"/>
              </a:spcAft>
              <a:buClr>
                <a:schemeClr val="dk1"/>
              </a:buClr>
              <a:buSzPts val="2800"/>
              <a:buChar char="•"/>
            </a:pPr>
            <a:r>
              <a:rPr lang="fr-FR"/>
              <a:t>Trinitrate De Glycérol : spray, injectable.</a:t>
            </a:r>
            <a:endParaRPr/>
          </a:p>
          <a:p>
            <a:pPr indent="-228600" lvl="0" marL="228600" rtl="0" algn="l">
              <a:lnSpc>
                <a:spcPct val="90000"/>
              </a:lnSpc>
              <a:spcBef>
                <a:spcPts val="1000"/>
              </a:spcBef>
              <a:spcAft>
                <a:spcPts val="0"/>
              </a:spcAft>
              <a:buClr>
                <a:schemeClr val="dk1"/>
              </a:buClr>
              <a:buSzPts val="2800"/>
              <a:buChar char="•"/>
            </a:pPr>
            <a:r>
              <a:rPr lang="fr-FR"/>
              <a:t>Molsidomine (ex : CORVASAL®) : comprimes.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r-FR"/>
              <a:t>Les inhibiteurs de l’enzyme de conversion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2" name="Google Shape;182;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83" name="Google Shape;183;p16"/>
          <p:cNvPicPr preferRelativeResize="0"/>
          <p:nvPr/>
        </p:nvPicPr>
        <p:blipFill rotWithShape="1">
          <a:blip r:embed="rId3">
            <a:alphaModFix/>
          </a:blip>
          <a:srcRect b="0" l="0" r="0" t="0"/>
          <a:stretch/>
        </p:blipFill>
        <p:spPr>
          <a:xfrm>
            <a:off x="0" y="1673"/>
            <a:ext cx="12192000" cy="685465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9" name="Google Shape;189;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90" name="Google Shape;190;p17"/>
          <p:cNvPicPr preferRelativeResize="0"/>
          <p:nvPr/>
        </p:nvPicPr>
        <p:blipFill rotWithShape="1">
          <a:blip r:embed="rId3">
            <a:alphaModFix/>
          </a:blip>
          <a:srcRect b="0" l="0" r="0" t="0"/>
          <a:stretch/>
        </p:blipFill>
        <p:spPr>
          <a:xfrm>
            <a:off x="0" y="1673"/>
            <a:ext cx="12192000" cy="685465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96" name="Google Shape;196;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97" name="Google Shape;197;p18"/>
          <p:cNvPicPr preferRelativeResize="0"/>
          <p:nvPr/>
        </p:nvPicPr>
        <p:blipFill rotWithShape="1">
          <a:blip r:embed="rId3">
            <a:alphaModFix/>
          </a:blip>
          <a:srcRect b="0" l="0" r="0" t="0"/>
          <a:stretch/>
        </p:blipFill>
        <p:spPr>
          <a:xfrm>
            <a:off x="0" y="-12395"/>
            <a:ext cx="12192000" cy="685465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03" name="Google Shape;20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204" name="Google Shape;204;p19"/>
          <p:cNvPicPr preferRelativeResize="0"/>
          <p:nvPr/>
        </p:nvPicPr>
        <p:blipFill rotWithShape="1">
          <a:blip r:embed="rId3">
            <a:alphaModFix/>
          </a:blip>
          <a:srcRect b="0" l="0" r="0" t="0"/>
          <a:stretch/>
        </p:blipFill>
        <p:spPr>
          <a:xfrm>
            <a:off x="0" y="1673"/>
            <a:ext cx="12192000" cy="685465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r-FR"/>
              <a:t>Les dérives nitrées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Classification pharmacocinétique</a:t>
            </a:r>
            <a:endParaRPr/>
          </a:p>
        </p:txBody>
      </p:sp>
      <p:sp>
        <p:nvSpPr>
          <p:cNvPr id="210" name="Google Shape;210;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fr-FR"/>
              <a:t>Selon la demi vie:</a:t>
            </a:r>
            <a:endParaRPr/>
          </a:p>
          <a:p>
            <a:pPr indent="-228600" lvl="1" marL="685800" rtl="0" algn="l">
              <a:lnSpc>
                <a:spcPct val="90000"/>
              </a:lnSpc>
              <a:spcBef>
                <a:spcPts val="500"/>
              </a:spcBef>
              <a:spcAft>
                <a:spcPts val="0"/>
              </a:spcAft>
              <a:buClr>
                <a:schemeClr val="dk1"/>
              </a:buClr>
              <a:buSzPct val="100000"/>
              <a:buChar char="•"/>
            </a:pPr>
            <a:r>
              <a:rPr lang="fr-FR"/>
              <a:t>Demi vie courte( captopril)</a:t>
            </a:r>
            <a:endParaRPr/>
          </a:p>
          <a:p>
            <a:pPr indent="-228600" lvl="1" marL="685800" rtl="0" algn="l">
              <a:lnSpc>
                <a:spcPct val="90000"/>
              </a:lnSpc>
              <a:spcBef>
                <a:spcPts val="500"/>
              </a:spcBef>
              <a:spcAft>
                <a:spcPts val="0"/>
              </a:spcAft>
              <a:buClr>
                <a:schemeClr val="dk1"/>
              </a:buClr>
              <a:buSzPct val="100000"/>
              <a:buChar char="•"/>
            </a:pPr>
            <a:r>
              <a:rPr lang="fr-FR"/>
              <a:t>Demi vie longue &gt;12h</a:t>
            </a:r>
            <a:endParaRPr/>
          </a:p>
          <a:p>
            <a:pPr indent="-228600" lvl="0" marL="228600" rtl="0" algn="l">
              <a:lnSpc>
                <a:spcPct val="90000"/>
              </a:lnSpc>
              <a:spcBef>
                <a:spcPts val="1000"/>
              </a:spcBef>
              <a:spcAft>
                <a:spcPts val="0"/>
              </a:spcAft>
              <a:buClr>
                <a:schemeClr val="dk1"/>
              </a:buClr>
              <a:buSzPct val="100000"/>
              <a:buChar char="•"/>
            </a:pPr>
            <a:r>
              <a:rPr lang="fr-FR"/>
              <a:t>Elimination:</a:t>
            </a:r>
            <a:endParaRPr/>
          </a:p>
          <a:p>
            <a:pPr indent="-228600" lvl="1" marL="685800" rtl="0" algn="l">
              <a:lnSpc>
                <a:spcPct val="90000"/>
              </a:lnSpc>
              <a:spcBef>
                <a:spcPts val="500"/>
              </a:spcBef>
              <a:spcAft>
                <a:spcPts val="0"/>
              </a:spcAft>
              <a:buClr>
                <a:schemeClr val="dk1"/>
              </a:buClr>
              <a:buSzPct val="100000"/>
              <a:buChar char="•"/>
            </a:pPr>
            <a:r>
              <a:rPr lang="fr-FR"/>
              <a:t>Rénale: La majorité</a:t>
            </a:r>
            <a:endParaRPr/>
          </a:p>
          <a:p>
            <a:pPr indent="-228600" lvl="1" marL="685800" rtl="0" algn="l">
              <a:lnSpc>
                <a:spcPct val="90000"/>
              </a:lnSpc>
              <a:spcBef>
                <a:spcPts val="500"/>
              </a:spcBef>
              <a:spcAft>
                <a:spcPts val="0"/>
              </a:spcAft>
              <a:buClr>
                <a:schemeClr val="dk1"/>
              </a:buClr>
              <a:buSzPct val="100000"/>
              <a:buChar char="•"/>
            </a:pPr>
            <a:r>
              <a:rPr lang="fr-FR"/>
              <a:t>Hépatique: Trandolapril</a:t>
            </a:r>
            <a:endParaRPr/>
          </a:p>
          <a:p>
            <a:pPr indent="-228600" lvl="0" marL="228600" rtl="0" algn="l">
              <a:lnSpc>
                <a:spcPct val="90000"/>
              </a:lnSpc>
              <a:spcBef>
                <a:spcPts val="1000"/>
              </a:spcBef>
              <a:spcAft>
                <a:spcPts val="0"/>
              </a:spcAft>
              <a:buClr>
                <a:schemeClr val="dk1"/>
              </a:buClr>
              <a:buSzPct val="100000"/>
              <a:buChar char="•"/>
            </a:pPr>
            <a:r>
              <a:rPr lang="fr-FR"/>
              <a:t>Prodrogue:</a:t>
            </a:r>
            <a:endParaRPr/>
          </a:p>
          <a:p>
            <a:pPr indent="-228600" lvl="1" marL="685800" rtl="0" algn="l">
              <a:lnSpc>
                <a:spcPct val="90000"/>
              </a:lnSpc>
              <a:spcBef>
                <a:spcPts val="500"/>
              </a:spcBef>
              <a:spcAft>
                <a:spcPts val="0"/>
              </a:spcAft>
              <a:buClr>
                <a:schemeClr val="dk1"/>
              </a:buClr>
              <a:buSzPct val="100000"/>
              <a:buChar char="•"/>
            </a:pPr>
            <a:r>
              <a:rPr lang="fr-FR"/>
              <a:t>La majorité est administrée sous forme de prodrogue activée par le foie (meilleure biodisponibilité)</a:t>
            </a:r>
            <a:endParaRPr/>
          </a:p>
          <a:p>
            <a:pPr indent="-228600" lvl="1" marL="685800" rtl="0" algn="l">
              <a:lnSpc>
                <a:spcPct val="90000"/>
              </a:lnSpc>
              <a:spcBef>
                <a:spcPts val="500"/>
              </a:spcBef>
              <a:spcAft>
                <a:spcPts val="0"/>
              </a:spcAft>
              <a:buClr>
                <a:schemeClr val="dk1"/>
              </a:buClr>
              <a:buSzPct val="100000"/>
              <a:buChar char="•"/>
            </a:pPr>
            <a:r>
              <a:rPr lang="fr-FR"/>
              <a:t>Le Captopril est administré sous forme active</a:t>
            </a:r>
            <a:endParaRPr/>
          </a:p>
          <a:p>
            <a:pPr indent="-228600" lvl="0" marL="228600" rtl="0" algn="l">
              <a:lnSpc>
                <a:spcPct val="90000"/>
              </a:lnSpc>
              <a:spcBef>
                <a:spcPts val="1000"/>
              </a:spcBef>
              <a:spcAft>
                <a:spcPts val="0"/>
              </a:spcAft>
              <a:buClr>
                <a:schemeClr val="dk1"/>
              </a:buClr>
              <a:buSzPct val="100000"/>
              <a:buChar char="•"/>
            </a:pPr>
            <a:r>
              <a:rPr lang="fr-FR"/>
              <a:t>Affinité tissulaire:</a:t>
            </a:r>
            <a:endParaRPr/>
          </a:p>
          <a:p>
            <a:pPr indent="-228600" lvl="1" marL="685800" rtl="0" algn="l">
              <a:lnSpc>
                <a:spcPct val="90000"/>
              </a:lnSpc>
              <a:spcBef>
                <a:spcPts val="500"/>
              </a:spcBef>
              <a:spcAft>
                <a:spcPts val="0"/>
              </a:spcAft>
              <a:buClr>
                <a:schemeClr val="dk1"/>
              </a:buClr>
              <a:buSzPct val="100000"/>
              <a:buChar char="•"/>
            </a:pPr>
            <a:r>
              <a:rPr lang="fr-FR"/>
              <a:t>Le Quinalapril a la meilleur affinité tissulaire</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Pharmacodynamique des IEC</a:t>
            </a:r>
            <a:endParaRPr/>
          </a:p>
        </p:txBody>
      </p:sp>
      <p:sp>
        <p:nvSpPr>
          <p:cNvPr id="216" name="Google Shape;216;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effets hormonaux:</a:t>
            </a:r>
            <a:endParaRPr/>
          </a:p>
          <a:p>
            <a:pPr indent="-228600" lvl="1" marL="685800" rtl="0" algn="l">
              <a:lnSpc>
                <a:spcPct val="90000"/>
              </a:lnSpc>
              <a:spcBef>
                <a:spcPts val="500"/>
              </a:spcBef>
              <a:spcAft>
                <a:spcPts val="0"/>
              </a:spcAft>
              <a:buClr>
                <a:schemeClr val="dk1"/>
              </a:buClr>
              <a:buSzPts val="2400"/>
              <a:buChar char="•"/>
            </a:pPr>
            <a:r>
              <a:rPr lang="fr-FR"/>
              <a:t>Effet sur le système RAA: accumulation plasmatique de rénine et d’angiotensine I, baisse de l’aldostérone, </a:t>
            </a:r>
            <a:endParaRPr/>
          </a:p>
          <a:p>
            <a:pPr indent="-228600" lvl="1" marL="685800" rtl="0" algn="l">
              <a:lnSpc>
                <a:spcPct val="90000"/>
              </a:lnSpc>
              <a:spcBef>
                <a:spcPts val="500"/>
              </a:spcBef>
              <a:spcAft>
                <a:spcPts val="0"/>
              </a:spcAft>
              <a:buClr>
                <a:schemeClr val="dk1"/>
              </a:buClr>
              <a:buSzPts val="2400"/>
              <a:buChar char="•"/>
            </a:pPr>
            <a:r>
              <a:rPr lang="fr-FR"/>
              <a:t>Effet sur le système des kallicréines-kinines et sur le système des prostaglandines: inhibe la dégradation des bradykinines (vasodilatation, augmentation des prostaglandines, diminution de l’HVG, Toux),</a:t>
            </a:r>
            <a:endParaRPr/>
          </a:p>
          <a:p>
            <a:pPr indent="-228600" lvl="1" marL="685800" rtl="0" algn="l">
              <a:lnSpc>
                <a:spcPct val="90000"/>
              </a:lnSpc>
              <a:spcBef>
                <a:spcPts val="500"/>
              </a:spcBef>
              <a:spcAft>
                <a:spcPts val="0"/>
              </a:spcAft>
              <a:buClr>
                <a:schemeClr val="dk1"/>
              </a:buClr>
              <a:buSzPts val="2400"/>
              <a:buChar char="•"/>
            </a:pPr>
            <a:r>
              <a:rPr lang="fr-FR"/>
              <a:t>Effet sur les catécholamines circulantes: baisse,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Pharmacodynamique des IEC</a:t>
            </a:r>
            <a:endParaRPr/>
          </a:p>
        </p:txBody>
      </p:sp>
      <p:sp>
        <p:nvSpPr>
          <p:cNvPr id="222" name="Google Shape;222;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cardiovasculaires:</a:t>
            </a:r>
            <a:endParaRPr/>
          </a:p>
          <a:p>
            <a:pPr indent="-228600" lvl="1" marL="685800" rtl="0" algn="l">
              <a:lnSpc>
                <a:spcPct val="90000"/>
              </a:lnSpc>
              <a:spcBef>
                <a:spcPts val="500"/>
              </a:spcBef>
              <a:spcAft>
                <a:spcPts val="0"/>
              </a:spcAft>
              <a:buClr>
                <a:schemeClr val="dk1"/>
              </a:buClr>
              <a:buSzPts val="2400"/>
              <a:buChar char="•"/>
            </a:pPr>
            <a:r>
              <a:rPr lang="fr-FR"/>
              <a:t>Baisse de la PAS et de la PAD</a:t>
            </a:r>
            <a:endParaRPr/>
          </a:p>
          <a:p>
            <a:pPr indent="-228600" lvl="1" marL="685800" rtl="0" algn="l">
              <a:lnSpc>
                <a:spcPct val="90000"/>
              </a:lnSpc>
              <a:spcBef>
                <a:spcPts val="500"/>
              </a:spcBef>
              <a:spcAft>
                <a:spcPts val="0"/>
              </a:spcAft>
              <a:buClr>
                <a:schemeClr val="dk1"/>
              </a:buClr>
              <a:buSzPts val="2400"/>
              <a:buChar char="•"/>
            </a:pPr>
            <a:r>
              <a:rPr lang="fr-FR"/>
              <a:t>Chez l’insuffisant cardiaque: vasodilatation artérielle et veineuse, chute de la PA peu importante, augmentation du VES, baisse des pressions capillaires pulmonaires,</a:t>
            </a:r>
            <a:endParaRPr/>
          </a:p>
          <a:p>
            <a:pPr indent="-228600" lvl="1" marL="685800" rtl="0" algn="l">
              <a:lnSpc>
                <a:spcPct val="90000"/>
              </a:lnSpc>
              <a:spcBef>
                <a:spcPts val="500"/>
              </a:spcBef>
              <a:spcAft>
                <a:spcPts val="0"/>
              </a:spcAft>
              <a:buClr>
                <a:schemeClr val="dk1"/>
              </a:buClr>
              <a:buSzPts val="2400"/>
              <a:buChar char="•"/>
            </a:pPr>
            <a:r>
              <a:rPr lang="fr-FR"/>
              <a:t>Pas de tachycardie reflexe</a:t>
            </a:r>
            <a:endParaRPr/>
          </a:p>
          <a:p>
            <a:pPr indent="-228600" lvl="1" marL="685800" rtl="0" algn="l">
              <a:lnSpc>
                <a:spcPct val="90000"/>
              </a:lnSpc>
              <a:spcBef>
                <a:spcPts val="500"/>
              </a:spcBef>
              <a:spcAft>
                <a:spcPts val="0"/>
              </a:spcAft>
              <a:buClr>
                <a:schemeClr val="dk1"/>
              </a:buClr>
              <a:buSzPts val="2400"/>
              <a:buChar char="•"/>
            </a:pPr>
            <a:r>
              <a:rPr lang="fr-FR"/>
              <a:t>Effet pléiotropes: stabilisation des plaques, restauration de la fonction endothéliale(bradykinine, NO), anti oxydant et anti thrombotique,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Pharmacodynamique des IEC</a:t>
            </a:r>
            <a:endParaRPr/>
          </a:p>
        </p:txBody>
      </p:sp>
      <p:sp>
        <p:nvSpPr>
          <p:cNvPr id="228" name="Google Shape;228;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effets rénaux:</a:t>
            </a:r>
            <a:endParaRPr/>
          </a:p>
          <a:p>
            <a:pPr indent="-228600" lvl="1" marL="685800" rtl="0" algn="l">
              <a:lnSpc>
                <a:spcPct val="90000"/>
              </a:lnSpc>
              <a:spcBef>
                <a:spcPts val="500"/>
              </a:spcBef>
              <a:spcAft>
                <a:spcPts val="0"/>
              </a:spcAft>
              <a:buClr>
                <a:schemeClr val="dk1"/>
              </a:buClr>
              <a:buSzPts val="2400"/>
              <a:buChar char="•"/>
            </a:pPr>
            <a:r>
              <a:rPr lang="fr-FR"/>
              <a:t>Augmentent le débit rénal sans modifier la filtration glomérulaire (chute du tonus vasculaire)  </a:t>
            </a:r>
            <a:endParaRPr/>
          </a:p>
          <a:p>
            <a:pPr indent="-228600" lvl="1" marL="685800" rtl="0" algn="l">
              <a:lnSpc>
                <a:spcPct val="90000"/>
              </a:lnSpc>
              <a:spcBef>
                <a:spcPts val="500"/>
              </a:spcBef>
              <a:spcAft>
                <a:spcPts val="0"/>
              </a:spcAft>
              <a:buClr>
                <a:schemeClr val="dk1"/>
              </a:buClr>
              <a:buSzPts val="2400"/>
              <a:buChar char="•"/>
            </a:pPr>
            <a:r>
              <a:rPr lang="fr-FR"/>
              <a:t>Augmentent la diurèse,</a:t>
            </a:r>
            <a:endParaRPr/>
          </a:p>
          <a:p>
            <a:pPr indent="-76200" lvl="1" marL="685800" rtl="0" algn="l">
              <a:lnSpc>
                <a:spcPct val="90000"/>
              </a:lnSpc>
              <a:spcBef>
                <a:spcPts val="500"/>
              </a:spcBef>
              <a:spcAft>
                <a:spcPts val="0"/>
              </a:spcAft>
              <a:buClr>
                <a:schemeClr val="dk1"/>
              </a:buClr>
              <a:buSzPts val="24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Principales molécules</a:t>
            </a:r>
            <a:endParaRPr/>
          </a:p>
        </p:txBody>
      </p:sp>
      <p:sp>
        <p:nvSpPr>
          <p:cNvPr id="234" name="Google Shape;234;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Captopril</a:t>
            </a:r>
            <a:endParaRPr/>
          </a:p>
          <a:p>
            <a:pPr indent="-228600" lvl="0" marL="228600" rtl="0" algn="l">
              <a:lnSpc>
                <a:spcPct val="90000"/>
              </a:lnSpc>
              <a:spcBef>
                <a:spcPts val="1000"/>
              </a:spcBef>
              <a:spcAft>
                <a:spcPts val="0"/>
              </a:spcAft>
              <a:buClr>
                <a:schemeClr val="dk1"/>
              </a:buClr>
              <a:buSzPts val="2800"/>
              <a:buChar char="•"/>
            </a:pPr>
            <a:r>
              <a:rPr lang="fr-FR"/>
              <a:t>Ramipril</a:t>
            </a:r>
            <a:endParaRPr/>
          </a:p>
          <a:p>
            <a:pPr indent="-228600" lvl="0" marL="228600" rtl="0" algn="l">
              <a:lnSpc>
                <a:spcPct val="90000"/>
              </a:lnSpc>
              <a:spcBef>
                <a:spcPts val="1000"/>
              </a:spcBef>
              <a:spcAft>
                <a:spcPts val="0"/>
              </a:spcAft>
              <a:buClr>
                <a:schemeClr val="dk1"/>
              </a:buClr>
              <a:buSzPts val="2800"/>
              <a:buChar char="•"/>
            </a:pPr>
            <a:r>
              <a:rPr lang="fr-FR"/>
              <a:t>Quinalapril</a:t>
            </a:r>
            <a:endParaRPr/>
          </a:p>
          <a:p>
            <a:pPr indent="-228600" lvl="0" marL="228600" rtl="0" algn="l">
              <a:lnSpc>
                <a:spcPct val="90000"/>
              </a:lnSpc>
              <a:spcBef>
                <a:spcPts val="1000"/>
              </a:spcBef>
              <a:spcAft>
                <a:spcPts val="0"/>
              </a:spcAft>
              <a:buClr>
                <a:schemeClr val="dk1"/>
              </a:buClr>
              <a:buSzPts val="2800"/>
              <a:buChar char="•"/>
            </a:pPr>
            <a:r>
              <a:rPr lang="fr-FR"/>
              <a:t>Enalapril</a:t>
            </a:r>
            <a:endParaRPr/>
          </a:p>
          <a:p>
            <a:pPr indent="-228600" lvl="0" marL="228600" rtl="0" algn="l">
              <a:lnSpc>
                <a:spcPct val="90000"/>
              </a:lnSpc>
              <a:spcBef>
                <a:spcPts val="1000"/>
              </a:spcBef>
              <a:spcAft>
                <a:spcPts val="0"/>
              </a:spcAft>
              <a:buClr>
                <a:schemeClr val="dk1"/>
              </a:buClr>
              <a:buSzPts val="2800"/>
              <a:buChar char="•"/>
            </a:pPr>
            <a:r>
              <a:rPr lang="fr-FR"/>
              <a:t>Perindopril</a:t>
            </a:r>
            <a:endParaRPr/>
          </a:p>
          <a:p>
            <a:pPr indent="-228600" lvl="0" marL="228600" rtl="0" algn="l">
              <a:lnSpc>
                <a:spcPct val="90000"/>
              </a:lnSpc>
              <a:spcBef>
                <a:spcPts val="1000"/>
              </a:spcBef>
              <a:spcAft>
                <a:spcPts val="0"/>
              </a:spcAft>
              <a:buClr>
                <a:schemeClr val="dk1"/>
              </a:buClr>
              <a:buSzPts val="2800"/>
              <a:buChar char="•"/>
            </a:pPr>
            <a:r>
              <a:rPr lang="fr-FR"/>
              <a:t>Existent en associations fixes avec des diurétiques.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Indications	</a:t>
            </a:r>
            <a:endParaRPr/>
          </a:p>
        </p:txBody>
      </p:sp>
      <p:sp>
        <p:nvSpPr>
          <p:cNvPr id="240" name="Google Shape;240;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HTA:</a:t>
            </a:r>
            <a:endParaRPr/>
          </a:p>
          <a:p>
            <a:pPr indent="-228600" lvl="1" marL="685800" rtl="0" algn="l">
              <a:lnSpc>
                <a:spcPct val="90000"/>
              </a:lnSpc>
              <a:spcBef>
                <a:spcPts val="500"/>
              </a:spcBef>
              <a:spcAft>
                <a:spcPts val="0"/>
              </a:spcAft>
              <a:buClr>
                <a:schemeClr val="dk1"/>
              </a:buClr>
              <a:buSzPts val="2400"/>
              <a:buChar char="•"/>
            </a:pPr>
            <a:r>
              <a:rPr lang="fr-FR"/>
              <a:t>Surtout à rénine élevée (HTA essentielle du sujet jeune).</a:t>
            </a:r>
            <a:endParaRPr/>
          </a:p>
          <a:p>
            <a:pPr indent="-228600" lvl="1" marL="685800" rtl="0" algn="l">
              <a:lnSpc>
                <a:spcPct val="90000"/>
              </a:lnSpc>
              <a:spcBef>
                <a:spcPts val="500"/>
              </a:spcBef>
              <a:spcAft>
                <a:spcPts val="0"/>
              </a:spcAft>
              <a:buClr>
                <a:schemeClr val="dk1"/>
              </a:buClr>
              <a:buSzPts val="2400"/>
              <a:buChar char="•"/>
            </a:pPr>
            <a:r>
              <a:rPr lang="fr-FR"/>
              <a:t>Moins efficace chez les HTA à rénine basse ( Noire, et agé)</a:t>
            </a:r>
            <a:endParaRPr/>
          </a:p>
          <a:p>
            <a:pPr indent="-228600" lvl="0" marL="228600" rtl="0" algn="l">
              <a:lnSpc>
                <a:spcPct val="90000"/>
              </a:lnSpc>
              <a:spcBef>
                <a:spcPts val="1000"/>
              </a:spcBef>
              <a:spcAft>
                <a:spcPts val="0"/>
              </a:spcAft>
              <a:buClr>
                <a:schemeClr val="dk1"/>
              </a:buClr>
              <a:buSzPts val="2800"/>
              <a:buChar char="•"/>
            </a:pPr>
            <a:r>
              <a:rPr lang="fr-FR"/>
              <a:t>I Cardiaque congestive</a:t>
            </a:r>
            <a:endParaRPr/>
          </a:p>
          <a:p>
            <a:pPr indent="-228600" lvl="0" marL="228600" rtl="0" algn="l">
              <a:lnSpc>
                <a:spcPct val="90000"/>
              </a:lnSpc>
              <a:spcBef>
                <a:spcPts val="1000"/>
              </a:spcBef>
              <a:spcAft>
                <a:spcPts val="0"/>
              </a:spcAft>
              <a:buClr>
                <a:schemeClr val="dk1"/>
              </a:buClr>
              <a:buSzPts val="2800"/>
              <a:buChar char="•"/>
            </a:pPr>
            <a:r>
              <a:rPr lang="fr-FR"/>
              <a:t>Prevention cardiovasculaire primaire ou secondaire</a:t>
            </a:r>
            <a:endParaRPr/>
          </a:p>
          <a:p>
            <a:pPr indent="-228600" lvl="0" marL="228600" rtl="0" algn="l">
              <a:lnSpc>
                <a:spcPct val="90000"/>
              </a:lnSpc>
              <a:spcBef>
                <a:spcPts val="1000"/>
              </a:spcBef>
              <a:spcAft>
                <a:spcPts val="0"/>
              </a:spcAft>
              <a:buClr>
                <a:schemeClr val="dk1"/>
              </a:buClr>
              <a:buSzPts val="2800"/>
              <a:buChar char="•"/>
            </a:pPr>
            <a:r>
              <a:rPr lang="fr-FR"/>
              <a:t>Post infarctus avec dysfonction VG</a:t>
            </a:r>
            <a:endParaRPr/>
          </a:p>
          <a:p>
            <a:pPr indent="-228600" lvl="0" marL="228600" rtl="0" algn="l">
              <a:lnSpc>
                <a:spcPct val="90000"/>
              </a:lnSpc>
              <a:spcBef>
                <a:spcPts val="1000"/>
              </a:spcBef>
              <a:spcAft>
                <a:spcPts val="0"/>
              </a:spcAft>
              <a:buClr>
                <a:schemeClr val="dk1"/>
              </a:buClr>
              <a:buSzPts val="2800"/>
              <a:buChar char="•"/>
            </a:pPr>
            <a:r>
              <a:rPr lang="fr-FR"/>
              <a:t>Néphropathie diabétique</a:t>
            </a:r>
            <a:endParaRPr/>
          </a:p>
          <a:p>
            <a:pPr indent="-228600" lvl="0" marL="228600" rtl="0" algn="l">
              <a:lnSpc>
                <a:spcPct val="90000"/>
              </a:lnSpc>
              <a:spcBef>
                <a:spcPts val="1000"/>
              </a:spcBef>
              <a:spcAft>
                <a:spcPts val="0"/>
              </a:spcAft>
              <a:buClr>
                <a:schemeClr val="dk1"/>
              </a:buClr>
              <a:buSzPts val="2800"/>
              <a:buChar char="•"/>
            </a:pPr>
            <a:r>
              <a:rPr lang="fr-FR"/>
              <a:t>Valvulopathies en HTAP</a:t>
            </a:r>
            <a:endParaRPr/>
          </a:p>
          <a:p>
            <a:pPr indent="-228600" lvl="0" marL="228600" rtl="0" algn="l">
              <a:lnSpc>
                <a:spcPct val="90000"/>
              </a:lnSpc>
              <a:spcBef>
                <a:spcPts val="1000"/>
              </a:spcBef>
              <a:spcAft>
                <a:spcPts val="0"/>
              </a:spcAft>
              <a:buClr>
                <a:schemeClr val="dk1"/>
              </a:buClr>
              <a:buSzPts val="2800"/>
              <a:buChar char="•"/>
            </a:pPr>
            <a:r>
              <a:rPr lang="fr-FR"/>
              <a:t>HTAP</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Les contres indications</a:t>
            </a:r>
            <a:endParaRPr/>
          </a:p>
        </p:txBody>
      </p:sp>
      <p:sp>
        <p:nvSpPr>
          <p:cNvPr id="246" name="Google Shape;246;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Allergie connue</a:t>
            </a:r>
            <a:endParaRPr/>
          </a:p>
          <a:p>
            <a:pPr indent="-228600" lvl="0" marL="228600" rtl="0" algn="l">
              <a:lnSpc>
                <a:spcPct val="90000"/>
              </a:lnSpc>
              <a:spcBef>
                <a:spcPts val="1000"/>
              </a:spcBef>
              <a:spcAft>
                <a:spcPts val="0"/>
              </a:spcAft>
              <a:buClr>
                <a:schemeClr val="dk1"/>
              </a:buClr>
              <a:buSzPts val="2800"/>
              <a:buChar char="•"/>
            </a:pPr>
            <a:r>
              <a:rPr lang="fr-FR"/>
              <a:t>Grossesse, allaitement</a:t>
            </a:r>
            <a:endParaRPr/>
          </a:p>
          <a:p>
            <a:pPr indent="-228600" lvl="0" marL="228600" rtl="0" algn="l">
              <a:lnSpc>
                <a:spcPct val="90000"/>
              </a:lnSpc>
              <a:spcBef>
                <a:spcPts val="1000"/>
              </a:spcBef>
              <a:spcAft>
                <a:spcPts val="0"/>
              </a:spcAft>
              <a:buClr>
                <a:schemeClr val="dk1"/>
              </a:buClr>
              <a:buSzPts val="2800"/>
              <a:buChar char="•"/>
            </a:pPr>
            <a:r>
              <a:rPr lang="fr-FR"/>
              <a:t>Sténose bilatérale des artères rénales, ou unilatérale sur rein unique,</a:t>
            </a:r>
            <a:endParaRPr/>
          </a:p>
          <a:p>
            <a:pPr indent="-228600" lvl="0" marL="228600" rtl="0" algn="l">
              <a:lnSpc>
                <a:spcPct val="90000"/>
              </a:lnSpc>
              <a:spcBef>
                <a:spcPts val="1000"/>
              </a:spcBef>
              <a:spcAft>
                <a:spcPts val="0"/>
              </a:spcAft>
              <a:buClr>
                <a:schemeClr val="dk1"/>
              </a:buClr>
              <a:buSzPts val="2800"/>
              <a:buChar char="•"/>
            </a:pPr>
            <a:r>
              <a:rPr lang="fr-FR"/>
              <a:t>I rénale sévère (petite doses si modérée)</a:t>
            </a:r>
            <a:endParaRPr/>
          </a:p>
          <a:p>
            <a:pPr indent="-228600" lvl="0" marL="228600" rtl="0" algn="l">
              <a:lnSpc>
                <a:spcPct val="90000"/>
              </a:lnSpc>
              <a:spcBef>
                <a:spcPts val="1000"/>
              </a:spcBef>
              <a:spcAft>
                <a:spcPts val="0"/>
              </a:spcAft>
              <a:buClr>
                <a:schemeClr val="dk1"/>
              </a:buClr>
              <a:buSzPts val="2800"/>
              <a:buChar char="•"/>
            </a:pPr>
            <a:r>
              <a:rPr lang="fr-FR"/>
              <a:t>Hyperkaliémie sup à 5,5meq/l</a:t>
            </a:r>
            <a:endParaRPr/>
          </a:p>
          <a:p>
            <a:pPr indent="-76200" lvl="1" marL="685800" rtl="0" algn="l">
              <a:lnSpc>
                <a:spcPct val="90000"/>
              </a:lnSpc>
              <a:spcBef>
                <a:spcPts val="500"/>
              </a:spcBef>
              <a:spcAft>
                <a:spcPts val="0"/>
              </a:spcAft>
              <a:buClr>
                <a:schemeClr val="dk1"/>
              </a:buClr>
              <a:buSzPts val="24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Effets secondaires</a:t>
            </a:r>
            <a:endParaRPr/>
          </a:p>
        </p:txBody>
      </p:sp>
      <p:sp>
        <p:nvSpPr>
          <p:cNvPr id="252" name="Google Shape;252;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fr-FR"/>
              <a:t>Rénales: </a:t>
            </a:r>
            <a:endParaRPr/>
          </a:p>
          <a:p>
            <a:pPr indent="-228600" lvl="1" marL="685800" rtl="0" algn="l">
              <a:lnSpc>
                <a:spcPct val="90000"/>
              </a:lnSpc>
              <a:spcBef>
                <a:spcPts val="500"/>
              </a:spcBef>
              <a:spcAft>
                <a:spcPts val="0"/>
              </a:spcAft>
              <a:buClr>
                <a:schemeClr val="dk1"/>
              </a:buClr>
              <a:buSzPts val="2400"/>
              <a:buChar char="•"/>
            </a:pPr>
            <a:r>
              <a:rPr lang="fr-FR"/>
              <a:t>IR fonctionnelle au début, réversible, par diminution de la filtration glomérulaire.</a:t>
            </a:r>
            <a:endParaRPr/>
          </a:p>
          <a:p>
            <a:pPr indent="-228600" lvl="1" marL="685800" rtl="0" algn="l">
              <a:lnSpc>
                <a:spcPct val="90000"/>
              </a:lnSpc>
              <a:spcBef>
                <a:spcPts val="500"/>
              </a:spcBef>
              <a:spcAft>
                <a:spcPts val="0"/>
              </a:spcAft>
              <a:buClr>
                <a:schemeClr val="dk1"/>
              </a:buClr>
              <a:buSzPts val="2400"/>
              <a:buChar char="•"/>
            </a:pPr>
            <a:r>
              <a:rPr lang="fr-FR"/>
              <a:t>Surtout sténoses des artères rénales (bilatérales ou sur rein unique).</a:t>
            </a:r>
            <a:endParaRPr/>
          </a:p>
          <a:p>
            <a:pPr indent="-228600" lvl="0" marL="228600" rtl="0" algn="l">
              <a:lnSpc>
                <a:spcPct val="90000"/>
              </a:lnSpc>
              <a:spcBef>
                <a:spcPts val="1000"/>
              </a:spcBef>
              <a:spcAft>
                <a:spcPts val="0"/>
              </a:spcAft>
              <a:buClr>
                <a:schemeClr val="dk1"/>
              </a:buClr>
              <a:buSzPts val="2800"/>
              <a:buChar char="•"/>
            </a:pPr>
            <a:r>
              <a:rPr lang="fr-FR"/>
              <a:t>Hypotension artérielle:</a:t>
            </a:r>
            <a:endParaRPr/>
          </a:p>
          <a:p>
            <a:pPr indent="-228600" lvl="1" marL="685800" rtl="0" algn="l">
              <a:lnSpc>
                <a:spcPct val="90000"/>
              </a:lnSpc>
              <a:spcBef>
                <a:spcPts val="500"/>
              </a:spcBef>
              <a:spcAft>
                <a:spcPts val="0"/>
              </a:spcAft>
              <a:buClr>
                <a:schemeClr val="dk1"/>
              </a:buClr>
              <a:buSzPts val="2400"/>
              <a:buChar char="•"/>
            </a:pPr>
            <a:r>
              <a:rPr lang="fr-FR"/>
              <a:t>Dés la première dose, surtout chez les patients a activité rénine élevée.</a:t>
            </a:r>
            <a:endParaRPr/>
          </a:p>
          <a:p>
            <a:pPr indent="-228600" lvl="1" marL="685800" rtl="0" algn="l">
              <a:lnSpc>
                <a:spcPct val="90000"/>
              </a:lnSpc>
              <a:spcBef>
                <a:spcPts val="500"/>
              </a:spcBef>
              <a:spcAft>
                <a:spcPts val="0"/>
              </a:spcAft>
              <a:buClr>
                <a:schemeClr val="dk1"/>
              </a:buClr>
              <a:buSzPts val="2400"/>
              <a:buChar char="•"/>
            </a:pPr>
            <a:r>
              <a:rPr lang="fr-FR"/>
              <a:t>Commencer par de petites doses, interrompre les diurétiques.</a:t>
            </a:r>
            <a:endParaRPr/>
          </a:p>
          <a:p>
            <a:pPr indent="-228600" lvl="0" marL="228600" rtl="0" algn="l">
              <a:lnSpc>
                <a:spcPct val="90000"/>
              </a:lnSpc>
              <a:spcBef>
                <a:spcPts val="1000"/>
              </a:spcBef>
              <a:spcAft>
                <a:spcPts val="0"/>
              </a:spcAft>
              <a:buClr>
                <a:schemeClr val="dk1"/>
              </a:buClr>
              <a:buSzPts val="2800"/>
              <a:buChar char="•"/>
            </a:pPr>
            <a:r>
              <a:rPr lang="fr-FR"/>
              <a:t>Hyperkaliémie: </a:t>
            </a:r>
            <a:endParaRPr/>
          </a:p>
          <a:p>
            <a:pPr indent="-228600" lvl="1" marL="685800" rtl="0" algn="l">
              <a:lnSpc>
                <a:spcPct val="90000"/>
              </a:lnSpc>
              <a:spcBef>
                <a:spcPts val="500"/>
              </a:spcBef>
              <a:spcAft>
                <a:spcPts val="0"/>
              </a:spcAft>
              <a:buClr>
                <a:schemeClr val="dk1"/>
              </a:buClr>
              <a:buSzPts val="2400"/>
              <a:buChar char="•"/>
            </a:pPr>
            <a:r>
              <a:rPr lang="fr-FR"/>
              <a:t>surtout en cas d’association à un autre hyperkaliémiant.</a:t>
            </a:r>
            <a:endParaRPr/>
          </a:p>
          <a:p>
            <a:pPr indent="-228600" lvl="0" marL="228600" rtl="0" algn="l">
              <a:lnSpc>
                <a:spcPct val="90000"/>
              </a:lnSpc>
              <a:spcBef>
                <a:spcPts val="1000"/>
              </a:spcBef>
              <a:spcAft>
                <a:spcPts val="0"/>
              </a:spcAft>
              <a:buClr>
                <a:schemeClr val="dk1"/>
              </a:buClr>
              <a:buSzPts val="2800"/>
              <a:buChar char="•"/>
            </a:pPr>
            <a:r>
              <a:rPr lang="fr-FR"/>
              <a:t>La toux:</a:t>
            </a:r>
            <a:endParaRPr/>
          </a:p>
          <a:p>
            <a:pPr indent="-228600" lvl="1" marL="685800" rtl="0" algn="l">
              <a:lnSpc>
                <a:spcPct val="90000"/>
              </a:lnSpc>
              <a:spcBef>
                <a:spcPts val="500"/>
              </a:spcBef>
              <a:spcAft>
                <a:spcPts val="0"/>
              </a:spcAft>
              <a:buClr>
                <a:schemeClr val="dk1"/>
              </a:buClr>
              <a:buSzPts val="2400"/>
              <a:buChar char="•"/>
            </a:pPr>
            <a:r>
              <a:rPr lang="fr-FR"/>
              <a:t>Sèche, effet secondaire le plus fréquent imposant l’arrêt du traitement.</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Effets secondaires</a:t>
            </a:r>
            <a:endParaRPr/>
          </a:p>
        </p:txBody>
      </p:sp>
      <p:sp>
        <p:nvSpPr>
          <p:cNvPr id="258" name="Google Shape;258;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Œdème angiotonique : </a:t>
            </a:r>
            <a:endParaRPr/>
          </a:p>
          <a:p>
            <a:pPr indent="-228600" lvl="1" marL="685800" rtl="0" algn="l">
              <a:lnSpc>
                <a:spcPct val="90000"/>
              </a:lnSpc>
              <a:spcBef>
                <a:spcPts val="500"/>
              </a:spcBef>
              <a:spcAft>
                <a:spcPts val="0"/>
              </a:spcAft>
              <a:buClr>
                <a:schemeClr val="dk1"/>
              </a:buClr>
              <a:buSzPts val="2400"/>
              <a:buChar char="•"/>
            </a:pPr>
            <a:r>
              <a:rPr lang="fr-FR"/>
              <a:t>Rare mais grave</a:t>
            </a:r>
            <a:endParaRPr/>
          </a:p>
          <a:p>
            <a:pPr indent="-228600" lvl="0" marL="228600" rtl="0" algn="l">
              <a:lnSpc>
                <a:spcPct val="90000"/>
              </a:lnSpc>
              <a:spcBef>
                <a:spcPts val="1000"/>
              </a:spcBef>
              <a:spcAft>
                <a:spcPts val="0"/>
              </a:spcAft>
              <a:buClr>
                <a:schemeClr val="dk1"/>
              </a:buClr>
              <a:buSzPts val="2800"/>
              <a:buChar char="•"/>
            </a:pPr>
            <a:r>
              <a:rPr lang="fr-FR"/>
              <a:t>Effet tératogène: </a:t>
            </a:r>
            <a:endParaRPr/>
          </a:p>
          <a:p>
            <a:pPr indent="-228600" lvl="1" marL="685800" rtl="0" algn="l">
              <a:lnSpc>
                <a:spcPct val="90000"/>
              </a:lnSpc>
              <a:spcBef>
                <a:spcPts val="500"/>
              </a:spcBef>
              <a:spcAft>
                <a:spcPts val="0"/>
              </a:spcAft>
              <a:buClr>
                <a:schemeClr val="dk1"/>
              </a:buClr>
              <a:buSzPts val="2400"/>
              <a:buChar char="•"/>
            </a:pPr>
            <a:r>
              <a:rPr lang="fr-FR"/>
              <a:t>2</a:t>
            </a:r>
            <a:r>
              <a:rPr baseline="30000" lang="fr-FR"/>
              <a:t>e</a:t>
            </a:r>
            <a:r>
              <a:rPr lang="fr-FR"/>
              <a:t> et 3</a:t>
            </a:r>
            <a:r>
              <a:rPr baseline="30000" lang="fr-FR"/>
              <a:t>e</a:t>
            </a:r>
            <a:r>
              <a:rPr lang="fr-FR"/>
              <a:t> trimestre: Oligoamnios, RCIU, MIU, anurie néonatale</a:t>
            </a:r>
            <a:endParaRPr/>
          </a:p>
          <a:p>
            <a:pPr indent="-228600" lvl="0" marL="228600" rtl="0" algn="l">
              <a:lnSpc>
                <a:spcPct val="90000"/>
              </a:lnSpc>
              <a:spcBef>
                <a:spcPts val="1000"/>
              </a:spcBef>
              <a:spcAft>
                <a:spcPts val="0"/>
              </a:spcAft>
              <a:buClr>
                <a:schemeClr val="dk1"/>
              </a:buClr>
              <a:buSzPts val="2800"/>
              <a:buChar char="•"/>
            </a:pPr>
            <a:r>
              <a:rPr lang="fr-FR"/>
              <a:t>Eruption cutanée, neutropénies, syndromes néphrotiques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Interactions médicamenteuses</a:t>
            </a:r>
            <a:endParaRPr/>
          </a:p>
        </p:txBody>
      </p:sp>
      <p:sp>
        <p:nvSpPr>
          <p:cNvPr id="264" name="Google Shape;264;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Diurétiques épargneurs de potassium: risque d’Hyper K, non contre indiquée, précautions à l’usage</a:t>
            </a:r>
            <a:endParaRPr/>
          </a:p>
          <a:p>
            <a:pPr indent="-228600" lvl="0" marL="228600" rtl="0" algn="l">
              <a:lnSpc>
                <a:spcPct val="90000"/>
              </a:lnSpc>
              <a:spcBef>
                <a:spcPts val="1000"/>
              </a:spcBef>
              <a:spcAft>
                <a:spcPts val="0"/>
              </a:spcAft>
              <a:buClr>
                <a:schemeClr val="dk1"/>
              </a:buClr>
              <a:buSzPts val="2800"/>
              <a:buChar char="•"/>
            </a:pPr>
            <a:r>
              <a:rPr lang="fr-FR"/>
              <a:t>AINS: diminuent l’effet des IEC, risque d’I rénale aigue</a:t>
            </a:r>
            <a:endParaRPr/>
          </a:p>
          <a:p>
            <a:pPr indent="-228600" lvl="0" marL="228600" rtl="0" algn="l">
              <a:lnSpc>
                <a:spcPct val="90000"/>
              </a:lnSpc>
              <a:spcBef>
                <a:spcPts val="1000"/>
              </a:spcBef>
              <a:spcAft>
                <a:spcPts val="0"/>
              </a:spcAft>
              <a:buClr>
                <a:schemeClr val="dk1"/>
              </a:buClr>
              <a:buSzPts val="2800"/>
              <a:buChar char="•"/>
            </a:pPr>
            <a:r>
              <a:rPr lang="fr-FR"/>
              <a:t>Neuroleptique et antidépresseurs tricycliques: risque d’Hypo TA</a:t>
            </a:r>
            <a:endParaRPr/>
          </a:p>
          <a:p>
            <a:pPr indent="-228600" lvl="0" marL="228600" rtl="0" algn="l">
              <a:lnSpc>
                <a:spcPct val="90000"/>
              </a:lnSpc>
              <a:spcBef>
                <a:spcPts val="1000"/>
              </a:spcBef>
              <a:spcAft>
                <a:spcPts val="0"/>
              </a:spcAft>
              <a:buClr>
                <a:schemeClr val="dk1"/>
              </a:buClr>
              <a:buSzPts val="2800"/>
              <a:buChar char="•"/>
            </a:pPr>
            <a:r>
              <a:rPr lang="fr-FR"/>
              <a:t>Sulfamides hypoglycémiants et insulines: rares cas d’hypoglycémie</a:t>
            </a:r>
            <a:endParaRPr/>
          </a:p>
          <a:p>
            <a:pPr indent="-228600" lvl="0" marL="228600" rtl="0" algn="l">
              <a:lnSpc>
                <a:spcPct val="90000"/>
              </a:lnSpc>
              <a:spcBef>
                <a:spcPts val="1000"/>
              </a:spcBef>
              <a:spcAft>
                <a:spcPts val="0"/>
              </a:spcAft>
              <a:buClr>
                <a:schemeClr val="dk1"/>
              </a:buClr>
              <a:buSzPts val="2800"/>
              <a:buChar char="•"/>
            </a:pPr>
            <a:r>
              <a:rPr lang="fr-FR"/>
              <a:t>Lithium: augmentation de la Lithémie</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Mécanisme d’action </a:t>
            </a:r>
            <a:endParaRPr/>
          </a:p>
        </p:txBody>
      </p:sp>
      <p:sp>
        <p:nvSpPr>
          <p:cNvPr id="96" name="Google Shape;96;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Mécanisme d’action lié au radical monoxyde d’azote (NO) qui, par l’intermédiaire d’enzymes, libère la GMPc, diminue la concentration intracellulaire du calcium et provoque une relaxation des muscles lisses des vaisseaux sanguins.</a:t>
            </a:r>
            <a:endParaRPr/>
          </a:p>
          <a:p>
            <a:pPr indent="-228600" lvl="0" marL="228600" rtl="0" algn="l">
              <a:lnSpc>
                <a:spcPct val="90000"/>
              </a:lnSpc>
              <a:spcBef>
                <a:spcPts val="1000"/>
              </a:spcBef>
              <a:spcAft>
                <a:spcPts val="0"/>
              </a:spcAft>
              <a:buClr>
                <a:schemeClr val="dk1"/>
              </a:buClr>
              <a:buSzPts val="2800"/>
              <a:buChar char="•"/>
            </a:pPr>
            <a:r>
              <a:rPr lang="fr-FR"/>
              <a:t> Dilation des artères coronaires permet une meilleure oxygénation du cœur. </a:t>
            </a:r>
            <a:endParaRPr/>
          </a:p>
          <a:p>
            <a:pPr indent="-228600" lvl="0" marL="228600" rtl="0" algn="l">
              <a:lnSpc>
                <a:spcPct val="90000"/>
              </a:lnSpc>
              <a:spcBef>
                <a:spcPts val="1000"/>
              </a:spcBef>
              <a:spcAft>
                <a:spcPts val="0"/>
              </a:spcAft>
              <a:buClr>
                <a:schemeClr val="dk1"/>
              </a:buClr>
              <a:buSzPts val="2800"/>
              <a:buChar char="•"/>
            </a:pPr>
            <a:r>
              <a:rPr lang="fr-FR"/>
              <a:t>La dilatation est préférentiellement veineuse(diminution des volumes télédiastoliques et de la précharge ventriculaire)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Surveillance du traitement</a:t>
            </a:r>
            <a:endParaRPr/>
          </a:p>
        </p:txBody>
      </p:sp>
      <p:sp>
        <p:nvSpPr>
          <p:cNvPr id="270" name="Google Shape;270;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Cliniques: TA diurèse</a:t>
            </a:r>
            <a:endParaRPr/>
          </a:p>
          <a:p>
            <a:pPr indent="-228600" lvl="0" marL="228600" rtl="0" algn="l">
              <a:lnSpc>
                <a:spcPct val="90000"/>
              </a:lnSpc>
              <a:spcBef>
                <a:spcPts val="1000"/>
              </a:spcBef>
              <a:spcAft>
                <a:spcPts val="0"/>
              </a:spcAft>
              <a:buClr>
                <a:schemeClr val="dk1"/>
              </a:buClr>
              <a:buSzPts val="2800"/>
              <a:buChar char="•"/>
            </a:pPr>
            <a:r>
              <a:rPr lang="fr-FR"/>
              <a:t>Biologique: K+, creatinine (si augmentation sup à 20-30% 15j après le début du traitement, il faut le suspendre)</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fr-FR"/>
              <a:t>Les antagonistes des récepteurs de l’angiotensine II</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81" name="Google Shape;281;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282" name="Google Shape;282;p32"/>
          <p:cNvPicPr preferRelativeResize="0"/>
          <p:nvPr/>
        </p:nvPicPr>
        <p:blipFill rotWithShape="1">
          <a:blip r:embed="rId3">
            <a:alphaModFix/>
          </a:blip>
          <a:srcRect b="0" l="0" r="0" t="0"/>
          <a:stretch/>
        </p:blipFill>
        <p:spPr>
          <a:xfrm>
            <a:off x="0" y="-12395"/>
            <a:ext cx="12192000" cy="6854653"/>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Pharmacodynamique des ARA II</a:t>
            </a:r>
            <a:endParaRPr/>
          </a:p>
        </p:txBody>
      </p:sp>
      <p:sp>
        <p:nvSpPr>
          <p:cNvPr id="288" name="Google Shape;288;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effets hormonaux:</a:t>
            </a:r>
            <a:endParaRPr/>
          </a:p>
          <a:p>
            <a:pPr indent="-228600" lvl="1" marL="685800" rtl="0" algn="l">
              <a:lnSpc>
                <a:spcPct val="90000"/>
              </a:lnSpc>
              <a:spcBef>
                <a:spcPts val="500"/>
              </a:spcBef>
              <a:spcAft>
                <a:spcPts val="0"/>
              </a:spcAft>
              <a:buClr>
                <a:schemeClr val="dk1"/>
              </a:buClr>
              <a:buSzPts val="2400"/>
              <a:buChar char="•"/>
            </a:pPr>
            <a:r>
              <a:rPr lang="fr-FR"/>
              <a:t>Perte de l’effet d’augmentation des bradykinines</a:t>
            </a:r>
            <a:endParaRPr/>
          </a:p>
          <a:p>
            <a:pPr indent="-228600" lvl="1" marL="685800" rtl="0" algn="l">
              <a:lnSpc>
                <a:spcPct val="90000"/>
              </a:lnSpc>
              <a:spcBef>
                <a:spcPts val="500"/>
              </a:spcBef>
              <a:spcAft>
                <a:spcPts val="0"/>
              </a:spcAft>
              <a:buClr>
                <a:schemeClr val="dk1"/>
              </a:buClr>
              <a:buSzPts val="2400"/>
              <a:buChar char="•"/>
            </a:pPr>
            <a:r>
              <a:rPr lang="fr-FR"/>
              <a:t>Elévation du taux d’angiotensine II</a:t>
            </a:r>
            <a:endParaRPr/>
          </a:p>
          <a:p>
            <a:pPr indent="-228600" lvl="1" marL="685800" rtl="0" algn="l">
              <a:lnSpc>
                <a:spcPct val="90000"/>
              </a:lnSpc>
              <a:spcBef>
                <a:spcPts val="500"/>
              </a:spcBef>
              <a:spcAft>
                <a:spcPts val="0"/>
              </a:spcAft>
              <a:buClr>
                <a:schemeClr val="dk1"/>
              </a:buClr>
              <a:buSzPts val="2400"/>
              <a:buChar char="•"/>
            </a:pPr>
            <a:r>
              <a:rPr lang="fr-FR"/>
              <a:t>Elévation de la rénine par élimination de l’effet rétroactif de l’ATII</a:t>
            </a:r>
            <a:endParaRPr/>
          </a:p>
          <a:p>
            <a:pPr indent="-76200" lvl="1" marL="685800" rtl="0" algn="l">
              <a:lnSpc>
                <a:spcPct val="90000"/>
              </a:lnSpc>
              <a:spcBef>
                <a:spcPts val="500"/>
              </a:spcBef>
              <a:spcAft>
                <a:spcPts val="0"/>
              </a:spcAft>
              <a:buClr>
                <a:schemeClr val="dk1"/>
              </a:buClr>
              <a:buSzPts val="24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Principales molécules</a:t>
            </a:r>
            <a:endParaRPr/>
          </a:p>
        </p:txBody>
      </p:sp>
      <p:sp>
        <p:nvSpPr>
          <p:cNvPr id="294" name="Google Shape;294;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Losartan</a:t>
            </a:r>
            <a:endParaRPr/>
          </a:p>
          <a:p>
            <a:pPr indent="-228600" lvl="0" marL="228600" rtl="0" algn="l">
              <a:lnSpc>
                <a:spcPct val="90000"/>
              </a:lnSpc>
              <a:spcBef>
                <a:spcPts val="1000"/>
              </a:spcBef>
              <a:spcAft>
                <a:spcPts val="0"/>
              </a:spcAft>
              <a:buClr>
                <a:schemeClr val="dk1"/>
              </a:buClr>
              <a:buSzPts val="2800"/>
              <a:buChar char="•"/>
            </a:pPr>
            <a:r>
              <a:rPr lang="fr-FR"/>
              <a:t>Valsartan</a:t>
            </a:r>
            <a:endParaRPr/>
          </a:p>
          <a:p>
            <a:pPr indent="-228600" lvl="0" marL="228600" rtl="0" algn="l">
              <a:lnSpc>
                <a:spcPct val="90000"/>
              </a:lnSpc>
              <a:spcBef>
                <a:spcPts val="1000"/>
              </a:spcBef>
              <a:spcAft>
                <a:spcPts val="0"/>
              </a:spcAft>
              <a:buClr>
                <a:schemeClr val="dk1"/>
              </a:buClr>
              <a:buSzPts val="2800"/>
              <a:buChar char="•"/>
            </a:pPr>
            <a:r>
              <a:rPr lang="fr-FR"/>
              <a:t>Irbesartan</a:t>
            </a:r>
            <a:endParaRPr/>
          </a:p>
          <a:p>
            <a:pPr indent="-228600" lvl="0" marL="228600" rtl="0" algn="l">
              <a:lnSpc>
                <a:spcPct val="90000"/>
              </a:lnSpc>
              <a:spcBef>
                <a:spcPts val="1000"/>
              </a:spcBef>
              <a:spcAft>
                <a:spcPts val="0"/>
              </a:spcAft>
              <a:buClr>
                <a:schemeClr val="dk1"/>
              </a:buClr>
              <a:buSzPts val="2800"/>
              <a:buChar char="•"/>
            </a:pPr>
            <a:r>
              <a:rPr lang="fr-FR"/>
              <a:t>Candesartan</a:t>
            </a:r>
            <a:endParaRPr/>
          </a:p>
          <a:p>
            <a:pPr indent="-228600" lvl="0" marL="228600" rtl="0" algn="l">
              <a:lnSpc>
                <a:spcPct val="90000"/>
              </a:lnSpc>
              <a:spcBef>
                <a:spcPts val="1000"/>
              </a:spcBef>
              <a:spcAft>
                <a:spcPts val="0"/>
              </a:spcAft>
              <a:buClr>
                <a:schemeClr val="dk1"/>
              </a:buClr>
              <a:buSzPts val="2800"/>
              <a:buChar char="•"/>
            </a:pPr>
            <a:r>
              <a:rPr lang="fr-FR"/>
              <a:t>Existent en association fixes avec des diurétique et des inhibiteurs calciques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Indications	</a:t>
            </a:r>
            <a:endParaRPr/>
          </a:p>
        </p:txBody>
      </p:sp>
      <p:sp>
        <p:nvSpPr>
          <p:cNvPr id="300" name="Google Shape;300;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HTA:</a:t>
            </a:r>
            <a:endParaRPr/>
          </a:p>
          <a:p>
            <a:pPr indent="-228600" lvl="1" marL="685800" rtl="0" algn="l">
              <a:lnSpc>
                <a:spcPct val="90000"/>
              </a:lnSpc>
              <a:spcBef>
                <a:spcPts val="500"/>
              </a:spcBef>
              <a:spcAft>
                <a:spcPts val="0"/>
              </a:spcAft>
              <a:buClr>
                <a:schemeClr val="dk1"/>
              </a:buClr>
              <a:buSzPts val="2400"/>
              <a:buChar char="•"/>
            </a:pPr>
            <a:r>
              <a:rPr lang="fr-FR"/>
              <a:t>Surtout en cas d’intolérance aux IEC</a:t>
            </a:r>
            <a:endParaRPr/>
          </a:p>
          <a:p>
            <a:pPr indent="-228600" lvl="0" marL="228600" rtl="0" algn="l">
              <a:lnSpc>
                <a:spcPct val="90000"/>
              </a:lnSpc>
              <a:spcBef>
                <a:spcPts val="1000"/>
              </a:spcBef>
              <a:spcAft>
                <a:spcPts val="0"/>
              </a:spcAft>
              <a:buClr>
                <a:schemeClr val="dk1"/>
              </a:buClr>
              <a:buSzPts val="2800"/>
              <a:buChar char="•"/>
            </a:pPr>
            <a:r>
              <a:rPr lang="fr-FR"/>
              <a:t>I Cardiaque congestive</a:t>
            </a:r>
            <a:endParaRPr/>
          </a:p>
          <a:p>
            <a:pPr indent="-228600" lvl="0" marL="228600" rtl="0" algn="l">
              <a:lnSpc>
                <a:spcPct val="90000"/>
              </a:lnSpc>
              <a:spcBef>
                <a:spcPts val="1000"/>
              </a:spcBef>
              <a:spcAft>
                <a:spcPts val="0"/>
              </a:spcAft>
              <a:buClr>
                <a:schemeClr val="dk1"/>
              </a:buClr>
              <a:buSzPts val="2800"/>
              <a:buChar char="•"/>
            </a:pPr>
            <a:r>
              <a:rPr lang="fr-FR"/>
              <a:t>Post infarctus avec dysfonction VG</a:t>
            </a:r>
            <a:endParaRPr/>
          </a:p>
          <a:p>
            <a:pPr indent="-228600" lvl="0" marL="228600" rtl="0" algn="l">
              <a:lnSpc>
                <a:spcPct val="90000"/>
              </a:lnSpc>
              <a:spcBef>
                <a:spcPts val="1000"/>
              </a:spcBef>
              <a:spcAft>
                <a:spcPts val="0"/>
              </a:spcAft>
              <a:buClr>
                <a:schemeClr val="dk1"/>
              </a:buClr>
              <a:buSzPts val="2800"/>
              <a:buChar char="•"/>
            </a:pPr>
            <a:r>
              <a:rPr lang="fr-FR"/>
              <a:t>Néphropathie diabétique</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Les contres indications</a:t>
            </a:r>
            <a:endParaRPr/>
          </a:p>
        </p:txBody>
      </p:sp>
      <p:sp>
        <p:nvSpPr>
          <p:cNvPr id="306" name="Google Shape;306;p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Allergie connue</a:t>
            </a:r>
            <a:endParaRPr/>
          </a:p>
          <a:p>
            <a:pPr indent="-228600" lvl="0" marL="228600" rtl="0" algn="l">
              <a:lnSpc>
                <a:spcPct val="90000"/>
              </a:lnSpc>
              <a:spcBef>
                <a:spcPts val="1000"/>
              </a:spcBef>
              <a:spcAft>
                <a:spcPts val="0"/>
              </a:spcAft>
              <a:buClr>
                <a:schemeClr val="dk1"/>
              </a:buClr>
              <a:buSzPts val="2800"/>
              <a:buChar char="•"/>
            </a:pPr>
            <a:r>
              <a:rPr lang="fr-FR"/>
              <a:t>Grossesse, allaitement</a:t>
            </a:r>
            <a:endParaRPr/>
          </a:p>
          <a:p>
            <a:pPr indent="-228600" lvl="0" marL="228600" rtl="0" algn="l">
              <a:lnSpc>
                <a:spcPct val="90000"/>
              </a:lnSpc>
              <a:spcBef>
                <a:spcPts val="1000"/>
              </a:spcBef>
              <a:spcAft>
                <a:spcPts val="0"/>
              </a:spcAft>
              <a:buClr>
                <a:schemeClr val="dk1"/>
              </a:buClr>
              <a:buSzPts val="2800"/>
              <a:buChar char="•"/>
            </a:pPr>
            <a:r>
              <a:rPr lang="fr-FR"/>
              <a:t>Sténose bilatérale des artères rénales, ou unilatérale sur rein unique,</a:t>
            </a:r>
            <a:endParaRPr/>
          </a:p>
          <a:p>
            <a:pPr indent="-228600" lvl="0" marL="228600" rtl="0" algn="l">
              <a:lnSpc>
                <a:spcPct val="90000"/>
              </a:lnSpc>
              <a:spcBef>
                <a:spcPts val="1000"/>
              </a:spcBef>
              <a:spcAft>
                <a:spcPts val="0"/>
              </a:spcAft>
              <a:buClr>
                <a:schemeClr val="dk1"/>
              </a:buClr>
              <a:buSzPts val="2800"/>
              <a:buChar char="•"/>
            </a:pPr>
            <a:r>
              <a:rPr lang="fr-FR"/>
              <a:t>I rénale sévère (petite doses si modérée)</a:t>
            </a:r>
            <a:endParaRPr/>
          </a:p>
          <a:p>
            <a:pPr indent="-228600" lvl="0" marL="228600" rtl="0" algn="l">
              <a:lnSpc>
                <a:spcPct val="90000"/>
              </a:lnSpc>
              <a:spcBef>
                <a:spcPts val="1000"/>
              </a:spcBef>
              <a:spcAft>
                <a:spcPts val="0"/>
              </a:spcAft>
              <a:buClr>
                <a:schemeClr val="dk1"/>
              </a:buClr>
              <a:buSzPts val="2800"/>
              <a:buChar char="•"/>
            </a:pPr>
            <a:r>
              <a:rPr lang="fr-FR"/>
              <a:t>Hyperkaliémie sup à 5,5meq/l</a:t>
            </a:r>
            <a:endParaRPr/>
          </a:p>
          <a:p>
            <a:pPr indent="0" lvl="1" marL="457200" rtl="0" algn="l">
              <a:lnSpc>
                <a:spcPct val="90000"/>
              </a:lnSpc>
              <a:spcBef>
                <a:spcPts val="500"/>
              </a:spcBef>
              <a:spcAft>
                <a:spcPts val="0"/>
              </a:spcAft>
              <a:buClr>
                <a:schemeClr val="dk1"/>
              </a:buClr>
              <a:buSzPts val="24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p:nvPr/>
        </p:nvSpPr>
        <p:spPr>
          <a:xfrm>
            <a:off x="5511248" y="1266686"/>
            <a:ext cx="1520687" cy="1451113"/>
          </a:xfrm>
          <a:prstGeom prst="ellipse">
            <a:avLst/>
          </a:prstGeom>
          <a:solidFill>
            <a:schemeClr val="lt1"/>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02" name="Google Shape;102;p4"/>
          <p:cNvSpPr/>
          <p:nvPr/>
        </p:nvSpPr>
        <p:spPr>
          <a:xfrm>
            <a:off x="2743200" y="2832100"/>
            <a:ext cx="2412448" cy="35814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03" name="Google Shape;103;p4"/>
          <p:cNvSpPr/>
          <p:nvPr/>
        </p:nvSpPr>
        <p:spPr>
          <a:xfrm>
            <a:off x="7330754" y="2914649"/>
            <a:ext cx="2362200" cy="3416300"/>
          </a:xfrm>
          <a:prstGeom prst="roundRect">
            <a:avLst>
              <a:gd fmla="val 16667" name="adj"/>
            </a:avLst>
          </a:prstGeom>
          <a:solidFill>
            <a:schemeClr val="lt1"/>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4"/>
          <p:cNvSpPr txBox="1"/>
          <p:nvPr/>
        </p:nvSpPr>
        <p:spPr>
          <a:xfrm>
            <a:off x="7744657" y="2222500"/>
            <a:ext cx="153439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800" u="none" cap="none" strike="noStrike">
                <a:solidFill>
                  <a:schemeClr val="dk1"/>
                </a:solidFill>
                <a:latin typeface="Calibri"/>
                <a:ea typeface="Calibri"/>
                <a:cs typeface="Calibri"/>
                <a:sym typeface="Calibri"/>
              </a:rPr>
              <a:t>Réseau résistif</a:t>
            </a:r>
            <a:endParaRPr/>
          </a:p>
        </p:txBody>
      </p:sp>
      <p:sp>
        <p:nvSpPr>
          <p:cNvPr id="105" name="Google Shape;105;p4"/>
          <p:cNvSpPr txBox="1"/>
          <p:nvPr/>
        </p:nvSpPr>
        <p:spPr>
          <a:xfrm>
            <a:off x="3281484" y="2222500"/>
            <a:ext cx="17015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Réseau capacitif</a:t>
            </a:r>
            <a:endParaRPr/>
          </a:p>
        </p:txBody>
      </p:sp>
      <p:sp>
        <p:nvSpPr>
          <p:cNvPr id="106" name="Google Shape;106;p4"/>
          <p:cNvSpPr txBox="1"/>
          <p:nvPr/>
        </p:nvSpPr>
        <p:spPr>
          <a:xfrm>
            <a:off x="3133110" y="4438134"/>
            <a:ext cx="1640321"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Réseau veineux</a:t>
            </a:r>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Pré charge</a:t>
            </a:r>
            <a:endParaRPr/>
          </a:p>
        </p:txBody>
      </p:sp>
      <p:sp>
        <p:nvSpPr>
          <p:cNvPr id="107" name="Google Shape;107;p4"/>
          <p:cNvSpPr txBox="1"/>
          <p:nvPr/>
        </p:nvSpPr>
        <p:spPr>
          <a:xfrm>
            <a:off x="7703844" y="4416167"/>
            <a:ext cx="1616020"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Réseau Artériel</a:t>
            </a:r>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Post charge</a:t>
            </a:r>
            <a:endParaRPr/>
          </a:p>
        </p:txBody>
      </p:sp>
      <p:sp>
        <p:nvSpPr>
          <p:cNvPr id="108" name="Google Shape;108;p4"/>
          <p:cNvSpPr txBox="1"/>
          <p:nvPr/>
        </p:nvSpPr>
        <p:spPr>
          <a:xfrm>
            <a:off x="5709706" y="1807576"/>
            <a:ext cx="12298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FE -60-80%</a:t>
            </a:r>
            <a:endParaRPr/>
          </a:p>
        </p:txBody>
      </p:sp>
      <p:sp>
        <p:nvSpPr>
          <p:cNvPr id="109" name="Google Shape;109;p4"/>
          <p:cNvSpPr txBox="1"/>
          <p:nvPr/>
        </p:nvSpPr>
        <p:spPr>
          <a:xfrm>
            <a:off x="5603651" y="725796"/>
            <a:ext cx="13358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Contractilité</a:t>
            </a:r>
            <a:endParaRPr/>
          </a:p>
        </p:txBody>
      </p:sp>
      <p:sp>
        <p:nvSpPr>
          <p:cNvPr id="110" name="Google Shape;110;p4"/>
          <p:cNvSpPr txBox="1"/>
          <p:nvPr/>
        </p:nvSpPr>
        <p:spPr>
          <a:xfrm>
            <a:off x="368300" y="4095234"/>
            <a:ext cx="2210605"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Augmentation de </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la capacité des veines</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 </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effet réservoir</a:t>
            </a:r>
            <a:endParaRPr/>
          </a:p>
        </p:txBody>
      </p:sp>
      <p:sp>
        <p:nvSpPr>
          <p:cNvPr id="111" name="Google Shape;111;p4"/>
          <p:cNvSpPr txBox="1"/>
          <p:nvPr/>
        </p:nvSpPr>
        <p:spPr>
          <a:xfrm>
            <a:off x="9628613" y="4022634"/>
            <a:ext cx="2420920"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Vasodilatation artérielle</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 </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Baisse des résistances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Mécanisme d’action </a:t>
            </a:r>
            <a:endParaRPr/>
          </a:p>
        </p:txBody>
      </p:sp>
      <p:sp>
        <p:nvSpPr>
          <p:cNvPr id="117" name="Google Shape;11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Biodisponibilité orale très mauvaise (10 à 20%) à cause du passage hépatique.</a:t>
            </a:r>
            <a:endParaRPr/>
          </a:p>
          <a:p>
            <a:pPr indent="-228600" lvl="0" marL="228600" rtl="0" algn="l">
              <a:lnSpc>
                <a:spcPct val="90000"/>
              </a:lnSpc>
              <a:spcBef>
                <a:spcPts val="1000"/>
              </a:spcBef>
              <a:spcAft>
                <a:spcPts val="0"/>
              </a:spcAft>
              <a:buClr>
                <a:schemeClr val="dk1"/>
              </a:buClr>
              <a:buSzPts val="2800"/>
              <a:buChar char="•"/>
            </a:pPr>
            <a:r>
              <a:rPr lang="fr-FR"/>
              <a:t>les voies sublinguales et transdermiques qui évitent ce passage et sont donc les voies de choix pour obtenir un effet rapide. </a:t>
            </a:r>
            <a:endParaRPr/>
          </a:p>
          <a:p>
            <a:pPr indent="-228600" lvl="0" marL="228600" rtl="0" algn="l">
              <a:lnSpc>
                <a:spcPct val="90000"/>
              </a:lnSpc>
              <a:spcBef>
                <a:spcPts val="1000"/>
              </a:spcBef>
              <a:spcAft>
                <a:spcPts val="0"/>
              </a:spcAft>
              <a:buClr>
                <a:schemeClr val="dk1"/>
              </a:buClr>
              <a:buSzPts val="2800"/>
              <a:buChar char="•"/>
            </a:pPr>
            <a:r>
              <a:rPr lang="fr-FR"/>
              <a:t>Les dérivés nitrés sont éliminés par le rein.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Indications </a:t>
            </a:r>
            <a:endParaRPr/>
          </a:p>
        </p:txBody>
      </p:sp>
      <p:sp>
        <p:nvSpPr>
          <p:cNvPr id="123" name="Google Shape;12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Angine de poitrine : Les dérivés nitrés sont un traitement symptomatique de la crise d’angor. Le traitement sublingual soulage la douleur dans les 3 min suivant l’administration. La prise sublinguale répétée n’est pas conseillée. Il faut appeler le SAMU en cas de persistance de la douleur.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Indications </a:t>
            </a:r>
            <a:endParaRPr/>
          </a:p>
        </p:txBody>
      </p:sp>
      <p:sp>
        <p:nvSpPr>
          <p:cNvPr id="129" name="Google Shape;129;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Insuffisance cardiaque aiguë congestive (OAP cardiogénique) : </a:t>
            </a:r>
            <a:endParaRPr/>
          </a:p>
          <a:p>
            <a:pPr indent="-228600" lvl="1" marL="685800" rtl="0" algn="l">
              <a:lnSpc>
                <a:spcPct val="90000"/>
              </a:lnSpc>
              <a:spcBef>
                <a:spcPts val="500"/>
              </a:spcBef>
              <a:spcAft>
                <a:spcPts val="0"/>
              </a:spcAft>
              <a:buClr>
                <a:schemeClr val="dk1"/>
              </a:buClr>
              <a:buSzPts val="2400"/>
              <a:buChar char="•"/>
            </a:pPr>
            <a:r>
              <a:rPr lang="fr-FR"/>
              <a:t>Baisse de la précharge par accumulation du sang dans les veines. Cet effet est comparable à l’hypovolémie provoquée par la saignée (traitement historique de l’OAP). </a:t>
            </a:r>
            <a:endParaRPr/>
          </a:p>
          <a:p>
            <a:pPr indent="-228600" lvl="1" marL="685800" rtl="0" algn="l">
              <a:lnSpc>
                <a:spcPct val="90000"/>
              </a:lnSpc>
              <a:spcBef>
                <a:spcPts val="500"/>
              </a:spcBef>
              <a:spcAft>
                <a:spcPts val="0"/>
              </a:spcAft>
              <a:buClr>
                <a:schemeClr val="dk1"/>
              </a:buClr>
              <a:buSzPts val="2400"/>
              <a:buChar char="•"/>
            </a:pPr>
            <a:r>
              <a:rPr lang="fr-FR"/>
              <a:t>Leur action est plus rapide que les diurétiques. Ils sont le traitement de premier choix dans l’insuffisance cardiaque aigue.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Indications </a:t>
            </a:r>
            <a:endParaRPr/>
          </a:p>
        </p:txBody>
      </p:sp>
      <p:sp>
        <p:nvSpPr>
          <p:cNvPr id="135" name="Google Shape;135;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Syndrome coronarien aigu sans sus‐décalage du segment ST: Les dérivés nitrés sont indiqués mais sans effet sur la mortalité.</a:t>
            </a:r>
            <a:endParaRPr/>
          </a:p>
          <a:p>
            <a:pPr indent="0" lvl="0" marL="0" rtl="0" algn="l">
              <a:lnSpc>
                <a:spcPct val="90000"/>
              </a:lnSpc>
              <a:spcBef>
                <a:spcPts val="1000"/>
              </a:spcBef>
              <a:spcAft>
                <a:spcPts val="0"/>
              </a:spcAft>
              <a:buClr>
                <a:schemeClr val="dk1"/>
              </a:buClr>
              <a:buSzPts val="2800"/>
              <a:buNone/>
            </a:pPr>
            <a:r>
              <a:rPr lang="fr-FR"/>
              <a:t> </a:t>
            </a:r>
            <a:endParaRPr/>
          </a:p>
          <a:p>
            <a:pPr indent="-228600" lvl="0" marL="228600" rtl="0" algn="l">
              <a:lnSpc>
                <a:spcPct val="90000"/>
              </a:lnSpc>
              <a:spcBef>
                <a:spcPts val="1000"/>
              </a:spcBef>
              <a:spcAft>
                <a:spcPts val="0"/>
              </a:spcAft>
              <a:buClr>
                <a:schemeClr val="dk1"/>
              </a:buClr>
              <a:buSzPts val="2800"/>
              <a:buChar char="•"/>
            </a:pPr>
            <a:r>
              <a:rPr lang="fr-FR"/>
              <a:t>NB : Au cours des SCA avec sus décalage du segment ST : La prescription est limitée au cas d’une insuffisance cardiaque aigue ou d’une HTA sévère associées.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Effets indésirables </a:t>
            </a:r>
            <a:endParaRPr/>
          </a:p>
        </p:txBody>
      </p:sp>
      <p:sp>
        <p:nvSpPr>
          <p:cNvPr id="141" name="Google Shape;14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dérivés nitrés produisent souvent une dilatation artériolaire des méninges, de la face et du cou. Ceci explique les flushs du visage et les céphalées.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Des doses plus élevées provoquent une hypotension artérielle systémique, avec tachycardie réflexe, pâleur, fatigue et malaise.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Cyanose en cas de méthémoglobinémie. Arrêter le traitement et traiter par le Bleu de méthylène 1-2 mg/kg IV.</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2017-12-13T20:18:18Z</dcterms:created>
  <dc:creator>Konitchiwa</dc:creator>
</cp:coreProperties>
</file>