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7" r:id="rId4"/>
    <p:sldId id="309" r:id="rId5"/>
    <p:sldId id="311" r:id="rId6"/>
    <p:sldId id="312" r:id="rId7"/>
    <p:sldId id="313" r:id="rId8"/>
    <p:sldId id="322" r:id="rId9"/>
    <p:sldId id="324" r:id="rId10"/>
    <p:sldId id="325" r:id="rId11"/>
    <p:sldId id="326" r:id="rId12"/>
    <p:sldId id="356" r:id="rId13"/>
    <p:sldId id="328" r:id="rId14"/>
    <p:sldId id="329" r:id="rId15"/>
    <p:sldId id="330" r:id="rId16"/>
    <p:sldId id="331" r:id="rId17"/>
    <p:sldId id="332" r:id="rId18"/>
    <p:sldId id="333" r:id="rId19"/>
    <p:sldId id="335" r:id="rId20"/>
    <p:sldId id="336" r:id="rId21"/>
    <p:sldId id="339" r:id="rId22"/>
    <p:sldId id="340" r:id="rId23"/>
    <p:sldId id="342" r:id="rId24"/>
    <p:sldId id="358" r:id="rId25"/>
    <p:sldId id="343" r:id="rId26"/>
    <p:sldId id="360" r:id="rId27"/>
    <p:sldId id="344" r:id="rId28"/>
    <p:sldId id="362" r:id="rId29"/>
    <p:sldId id="347" r:id="rId30"/>
    <p:sldId id="352" r:id="rId31"/>
    <p:sldId id="353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39C5-DB7F-49E1-AB15-D1B0B9D1F34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F0BF-B4F8-4510-9ADA-98C2599B4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17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39C5-DB7F-49E1-AB15-D1B0B9D1F34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F0BF-B4F8-4510-9ADA-98C2599B4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37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39C5-DB7F-49E1-AB15-D1B0B9D1F34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F0BF-B4F8-4510-9ADA-98C2599B4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53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39C5-DB7F-49E1-AB15-D1B0B9D1F34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F0BF-B4F8-4510-9ADA-98C2599B4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19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39C5-DB7F-49E1-AB15-D1B0B9D1F34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F0BF-B4F8-4510-9ADA-98C2599B4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1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39C5-DB7F-49E1-AB15-D1B0B9D1F34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F0BF-B4F8-4510-9ADA-98C2599B4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4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39C5-DB7F-49E1-AB15-D1B0B9D1F34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F0BF-B4F8-4510-9ADA-98C2599B4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54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39C5-DB7F-49E1-AB15-D1B0B9D1F34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F0BF-B4F8-4510-9ADA-98C2599B4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15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39C5-DB7F-49E1-AB15-D1B0B9D1F34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F0BF-B4F8-4510-9ADA-98C2599B4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61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39C5-DB7F-49E1-AB15-D1B0B9D1F34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F0BF-B4F8-4510-9ADA-98C2599B4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74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39C5-DB7F-49E1-AB15-D1B0B9D1F34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F0BF-B4F8-4510-9ADA-98C2599B4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F39C5-DB7F-49E1-AB15-D1B0B9D1F34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F0BF-B4F8-4510-9ADA-98C2599B4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18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5000" y="1630363"/>
            <a:ext cx="7772400" cy="2387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chemeClr val="accent2">
                    <a:lumMod val="75000"/>
                  </a:schemeClr>
                </a:solidFill>
              </a:rPr>
              <a:t>Rétrécissement mitral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 smtClean="0"/>
              <a:t>Module de cardiologie</a:t>
            </a:r>
            <a:br>
              <a:rPr lang="fr-FR" sz="2800" dirty="0" smtClean="0"/>
            </a:br>
            <a:r>
              <a:rPr lang="fr-FR" sz="2800" dirty="0" smtClean="0"/>
              <a:t>université de Blida</a:t>
            </a:r>
            <a:r>
              <a:rPr lang="fr-FR" sz="2800" smtClean="0"/>
              <a:t/>
            </a:r>
            <a:br>
              <a:rPr lang="fr-FR" sz="2800" smtClean="0"/>
            </a:b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75300" y="4935538"/>
            <a:ext cx="3111500" cy="1033462"/>
          </a:xfrm>
        </p:spPr>
        <p:txBody>
          <a:bodyPr>
            <a:normAutofit/>
          </a:bodyPr>
          <a:lstStyle/>
          <a:p>
            <a:pPr algn="r"/>
            <a:r>
              <a:rPr lang="fr-FR" sz="1200" dirty="0" smtClean="0"/>
              <a:t>Dr Nazim MEGHERBI</a:t>
            </a:r>
          </a:p>
          <a:p>
            <a:pPr algn="r"/>
            <a:r>
              <a:rPr lang="fr-FR" sz="1200" dirty="0" smtClean="0"/>
              <a:t>Service de cardiologie et de médecine interne</a:t>
            </a:r>
          </a:p>
          <a:p>
            <a:pPr algn="r"/>
            <a:r>
              <a:rPr lang="fr-FR" sz="1200" dirty="0" smtClean="0"/>
              <a:t>CHU Frantz Fanon, Blida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263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DIAGNOSTIC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EXAMEN CLINIQUE</a:t>
            </a:r>
          </a:p>
          <a:p>
            <a:pPr marL="0" indent="0">
              <a:buNone/>
            </a:pPr>
            <a:r>
              <a:rPr lang="fr-FR" u="sng" dirty="0" smtClean="0"/>
              <a:t>Inspection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● érythrose du visage (pommettes+++). </a:t>
            </a:r>
          </a:p>
          <a:p>
            <a:pPr marL="0" indent="0">
              <a:buNone/>
            </a:pPr>
            <a:r>
              <a:rPr lang="fr-FR" dirty="0" smtClean="0"/>
              <a:t>   ● nanisme mitral (forme serrée de l’enfant). </a:t>
            </a:r>
          </a:p>
          <a:p>
            <a:pPr marL="0" indent="0">
              <a:buNone/>
            </a:pPr>
            <a:r>
              <a:rPr lang="fr-FR" u="sng" dirty="0"/>
              <a:t>Palpation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  </a:t>
            </a:r>
            <a:r>
              <a:rPr lang="fr-FR" dirty="0" smtClean="0"/>
              <a:t> </a:t>
            </a:r>
            <a:r>
              <a:rPr lang="fr-FR" dirty="0"/>
              <a:t>● Frémissement </a:t>
            </a:r>
            <a:r>
              <a:rPr lang="fr-FR" dirty="0" smtClean="0"/>
              <a:t>diastolique (cataire) avec renforcement pré-systolique. </a:t>
            </a:r>
          </a:p>
          <a:p>
            <a:pPr marL="0" indent="0">
              <a:buNone/>
            </a:pPr>
            <a:r>
              <a:rPr lang="fr-FR" dirty="0" smtClean="0"/>
              <a:t>   ● Fermeture et ouverture mitrale parfois palpable.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● Signe de </a:t>
            </a:r>
            <a:r>
              <a:rPr lang="fr-FR" dirty="0" err="1" smtClean="0"/>
              <a:t>Harzer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● Vibration para-sternale gauche </a:t>
            </a:r>
            <a:r>
              <a:rPr lang="fr-FR" dirty="0"/>
              <a:t>(</a:t>
            </a:r>
            <a:r>
              <a:rPr lang="fr-FR" dirty="0" smtClean="0"/>
              <a:t>fermeture des valves pulmonaires, HTAP)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4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DIAGNOSTIC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EXAMEN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CLINIQUE</a:t>
            </a:r>
          </a:p>
          <a:p>
            <a:pPr marL="0" indent="0">
              <a:buNone/>
            </a:pPr>
            <a:r>
              <a:rPr lang="fr-FR" u="sng" dirty="0" smtClean="0"/>
              <a:t>Auscultation </a:t>
            </a:r>
            <a:r>
              <a:rPr lang="fr-FR" dirty="0" smtClean="0"/>
              <a:t>+++</a:t>
            </a:r>
          </a:p>
          <a:p>
            <a:pPr marL="0" indent="0">
              <a:buNone/>
            </a:pPr>
            <a:r>
              <a:rPr lang="fr-FR" dirty="0" smtClean="0"/>
              <a:t>● En décubitus latéral gauche (+/- après effort). </a:t>
            </a:r>
          </a:p>
          <a:p>
            <a:pPr>
              <a:buFontTx/>
              <a:buChar char="-"/>
            </a:pPr>
            <a:r>
              <a:rPr lang="fr-FR" i="1" dirty="0" smtClean="0"/>
              <a:t>Triade de DUROZIER </a:t>
            </a:r>
            <a:r>
              <a:rPr lang="fr-FR" dirty="0" smtClean="0"/>
              <a:t>:</a:t>
            </a:r>
          </a:p>
          <a:p>
            <a:pPr lvl="1">
              <a:buFontTx/>
              <a:buChar char="-"/>
            </a:pPr>
            <a:r>
              <a:rPr lang="fr-FR" dirty="0"/>
              <a:t>Eclat de </a:t>
            </a:r>
            <a:r>
              <a:rPr lang="fr-FR" dirty="0" smtClean="0"/>
              <a:t>B1 </a:t>
            </a:r>
            <a:endParaRPr lang="fr-FR" dirty="0"/>
          </a:p>
          <a:p>
            <a:pPr lvl="1">
              <a:buFontTx/>
              <a:buChar char="-"/>
            </a:pPr>
            <a:r>
              <a:rPr lang="fr-FR" dirty="0" smtClean="0"/>
              <a:t>Claquement d’ouverture mitrale (COM) d’autant plus proche de B2 que RM serré.</a:t>
            </a:r>
          </a:p>
          <a:p>
            <a:pPr lvl="1">
              <a:buFontTx/>
              <a:buChar char="-"/>
            </a:pPr>
            <a:r>
              <a:rPr lang="fr-FR" dirty="0" smtClean="0"/>
              <a:t>Roulement diastolique: </a:t>
            </a:r>
            <a:r>
              <a:rPr lang="fr-FR" dirty="0" err="1" smtClean="0"/>
              <a:t>holodiastolique</a:t>
            </a:r>
            <a:r>
              <a:rPr lang="fr-FR" dirty="0" smtClean="0"/>
              <a:t> décrescendo, débute après COM avec renforcement pré-systolique si rythme sinusal,</a:t>
            </a:r>
          </a:p>
          <a:p>
            <a:pPr>
              <a:buFontTx/>
              <a:buChar char="-"/>
            </a:pPr>
            <a:r>
              <a:rPr lang="fr-FR" i="1" dirty="0" smtClean="0"/>
              <a:t>Signes d’HTAP </a:t>
            </a:r>
            <a:r>
              <a:rPr lang="fr-FR" dirty="0" smtClean="0"/>
              <a:t>: éclat B2 pulmonaire, SS </a:t>
            </a:r>
            <a:r>
              <a:rPr lang="fr-FR" dirty="0" err="1" smtClean="0"/>
              <a:t>pulmonire</a:t>
            </a:r>
            <a:endParaRPr lang="fr-FR" dirty="0" smtClean="0"/>
          </a:p>
          <a:p>
            <a:pPr>
              <a:buFontTx/>
              <a:buChar char="-"/>
            </a:pPr>
            <a:r>
              <a:rPr lang="fr-FR" i="1" dirty="0" smtClean="0"/>
              <a:t>Souffle systolique d’IT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7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DIAGNOSTIC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EXAMEN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CLINIQUE</a:t>
            </a:r>
          </a:p>
          <a:p>
            <a:pPr marL="0" indent="0">
              <a:buNone/>
            </a:pPr>
            <a:r>
              <a:rPr lang="fr-FR" dirty="0"/>
              <a:t>● </a:t>
            </a:r>
            <a:r>
              <a:rPr lang="fr-FR" dirty="0" smtClean="0"/>
              <a:t>signe d’ICG (râles </a:t>
            </a:r>
            <a:r>
              <a:rPr lang="fr-FR" dirty="0" err="1" smtClean="0"/>
              <a:t>crépitants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●Signes d’ICD (HPM, TSJ, RHJ).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● déficit moteur…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2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DIAGNOSTIC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690689"/>
            <a:ext cx="5365750" cy="3263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EXAMENS PARACLINIQUES (ECG) </a:t>
            </a:r>
          </a:p>
          <a:p>
            <a:pPr marL="0" indent="0">
              <a:buNone/>
            </a:pPr>
            <a:r>
              <a:rPr lang="fr-FR" dirty="0" smtClean="0"/>
              <a:t>● Normal dans les formes peu serrées. </a:t>
            </a:r>
          </a:p>
          <a:p>
            <a:pPr marL="0" indent="0">
              <a:buNone/>
            </a:pPr>
            <a:r>
              <a:rPr lang="fr-FR" dirty="0" smtClean="0"/>
              <a:t>● Hypertrophie auriculaire gauche. </a:t>
            </a:r>
          </a:p>
          <a:p>
            <a:pPr marL="0" indent="0">
              <a:buNone/>
            </a:pPr>
            <a:r>
              <a:rPr lang="fr-FR" dirty="0" smtClean="0"/>
              <a:t>● Fibrillation atriale. </a:t>
            </a:r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/>
              <a:t>D</a:t>
            </a:r>
            <a:r>
              <a:rPr lang="fr-FR" dirty="0" smtClean="0"/>
              <a:t>éviation axiale droite, Hypertrophie ventriculaire </a:t>
            </a:r>
          </a:p>
          <a:p>
            <a:pPr marL="0" indent="0">
              <a:buNone/>
            </a:pPr>
            <a:r>
              <a:rPr lang="fr-FR" dirty="0" smtClean="0"/>
              <a:t>droite. </a:t>
            </a:r>
            <a:endParaRPr lang="fr-FR" dirty="0"/>
          </a:p>
        </p:txBody>
      </p:sp>
      <p:pic>
        <p:nvPicPr>
          <p:cNvPr id="1026" name="Picture 2" descr="Résultat de recherche d'images pour &quot;retrecissement mitral EC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3137694"/>
            <a:ext cx="4621741" cy="34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DIAGNOSTIC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700" y="1825625"/>
            <a:ext cx="85090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EXAMENS PARACLINIQUES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(Radiographie thoracique) </a:t>
            </a:r>
          </a:p>
          <a:p>
            <a:pPr marL="0" indent="0">
              <a:buNone/>
            </a:pPr>
            <a:r>
              <a:rPr lang="fr-FR" dirty="0" smtClean="0"/>
              <a:t>● silhouette mitrale +++</a:t>
            </a:r>
          </a:p>
          <a:p>
            <a:pPr>
              <a:buFontTx/>
              <a:buChar char="-"/>
            </a:pPr>
            <a:r>
              <a:rPr lang="fr-FR" dirty="0" smtClean="0"/>
              <a:t>AMG : convexe en double bosse</a:t>
            </a:r>
          </a:p>
          <a:p>
            <a:pPr>
              <a:buFontTx/>
              <a:buChar char="-"/>
            </a:pPr>
            <a:r>
              <a:rPr lang="fr-FR" dirty="0" smtClean="0"/>
              <a:t>AIG : pointe sus diaphragmatique (si HVD)</a:t>
            </a:r>
          </a:p>
          <a:p>
            <a:pPr>
              <a:buFontTx/>
              <a:buChar char="-"/>
            </a:pPr>
            <a:r>
              <a:rPr lang="fr-FR" dirty="0" smtClean="0"/>
              <a:t>AID : convexe en double contour </a:t>
            </a:r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/>
              <a:t>Calcifications valvulaires.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/>
              <a:t>Signes </a:t>
            </a:r>
            <a:r>
              <a:rPr lang="fr-FR" dirty="0" smtClean="0"/>
              <a:t>d’HTAP :</a:t>
            </a:r>
          </a:p>
          <a:p>
            <a:pPr marL="0" indent="0">
              <a:buNone/>
            </a:pPr>
            <a:r>
              <a:rPr lang="fr-FR" dirty="0" smtClean="0"/>
              <a:t>	○ </a:t>
            </a:r>
            <a:r>
              <a:rPr lang="fr-FR" dirty="0"/>
              <a:t>dilatation des artères pulmonaires ;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○ </a:t>
            </a:r>
            <a:r>
              <a:rPr lang="fr-FR" dirty="0"/>
              <a:t>redistribution vasculaire vers les sommets ;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○ </a:t>
            </a:r>
            <a:r>
              <a:rPr lang="fr-FR" dirty="0"/>
              <a:t>lignes de </a:t>
            </a:r>
            <a:r>
              <a:rPr lang="fr-FR" dirty="0" err="1"/>
              <a:t>Kerley</a:t>
            </a:r>
            <a:r>
              <a:rPr lang="fr-FR" dirty="0"/>
              <a:t> aux bases ;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○ </a:t>
            </a:r>
            <a:r>
              <a:rPr lang="fr-FR" dirty="0"/>
              <a:t>œdème </a:t>
            </a:r>
            <a:r>
              <a:rPr lang="fr-FR" dirty="0" smtClean="0"/>
              <a:t>alvéolaire;</a:t>
            </a:r>
          </a:p>
          <a:p>
            <a:pPr marL="0" indent="0">
              <a:buNone/>
            </a:pPr>
            <a:r>
              <a:rPr lang="fr-FR" dirty="0"/>
              <a:t>	○ </a:t>
            </a:r>
            <a:r>
              <a:rPr lang="fr-FR" dirty="0" smtClean="0"/>
              <a:t>fibrose pulmonaire (formes très évoluées).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33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157287"/>
            <a:ext cx="80962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DIAGNOSTIC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EXAMENS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PARACLINIQUES : Échocardiographie-doppler </a:t>
            </a:r>
            <a:r>
              <a:rPr lang="fr-FR" dirty="0" err="1" smtClean="0"/>
              <a:t>transthoracique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(ETT) </a:t>
            </a:r>
            <a:r>
              <a:rPr lang="fr-FR" dirty="0" smtClean="0"/>
              <a:t>et </a:t>
            </a:r>
            <a:r>
              <a:rPr lang="fr-FR" dirty="0" err="1" smtClean="0"/>
              <a:t>trans</a:t>
            </a:r>
            <a:r>
              <a:rPr lang="fr-FR" dirty="0" smtClean="0"/>
              <a:t> </a:t>
            </a:r>
            <a:r>
              <a:rPr lang="fr-FR" dirty="0" err="1" smtClean="0"/>
              <a:t>sophagienne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(ETO) </a:t>
            </a:r>
          </a:p>
          <a:p>
            <a:pPr marL="0" indent="0">
              <a:buNone/>
            </a:pPr>
            <a:r>
              <a:rPr lang="fr-FR" dirty="0" smtClean="0"/>
              <a:t>- Examen clé comme dans l’évaluation de toutes les valvulopathies. </a:t>
            </a:r>
          </a:p>
          <a:p>
            <a:pPr marL="0" indent="0">
              <a:buNone/>
            </a:pPr>
            <a:r>
              <a:rPr lang="fr-FR" dirty="0" smtClean="0"/>
              <a:t>- L’ETT complétée souvent par l’ETO (mauvaise </a:t>
            </a:r>
            <a:r>
              <a:rPr lang="fr-FR" dirty="0" err="1" smtClean="0"/>
              <a:t>échogénicité</a:t>
            </a:r>
            <a:r>
              <a:rPr lang="fr-FR" dirty="0" smtClean="0"/>
              <a:t>, thrombus).</a:t>
            </a:r>
          </a:p>
        </p:txBody>
      </p:sp>
    </p:spTree>
    <p:extLst>
      <p:ext uri="{BB962C8B-B14F-4D97-AF65-F5344CB8AC3E}">
        <p14:creationId xmlns:p14="http://schemas.microsoft.com/office/powerpoint/2010/main" val="31933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DIAGNOSTIC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1440160"/>
            <a:ext cx="8585200" cy="3960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Échocardiographie-doppler</a:t>
            </a:r>
          </a:p>
          <a:p>
            <a:r>
              <a:rPr lang="fr-FR" sz="2000" b="1" dirty="0" smtClean="0"/>
              <a:t>Confirmation </a:t>
            </a:r>
            <a:r>
              <a:rPr lang="fr-FR" sz="2000" b="1" dirty="0"/>
              <a:t>du diagnostic </a:t>
            </a:r>
            <a:r>
              <a:rPr lang="fr-FR" sz="2000" dirty="0"/>
              <a:t>: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/>
              <a:t>	○ </a:t>
            </a:r>
            <a:r>
              <a:rPr lang="fr-FR" sz="2000" dirty="0" smtClean="0"/>
              <a:t>mouvement paradoxale de la petite valve mitrale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	○ diminution de la pente EF</a:t>
            </a:r>
          </a:p>
          <a:p>
            <a:pPr marL="0" indent="0">
              <a:buNone/>
            </a:pPr>
            <a:r>
              <a:rPr lang="fr-FR" sz="2000" dirty="0" smtClean="0"/>
              <a:t>	○ mesure de la surface valvulaire mitrale +++</a:t>
            </a:r>
          </a:p>
          <a:p>
            <a:pPr marL="0" indent="0">
              <a:buNone/>
            </a:pPr>
            <a:r>
              <a:rPr lang="fr-FR" sz="2000" dirty="0" smtClean="0"/>
              <a:t>	○ gradient OG-VG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2050" name="Picture 2" descr="http://www.besancon-cardio.org/multimedia/ch16/ch16-fi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4196118"/>
            <a:ext cx="2584450" cy="20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esancon-cardio.org/multimedia/ch16/ch16-fig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4196118"/>
            <a:ext cx="2584450" cy="20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esancon-cardio.org/multimedia/ch16/ch16-fig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7" y="4196118"/>
            <a:ext cx="2584450" cy="20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DIAGNOSTIC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Échocardiographie-doppler</a:t>
            </a:r>
          </a:p>
          <a:p>
            <a:r>
              <a:rPr lang="fr-FR" b="1" dirty="0" smtClean="0"/>
              <a:t>Diagnostic </a:t>
            </a:r>
            <a:r>
              <a:rPr lang="fr-FR" b="1" dirty="0"/>
              <a:t>étiologique </a:t>
            </a:r>
          </a:p>
          <a:p>
            <a:pPr marL="0" indent="0">
              <a:buNone/>
            </a:pPr>
            <a:r>
              <a:rPr lang="fr-FR" dirty="0" smtClean="0"/>
              <a:t>	○ remaniements </a:t>
            </a:r>
            <a:r>
              <a:rPr lang="fr-FR" dirty="0"/>
              <a:t>des sigmoïdes valvulaires</a:t>
            </a:r>
          </a:p>
          <a:p>
            <a:pPr marL="0" indent="0">
              <a:buNone/>
            </a:pPr>
            <a:r>
              <a:rPr lang="fr-FR" dirty="0" smtClean="0"/>
              <a:t>	○ présence </a:t>
            </a:r>
            <a:r>
              <a:rPr lang="fr-FR" dirty="0"/>
              <a:t>de calcifications valvulaires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93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DIAGNOSTIC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Échocardiographie-doppler</a:t>
            </a:r>
          </a:p>
          <a:p>
            <a:r>
              <a:rPr lang="fr-FR" b="1" dirty="0" smtClean="0"/>
              <a:t>Appréciation </a:t>
            </a:r>
            <a:r>
              <a:rPr lang="fr-FR" b="1" dirty="0"/>
              <a:t>du retentissement </a:t>
            </a:r>
            <a:r>
              <a:rPr lang="fr-FR" dirty="0"/>
              <a:t>: 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○ degré de </a:t>
            </a:r>
            <a:r>
              <a:rPr lang="fr-FR" b="1" dirty="0">
                <a:solidFill>
                  <a:srgbClr val="FF0000"/>
                </a:solidFill>
              </a:rPr>
              <a:t>dilatation de l’OG</a:t>
            </a:r>
          </a:p>
          <a:p>
            <a:pPr marL="0" indent="0">
              <a:buNone/>
            </a:pPr>
            <a:r>
              <a:rPr lang="fr-FR" dirty="0" smtClean="0"/>
              <a:t>	○ </a:t>
            </a:r>
            <a:r>
              <a:rPr lang="fr-FR" dirty="0"/>
              <a:t>niveau des pressions droites (</a:t>
            </a:r>
            <a:r>
              <a:rPr lang="fr-FR" b="1" dirty="0">
                <a:solidFill>
                  <a:srgbClr val="FF0000"/>
                </a:solidFill>
              </a:rPr>
              <a:t>PAP systolique</a:t>
            </a:r>
            <a:r>
              <a:rPr lang="fr-FR" dirty="0" smtClean="0"/>
              <a:t>)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	○ dilatation des</a:t>
            </a:r>
            <a:r>
              <a:rPr lang="fr-FR" b="1" dirty="0" smtClean="0">
                <a:solidFill>
                  <a:srgbClr val="FF0000"/>
                </a:solidFill>
              </a:rPr>
              <a:t> cavités droites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Vérification </a:t>
            </a:r>
            <a:r>
              <a:rPr lang="fr-FR" b="1" dirty="0"/>
              <a:t>des autres valves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3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66"/>
                </a:solidFill>
              </a:rPr>
              <a:t>OBJECTIFS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● Diagnostiquer un rétrécissement mitral.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● Argumenter l’attitude thérapeutique et planifier le suivi du patient.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6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DIAGNOSTIC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350" y="1690689"/>
            <a:ext cx="5162550" cy="3255963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Échocardiographie-doppler (ETO)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 smtClean="0"/>
              <a:t>Mesure de la surface mitrale (patient </a:t>
            </a:r>
            <a:r>
              <a:rPr lang="fr-FR" dirty="0" err="1" smtClean="0"/>
              <a:t>hypoéchogène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smtClean="0"/>
              <a:t>Recherche de thrombus +++</a:t>
            </a:r>
            <a:endParaRPr lang="fr-FR" dirty="0"/>
          </a:p>
          <a:p>
            <a:endParaRPr lang="fr-FR" dirty="0"/>
          </a:p>
        </p:txBody>
      </p:sp>
      <p:pic>
        <p:nvPicPr>
          <p:cNvPr id="2050" name="Picture 2" descr="Résultat de recherche d'images pour &quot;ETO retrecissement mitr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1" y="1365252"/>
            <a:ext cx="3460750" cy="292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76" y="3821115"/>
            <a:ext cx="3200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DIAGNOSTIC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EXAMENS PARACLINIQUES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(Cathétérisme cardiaque)</a:t>
            </a:r>
          </a:p>
          <a:p>
            <a:pPr>
              <a:buFontTx/>
              <a:buChar char="-"/>
            </a:pPr>
            <a:r>
              <a:rPr lang="fr-FR" dirty="0" smtClean="0"/>
              <a:t>Examen invasif qui a perdu beaucoup de son utilité. 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FFC000"/>
                </a:solidFill>
              </a:rPr>
              <a:t>La coronarographie est systématique si : </a:t>
            </a:r>
          </a:p>
          <a:p>
            <a:pPr lvl="1"/>
            <a:r>
              <a:rPr lang="fr-FR" dirty="0" smtClean="0"/>
              <a:t>Dysfonction </a:t>
            </a:r>
            <a:r>
              <a:rPr lang="fr-FR" dirty="0"/>
              <a:t>VG</a:t>
            </a:r>
          </a:p>
          <a:p>
            <a:pPr lvl="1"/>
            <a:r>
              <a:rPr lang="fr-FR" dirty="0"/>
              <a:t>Antécédents de maladie coronarienne </a:t>
            </a:r>
          </a:p>
          <a:p>
            <a:pPr lvl="1"/>
            <a:r>
              <a:rPr lang="fr-FR" dirty="0" smtClean="0"/>
              <a:t>Suspicion </a:t>
            </a:r>
            <a:r>
              <a:rPr lang="fr-FR" dirty="0"/>
              <a:t>de cardiopathie ischémique</a:t>
            </a:r>
          </a:p>
          <a:p>
            <a:pPr lvl="1"/>
            <a:r>
              <a:rPr lang="fr-FR" dirty="0" smtClean="0"/>
              <a:t>Présence </a:t>
            </a:r>
            <a:r>
              <a:rPr lang="fr-FR" dirty="0"/>
              <a:t>d’un facteur de risque CV </a:t>
            </a:r>
          </a:p>
          <a:p>
            <a:pPr lvl="1"/>
            <a:r>
              <a:rPr lang="fr-FR" dirty="0" smtClean="0"/>
              <a:t>Âge: </a:t>
            </a:r>
            <a:r>
              <a:rPr lang="fr-FR" dirty="0"/>
              <a:t>homme &gt; 40ans, femme </a:t>
            </a:r>
            <a:r>
              <a:rPr lang="fr-FR" dirty="0" smtClean="0"/>
              <a:t>ménopausée</a:t>
            </a: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Le cathétérisme droit permet la mesure du débit cardiaque et la mesure des pressions droites,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33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DIAGNOSTIC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EXAMENS PARACLINIQUES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(Épreuve d’effort t écho de stress) </a:t>
            </a:r>
          </a:p>
          <a:p>
            <a:pPr>
              <a:buFontTx/>
              <a:buChar char="-"/>
            </a:pPr>
            <a:r>
              <a:rPr lang="fr-FR" dirty="0" smtClean="0"/>
              <a:t>Intérêt dans les </a:t>
            </a:r>
            <a:r>
              <a:rPr lang="fr-FR" b="1" dirty="0" smtClean="0">
                <a:solidFill>
                  <a:srgbClr val="FF0000"/>
                </a:solidFill>
              </a:rPr>
              <a:t>formes sévères asymptomatiques</a:t>
            </a:r>
            <a:r>
              <a:rPr lang="fr-FR" dirty="0" smtClean="0"/>
              <a:t>. </a:t>
            </a:r>
          </a:p>
          <a:p>
            <a:pPr>
              <a:buFontTx/>
              <a:buChar char="-"/>
            </a:pPr>
            <a:r>
              <a:rPr lang="fr-FR" dirty="0"/>
              <a:t>P</a:t>
            </a:r>
            <a:r>
              <a:rPr lang="fr-FR" dirty="0" smtClean="0"/>
              <a:t>ermet de mieux apprécier la capacité à l’effort du patient à la recherche d’une mauvaise tolérance à l’effort.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6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COMPLICATIONS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Troubles du rythme : </a:t>
            </a:r>
          </a:p>
          <a:p>
            <a:pPr marL="0" indent="0">
              <a:buNone/>
            </a:pPr>
            <a:r>
              <a:rPr lang="fr-FR" dirty="0" smtClean="0"/>
              <a:t>○ fibrillation atriale ou flutter atrial : leur apparition peut entraîner une décompensation cardiaque.</a:t>
            </a:r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Insuffisance cardiaque : </a:t>
            </a:r>
          </a:p>
          <a:p>
            <a:pPr marL="0" indent="0">
              <a:buNone/>
            </a:pPr>
            <a:r>
              <a:rPr lang="fr-FR" dirty="0" smtClean="0"/>
              <a:t>○ favorisé par la prise sodé, l’émotion, la grossesse…</a:t>
            </a:r>
          </a:p>
          <a:p>
            <a:pPr marL="0" indent="0">
              <a:buNone/>
            </a:pPr>
            <a:r>
              <a:rPr lang="fr-FR" dirty="0" smtClean="0"/>
              <a:t>○ peut être favorisée par un trouble du rythme. </a:t>
            </a:r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Complications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thrombo-emboliques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: </a:t>
            </a:r>
          </a:p>
          <a:p>
            <a:pPr marL="0" indent="0">
              <a:buNone/>
            </a:pPr>
            <a:r>
              <a:rPr lang="fr-FR" dirty="0" smtClean="0"/>
              <a:t>○ thrombose de l’oreillette gauche souvent asymptomatique, pouvant donner une embolie périphérique.</a:t>
            </a:r>
          </a:p>
          <a:p>
            <a:pPr marL="0" indent="0">
              <a:buNone/>
            </a:pPr>
            <a:r>
              <a:rPr lang="fr-FR" dirty="0" smtClean="0"/>
              <a:t>○ souvent favorisée par la fibrillation atriale (+++).</a:t>
            </a:r>
          </a:p>
          <a:p>
            <a:pPr marL="0" indent="0">
              <a:buNone/>
            </a:pPr>
            <a:r>
              <a:rPr lang="fr-FR" dirty="0"/>
              <a:t>●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Endocardite infectieuse: </a:t>
            </a:r>
            <a:r>
              <a:rPr lang="fr-FR" dirty="0"/>
              <a:t>Très rare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18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66"/>
                </a:solidFill>
              </a:rPr>
              <a:t>Formes cliniques 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Forme œdémateuse</a:t>
            </a: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Forme avec HTAP importante</a:t>
            </a:r>
          </a:p>
          <a:p>
            <a:pPr>
              <a:buFontTx/>
              <a:buChar char="-"/>
            </a:pPr>
            <a:r>
              <a:rPr lang="fr-FR" dirty="0" smtClean="0"/>
              <a:t>Forme de l’enfant</a:t>
            </a:r>
          </a:p>
          <a:p>
            <a:pPr>
              <a:buFontTx/>
              <a:buChar char="-"/>
            </a:pPr>
            <a:r>
              <a:rPr lang="fr-FR" dirty="0" smtClean="0"/>
              <a:t>Forme du sujet âgé</a:t>
            </a:r>
          </a:p>
          <a:p>
            <a:pPr>
              <a:buFontTx/>
              <a:buChar char="-"/>
            </a:pPr>
            <a:r>
              <a:rPr lang="fr-FR" dirty="0" smtClean="0"/>
              <a:t>Forme gravidique </a:t>
            </a:r>
          </a:p>
          <a:p>
            <a:pPr>
              <a:buFontTx/>
              <a:buChar char="-"/>
            </a:pPr>
            <a:r>
              <a:rPr lang="fr-FR" dirty="0" smtClean="0"/>
              <a:t>Syndrome de </a:t>
            </a:r>
            <a:r>
              <a:rPr lang="fr-FR" dirty="0" err="1" smtClean="0"/>
              <a:t>Lutembacher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Resténose</a:t>
            </a:r>
            <a:r>
              <a:rPr lang="fr-FR" dirty="0" smtClean="0"/>
              <a:t> mitrale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55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66"/>
                </a:solidFill>
              </a:rPr>
              <a:t>TRAITEMENT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TRAITEMENT MÉDICAL </a:t>
            </a:r>
          </a:p>
          <a:p>
            <a:pPr marL="0" indent="0">
              <a:buNone/>
            </a:pPr>
            <a:r>
              <a:rPr lang="fr-FR" dirty="0" smtClean="0"/>
              <a:t>● En cas de poussée d’insuffisance cardiaque, on traite classiquement par </a:t>
            </a:r>
            <a:r>
              <a:rPr lang="fr-FR" b="1" dirty="0" smtClean="0">
                <a:solidFill>
                  <a:srgbClr val="FF0000"/>
                </a:solidFill>
              </a:rPr>
              <a:t>diurétiques de l’anse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FF0000"/>
                </a:solidFill>
              </a:rPr>
              <a:t>vasodilatateurs </a:t>
            </a:r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b="1" dirty="0" smtClean="0">
                <a:solidFill>
                  <a:srgbClr val="FF0000"/>
                </a:solidFill>
              </a:rPr>
              <a:t>Anticoagulation orale </a:t>
            </a:r>
            <a:r>
              <a:rPr lang="fr-FR" dirty="0" smtClean="0"/>
              <a:t>en cas de fibrillation atriale. </a:t>
            </a:r>
          </a:p>
          <a:p>
            <a:pPr marL="0" indent="0">
              <a:buNone/>
            </a:pPr>
            <a:r>
              <a:rPr lang="fr-FR" dirty="0"/>
              <a:t>● </a:t>
            </a:r>
            <a:r>
              <a:rPr lang="fr-FR" b="1" dirty="0">
                <a:solidFill>
                  <a:srgbClr val="FF0000"/>
                </a:solidFill>
              </a:rPr>
              <a:t>T</a:t>
            </a:r>
            <a:r>
              <a:rPr lang="fr-FR" b="1" dirty="0" smtClean="0">
                <a:solidFill>
                  <a:srgbClr val="FF0000"/>
                </a:solidFill>
              </a:rPr>
              <a:t>raitement anti-arythmique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547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6850" y="1495424"/>
            <a:ext cx="5099050" cy="5235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Dilatation mitrale percutanée</a:t>
            </a:r>
          </a:p>
          <a:p>
            <a:r>
              <a:rPr lang="fr-FR" dirty="0"/>
              <a:t>CI:</a:t>
            </a:r>
          </a:p>
          <a:p>
            <a:pPr lvl="1"/>
            <a:r>
              <a:rPr lang="fr-FR" dirty="0"/>
              <a:t>Thrombus intra VG</a:t>
            </a:r>
          </a:p>
          <a:p>
            <a:pPr lvl="1"/>
            <a:r>
              <a:rPr lang="fr-FR" dirty="0"/>
              <a:t>Indication d’une chirurgie C</a:t>
            </a:r>
          </a:p>
          <a:p>
            <a:pPr lvl="1"/>
            <a:r>
              <a:rPr lang="fr-FR" dirty="0"/>
              <a:t>IM &gt;= grade II</a:t>
            </a:r>
          </a:p>
          <a:p>
            <a:pPr lvl="1"/>
            <a:r>
              <a:rPr lang="fr-FR" dirty="0"/>
              <a:t>Calcifications massives</a:t>
            </a:r>
          </a:p>
          <a:p>
            <a:pPr lvl="1"/>
            <a:r>
              <a:rPr lang="fr-FR" dirty="0"/>
              <a:t>Absence de fusion </a:t>
            </a:r>
            <a:r>
              <a:rPr lang="fr-FR" dirty="0" smtClean="0"/>
              <a:t>commissurale</a:t>
            </a:r>
            <a:endParaRPr lang="fr-FR" dirty="0"/>
          </a:p>
          <a:p>
            <a:r>
              <a:rPr lang="fr-FR" dirty="0" smtClean="0"/>
              <a:t>Complications :</a:t>
            </a:r>
          </a:p>
          <a:p>
            <a:pPr lvl="1"/>
            <a:r>
              <a:rPr lang="fr-FR" dirty="0" smtClean="0"/>
              <a:t>Insuffisance mitrale</a:t>
            </a:r>
          </a:p>
          <a:p>
            <a:pPr lvl="1"/>
            <a:r>
              <a:rPr lang="fr-FR" dirty="0" smtClean="0"/>
              <a:t>Embolisation (AVC…)</a:t>
            </a:r>
          </a:p>
          <a:p>
            <a:pPr lvl="1"/>
            <a:r>
              <a:rPr lang="fr-FR" dirty="0" err="1" smtClean="0"/>
              <a:t>hémopéricarde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1924844"/>
            <a:ext cx="3975071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Traitement Chirurgical </a:t>
            </a:r>
          </a:p>
          <a:p>
            <a:r>
              <a:rPr lang="fr-FR" dirty="0" smtClean="0"/>
              <a:t>Bilan préopératoire : </a:t>
            </a:r>
          </a:p>
          <a:p>
            <a:pPr lvl="1"/>
            <a:r>
              <a:rPr lang="fr-FR" sz="2100" dirty="0"/>
              <a:t>Coronarographie</a:t>
            </a:r>
          </a:p>
          <a:p>
            <a:pPr lvl="1"/>
            <a:r>
              <a:rPr lang="fr-FR" sz="2100" dirty="0"/>
              <a:t>Écho-doppler des tronc supra aortique</a:t>
            </a:r>
          </a:p>
          <a:p>
            <a:pPr lvl="1"/>
            <a:r>
              <a:rPr lang="fr-FR" sz="2100" dirty="0"/>
              <a:t>Recherche de foyers infectieux (dentaire+++)</a:t>
            </a:r>
          </a:p>
          <a:p>
            <a:pPr lvl="1"/>
            <a:r>
              <a:rPr lang="fr-FR" sz="2100" dirty="0" err="1"/>
              <a:t>Rx</a:t>
            </a:r>
            <a:r>
              <a:rPr lang="fr-FR" sz="2100" dirty="0"/>
              <a:t> du thorax, FFR</a:t>
            </a:r>
          </a:p>
          <a:p>
            <a:pPr lvl="1"/>
            <a:r>
              <a:rPr lang="fr-FR" sz="2100" dirty="0"/>
              <a:t>Bilan bio standard </a:t>
            </a:r>
          </a:p>
          <a:p>
            <a:pPr lvl="1"/>
            <a:r>
              <a:rPr lang="fr-FR" sz="2100" dirty="0"/>
              <a:t>TDM  si signe neuro, doppler membre </a:t>
            </a:r>
            <a:r>
              <a:rPr lang="fr-FR" sz="2100" dirty="0" err="1"/>
              <a:t>inf</a:t>
            </a:r>
            <a:r>
              <a:rPr lang="fr-FR" sz="2100" dirty="0"/>
              <a:t> si signe d’appel </a:t>
            </a:r>
            <a:r>
              <a:rPr lang="fr-FR" sz="2100" dirty="0" smtClean="0"/>
              <a:t>clinique</a:t>
            </a:r>
          </a:p>
          <a:p>
            <a:pPr marL="457200" lvl="1" indent="0">
              <a:buNone/>
            </a:pP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26210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Traitement chirurgical</a:t>
            </a:r>
          </a:p>
          <a:p>
            <a:r>
              <a:rPr lang="fr-FR" b="1" u="sng" dirty="0" smtClean="0">
                <a:solidFill>
                  <a:srgbClr val="0070C0"/>
                </a:solidFill>
              </a:rPr>
              <a:t>Remplacement valvulaire 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En </a:t>
            </a:r>
            <a:r>
              <a:rPr lang="fr-FR" dirty="0" smtClean="0"/>
              <a:t>l’absence de possibilité de plastie reconstructrice, c’est-à-dire en cas de valve et appareil sous-valvulaire trop remaniés, il se fait par : </a:t>
            </a:r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b="1" u="sng" dirty="0" smtClean="0"/>
              <a:t>prothèse mécanique 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○ impose un traitement anticoagulant,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○ longue durée de vie,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○ indiquée si patient &lt; 70 ans,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○ indiquée si nécessité d’un traitement anticoagulant de toute manière (fibrillation atriale) ;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b="1" u="sng" dirty="0" smtClean="0"/>
              <a:t>prothèse biologique </a:t>
            </a:r>
            <a:r>
              <a:rPr lang="fr-FR" dirty="0" smtClean="0"/>
              <a:t>(</a:t>
            </a:r>
            <a:r>
              <a:rPr lang="fr-FR" dirty="0" err="1" smtClean="0"/>
              <a:t>bioprothèse</a:t>
            </a:r>
            <a:r>
              <a:rPr lang="fr-FR" dirty="0" smtClean="0"/>
              <a:t>) 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○ ne nécessite pas un traitement anticoagulant au long cours,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○ risques de dégénérescence à terme,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○ indiquée si patient âgé &gt; 65–70 ans,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○ </a:t>
            </a:r>
            <a:r>
              <a:rPr lang="fr-FR" dirty="0"/>
              <a:t>indiquée </a:t>
            </a:r>
            <a:r>
              <a:rPr lang="fr-FR" dirty="0" smtClean="0"/>
              <a:t>si contre-indications aux anticoagulants.</a:t>
            </a:r>
            <a:endParaRPr lang="fr-FR" dirty="0"/>
          </a:p>
        </p:txBody>
      </p:sp>
      <p:pic>
        <p:nvPicPr>
          <p:cNvPr id="11266" name="Picture 2" descr="Résultat de recherche d'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2892030"/>
            <a:ext cx="1455557" cy="113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ésultat de recherche d'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33" y="4394597"/>
            <a:ext cx="14605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14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1350" y="-1905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FF0066"/>
                </a:solidFill>
              </a:rPr>
              <a:t>TRAITEMENT</a:t>
            </a:r>
            <a:r>
              <a:rPr lang="fr-FR" sz="3200" b="1" dirty="0" smtClean="0">
                <a:solidFill>
                  <a:srgbClr val="FF0000"/>
                </a:solidFill>
              </a:rPr>
              <a:t>: </a:t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indications thérapeutiques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78665"/>
            <a:ext cx="5969000" cy="597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66"/>
                </a:solidFill>
              </a:rPr>
              <a:t>Introduction, définition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850" y="16906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S</a:t>
            </a:r>
            <a:r>
              <a:rPr lang="fr-FR" b="1" dirty="0" smtClean="0"/>
              <a:t>urface mitrale inférieure à </a:t>
            </a:r>
            <a:r>
              <a:rPr lang="fr-FR" b="1" dirty="0" smtClean="0">
                <a:solidFill>
                  <a:srgbClr val="FF0000"/>
                </a:solidFill>
              </a:rPr>
              <a:t>2 cm²         </a:t>
            </a:r>
            <a:r>
              <a:rPr lang="fr-FR" b="1" dirty="0" smtClean="0"/>
              <a:t>obstacle </a:t>
            </a:r>
            <a:r>
              <a:rPr lang="fr-FR" b="1" dirty="0"/>
              <a:t>mécanique</a:t>
            </a:r>
            <a:r>
              <a:rPr lang="fr-FR" dirty="0"/>
              <a:t> à l'écoulement du sang entre </a:t>
            </a:r>
            <a:r>
              <a:rPr lang="fr-FR" b="1" dirty="0"/>
              <a:t>l'oreillette gauche</a:t>
            </a:r>
            <a:r>
              <a:rPr lang="fr-FR" dirty="0"/>
              <a:t> et </a:t>
            </a:r>
            <a:r>
              <a:rPr lang="fr-FR" b="1" dirty="0"/>
              <a:t>le ventricule </a:t>
            </a:r>
            <a:r>
              <a:rPr lang="fr-FR" b="1" dirty="0" smtClean="0"/>
              <a:t>gauche </a:t>
            </a:r>
            <a:r>
              <a:rPr lang="fr-FR" dirty="0" smtClean="0"/>
              <a:t>au cours de la </a:t>
            </a:r>
            <a:r>
              <a:rPr lang="fr-FR" dirty="0" smtClean="0">
                <a:solidFill>
                  <a:srgbClr val="FF0000"/>
                </a:solidFill>
              </a:rPr>
              <a:t>diastole</a:t>
            </a:r>
          </a:p>
          <a:p>
            <a:pPr lvl="1"/>
            <a:r>
              <a:rPr lang="fr-FR" sz="2000" dirty="0" smtClean="0"/>
              <a:t>SM normale=4-6 </a:t>
            </a:r>
            <a:r>
              <a:rPr lang="fr-FR" sz="2000" dirty="0"/>
              <a:t>cm² </a:t>
            </a:r>
          </a:p>
          <a:p>
            <a:pPr lvl="1"/>
            <a:r>
              <a:rPr lang="fr-FR" sz="2000" dirty="0" smtClean="0"/>
              <a:t>RM si &lt; </a:t>
            </a:r>
            <a:r>
              <a:rPr lang="fr-FR" sz="2000" dirty="0"/>
              <a:t>2 cm² </a:t>
            </a:r>
          </a:p>
          <a:p>
            <a:pPr lvl="1"/>
            <a:r>
              <a:rPr lang="fr-FR" sz="2000" dirty="0" smtClean="0"/>
              <a:t>RM </a:t>
            </a:r>
            <a:r>
              <a:rPr lang="fr-FR" sz="2000" dirty="0"/>
              <a:t>serré si </a:t>
            </a:r>
            <a:r>
              <a:rPr lang="fr-FR" sz="2000" dirty="0" smtClean="0"/>
              <a:t>SM</a:t>
            </a:r>
            <a:r>
              <a:rPr lang="fr-FR" sz="2000" dirty="0"/>
              <a:t>&lt; 1.5 cm² </a:t>
            </a:r>
            <a:endParaRPr lang="fr-FR" sz="2000" dirty="0" smtClean="0"/>
          </a:p>
          <a:p>
            <a:pPr lvl="1"/>
            <a:r>
              <a:rPr lang="fr-FR" sz="2000" dirty="0" smtClean="0"/>
              <a:t>RM </a:t>
            </a:r>
            <a:r>
              <a:rPr lang="fr-FR" sz="2000" dirty="0"/>
              <a:t>très serré si SM &lt; 1cm²</a:t>
            </a:r>
            <a:endParaRPr lang="fr-FR" sz="2000" dirty="0" smtClean="0"/>
          </a:p>
          <a:p>
            <a:r>
              <a:rPr lang="fr-FR" dirty="0" smtClean="0"/>
              <a:t>Touche 9 femmes pour un homme </a:t>
            </a:r>
          </a:p>
          <a:p>
            <a:r>
              <a:rPr lang="fr-FR" dirty="0" smtClean="0"/>
              <a:t>Première Commissurotomie chirurgicale 1947</a:t>
            </a:r>
          </a:p>
          <a:p>
            <a:r>
              <a:rPr lang="fr-FR" dirty="0" smtClean="0"/>
              <a:t>Première CMP 1984</a:t>
            </a:r>
          </a:p>
          <a:p>
            <a:endParaRPr lang="fr-FR" sz="2700" dirty="0" smtClean="0"/>
          </a:p>
        </p:txBody>
      </p:sp>
      <p:sp>
        <p:nvSpPr>
          <p:cNvPr id="6" name="Flèche droite 5"/>
          <p:cNvSpPr/>
          <p:nvPr/>
        </p:nvSpPr>
        <p:spPr>
          <a:xfrm>
            <a:off x="5829300" y="1790700"/>
            <a:ext cx="457200" cy="209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6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66"/>
                </a:solidFill>
              </a:rPr>
              <a:t>Critères anatomiques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1408037"/>
            <a:ext cx="4051300" cy="5449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2" y="2746300"/>
            <a:ext cx="4651148" cy="2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66"/>
                </a:solidFill>
              </a:rPr>
              <a:t>CONCLUSION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5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66"/>
                </a:solidFill>
              </a:rPr>
              <a:t>Etiologies / Anatomopathologie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RM acquis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Dans </a:t>
            </a:r>
            <a:r>
              <a:rPr lang="fr-FR" dirty="0" smtClean="0">
                <a:solidFill>
                  <a:srgbClr val="FF0000"/>
                </a:solidFill>
              </a:rPr>
              <a:t>95% </a:t>
            </a:r>
            <a:r>
              <a:rPr lang="fr-FR" dirty="0" smtClean="0"/>
              <a:t>des cas,</a:t>
            </a:r>
          </a:p>
          <a:p>
            <a:pPr lvl="1"/>
            <a:r>
              <a:rPr lang="fr-FR" dirty="0" smtClean="0"/>
              <a:t>Dominé par l’origine rhumatismale; calcifications, épaississement, rétraction</a:t>
            </a:r>
            <a:r>
              <a:rPr lang="fr-FR" b="1" dirty="0" smtClean="0"/>
              <a:t>, fusion commissures valvulaires+++</a:t>
            </a:r>
          </a:p>
          <a:p>
            <a:pPr lvl="1"/>
            <a:r>
              <a:rPr lang="fr-FR" dirty="0" smtClean="0"/>
              <a:t>Calcification dégénérative du sujet âgé.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RM congénital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Rare </a:t>
            </a:r>
          </a:p>
          <a:p>
            <a:pPr lvl="1"/>
            <a:r>
              <a:rPr lang="fr-FR" dirty="0" smtClean="0"/>
              <a:t>Anomalies structurelles, anneau supra mitrale, valve en parachute, hypoplasie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32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66"/>
                </a:solidFill>
              </a:rPr>
              <a:t>PHYSIOPATHOLOGIE 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rétrécissement mitral augmente le gradient de pression diastolique entre OG et VG: </a:t>
            </a:r>
          </a:p>
          <a:p>
            <a:r>
              <a:rPr lang="fr-FR" dirty="0" smtClean="0"/>
              <a:t>Le gradient dépends de : </a:t>
            </a:r>
          </a:p>
          <a:p>
            <a:pPr marL="0" indent="0">
              <a:buNone/>
            </a:pPr>
            <a:r>
              <a:rPr lang="fr-FR" dirty="0" smtClean="0"/>
              <a:t>   ● surface mitrale </a:t>
            </a:r>
          </a:p>
          <a:p>
            <a:pPr marL="0" indent="0">
              <a:buNone/>
            </a:pPr>
            <a:r>
              <a:rPr lang="fr-FR" dirty="0" smtClean="0"/>
              <a:t>   ● flux </a:t>
            </a:r>
            <a:r>
              <a:rPr lang="fr-FR" dirty="0" err="1" smtClean="0"/>
              <a:t>trans</a:t>
            </a:r>
            <a:r>
              <a:rPr lang="fr-FR" dirty="0" smtClean="0"/>
              <a:t>-valvulaire (débit)</a:t>
            </a:r>
          </a:p>
        </p:txBody>
      </p:sp>
    </p:spTree>
    <p:extLst>
      <p:ext uri="{BB962C8B-B14F-4D97-AF65-F5344CB8AC3E}">
        <p14:creationId xmlns:p14="http://schemas.microsoft.com/office/powerpoint/2010/main" val="39414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66"/>
                </a:solidFill>
              </a:rPr>
              <a:t>PHYSIOPATHOLOGIE 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972468"/>
            <a:ext cx="8375650" cy="44283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Conséquences hémodynamiques : </a:t>
            </a:r>
          </a:p>
          <a:p>
            <a:pPr marL="0" indent="0">
              <a:buNone/>
            </a:pPr>
            <a:r>
              <a:rPr lang="fr-FR" dirty="0" smtClean="0"/>
              <a:t>● En amont: 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dirty="0"/>
              <a:t>○    des </a:t>
            </a:r>
            <a:r>
              <a:rPr lang="fr-FR" dirty="0" smtClean="0"/>
              <a:t>pressions OG       dilatation </a:t>
            </a:r>
            <a:r>
              <a:rPr lang="fr-FR" dirty="0"/>
              <a:t>OG </a:t>
            </a:r>
          </a:p>
          <a:p>
            <a:pPr marL="0" indent="0">
              <a:buNone/>
            </a:pPr>
            <a:r>
              <a:rPr lang="fr-FR" dirty="0"/>
              <a:t>	○    </a:t>
            </a:r>
            <a:r>
              <a:rPr lang="fr-FR" dirty="0" smtClean="0"/>
              <a:t>Transmission </a:t>
            </a:r>
            <a:r>
              <a:rPr lang="fr-FR" dirty="0"/>
              <a:t>des </a:t>
            </a:r>
            <a:r>
              <a:rPr lang="fr-FR" dirty="0" smtClean="0"/>
              <a:t>pressions </a:t>
            </a:r>
            <a:r>
              <a:rPr lang="fr-FR" dirty="0"/>
              <a:t>aux </a:t>
            </a:r>
            <a:r>
              <a:rPr lang="fr-FR" dirty="0" smtClean="0"/>
              <a:t>VP       une       	       des pressions capillaires pulmonaires </a:t>
            </a:r>
            <a:r>
              <a:rPr lang="fr-FR" dirty="0"/>
              <a:t>(HTAP </a:t>
            </a:r>
            <a:r>
              <a:rPr lang="fr-FR" dirty="0" smtClean="0"/>
              <a:t>	     	      post capillaire passive, régressive après TRT)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○    altération des parois alvéolaires (épaississement)       	          HTAP pré-capillaire (</a:t>
            </a:r>
            <a:r>
              <a:rPr lang="fr-FR" dirty="0" err="1" smtClean="0"/>
              <a:t>pré+post</a:t>
            </a:r>
            <a:r>
              <a:rPr lang="fr-FR" dirty="0" smtClean="0"/>
              <a:t>, mixte)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○    </a:t>
            </a:r>
            <a:r>
              <a:rPr lang="fr-FR" dirty="0" smtClean="0"/>
              <a:t> Résistance pulmonaire       hypertrophie VD 		      dilatation VD)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lèche vers le haut 3"/>
          <p:cNvSpPr/>
          <p:nvPr/>
        </p:nvSpPr>
        <p:spPr>
          <a:xfrm>
            <a:off x="1892300" y="2810668"/>
            <a:ext cx="228600" cy="342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haut 5"/>
          <p:cNvSpPr/>
          <p:nvPr/>
        </p:nvSpPr>
        <p:spPr>
          <a:xfrm>
            <a:off x="1892300" y="5403852"/>
            <a:ext cx="228600" cy="342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haut 7"/>
          <p:cNvSpPr/>
          <p:nvPr/>
        </p:nvSpPr>
        <p:spPr>
          <a:xfrm>
            <a:off x="1892300" y="3694908"/>
            <a:ext cx="228600" cy="342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4537075" y="3008709"/>
            <a:ext cx="355600" cy="289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6781800" y="3455198"/>
            <a:ext cx="355600" cy="289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1943100" y="5022854"/>
            <a:ext cx="355600" cy="289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8045450" y="5510613"/>
            <a:ext cx="355600" cy="289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5321300" y="5575302"/>
            <a:ext cx="355600" cy="289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8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PHYSIOPATHOLOGIE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47850"/>
            <a:ext cx="9055100" cy="4146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Conséquences hémodynamiques : </a:t>
            </a:r>
          </a:p>
          <a:p>
            <a:pPr marL="0" indent="0">
              <a:buNone/>
            </a:pPr>
            <a:r>
              <a:rPr lang="fr-FR" dirty="0" smtClean="0"/>
              <a:t>● En aval </a:t>
            </a:r>
            <a:r>
              <a:rPr lang="fr-FR" dirty="0"/>
              <a:t>: </a:t>
            </a:r>
          </a:p>
          <a:p>
            <a:pPr marL="0" indent="0">
              <a:buNone/>
            </a:pPr>
            <a:r>
              <a:rPr lang="fr-FR" dirty="0" smtClean="0"/>
              <a:t>	○ </a:t>
            </a:r>
            <a:r>
              <a:rPr lang="fr-FR" dirty="0"/>
              <a:t>E</a:t>
            </a:r>
            <a:r>
              <a:rPr lang="fr-FR" dirty="0" smtClean="0"/>
              <a:t>n règle, pas de dysfonction VG en règle 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dirty="0"/>
              <a:t>○ </a:t>
            </a:r>
            <a:r>
              <a:rPr lang="fr-FR" dirty="0" smtClean="0"/>
              <a:t>Le </a:t>
            </a:r>
            <a:r>
              <a:rPr lang="fr-FR" dirty="0"/>
              <a:t>débit cardiaque est </a:t>
            </a:r>
            <a:r>
              <a:rPr lang="fr-FR" dirty="0" smtClean="0"/>
              <a:t>normal, il peut être altéré par: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Rétrécissement très serré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HTAP sévère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Fibrillation auriculaire </a:t>
            </a:r>
          </a:p>
          <a:p>
            <a:endParaRPr lang="fr-FR" dirty="0"/>
          </a:p>
        </p:txBody>
      </p:sp>
      <p:sp>
        <p:nvSpPr>
          <p:cNvPr id="4" name="AutoShape 2" descr="Résultat de recherche d'images"/>
          <p:cNvSpPr>
            <a:spLocks noChangeAspect="1" noChangeArrowheads="1"/>
          </p:cNvSpPr>
          <p:nvPr/>
        </p:nvSpPr>
        <p:spPr bwMode="auto">
          <a:xfrm>
            <a:off x="-1026319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5" name="AutoShape 4" descr="Résultat de recherche d'images"/>
          <p:cNvSpPr>
            <a:spLocks noChangeAspect="1" noChangeArrowheads="1"/>
          </p:cNvSpPr>
          <p:nvPr/>
        </p:nvSpPr>
        <p:spPr bwMode="auto">
          <a:xfrm>
            <a:off x="-912019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6" name="AutoShape 6" descr="Résultat de recherche d'images"/>
          <p:cNvSpPr>
            <a:spLocks noChangeAspect="1" noChangeArrowheads="1"/>
          </p:cNvSpPr>
          <p:nvPr/>
        </p:nvSpPr>
        <p:spPr bwMode="auto">
          <a:xfrm>
            <a:off x="-797719" y="9775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AutoShape 8" descr="Résultat de recherche d'images"/>
          <p:cNvSpPr>
            <a:spLocks noChangeAspect="1" noChangeArrowheads="1"/>
          </p:cNvSpPr>
          <p:nvPr/>
        </p:nvSpPr>
        <p:spPr bwMode="auto">
          <a:xfrm>
            <a:off x="-683419" y="10918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" name="AutoShape 10" descr="Résultat de recherche d'images"/>
          <p:cNvSpPr>
            <a:spLocks noChangeAspect="1" noChangeArrowheads="1"/>
          </p:cNvSpPr>
          <p:nvPr/>
        </p:nvSpPr>
        <p:spPr bwMode="auto">
          <a:xfrm>
            <a:off x="-569119" y="12061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1091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Type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de description 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</a:rPr>
              <a:t>RM rhumatismal</a:t>
            </a:r>
            <a:endParaRPr lang="fr-F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66"/>
                </a:solidFill>
              </a:rPr>
              <a:t>DIAGNOSTIC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SIGNES FONCTIONNELS/ COMPLICATIONS</a:t>
            </a:r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/>
              <a:t>Absents si </a:t>
            </a:r>
            <a:r>
              <a:rPr lang="fr-FR" dirty="0" smtClean="0"/>
              <a:t>RM lâche. </a:t>
            </a:r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/>
              <a:t>Dyspnée d’effort. 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● H</a:t>
            </a:r>
            <a:r>
              <a:rPr lang="fr-FR" dirty="0" smtClean="0"/>
              <a:t>épatalgie </a:t>
            </a:r>
            <a:r>
              <a:rPr lang="fr-FR" dirty="0"/>
              <a:t>d’effort. </a:t>
            </a:r>
          </a:p>
          <a:p>
            <a:pPr marL="0" indent="0">
              <a:buNone/>
            </a:pPr>
            <a:r>
              <a:rPr lang="fr-FR" dirty="0" smtClean="0"/>
              <a:t>● OAP d’effort, nocturne. </a:t>
            </a:r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/>
              <a:t>P</a:t>
            </a:r>
            <a:r>
              <a:rPr lang="fr-FR" dirty="0" smtClean="0"/>
              <a:t>alpitation (FA), accident </a:t>
            </a:r>
            <a:r>
              <a:rPr lang="fr-FR" dirty="0" err="1" smtClean="0"/>
              <a:t>thrombo-embolique</a:t>
            </a:r>
            <a:r>
              <a:rPr lang="fr-FR" dirty="0" smtClean="0"/>
              <a:t>, hémoptysie, accident </a:t>
            </a:r>
            <a:r>
              <a:rPr lang="fr-FR" dirty="0" err="1" smtClean="0"/>
              <a:t>gravido</a:t>
            </a:r>
            <a:r>
              <a:rPr lang="fr-FR" dirty="0" smtClean="0"/>
              <a:t>-cardiaque.</a:t>
            </a:r>
          </a:p>
          <a:p>
            <a:pPr marL="0" indent="0">
              <a:buNone/>
            </a:pPr>
            <a:r>
              <a:rPr lang="fr-FR" dirty="0"/>
              <a:t>● </a:t>
            </a:r>
            <a:r>
              <a:rPr lang="fr-FR" dirty="0" smtClean="0"/>
              <a:t>Syndrome d’</a:t>
            </a:r>
            <a:r>
              <a:rPr lang="fr-FR" dirty="0" err="1" smtClean="0"/>
              <a:t>Ortner</a:t>
            </a:r>
            <a:r>
              <a:rPr lang="fr-FR" dirty="0" smtClean="0"/>
              <a:t> (nerf récurrent).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6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829</Words>
  <Application>Microsoft Office PowerPoint</Application>
  <PresentationFormat>Affichage à l'écran (4:3)</PresentationFormat>
  <Paragraphs>208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Thème Office</vt:lpstr>
      <vt:lpstr>Rétrécissement mitral Module de cardiologie université de Blida </vt:lpstr>
      <vt:lpstr>OBJECTIFS</vt:lpstr>
      <vt:lpstr>Introduction, définition</vt:lpstr>
      <vt:lpstr>Etiologies / Anatomopathologie</vt:lpstr>
      <vt:lpstr>PHYSIOPATHOLOGIE </vt:lpstr>
      <vt:lpstr>PHYSIOPATHOLOGIE </vt:lpstr>
      <vt:lpstr>PHYSIOPATHOLOGIE </vt:lpstr>
      <vt:lpstr>Présentation PowerPoint</vt:lpstr>
      <vt:lpstr>DIAGNOSTIC</vt:lpstr>
      <vt:lpstr>DIAGNOSTIC</vt:lpstr>
      <vt:lpstr>DIAGNOSTIC</vt:lpstr>
      <vt:lpstr>DIAGNOSTIC</vt:lpstr>
      <vt:lpstr>DIAGNOSTIC</vt:lpstr>
      <vt:lpstr>DIAGNOSTIC</vt:lpstr>
      <vt:lpstr>Présentation PowerPoint</vt:lpstr>
      <vt:lpstr>DIAGNOSTIC</vt:lpstr>
      <vt:lpstr>DIAGNOSTIC</vt:lpstr>
      <vt:lpstr>DIAGNOSTIC</vt:lpstr>
      <vt:lpstr>DIAGNOSTIC</vt:lpstr>
      <vt:lpstr>DIAGNOSTIC</vt:lpstr>
      <vt:lpstr>DIAGNOSTIC</vt:lpstr>
      <vt:lpstr>DIAGNOSTIC</vt:lpstr>
      <vt:lpstr>COMPLICATIONS</vt:lpstr>
      <vt:lpstr>Formes cliniques </vt:lpstr>
      <vt:lpstr>TRAITEMENT</vt:lpstr>
      <vt:lpstr>TRAITEMENT</vt:lpstr>
      <vt:lpstr>TRAITEMENT</vt:lpstr>
      <vt:lpstr>TRAITEMENT</vt:lpstr>
      <vt:lpstr>TRAITEMENT:  indications thérapeutiques</vt:lpstr>
      <vt:lpstr>Critères anatomiques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Rétrécissement mitral Module de cardiologie université de Blida 2017-2018</dc:title>
  <dc:creator>psi</dc:creator>
  <cp:lastModifiedBy>Nazim MEGHERBI</cp:lastModifiedBy>
  <cp:revision>39</cp:revision>
  <dcterms:created xsi:type="dcterms:W3CDTF">2017-10-08T17:40:35Z</dcterms:created>
  <dcterms:modified xsi:type="dcterms:W3CDTF">2019-10-07T12:46:12Z</dcterms:modified>
</cp:coreProperties>
</file>