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hPvunqOea49WRxlmQdZJZpbivK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C4FEC4-59D9-4FF6-BB03-0101F45B57EC}">
  <a:tblStyle styleId="{17C4FEC4-59D9-4FF6-BB03-0101F45B57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0bbff14a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0bbff14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1884708"/>
            <a:ext cx="1219199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ct val="1000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Rhumatisme Articulaire Aigu</a:t>
            </a:r>
            <a:b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 RAA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6745356" y="5274365"/>
            <a:ext cx="4969566" cy="802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latin typeface="Arial"/>
                <a:ea typeface="Arial"/>
                <a:cs typeface="Arial"/>
                <a:sym typeface="Arial"/>
              </a:rPr>
              <a:t>Dr. S.ZIGHOUD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latin typeface="Arial"/>
                <a:ea typeface="Arial"/>
                <a:cs typeface="Arial"/>
                <a:sym typeface="Arial"/>
              </a:rPr>
              <a:t>CHU FRANTZ FANON BLIDA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/>
        </p:nvSpPr>
        <p:spPr>
          <a:xfrm>
            <a:off x="516835" y="393244"/>
            <a:ext cx="10241465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Classification des cardites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Basée sur les données clinque ( importance du souffle), radiologiques et électriques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p10"/>
          <p:cNvGraphicFramePr/>
          <p:nvPr/>
        </p:nvGraphicFramePr>
        <p:xfrm>
          <a:off x="1091712" y="25194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{17C4FEC4-59D9-4FF6-BB03-0101F45B57EC}</a:tableStyleId>
              </a:tblPr>
              <a:tblGrid>
                <a:gridCol w="3120800"/>
                <a:gridCol w="68877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 cardite est classée en 3 catégories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478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Cardite légère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Souffle peu intense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Cœur de volume normal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EBF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Cardite modérée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3CD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Souffle intense sans signes de gros débit ni de gros cœur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3CDE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Cardite sévère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EDB9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Souffle intense avec des signes d’insuffisance cardiaque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Gros cœur ( ICT supérieur à 0,55)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EDB9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/>
        </p:nvSpPr>
        <p:spPr>
          <a:xfrm>
            <a:off x="441506" y="971724"/>
            <a:ext cx="11065565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Chorée de sydenham</a:t>
            </a:r>
            <a:endParaRPr b="1" sz="32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manifestation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tardive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( 3 à 6 mois après l’épisode aigu)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Début insidieux, hypotonie et modification de l’humeur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Phase d’état: ataxie et mouvements anormaux ( mouvements choréiques: involontaires, rapides, de grandes amplitudes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disparition lente en 2 à 3 mois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/>
        </p:nvSpPr>
        <p:spPr>
          <a:xfrm>
            <a:off x="132522" y="795130"/>
            <a:ext cx="88259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fr-FR" sz="32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Manifestations cutanées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moins fréquentes, mais grande valeur diagnostique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340347" y="2387586"/>
            <a:ext cx="6542364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Erythème marginé de Besnier: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éruption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prurigineuse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macules ou de papules rougeâtres ou violacées de 1 à 5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zone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périphérique serpigineuse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rose et une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 centrale pale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touche le tronc, parfois les extrémités mais pas le visage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Eruption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fugace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1878" y="3462305"/>
            <a:ext cx="3020109" cy="212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1154" y="2836932"/>
            <a:ext cx="1834353" cy="275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0888" y="1774708"/>
            <a:ext cx="3043756" cy="2808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/>
          <p:nvPr/>
        </p:nvSpPr>
        <p:spPr>
          <a:xfrm>
            <a:off x="287356" y="1905506"/>
            <a:ext cx="8573532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Nodules sous cutanés : nodules de Meynet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Fermes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indolores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Siège: insertions tendineuses des saillies osseuses des articulations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Apparition et disparition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brusque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1 à 2 semaines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sans laisser de trace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/>
        </p:nvSpPr>
        <p:spPr>
          <a:xfrm>
            <a:off x="573757" y="1691577"/>
            <a:ext cx="11044485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Signes biologiques de l’inflammation rhumatismale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FNS: hyperleucocytose, anémie inflammatoire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CRP, VS et le fibrinogéne : augmentés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Signes biologiques de l’infection streptococcique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évidence du streptocoque dans la gorge par test diagnostic rapide ou par culture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élévation du taux des anticorps antistreptococciques: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ASLO supérieur à 200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Augmentation progressive du taux des ASLO entre deux examens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0" y="21378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Biologie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/>
        </p:nvSpPr>
        <p:spPr>
          <a:xfrm>
            <a:off x="3180522" y="159357"/>
            <a:ext cx="50770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Diagnostic positif </a:t>
            </a:r>
            <a:endParaRPr/>
          </a:p>
        </p:txBody>
      </p:sp>
      <p:graphicFrame>
        <p:nvGraphicFramePr>
          <p:cNvPr id="170" name="Google Shape;170;p15"/>
          <p:cNvGraphicFramePr/>
          <p:nvPr/>
        </p:nvGraphicFramePr>
        <p:xfrm>
          <a:off x="967409" y="2750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{17C4FEC4-59D9-4FF6-BB03-0101F45B57EC}</a:tableStyleId>
              </a:tblPr>
              <a:tblGrid>
                <a:gridCol w="3603875"/>
                <a:gridCol w="3326650"/>
                <a:gridCol w="33266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Critères majeurs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147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Critères mineurs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147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Preuve d’infection streptococcique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1478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Cardite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Polyarthrite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Chorée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Erythème marginé de Besnier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Nodule sous cutané de Maynet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Fièvre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Arthralgies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Allongement de l’espace PR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Signes inflammatoires non spécifiques( élévation de la VS,CRP)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Taux élevé et croissant des anticorps antistreptococciques (ASLO, DnasB)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 Mise en evidence du SBHGA dans la gorge par test rapide ou par culture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fr-FR" sz="1800"/>
                        <a:t> Scarlatine récente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9EBF2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15"/>
          <p:cNvSpPr txBox="1"/>
          <p:nvPr/>
        </p:nvSpPr>
        <p:spPr>
          <a:xfrm>
            <a:off x="0" y="1926470"/>
            <a:ext cx="121919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Critères de Jones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967409" y="1249362"/>
            <a:ext cx="680186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de signes cliniques ni biologiques pathognomoniques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/>
        </p:nvSpPr>
        <p:spPr>
          <a:xfrm>
            <a:off x="0" y="179882"/>
            <a:ext cx="121919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Diagnostic différentiel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449706" y="1708879"/>
            <a:ext cx="812466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Polyarthrite: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- </a:t>
            </a: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Arthrite juvénile idiopathique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- Ostéomyélite aigue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- Leucose aigue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Cardite: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souffles anorganiques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cardiopathies congénitales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0" y="265043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 b="1" sz="40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503583" y="1641279"/>
            <a:ext cx="968733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Evolution sans traitement: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Atteinte articulaire: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dure en moyenne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mois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disparait sans laisser de traces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Atteinte cardiaque: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 être évolutive            cardiopathie rhumatismale 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2218544" y="4122295"/>
            <a:ext cx="7972377" cy="218856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2315141" y="4462923"/>
            <a:ext cx="78757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3048000" y="4280277"/>
            <a:ext cx="60960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ou plusieurs critères mineurs chez un patients aux ATCD de RAA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2315140" y="5491103"/>
            <a:ext cx="787577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preuve d’une infection streptococcique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5750030" y="5076930"/>
            <a:ext cx="449705" cy="453535"/>
          </a:xfrm>
          <a:prstGeom prst="mathPlus">
            <a:avLst>
              <a:gd fmla="val 23520" name="adj1"/>
            </a:avLst>
          </a:prstGeom>
          <a:solidFill>
            <a:srgbClr val="D147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455284" y="4803497"/>
            <a:ext cx="17149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Récidive</a:t>
            </a:r>
            <a:endParaRPr/>
          </a:p>
        </p:txBody>
      </p:sp>
      <p:cxnSp>
        <p:nvCxnSpPr>
          <p:cNvPr id="191" name="Google Shape;191;p17"/>
          <p:cNvCxnSpPr/>
          <p:nvPr/>
        </p:nvCxnSpPr>
        <p:spPr>
          <a:xfrm>
            <a:off x="5510187" y="3410262"/>
            <a:ext cx="479685" cy="0"/>
          </a:xfrm>
          <a:prstGeom prst="straightConnector1">
            <a:avLst/>
          </a:prstGeom>
          <a:noFill/>
          <a:ln cap="flat" cmpd="sng" w="76200">
            <a:solidFill>
              <a:srgbClr val="D1478C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/>
        </p:nvSpPr>
        <p:spPr>
          <a:xfrm>
            <a:off x="490330" y="965034"/>
            <a:ext cx="10800521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Evolution sous traitement: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manifestations générales: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disparaissent rapidement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polyarthrite 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disparait en quelques jours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La cardite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le souffle systolique: peut disparaitre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le souffle diastolique : classiquement définitif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péricardite : guérit rapidement et sans séquelles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Rebond 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 réapparition d’un syndrome inflammatoire biologique ou clinique lors de l’arrêt ou la décroissance de la posologie des corticoïdes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Récidive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-371060" y="874646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Traitement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74644" y="2643809"/>
            <a:ext cx="3246782" cy="993913"/>
          </a:xfrm>
          <a:prstGeom prst="ellipse">
            <a:avLst/>
          </a:prstGeom>
          <a:noFill/>
          <a:ln cap="flat" cmpd="sng" w="28575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1268722" y="2909932"/>
            <a:ext cx="24034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curatif </a:t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7427843" y="2643809"/>
            <a:ext cx="3246782" cy="993913"/>
          </a:xfrm>
          <a:prstGeom prst="ellipse">
            <a:avLst/>
          </a:prstGeom>
          <a:noFill/>
          <a:ln cap="flat" cmpd="sng" w="28575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7823942" y="2956098"/>
            <a:ext cx="27032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préventif 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738635" y="4306956"/>
            <a:ext cx="39984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Vise la crise aigue et les rechutes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8181750" y="4306956"/>
            <a:ext cx="28921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Primaire Et Secondaire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37323" y="2716695"/>
            <a:ext cx="11370364" cy="348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Appelé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 maladie de Bouillaud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Maladie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 inflammatoire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compliquant une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infection des voies respiratoires supérieures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b="1" lang="fr-FR" u="sng">
                <a:latin typeface="Arial"/>
                <a:ea typeface="Arial"/>
                <a:cs typeface="Arial"/>
                <a:sym typeface="Arial"/>
              </a:rPr>
              <a:t>le streptocoque betahémolytique du groupe 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/>
        </p:nvSpPr>
        <p:spPr>
          <a:xfrm>
            <a:off x="821634" y="967407"/>
            <a:ext cx="31989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Traitement curatif 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463826" y="2063455"/>
            <a:ext cx="11489634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 au lit 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moins trois semaines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Antibiothérapie: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Eradication de SBHGA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Pénicilline G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 à 2 M par 24 Heures en deux injections intramusculaires pendant 10 jours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si allergie: macrolides ou céphalosporines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anti inflammatoire: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Les corticoïdes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prednisone : 2 mg/kg/j en 3 à 4 prises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salicylés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80 à 100 mg/kg/j en 4 fois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>
            <a:off x="211908" y="305095"/>
            <a:ext cx="11449800" cy="6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Durée du traitement anti inflammatoire: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Arthrite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Traitement d’attaque: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mg/kg/j  pendant 2 à 3 semaines , 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jusqu’à normalisation de la VS, puis dégression progressive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Durée totale du traitement de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à 6 semaines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cardite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Cardite modérée: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Traitement d’entretien 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prolongé de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semaines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Durée totale du traitement de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à 8 semaines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Cardite sévère: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Traitement d’attaque de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semaines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Durée totale du traitement de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à 14 semaines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Chorée: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symptomatique : halopérido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syndrome inflammatoire: corticoides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0bbff14a3_1_0"/>
          <p:cNvSpPr txBox="1"/>
          <p:nvPr/>
        </p:nvSpPr>
        <p:spPr>
          <a:xfrm>
            <a:off x="3264025" y="2669325"/>
            <a:ext cx="9800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d0bbff14a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600" y="-2755831"/>
            <a:ext cx="12192002" cy="94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/>
        </p:nvSpPr>
        <p:spPr>
          <a:xfrm>
            <a:off x="428061" y="538042"/>
            <a:ext cx="3558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Traitement préventif 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70924" y="1533465"/>
            <a:ext cx="11137985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2400"/>
              <a:buFont typeface="Noto Sans Symbols"/>
              <a:buChar char="⮚"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Prophylaxie primaire: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Vise à prévenir la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survenue du RAA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toute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angine streptococcique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Angine érythémato pultacée avec un test diagnostic rapide positif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L’OMS: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douleur pharyngée associée à une fièvre avec à l’examen clinique deux des critères suivants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 ADP cervicales douloureuses et molles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 Gorge rouge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 Exsudat blanchâtre sur les amygdales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pénicilline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de choix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l’angine streptococcique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/>
          <p:nvPr/>
        </p:nvSpPr>
        <p:spPr>
          <a:xfrm>
            <a:off x="811967" y="1443841"/>
            <a:ext cx="1164735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Pénicilline retard : Benzathine pénicilline ⃰ Extencilline ⃰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voie intramusculaire,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600 000 UI si le poids est inférieur à 30 Kg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1 200 000 UI si le poids est supérieur à 30 Kg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Pénicilline G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intra musculaire, pendant 10 jours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1 M UI / j avant l'âge de 6ans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2 M UI / j après l'âge de 6 ans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810338" y="2119834"/>
            <a:ext cx="10822029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Vise a prévenir les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récidives rhumatismales et la cardiopathie rhumatismale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élimination du streptocoque de la gorge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Antibiothérapie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Benzathine Penicilline G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1 200 000 UI par 3 semaines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Pénicilline orale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500 000 UI /J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810338" y="1105925"/>
            <a:ext cx="40623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2400"/>
              <a:buFont typeface="Noto Sans Symbols"/>
              <a:buChar char="⮚"/>
            </a:pPr>
            <a:r>
              <a:rPr b="1" lang="fr-FR" sz="24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Prophylaxie secondaire</a:t>
            </a:r>
            <a:r>
              <a:rPr b="1" lang="fr-FR" sz="18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1669748" y="1952118"/>
            <a:ext cx="2093843" cy="91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398652" y="3745356"/>
            <a:ext cx="7425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</a:t>
            </a: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1669748" y="5064587"/>
            <a:ext cx="2093843" cy="91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6171434" y="1798247"/>
            <a:ext cx="5543092" cy="126885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910889" y="2178486"/>
            <a:ext cx="17796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Sans cardite 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1669747" y="5302348"/>
            <a:ext cx="20938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cardite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6171434" y="4844072"/>
            <a:ext cx="5543092" cy="126885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851778" y="2547817"/>
            <a:ext cx="503971" cy="76464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D147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 flipH="1" rot="10800000">
            <a:off x="851779" y="4844072"/>
            <a:ext cx="503971" cy="73391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D147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555043" y="2133001"/>
            <a:ext cx="797577" cy="46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147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4555042" y="5302348"/>
            <a:ext cx="797577" cy="4603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147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6232716" y="1901487"/>
            <a:ext cx="55430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prophylactique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prolongé jusqu’à l'âge de 20 ans en couvrant les cinq années qui suivent la dernière poussée de RAA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6232717" y="5249188"/>
            <a:ext cx="54818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Traitement prophylactique prolongé à vie </a:t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712888" y="578512"/>
            <a:ext cx="5543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Durée du traitement prophylactique 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/>
          <p:nvPr/>
        </p:nvSpPr>
        <p:spPr>
          <a:xfrm>
            <a:off x="539646" y="1905506"/>
            <a:ext cx="1085287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Amygdalectomie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 être proposée si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 ou séquelles valvulaires post rhumatismales 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angines récidivantes </a:t>
            </a: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malgré 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prophylaxie par Extencilline bien suivie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 du patient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27" y="80034"/>
            <a:ext cx="11641112" cy="662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Épidémiologie 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185530" y="2779782"/>
            <a:ext cx="117546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Début des symptômes entre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5 et 15 ans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avec un pic entre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8 et 10 ans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Pas de prédilection de sexe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Facteurs de survenue du RAA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Le germe :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Streptocoque béta hémolytique du groupe A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L’infection: atteinte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pharyngée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L’ hôte: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infection à répétition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susceptibilité individuelle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Environnement défavorable : conditions socioéconomiques, promiscuité </a:t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91" y="-2447241"/>
            <a:ext cx="11559016" cy="644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Etiopathogénie:</a:t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838200" y="31410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E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xpression clinique d’un </a:t>
            </a:r>
            <a:r>
              <a:rPr b="1" lang="fr-FR">
                <a:latin typeface="Arial"/>
                <a:ea typeface="Arial"/>
                <a:cs typeface="Arial"/>
                <a:sym typeface="Arial"/>
              </a:rPr>
              <a:t>conflit immunologique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entre l’ hôte et le SBHGA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732183" y="41687"/>
            <a:ext cx="10515600" cy="832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Manifestations cliniques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318053" y="1869097"/>
            <a:ext cx="10929730" cy="4892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478C"/>
              </a:buClr>
              <a:buSzPts val="2800"/>
              <a:buNone/>
            </a:pPr>
            <a:r>
              <a:rPr b="1" lang="fr-FR">
                <a:solidFill>
                  <a:srgbClr val="D1478C"/>
                </a:solidFill>
              </a:rPr>
              <a:t>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1478C"/>
              </a:buClr>
              <a:buSzPts val="2800"/>
              <a:buNone/>
            </a:pPr>
            <a:r>
              <a:rPr b="1" lang="fr-FR">
                <a:solidFill>
                  <a:srgbClr val="D1478C"/>
                </a:solidFill>
              </a:rPr>
              <a:t>     </a:t>
            </a:r>
            <a:r>
              <a:rPr b="1" lang="fr-FR" sz="3200">
                <a:solidFill>
                  <a:srgbClr val="D1478C"/>
                </a:solidFill>
              </a:rPr>
              <a:t>Polyarthrite aigue: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Manifestation la plus fréquente du RAA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 Débute par un syndrome infectieux : fièvre 38 et 39°, des manifestations digestives : douleurs abdominales, diarrhées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732183" y="1144492"/>
            <a:ext cx="84048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Apparaissent 2 à 3 semaines après l’angine streptococcique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384312" y="320456"/>
            <a:ext cx="93957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L’atteinte articulaire est remarquable par sa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topographie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par son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évolution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Débute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niveau des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 inférieurs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Atteinte des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grosses articulations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Puis s’étend vers les membres supérieurs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rachis et les articulations des mains sont moins touchées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L’articulation est le siégé d’une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douleur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des phénomènes inflammatoires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rougeur, gonflement ; chaleur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L’atteinte est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et fugace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( 2 à 6 jours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 spectaculaire à l'Aspégic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3386" y="804654"/>
            <a:ext cx="2584302" cy="297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/>
        </p:nvSpPr>
        <p:spPr>
          <a:xfrm>
            <a:off x="278296" y="612844"/>
            <a:ext cx="111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fr-FR" sz="32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Cardite</a:t>
            </a:r>
            <a:r>
              <a:rPr b="1" lang="fr-FR" sz="2800">
                <a:solidFill>
                  <a:srgbClr val="D147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1478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 la gravité du RAA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plus grave quand le RAA </a:t>
            </a:r>
            <a:r>
              <a:rPr lang="fr-FR" sz="2000">
                <a:solidFill>
                  <a:schemeClr val="dk1"/>
                </a:solidFill>
              </a:rPr>
              <a:t>apparaît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avant 5 ans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s’agit d’une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pancardite inflammatoire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atteinte des trois tuniques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Endocardite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Clinique: souffle d’insuffisance valvulaire : systolique de l’atteinte mitrale, ou diastolique aortique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Echocardiographie trans thoracique: cardites silencieuses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Myocardite: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Peu fréquente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Cliniquement : tachycardie, dyspnée, assourdissement des bruits du cœur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Radiographie du thorax: cardiomégalie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ECG: allongement du PR , BAV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450574" y="2345635"/>
            <a:ext cx="9700591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péricardite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Clinique: précordialgies, frottement péricardique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Radiographie du thorax: cardiomégalie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ECG: troubles de la repolarisation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2020-04-22T19:22:28Z</dcterms:created>
  <dc:creator>sabine zighoud</dc:creator>
</cp:coreProperties>
</file>