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8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8" r:id="rId25"/>
    <p:sldId id="286" r:id="rId26"/>
    <p:sldId id="287" r:id="rId27"/>
    <p:sldId id="290" r:id="rId28"/>
    <p:sldId id="291" r:id="rId29"/>
    <p:sldId id="288" r:id="rId30"/>
    <p:sldId id="293" r:id="rId31"/>
    <p:sldId id="309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3" r:id="rId40"/>
    <p:sldId id="314" r:id="rId41"/>
    <p:sldId id="304" r:id="rId42"/>
    <p:sldId id="305" r:id="rId43"/>
    <p:sldId id="306" r:id="rId44"/>
    <p:sldId id="307" r:id="rId45"/>
    <p:sldId id="311" r:id="rId46"/>
    <p:sldId id="312" r:id="rId47"/>
    <p:sldId id="313" r:id="rId48"/>
    <p:sldId id="310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321B-6148-4D8B-8D77-D84B84FC3204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3761-013B-4160-8B1B-3F009AA04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Savoir reconnaitre les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patient suspect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aigue.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Connaitre les anomalies ECG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cours d’une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aigue.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Connaitre les principales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etiologies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aigues et notamment le tableau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pericardite aigue presumee virale.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Connaitre les principales complications des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aigues.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Connaitre les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prise en charge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d’hospitalisation.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Reconnaitre une tamponnade et connaitre les principes de sa prise en charge en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urgence.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Savoir traiter une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aigue non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compliquee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Alternance </a:t>
            </a:r>
            <a:r>
              <a:rPr lang="fr-FR" dirty="0" err="1" smtClean="0"/>
              <a:t>éléctrique</a:t>
            </a:r>
            <a:r>
              <a:rPr lang="fr-FR" dirty="0" smtClean="0"/>
              <a:t> c des complexes </a:t>
            </a:r>
            <a:r>
              <a:rPr lang="fr-FR" dirty="0" err="1" smtClean="0"/>
              <a:t>qrs</a:t>
            </a:r>
            <a:r>
              <a:rPr lang="fr-FR" dirty="0" smtClean="0"/>
              <a:t> successifs de hauteur différentes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Normale le plus souvent.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Rectitude du bord gauche ou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cardiomegalie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coeur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triangulaire en carafe si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epanchement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abondant.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Aide au diagnostic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notamment en cas de pathologie pulmonaire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associee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epanchement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pleural.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scanner thoracique et l’IRM cardiaque sont parfois utiles en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deuxieme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intention lorsque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patient n’est pas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echogene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en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d’un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epanchement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cloisonne. L’IRM a l’avantage de visualiser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cavite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sans injection de produit de contraste ni irradiation.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ponction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a envisager en cas de tamponnade, de forte suspicion de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en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epanchement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abondant,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symptomatique,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malgre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traitement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bien conduit depuis une semaine.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analyses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realisees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sur les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prelevements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liquide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sont :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glucose, protides, lactate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deshydrogenase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cytologie et analyse microscopique (colorations de Gram et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Ziehl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-Nielsen) ;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mise en culture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bacterienne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techniques de PCR (recherche virale et tuberculose).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drainage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pericardique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chirurgical est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privilegier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cas de suspicion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hlink"/>
                </a:solidFill>
              </a:rPr>
              <a:t>- mortalité : + 70 % avant l ’antibiothérapie</a:t>
            </a:r>
          </a:p>
          <a:p>
            <a:pPr algn="l"/>
            <a:r>
              <a:rPr lang="fr-FR" sz="1200" dirty="0" smtClean="0">
                <a:solidFill>
                  <a:schemeClr val="hlink"/>
                </a:solidFill>
              </a:rPr>
              <a:t>	- sous traitement, évolution favorable mais risque de : </a:t>
            </a:r>
          </a:p>
          <a:p>
            <a:pPr algn="l"/>
            <a:r>
              <a:rPr lang="fr-FR" sz="1200" dirty="0" smtClean="0">
                <a:solidFill>
                  <a:schemeClr val="hlink"/>
                </a:solidFill>
              </a:rPr>
              <a:t>		. rechute si </a:t>
            </a:r>
            <a:r>
              <a:rPr lang="fr-FR" sz="1200" dirty="0" err="1" smtClean="0">
                <a:solidFill>
                  <a:schemeClr val="hlink"/>
                </a:solidFill>
              </a:rPr>
              <a:t>ttt</a:t>
            </a:r>
            <a:r>
              <a:rPr lang="fr-FR" sz="1200" dirty="0" smtClean="0">
                <a:solidFill>
                  <a:schemeClr val="hlink"/>
                </a:solidFill>
              </a:rPr>
              <a:t> trop court</a:t>
            </a:r>
          </a:p>
          <a:p>
            <a:pPr algn="l"/>
            <a:r>
              <a:rPr lang="fr-FR" sz="1200" dirty="0" smtClean="0">
                <a:solidFill>
                  <a:schemeClr val="hlink"/>
                </a:solidFill>
              </a:rPr>
              <a:t>		. persistance d ’un épanchement péricardique 			chronique</a:t>
            </a:r>
          </a:p>
          <a:p>
            <a:pPr algn="l"/>
            <a:r>
              <a:rPr lang="fr-FR" sz="1200" dirty="0" smtClean="0">
                <a:solidFill>
                  <a:schemeClr val="hlink"/>
                </a:solidFill>
              </a:rPr>
              <a:t>		. constitution d ’une péricardite chronique 			constrictive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Ce syndrome est devenu</a:t>
            </a:r>
          </a:p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rare depuis la </a:t>
            </a:r>
            <a:r>
              <a:rPr lang="fr-FR" sz="1200" dirty="0" err="1" smtClean="0">
                <a:solidFill>
                  <a:schemeClr val="tx2">
                    <a:lumMod val="50000"/>
                  </a:schemeClr>
                </a:solidFill>
              </a:rPr>
              <a:t>reperfusion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 coronaire </a:t>
            </a:r>
            <a:r>
              <a:rPr lang="fr-FR" sz="1200" dirty="0" err="1" smtClean="0">
                <a:solidFill>
                  <a:schemeClr val="tx2">
                    <a:lumMod val="50000"/>
                  </a:schemeClr>
                </a:solidFill>
              </a:rPr>
              <a:t>precoce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pouls paradoxal : l’inspiration entraine une augmentation du retour veineux provoquant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dilatation du ventricule droit qui comprime le gauche et aboutit a une baisse de la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: PAS inspiration &lt; PAS expiration - 10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mmHg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3761-013B-4160-8B1B-3F009AA0480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8C40-115C-43D3-8856-5662B33E1FE3}" type="datetimeFigureOut">
              <a:rPr lang="fr-FR" smtClean="0"/>
              <a:pPr/>
              <a:t>29/12/2020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5D29-78DA-47BA-868A-86CB790C9E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214446"/>
          </a:xfrm>
          <a:noFill/>
        </p:spPr>
        <p:txBody>
          <a:bodyPr/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Les péricardites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2976" y="5000636"/>
            <a:ext cx="7143800" cy="1357322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Cours de Cardiologie </a:t>
            </a:r>
            <a:r>
              <a:rPr lang="fr-FR" sz="22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tx2">
                    <a:lumMod val="50000"/>
                  </a:schemeClr>
                </a:solidFill>
              </a:rPr>
              <a:t>eme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 année médecine</a:t>
            </a:r>
          </a:p>
          <a:p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2020/2021</a:t>
            </a:r>
            <a:endParaRPr lang="fr-FR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Pr F 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HAMIDA-RAMDANE</a:t>
            </a:r>
            <a:endParaRPr lang="fr-FR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9" descr="C:\Users\acer\Desktop\3246689476_1_3_ZTKsTABP.jpg"/>
          <p:cNvPicPr>
            <a:picLocks noChangeAspect="1" noChangeArrowheads="1"/>
          </p:cNvPicPr>
          <p:nvPr/>
        </p:nvPicPr>
        <p:blipFill>
          <a:blip r:embed="rId2"/>
          <a:srcRect b="13333"/>
          <a:stretch>
            <a:fillRect/>
          </a:stretch>
        </p:blipFill>
        <p:spPr bwMode="auto">
          <a:xfrm>
            <a:off x="1285852" y="1785926"/>
            <a:ext cx="685804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10,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22288"/>
            <a:ext cx="8153400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10600" cy="6477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Autres signes ECG :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- sous décalage du segment PQ</a:t>
            </a:r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endParaRPr lang="fr-FR" sz="2600" dirty="0" smtClean="0"/>
          </a:p>
          <a:p>
            <a:pPr algn="l"/>
            <a:r>
              <a:rPr lang="fr-FR" sz="2600" dirty="0" smtClean="0"/>
              <a:t>	- trouble du rythme </a:t>
            </a:r>
            <a:r>
              <a:rPr lang="fr-FR" sz="2600" dirty="0" err="1" smtClean="0"/>
              <a:t>supraventriculaire</a:t>
            </a:r>
            <a:endParaRPr lang="fr-FR" sz="2600" dirty="0" smtClean="0"/>
          </a:p>
          <a:p>
            <a:pPr algn="l"/>
            <a:r>
              <a:rPr lang="fr-FR" sz="2600" dirty="0" smtClean="0"/>
              <a:t>	- </a:t>
            </a:r>
            <a:r>
              <a:rPr lang="fr-FR" sz="2600" dirty="0" err="1" smtClean="0"/>
              <a:t>microvoltage</a:t>
            </a:r>
            <a:r>
              <a:rPr lang="fr-FR" sz="2600" dirty="0" smtClean="0"/>
              <a:t> des complexes QRS</a:t>
            </a:r>
          </a:p>
          <a:p>
            <a:pPr algn="l"/>
            <a:r>
              <a:rPr lang="fr-FR" sz="2600" dirty="0" smtClean="0"/>
              <a:t>	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- alternance électrique (épanchement abondant)</a:t>
            </a:r>
          </a:p>
          <a:p>
            <a:pPr algn="l"/>
            <a:endParaRPr lang="fr-FR" sz="2600" dirty="0" smtClean="0"/>
          </a:p>
          <a:p>
            <a:pPr algn="l"/>
            <a:r>
              <a:rPr lang="fr-FR" sz="2600" dirty="0" smtClean="0"/>
              <a:t>	</a:t>
            </a:r>
          </a:p>
        </p:txBody>
      </p:sp>
      <p:pic>
        <p:nvPicPr>
          <p:cNvPr id="14339" name="Picture 3" descr="Sans titre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242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C00000"/>
                </a:solidFill>
              </a:rPr>
              <a:t>                              2. Examens complémentaires</a:t>
            </a:r>
          </a:p>
          <a:p>
            <a:pPr>
              <a:buFont typeface="Wingdings" pitchFamily="2" charset="2"/>
              <a:buChar char="§"/>
            </a:pPr>
            <a:r>
              <a:rPr lang="fr-FR" sz="2600" b="1" dirty="0" smtClean="0">
                <a:solidFill>
                  <a:schemeClr val="tx2">
                    <a:lumMod val="50000"/>
                  </a:schemeClr>
                </a:solidFill>
              </a:rPr>
              <a:t>Bilan biologique initial:</a:t>
            </a:r>
          </a:p>
          <a:p>
            <a:pPr>
              <a:buNone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Doit être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limite en l’absence d’orientation clinique, de signes de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gravite ou de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recidive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:</a:t>
            </a:r>
          </a:p>
          <a:p>
            <a:pPr lvl="1">
              <a:buFontTx/>
              <a:buChar char="-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marqueurs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inflammatoires : NFS, VS, CRP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marqueurs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de la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necrose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troponines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I ou T ou CPK-MB, leur augmentation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significative,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</a:rPr>
              <a:t>eventuellement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coexistant avec un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 trouble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cinetique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ventriculaire gauche global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ou segmentaire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, oriente vers une myocardite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associee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;</a:t>
            </a:r>
          </a:p>
          <a:p>
            <a:pPr lvl="1"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ionogramme sanguin,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uree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creatinine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;</a:t>
            </a:r>
          </a:p>
          <a:p>
            <a:pPr lvl="1"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hemocultures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si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fievre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, discuter IDR.</a:t>
            </a:r>
            <a:endParaRPr lang="fr-FR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928670"/>
            <a:ext cx="27622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Diagnostic</a:t>
            </a:r>
            <a:endParaRPr lang="fr-F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00108"/>
            <a:ext cx="8443914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</a:rPr>
              <a:t>Radiographie de thorax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souvent normale (épanchement peu abondant)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augmentation globale du volume cardiaque : 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cœur en carafe avec petit pédicule (contours arrondis)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valeur + + + des variations de VL sur  clichés successifs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 épanchement pleural associé</a:t>
            </a:r>
          </a:p>
          <a:p>
            <a:pPr algn="just"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signes de tuberculose pulmonaire</a:t>
            </a:r>
          </a:p>
          <a:p>
            <a:pPr algn="just">
              <a:buNone/>
            </a:pPr>
            <a:endParaRPr lang="fr-FR" sz="29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</a:rPr>
              <a:t>Echodoppler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</a:rPr>
              <a:t> cardiaque+++</a:t>
            </a:r>
          </a:p>
          <a:p>
            <a:pPr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Parfois normale.</a:t>
            </a:r>
          </a:p>
          <a:p>
            <a:pPr>
              <a:buNone/>
            </a:pP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Epanchement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péricardique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: sur l’existence d’un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simple</a:t>
            </a:r>
          </a:p>
          <a:p>
            <a:pPr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 décollement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des deux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feuillets péricardiques ou</a:t>
            </a:r>
          </a:p>
          <a:p>
            <a:pPr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d’un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épanchement péricardique</a:t>
            </a:r>
          </a:p>
          <a:p>
            <a:pPr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pprécie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l’abondance, la topographie et la</a:t>
            </a:r>
          </a:p>
          <a:p>
            <a:pPr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 tolérance hémodynamique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l’épanchement péricardique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et confirme </a:t>
            </a: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le</a:t>
            </a:r>
          </a:p>
          <a:p>
            <a:pPr>
              <a:buNone/>
            </a:pPr>
            <a:r>
              <a:rPr lang="fr-FR" sz="2900" dirty="0" smtClean="0">
                <a:solidFill>
                  <a:schemeClr val="tx2">
                    <a:lumMod val="50000"/>
                  </a:schemeClr>
                </a:solidFill>
              </a:rPr>
              <a:t>diagnostic d’une éventuelle </a:t>
            </a:r>
            <a:r>
              <a:rPr lang="fr-FR" sz="2900" dirty="0">
                <a:solidFill>
                  <a:schemeClr val="tx2">
                    <a:lumMod val="50000"/>
                  </a:schemeClr>
                </a:solidFill>
              </a:rPr>
              <a:t>tamponnade</a:t>
            </a:r>
            <a:r>
              <a:rPr lang="fr-FR" dirty="0"/>
              <a:t>.</a:t>
            </a:r>
          </a:p>
        </p:txBody>
      </p:sp>
      <p:pic>
        <p:nvPicPr>
          <p:cNvPr id="5" name="Picture 8" descr="C:\Users\ac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71810"/>
            <a:ext cx="3143240" cy="1857388"/>
          </a:xfrm>
          <a:prstGeom prst="rect">
            <a:avLst/>
          </a:prstGeom>
          <a:noFill/>
        </p:spPr>
      </p:pic>
      <p:pic>
        <p:nvPicPr>
          <p:cNvPr id="6" name="Picture 2" descr="2,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000636"/>
            <a:ext cx="321467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rgbClr val="C00000"/>
                </a:solidFill>
              </a:rPr>
              <a:t>2. Examens complémentaires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Autres examens en 2eme intention</a:t>
            </a:r>
          </a:p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Scanner-IRM-ponction biopsie péricardique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Ponction péricardique ou drainage chirurgical réalisés exclusivement en hospitalisation (examen bactériologique et cytologique du liquide). Indication diagnostique rare, réalisée en fait le plus souvent à visée thérapeutique</a:t>
            </a:r>
          </a:p>
          <a:p>
            <a:pPr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142852"/>
            <a:ext cx="8229600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 lvl="1">
              <a:buNone/>
            </a:pPr>
            <a:r>
              <a:rPr lang="fr-FR" dirty="0" smtClean="0">
                <a:solidFill>
                  <a:schemeClr val="hlink"/>
                </a:solidFill>
              </a:rPr>
              <a:t>  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- infarctus du myocarde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embolie pulmonaire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pneumopathie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dissection aortique</a:t>
            </a:r>
          </a:p>
          <a:p>
            <a:pPr lvl="1"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pleurésie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142852"/>
            <a:ext cx="8229600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différentiel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</a:rPr>
              <a:t>Diagnostic étiologique</a:t>
            </a:r>
            <a:endParaRPr lang="fr-FR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500702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Enquête étiologique des péricardites aiguës et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</a:rPr>
              <a:t>sub-aiguës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parfois difficile quand péricardite révélatrice d ’une maladie générale</a:t>
            </a:r>
          </a:p>
          <a:p>
            <a:pPr algn="just"/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Enquête doit être large, minutieuse, basée sur les antécédents, l’examen clinique général, la biologie et des examens complémentaires</a:t>
            </a:r>
          </a:p>
          <a:p>
            <a:pPr algn="just">
              <a:buNone/>
            </a:pPr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Ponction péricardique ou drainage chirurgical réalisés exclusivement en hospitalisation Indication diagnostique rare, réalisée en fait le plus souvent à visée thérapeutique</a:t>
            </a:r>
          </a:p>
          <a:p>
            <a:pPr algn="just">
              <a:buFontTx/>
              <a:buChar char="•"/>
            </a:pPr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Biopsie péricardique chirurgicale à visée étiologique rarement réalisée</a:t>
            </a:r>
          </a:p>
          <a:p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tx2">
                    <a:lumMod val="50000"/>
                  </a:schemeClr>
                </a:solidFill>
              </a:rPr>
              <a:t>Etiologies</a:t>
            </a:r>
            <a:endParaRPr lang="fr-FR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301038" cy="6143644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arenR"/>
            </a:pPr>
            <a:r>
              <a:rPr lang="fr-FR" sz="3400" b="1" i="1" u="sng" dirty="0" smtClean="0">
                <a:solidFill>
                  <a:srgbClr val="FF0000"/>
                </a:solidFill>
              </a:rPr>
              <a:t>Péricardites aiguës virales ou  bénignes</a:t>
            </a:r>
          </a:p>
          <a:p>
            <a:pPr marL="514350" indent="-514350">
              <a:buNone/>
            </a:pPr>
            <a:endParaRPr lang="fr-FR" sz="3400" b="1" dirty="0" smtClean="0">
              <a:solidFill>
                <a:srgbClr val="FF0000"/>
              </a:solidFill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Les plus fréquentes, plus souvent chez l’homme. Douleurs parfois d’allure coronarienne.</a:t>
            </a:r>
          </a:p>
          <a:p>
            <a:pPr marL="514350" indent="-514350" algn="just">
              <a:lnSpc>
                <a:spcPct val="120000"/>
              </a:lnSpc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Début brutal , fébrile</a:t>
            </a:r>
          </a:p>
          <a:p>
            <a:pPr algn="just"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Rechercher infection des voies aériennes supérieures ou syndrome grippal 1 à 3 semaines.</a:t>
            </a:r>
          </a:p>
          <a:p>
            <a:pPr algn="just"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Manifestations pleurales souvent associées (25 % des cas).</a:t>
            </a:r>
          </a:p>
          <a:p>
            <a:pPr algn="just"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Les virus en cause sont nombreux :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entérovirus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(coxsackies A et B),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echovirus, adénovirus, cytomégalovirus,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parvovirus B19, Epstein-Barr, herpes, VIH,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hépatite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C, influenza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sérologies répétées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a 15 jours d’intervalle peuvent mettre en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évidence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une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élévation des anticorps spécifiques,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orientant vers le diagnostic de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péricardite virale</a:t>
            </a:r>
          </a:p>
          <a:p>
            <a:pPr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Evolution bénigne le plus souvent, mais rechute d’environ 10% -30% des cas</a:t>
            </a:r>
          </a:p>
          <a:p>
            <a:pPr algn="just">
              <a:buFontTx/>
              <a:buChar char="•"/>
            </a:pPr>
            <a:endParaRPr lang="fr-FR" sz="2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dirty="0" smtClean="0">
                <a:solidFill>
                  <a:srgbClr val="FF0000"/>
                </a:solidFill>
              </a:rPr>
              <a:t>2) </a:t>
            </a:r>
            <a:r>
              <a:rPr lang="fr-FR" i="1" u="sng" dirty="0" smtClean="0">
                <a:solidFill>
                  <a:srgbClr val="FF0000"/>
                </a:solidFill>
              </a:rPr>
              <a:t>Péricardite tuberculeuse</a:t>
            </a:r>
          </a:p>
          <a:p>
            <a:pPr algn="just"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Fréquente (zone d’endémie)</a:t>
            </a:r>
          </a:p>
          <a:p>
            <a:pPr algn="just">
              <a:buNone/>
            </a:pPr>
            <a:endParaRPr lang="fr-F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Le plus souvent dans le cadre d ’une réinfection tardive, associée à une atteinte pleurale</a:t>
            </a:r>
          </a:p>
          <a:p>
            <a:pPr algn="just">
              <a:buNone/>
            </a:pPr>
            <a:endParaRPr lang="fr-F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Presque toujours contamination à partir d’adénopathies tuberculeuses </a:t>
            </a:r>
            <a:r>
              <a:rPr lang="fr-FR" sz="2600" dirty="0" err="1" smtClean="0">
                <a:solidFill>
                  <a:schemeClr val="tx2">
                    <a:lumMod val="50000"/>
                  </a:schemeClr>
                </a:solidFill>
              </a:rPr>
              <a:t>médiastino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-hilaires</a:t>
            </a:r>
          </a:p>
          <a:p>
            <a:pPr algn="just">
              <a:buNone/>
            </a:pPr>
            <a:endParaRPr lang="fr-F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</a:rPr>
              <a:t>s’agit d’une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péricardite subaigüe 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</a:rPr>
              <a:t>liquidienne avec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altération 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</a:rPr>
              <a:t>de l’</a:t>
            </a:r>
            <a:r>
              <a:rPr lang="fr-FR" sz="2600" dirty="0" err="1">
                <a:solidFill>
                  <a:schemeClr val="tx2">
                    <a:lumMod val="50000"/>
                  </a:schemeClr>
                </a:solidFill>
              </a:rPr>
              <a:t>etat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général 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</a:rPr>
              <a:t>et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fièvre modérée persistante</a:t>
            </a:r>
            <a:endParaRPr lang="fr-FR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400" dirty="0" smtClean="0">
                <a:solidFill>
                  <a:srgbClr val="FF0000"/>
                </a:solidFill>
              </a:rPr>
              <a:t>2) </a:t>
            </a:r>
            <a:r>
              <a:rPr lang="fr-FR" sz="3400" i="1" u="sng" dirty="0" smtClean="0">
                <a:solidFill>
                  <a:srgbClr val="FF0000"/>
                </a:solidFill>
              </a:rPr>
              <a:t>Péricardite tuberculeuse</a:t>
            </a:r>
          </a:p>
          <a:p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Une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notion de tuberculose est retrouve dans l’entourage ou un virage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récent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 l’IDR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est observe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(faussement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négatif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dans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prés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d’un tiers des cas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Les anomalies pulmonaires radiologiques sont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fréquentes.</a:t>
            </a:r>
          </a:p>
          <a:p>
            <a:pPr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Recherche du BK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fr-FR" i="1" dirty="0" smtClean="0">
                <a:solidFill>
                  <a:schemeClr val="tx2">
                    <a:lumMod val="50000"/>
                  </a:schemeClr>
                </a:solidFill>
              </a:rPr>
              <a:t>techniques 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</a:rPr>
              <a:t>de PCR (expectoration, </a:t>
            </a:r>
            <a:r>
              <a:rPr lang="fr-FR" i="1" dirty="0" smtClean="0">
                <a:solidFill>
                  <a:schemeClr val="tx2">
                    <a:lumMod val="50000"/>
                  </a:schemeClr>
                </a:solidFill>
              </a:rPr>
              <a:t>liquide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pleural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et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péricardique,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tubages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gastriques)</a:t>
            </a:r>
          </a:p>
          <a:p>
            <a:pPr>
              <a:buNone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Parfois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, une ponction biopsie du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péricarde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met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en évidence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un granulome inflammatoire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L’évolution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est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fréquente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vers une tamponnade, une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récidive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ou une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constriction péricardique.+++</a:t>
            </a:r>
          </a:p>
          <a:p>
            <a:pPr>
              <a:buNone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Le traitement repose sur le traitement antituberculeux associe pour certains aux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corticoïdes (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prédnisone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afin de diminuer le risque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d’évolution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vers une constriction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péricardique.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15816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Diagnostiquer une péricardite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aiguë</a:t>
            </a:r>
          </a:p>
          <a:p>
            <a:pPr>
              <a:buNone/>
            </a:pPr>
            <a:endParaRPr lang="fr-FR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Identifier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les situations d’urgence et planifier leur prise en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charge</a:t>
            </a:r>
          </a:p>
          <a:p>
            <a:pPr>
              <a:buNone/>
            </a:pPr>
            <a:endParaRPr lang="fr-FR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Argumenter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l’attitude thérapeutique et planifier le suivi du patient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bjectifs pédagogiques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fr-FR" sz="2400" dirty="0">
                <a:solidFill>
                  <a:srgbClr val="FF0000"/>
                </a:solidFill>
              </a:rPr>
              <a:t>3</a:t>
            </a:r>
            <a:r>
              <a:rPr lang="fr-FR" sz="2400" dirty="0" smtClean="0">
                <a:solidFill>
                  <a:srgbClr val="FF0000"/>
                </a:solidFill>
              </a:rPr>
              <a:t>) </a:t>
            </a:r>
            <a:r>
              <a:rPr lang="fr-FR" sz="2400" i="1" u="sng" dirty="0" smtClean="0">
                <a:solidFill>
                  <a:srgbClr val="FF0000"/>
                </a:solidFill>
              </a:rPr>
              <a:t>Péricardite purulente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très rare actuellement, fréquente avant l’ère de l’antibiothérapie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complication septique d’un foyer à distance (ORL, articulaire)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grave malgré le traitement antibiotique : risque de tamponnade et d’évolution secondaire vers la tamponnade ou la péricardite chronique constrictive</a:t>
            </a:r>
          </a:p>
          <a:p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Le traitement repose sur une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antibiothérapie adaptée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au germe retrouve dans le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liquide péricardique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(ponction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péricardique).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Le drainage chirurgical est souvent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nécessaire.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>
                <a:solidFill>
                  <a:srgbClr val="FF0000"/>
                </a:solidFill>
              </a:rPr>
              <a:t>4</a:t>
            </a:r>
            <a:r>
              <a:rPr lang="fr-FR" sz="2400" dirty="0" smtClean="0">
                <a:solidFill>
                  <a:srgbClr val="FF0000"/>
                </a:solidFill>
              </a:rPr>
              <a:t>) </a:t>
            </a:r>
            <a:r>
              <a:rPr lang="fr-FR" sz="2400" i="1" u="sng" dirty="0" smtClean="0">
                <a:solidFill>
                  <a:srgbClr val="FF0000"/>
                </a:solidFill>
              </a:rPr>
              <a:t>Péricardite néoplasique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rarement révélatrice du cancer ou d ’une hémopathie maligne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cancer du sein, poumon…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hémopathies malignes : maladies de Hodgkin, lymphosarcome, tumeurs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médiastinales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post-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radique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5) </a:t>
            </a:r>
            <a:r>
              <a:rPr lang="fr-FR" sz="2400" i="1" u="sng" dirty="0" smtClean="0">
                <a:solidFill>
                  <a:srgbClr val="FF0000"/>
                </a:solidFill>
              </a:rPr>
              <a:t>Péricardite des maladies inflammatoires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rhumatisme articulaire aigu, LED, PAN, sclérodermie, polyarthrite rhumatoïde, syndrome de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Gougerot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Sjogren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parfois révélatrice de la collagénose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Diagnostic d’élimination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u="sng" dirty="0">
                <a:solidFill>
                  <a:srgbClr val="FF0000"/>
                </a:solidFill>
              </a:rPr>
              <a:t>6. Péricardite et infarctus du myocarde</a:t>
            </a:r>
          </a:p>
          <a:p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péricardite précoce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(J3 – J5) est d’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evolution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le plus souvent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favorable.</a:t>
            </a:r>
            <a:endParaRPr lang="fr-FR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péricardite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tardive (2–16e semaine) correspond au </a:t>
            </a:r>
            <a:r>
              <a:rPr lang="fr-FR" sz="2200" dirty="0">
                <a:solidFill>
                  <a:srgbClr val="FF0000"/>
                </a:solidFill>
              </a:rPr>
              <a:t>syndrome de </a:t>
            </a:r>
            <a:r>
              <a:rPr lang="fr-FR" sz="2200" dirty="0" err="1">
                <a:solidFill>
                  <a:srgbClr val="FF0000"/>
                </a:solidFill>
              </a:rPr>
              <a:t>Dressler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, rare associe fièvre, péricardite, pleurésie,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arthralgies,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altération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de l’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etat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général, syndrome inflammatoire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important, allongement de l’espace QT a l’ECG. </a:t>
            </a:r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i="1" u="sng" dirty="0" smtClean="0">
                <a:solidFill>
                  <a:srgbClr val="FF0000"/>
                </a:solidFill>
              </a:rPr>
              <a:t>7) Autres causes</a:t>
            </a:r>
          </a:p>
          <a:p>
            <a:pPr>
              <a:buNone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- Insuffisance rénale</a:t>
            </a:r>
          </a:p>
          <a:p>
            <a:pPr>
              <a:buNone/>
            </a:pPr>
            <a:r>
              <a:rPr lang="fr-FR" sz="2200" dirty="0"/>
              <a:t>-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Dissection aortique avec tamponnade.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Irradiation thoracique, en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general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1 an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apres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Traumatismes thoraciques ou cardiaques. 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Certains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medicaments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hydralazine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penicilline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FR" sz="2200" dirty="0" err="1">
                <a:solidFill>
                  <a:schemeClr val="tx2">
                    <a:lumMod val="50000"/>
                  </a:schemeClr>
                </a:solidFill>
              </a:rPr>
              <a:t>Hypothyroidie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</a:rPr>
              <a:t>- Rhumatisme articulaire aigu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r-FR" sz="22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0034" y="214290"/>
            <a:ext cx="8229600" cy="582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</a:rPr>
              <a:t>L’évolution à court et à long terme</a:t>
            </a:r>
            <a:endParaRPr lang="fr-FR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L'évolution et le pronostic sont très variables, en fonction essentiellement de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l'étiologie.</a:t>
            </a:r>
          </a:p>
          <a:p>
            <a:pPr algn="l">
              <a:lnSpc>
                <a:spcPct val="110000"/>
              </a:lnSpc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PA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est le plus souvent d’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</a:rPr>
              <a:t>evolution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simple sans complications.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Cependant, certaines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complications potentiellement graves sont a connaitre et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nécessitent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une prise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en charge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urgente.</a:t>
            </a:r>
          </a:p>
          <a:p>
            <a:pPr algn="l">
              <a:lnSpc>
                <a:spcPct val="110000"/>
              </a:lnSpc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dans l'immédiat : </a:t>
            </a:r>
            <a:r>
              <a:rPr lang="fr-FR" sz="2400" dirty="0">
                <a:solidFill>
                  <a:srgbClr val="FF0000"/>
                </a:solidFill>
              </a:rPr>
              <a:t>la tamponnade</a:t>
            </a:r>
          </a:p>
          <a:p>
            <a:pPr algn="l">
              <a:lnSpc>
                <a:spcPct val="110000"/>
              </a:lnSpc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secondairement : l'évolution </a:t>
            </a:r>
            <a:r>
              <a:rPr lang="fr-FR" sz="2400" dirty="0">
                <a:solidFill>
                  <a:srgbClr val="FF0000"/>
                </a:solidFill>
              </a:rPr>
              <a:t>traînante et les rechutes</a:t>
            </a:r>
          </a:p>
          <a:p>
            <a:pPr algn="l">
              <a:lnSpc>
                <a:spcPct val="110000"/>
              </a:lnSpc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à distance : la constitution d'une </a:t>
            </a:r>
            <a:r>
              <a:rPr lang="fr-FR" sz="2400" dirty="0">
                <a:solidFill>
                  <a:srgbClr val="FF0000"/>
                </a:solidFill>
              </a:rPr>
              <a:t>péricardite chronique 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l">
              <a:lnSpc>
                <a:spcPct val="110000"/>
              </a:lnSpc>
              <a:buNone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                                 constrictive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571628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La tamponnade péricardique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  <a:noFill/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La tamponnade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Définition : 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compression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des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cavites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droites par un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epanchement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pericardique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abondant et/ou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d’installation brutale, c’est une urgence et une cause d’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arret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cardiocirculatoire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L ’épanchement majore les pressions à l ’intérieur du sac péricardique et réalise un tableau d</a:t>
            </a:r>
            <a:r>
              <a:rPr lang="fr-FR" sz="2000" dirty="0" smtClean="0">
                <a:solidFill>
                  <a:srgbClr val="FF0000"/>
                </a:solidFill>
              </a:rPr>
              <a:t> ’</a:t>
            </a:r>
            <a:r>
              <a:rPr lang="fr-FR" sz="2000" dirty="0" err="1" smtClean="0">
                <a:solidFill>
                  <a:srgbClr val="FF0000"/>
                </a:solidFill>
              </a:rPr>
              <a:t>adiastolie</a:t>
            </a:r>
            <a:r>
              <a:rPr lang="fr-FR" sz="2000" dirty="0" smtClean="0">
                <a:solidFill>
                  <a:srgbClr val="FF0000"/>
                </a:solidFill>
              </a:rPr>
              <a:t>  aiguë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(gène au remplissage cardiaque)</a:t>
            </a:r>
          </a:p>
          <a:p>
            <a:pPr>
              <a:buNone/>
            </a:pPr>
            <a:endParaRPr lang="fr-FR" sz="2000" dirty="0" smtClean="0"/>
          </a:p>
          <a:p>
            <a:pPr algn="just">
              <a:buFontTx/>
              <a:buChar char="•"/>
            </a:pPr>
            <a:r>
              <a:rPr lang="fr-FR" sz="2000" dirty="0" smtClean="0">
                <a:solidFill>
                  <a:schemeClr val="hlink"/>
                </a:solidFill>
              </a:rPr>
              <a:t>Importance de l ’abondance de l ’épanchement, mais surtout de la rapidité de sa constitution.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Urgence diagnostique et thérapeutique</a:t>
            </a:r>
          </a:p>
          <a:p>
            <a:pPr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Début brutal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Tableau de décompensation cardiaque droite aigue</a:t>
            </a:r>
          </a:p>
          <a:p>
            <a:pPr algn="just">
              <a:buFontTx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a confirmation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echographique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impose le drainage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43536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dyspnée majorée par décubitus dorsal (patient en position demi-assise)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augmentation de fréquence cardiaque et polypnée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TA basse et pincée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 état de choc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bruits du cœurs assourdis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franche turgescence jugulaire +++ avec reflux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oligurie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+ + pouls paradoxal de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Kusmaul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=  de PA systolique &gt;10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mmHg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au cours de l ’inspiration (80 % des cas, non spécifique)</a:t>
            </a:r>
          </a:p>
          <a:p>
            <a:pPr algn="just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  frottement péricardique (40 %)</a:t>
            </a:r>
          </a:p>
          <a:p>
            <a:pPr algn="just"/>
            <a:endParaRPr lang="fr-FR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200" b="1" u="sng" dirty="0" smtClean="0">
                <a:solidFill>
                  <a:schemeClr val="tx2">
                    <a:lumMod val="50000"/>
                  </a:schemeClr>
                </a:solidFill>
              </a:rPr>
              <a:t>Au maximum, le patient est en état de choc avec signes droits</a:t>
            </a:r>
          </a:p>
          <a:p>
            <a:pPr algn="just">
              <a:buNone/>
            </a:pPr>
            <a:endParaRPr lang="fr-FR" sz="22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</a:rPr>
              <a:t>Interet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de l’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</a:rPr>
              <a:t>echodoppler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cardiaque:+++++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  <a:noFill/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La tamponnade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5720" y="928670"/>
            <a:ext cx="8686800" cy="4953000"/>
          </a:xfrm>
        </p:spPr>
        <p:txBody>
          <a:bodyPr>
            <a:normAutofit/>
          </a:bodyPr>
          <a:lstStyle/>
          <a:p>
            <a:pPr algn="l"/>
            <a:r>
              <a:rPr lang="fr-FR" sz="2600" dirty="0" smtClean="0"/>
              <a:t>	</a:t>
            </a:r>
            <a:r>
              <a:rPr lang="fr-FR" sz="2600" dirty="0" smtClean="0">
                <a:solidFill>
                  <a:srgbClr val="FF0000"/>
                </a:solidFill>
              </a:rPr>
              <a:t>- </a:t>
            </a:r>
            <a:r>
              <a:rPr lang="fr-FR" sz="2600" u="sng" dirty="0" smtClean="0">
                <a:solidFill>
                  <a:srgbClr val="FF0000"/>
                </a:solidFill>
              </a:rPr>
              <a:t>Echocardiographie + + +</a:t>
            </a:r>
          </a:p>
          <a:p>
            <a:pPr algn="l"/>
            <a:endParaRPr lang="fr-FR" sz="2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diagnostic de l ’épanchement et de son importance</a:t>
            </a:r>
          </a:p>
          <a:p>
            <a:pPr algn="just">
              <a:buFontTx/>
              <a:buChar char="•"/>
            </a:pP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diagnostic de la tamponnade</a:t>
            </a:r>
          </a:p>
          <a:p>
            <a:pPr algn="just"/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avec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collapsus des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cavites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droites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en expiration et compression du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just"/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ventricule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gauche par le droit en inspiration,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aspect dit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 ≪ 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fr-FR" sz="2400" i="1" dirty="0" err="1" smtClean="0">
                <a:solidFill>
                  <a:schemeClr val="tx2">
                    <a:lumMod val="50000"/>
                  </a:schemeClr>
                </a:solidFill>
              </a:rPr>
              <a:t>swinging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i="1" dirty="0" err="1">
                <a:solidFill>
                  <a:schemeClr val="tx2">
                    <a:lumMod val="50000"/>
                  </a:schemeClr>
                </a:solidFill>
              </a:rPr>
              <a:t>heart</a:t>
            </a:r>
            <a:r>
              <a:rPr lang="fr-FR" sz="2400" i="1" dirty="0">
                <a:solidFill>
                  <a:schemeClr val="tx2">
                    <a:lumMod val="50000"/>
                  </a:schemeClr>
                </a:solidFill>
              </a:rPr>
              <a:t> ≫ ; le </a:t>
            </a:r>
            <a:r>
              <a:rPr lang="fr-FR" sz="2400" i="1" dirty="0" err="1">
                <a:solidFill>
                  <a:schemeClr val="tx2">
                    <a:lumMod val="50000"/>
                  </a:schemeClr>
                </a:solidFill>
              </a:rPr>
              <a:t>deplacement</a:t>
            </a:r>
            <a:r>
              <a:rPr lang="fr-FR" sz="2400" i="1" dirty="0">
                <a:solidFill>
                  <a:schemeClr val="tx2">
                    <a:lumMod val="50000"/>
                  </a:schemeClr>
                </a:solidFill>
              </a:rPr>
              <a:t> du septum est paradoxal en </a:t>
            </a:r>
            <a:endParaRPr lang="fr-FR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fr-FR" sz="2400" i="1" dirty="0" err="1" smtClean="0">
                <a:solidFill>
                  <a:schemeClr val="tx2">
                    <a:lumMod val="50000"/>
                  </a:schemeClr>
                </a:solidFill>
              </a:rPr>
              <a:t>inspiration,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l’epanchement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est souvent abondant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peut guider la ponction</a:t>
            </a:r>
            <a:endParaRPr lang="fr-FR" sz="2400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214290"/>
            <a:ext cx="8229600" cy="5111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tamponnade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857232"/>
            <a:ext cx="8686800" cy="5786478"/>
          </a:xfrm>
        </p:spPr>
        <p:txBody>
          <a:bodyPr>
            <a:normAutofit/>
          </a:bodyPr>
          <a:lstStyle/>
          <a:p>
            <a:pPr algn="l"/>
            <a:r>
              <a:rPr lang="fr-FR" sz="2600" dirty="0" smtClean="0"/>
              <a:t>	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i="1" u="sng" dirty="0" smtClean="0">
                <a:solidFill>
                  <a:schemeClr val="tx2">
                    <a:lumMod val="75000"/>
                  </a:schemeClr>
                </a:solidFill>
              </a:rPr>
              <a:t>Examens complémentaires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2400" dirty="0" smtClean="0">
                <a:solidFill>
                  <a:srgbClr val="FF0000"/>
                </a:solidFill>
              </a:rPr>
              <a:t>a- </a:t>
            </a:r>
            <a:r>
              <a:rPr lang="fr-FR" sz="2400" u="sng" dirty="0" smtClean="0">
                <a:solidFill>
                  <a:srgbClr val="FF0000"/>
                </a:solidFill>
              </a:rPr>
              <a:t>Radio de thorax  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augmentation fréquente de l ’ombre cardiaque (comparaison aux clichés antérieurs)</a:t>
            </a: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poumons clairs</a:t>
            </a: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en scopie, bord cardiaque immobile</a:t>
            </a:r>
          </a:p>
          <a:p>
            <a:pPr algn="just"/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FF0000"/>
                </a:solidFill>
              </a:rPr>
              <a:t>b- </a:t>
            </a:r>
            <a:r>
              <a:rPr lang="fr-FR" sz="2400" u="sng" dirty="0" smtClean="0">
                <a:solidFill>
                  <a:srgbClr val="FF0000"/>
                </a:solidFill>
              </a:rPr>
              <a:t>ECG 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microvoltage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troubles de la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repolarisation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buFontTx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alternance électrique (variation de l’amplitude ou de la morphologie du QRS d ’un battement à l’autre, indépendamment du cycle respiratoire) </a:t>
            </a:r>
            <a:endParaRPr lang="fr-FR" sz="2400" i="1" u="sng" dirty="0">
              <a:solidFill>
                <a:srgbClr val="FF0000"/>
              </a:solidFill>
            </a:endParaRPr>
          </a:p>
          <a:p>
            <a:pPr lvl="1" algn="just">
              <a:buFontTx/>
              <a:buChar char="•"/>
            </a:pPr>
            <a:endParaRPr lang="fr-FR" sz="2400" i="1" u="sng" dirty="0" smtClean="0">
              <a:solidFill>
                <a:srgbClr val="FF0000"/>
              </a:solidFill>
            </a:endParaRPr>
          </a:p>
          <a:p>
            <a:pPr lvl="1" algn="just"/>
            <a:r>
              <a:rPr lang="fr-FR" sz="2400" dirty="0" smtClean="0">
                <a:solidFill>
                  <a:srgbClr val="FF0000"/>
                </a:solidFill>
              </a:rPr>
              <a:t>     </a:t>
            </a:r>
            <a:r>
              <a:rPr lang="fr-FR" sz="2400" u="sng" dirty="0" smtClean="0">
                <a:solidFill>
                  <a:srgbClr val="FF0000"/>
                </a:solidFill>
              </a:rPr>
              <a:t>c-Cathétérisme </a:t>
            </a:r>
            <a:r>
              <a:rPr lang="fr-FR" sz="2400" u="sng" dirty="0" err="1" smtClean="0">
                <a:solidFill>
                  <a:srgbClr val="FF0000"/>
                </a:solidFill>
              </a:rPr>
              <a:t>cardi</a:t>
            </a:r>
            <a:r>
              <a:rPr lang="fr-FR" sz="2400" u="sng" dirty="0" smtClean="0">
                <a:solidFill>
                  <a:srgbClr val="FF0000"/>
                </a:solidFill>
              </a:rPr>
              <a:t> </a:t>
            </a:r>
            <a:r>
              <a:rPr lang="fr-FR" sz="2400" u="sng" dirty="0" err="1" smtClean="0">
                <a:solidFill>
                  <a:srgbClr val="FF0000"/>
                </a:solidFill>
              </a:rPr>
              <a:t>aque</a:t>
            </a:r>
            <a:endParaRPr lang="fr-FR" sz="2400" u="sng" dirty="0" smtClean="0">
              <a:solidFill>
                <a:srgbClr val="FF0000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    Elévation et égalisation des pressions de remplissage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    Diminution de l’index  cardiaque</a:t>
            </a:r>
          </a:p>
          <a:p>
            <a:pPr lvl="1" algn="just">
              <a:buFontTx/>
              <a:buChar char="•"/>
            </a:pP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214290"/>
            <a:ext cx="8229600" cy="5111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tamponnade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  <a:noFill/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Tamponnade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Etiologies</a:t>
            </a:r>
          </a:p>
          <a:p>
            <a:pPr>
              <a:buNone/>
            </a:pPr>
            <a:endParaRPr lang="fr-FR" sz="40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possible de toutes les péricardites aiguës</a:t>
            </a:r>
          </a:p>
          <a:p>
            <a:pPr>
              <a:buFontTx/>
              <a:buChar char="•"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le plus souvent P néoplasique, idiopathique, dissection, infectieuse</a:t>
            </a:r>
          </a:p>
          <a:p>
            <a:pPr>
              <a:buFontTx/>
              <a:buChar char="•"/>
            </a:pP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attention aux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hémopéricardes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(urgence + + + + +)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rupture paroi libre IDM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dissection aortique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post-chirurgie cardiaque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cathétérisme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trans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-septal</a:t>
            </a: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	- traumatisme thoracique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Introduction (1)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372476" cy="5072098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Péricarde : double enveloppe fibreuse entourant et protégeant le cœur  comprenant 2 feuillets (viscéral et pariétal) appliqué l ’un contre l ’autre (cavité « virtuelle » contenant 20 ml de liquide)</a:t>
            </a:r>
          </a:p>
          <a:p>
            <a:pPr algn="just"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Péricardite : inflammation du péricarde associée ou non à un épanchement péricardique.</a:t>
            </a:r>
          </a:p>
          <a:p>
            <a:pPr algn="just"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Motif fréquent de consultation et d’hospitalisation</a:t>
            </a:r>
          </a:p>
          <a:p>
            <a:pPr algn="just"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Touche l’adulte jeune</a:t>
            </a:r>
          </a:p>
          <a:p>
            <a:pPr algn="just">
              <a:buNone/>
            </a:pP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000" b="1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686800" cy="2895600"/>
          </a:xfrm>
        </p:spPr>
        <p:txBody>
          <a:bodyPr/>
          <a:lstStyle/>
          <a:p>
            <a:pPr algn="l"/>
            <a:r>
              <a:rPr lang="fr-FR" sz="2600" b="1" u="sng" dirty="0" smtClean="0">
                <a:solidFill>
                  <a:srgbClr val="FF0000"/>
                </a:solidFill>
              </a:rPr>
              <a:t>Diagnostic différentiel</a:t>
            </a:r>
            <a:endParaRPr lang="fr-FR" sz="2600" dirty="0" smtClean="0">
              <a:solidFill>
                <a:srgbClr val="FF0000"/>
              </a:solidFill>
            </a:endParaRPr>
          </a:p>
          <a:p>
            <a:pPr algn="l"/>
            <a:endParaRPr lang="fr-FR" sz="2600" dirty="0" smtClean="0">
              <a:solidFill>
                <a:schemeClr val="hlink"/>
              </a:solidFill>
            </a:endParaRPr>
          </a:p>
          <a:p>
            <a:pPr algn="l">
              <a:buFontTx/>
              <a:buChar char="•"/>
            </a:pPr>
            <a:r>
              <a:rPr lang="fr-FR" sz="2600" dirty="0" smtClean="0">
                <a:solidFill>
                  <a:schemeClr val="hlink"/>
                </a:solidFill>
              </a:rPr>
              <a:t>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embolie pulmonaire grave</a:t>
            </a:r>
          </a:p>
          <a:p>
            <a:pPr algn="l"/>
            <a:endParaRPr lang="fr-FR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infarctus du myocarde avec extension au ventricule droit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214290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Tamponnade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Traitement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Urgence  médicochirurgicale imposant un TRT en USIC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Surveillance de  TA, FC, diurèse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O2 fort débit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Remplissage par macromolécules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Inotrope positifs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Ponction sous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xyphoidienne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en urgence guidée par l’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echoc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ou drainage chirurgical.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Correction des facteurs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déclenchants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Recherche étiologique et traitement spécifique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tamponnade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SP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000396" cy="2857520"/>
          </a:xfrm>
          <a:prstGeom prst="rect">
            <a:avLst/>
          </a:prstGeom>
          <a:noFill/>
        </p:spPr>
      </p:pic>
      <p:pic>
        <p:nvPicPr>
          <p:cNvPr id="2051" name="Picture 3" descr="C:\Users\acer\Desktop\IS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66"/>
            <a:ext cx="3571900" cy="2857520"/>
          </a:xfrm>
          <a:prstGeom prst="rect">
            <a:avLst/>
          </a:prstGeom>
          <a:noFill/>
        </p:spPr>
      </p:pic>
      <p:pic>
        <p:nvPicPr>
          <p:cNvPr id="2052" name="Picture 4" descr="C:\Users\acer\Desktop\IS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3786182" cy="26432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3714752"/>
            <a:ext cx="478634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 smtClean="0"/>
              <a:t>Incidents et accidents</a:t>
            </a:r>
            <a:r>
              <a:rPr lang="fr-FR" b="1" dirty="0" smtClean="0"/>
              <a:t> :</a:t>
            </a:r>
            <a:endParaRPr lang="fr-FR" dirty="0" smtClean="0"/>
          </a:p>
          <a:p>
            <a:r>
              <a:rPr lang="fr-FR" b="1" dirty="0" smtClean="0"/>
              <a:t>La ponction blanche 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Elle est assez fréquente, lorsque le liquide est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peu abondant, il se collecte en arrière ;</a:t>
            </a:r>
          </a:p>
          <a:p>
            <a:r>
              <a:rPr lang="fr-FR" b="1" dirty="0" smtClean="0"/>
              <a:t>L’hémorragie (liée à la piqure) 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Elle peut être grave et dramatique, si l’oreille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a été touchée ;</a:t>
            </a:r>
          </a:p>
          <a:p>
            <a:r>
              <a:rPr lang="fr-FR" b="1" dirty="0" smtClean="0"/>
              <a:t>La mort subite 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Due probablement à l’arrêt cardiaque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provoqué par voie réflexe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428868"/>
            <a:ext cx="7772400" cy="1466848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PERICARDITES CHRONIQUES CONSTRICTIVES</a:t>
            </a: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643050"/>
            <a:ext cx="7848600" cy="5410200"/>
          </a:xfrm>
        </p:spPr>
        <p:txBody>
          <a:bodyPr/>
          <a:lstStyle/>
          <a:p>
            <a:pPr algn="just">
              <a:lnSpc>
                <a:spcPct val="130000"/>
              </a:lnSpc>
              <a:buFontTx/>
              <a:buChar char="•"/>
            </a:pPr>
            <a:r>
              <a:rPr lang="fr-FR" sz="2600" dirty="0" smtClean="0"/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Rares, épaississement fibreux des 2 feuillets péricardiques qui réalise une gangue fibreuse autour du cœur (sac inextensible) entraînant une gène au remplissage cardiaque : tableau d </a:t>
            </a:r>
            <a:r>
              <a:rPr lang="fr-FR" dirty="0" smtClean="0">
                <a:solidFill>
                  <a:srgbClr val="FF0000"/>
                </a:solidFill>
              </a:rPr>
              <a:t>’</a:t>
            </a:r>
            <a:r>
              <a:rPr lang="fr-FR" b="1" dirty="0" smtClean="0">
                <a:solidFill>
                  <a:srgbClr val="FF0000"/>
                </a:solidFill>
              </a:rPr>
              <a:t>ADIASTOLIE.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428604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0034" y="928670"/>
            <a:ext cx="8153400" cy="592933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I-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600" b="1" u="sng" dirty="0" smtClean="0">
                <a:solidFill>
                  <a:schemeClr val="tx2">
                    <a:lumMod val="75000"/>
                  </a:schemeClr>
                </a:solidFill>
              </a:rPr>
              <a:t>Physiopathologie</a:t>
            </a:r>
          </a:p>
          <a:p>
            <a:pPr algn="l">
              <a:lnSpc>
                <a:spcPct val="80000"/>
              </a:lnSpc>
            </a:pPr>
            <a:endParaRPr lang="fr-FR" sz="2600" b="1" u="sng" dirty="0" smtClean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En </a:t>
            </a:r>
            <a:r>
              <a:rPr lang="fr-FR" sz="2600" dirty="0" err="1" smtClean="0">
                <a:solidFill>
                  <a:schemeClr val="tx2"/>
                </a:solidFill>
              </a:rPr>
              <a:t>protodiastole</a:t>
            </a:r>
            <a:r>
              <a:rPr lang="fr-FR" sz="2600" dirty="0" smtClean="0">
                <a:solidFill>
                  <a:schemeClr val="tx2"/>
                </a:solidFill>
              </a:rPr>
              <a:t>, remplissage rapide des ventricules qui s ’arrêtent brutalement (butent contre coque rigide) : aspect de </a:t>
            </a:r>
            <a:r>
              <a:rPr lang="fr-FR" sz="2600" dirty="0" err="1" smtClean="0">
                <a:solidFill>
                  <a:schemeClr val="tx2"/>
                </a:solidFill>
              </a:rPr>
              <a:t>dip</a:t>
            </a:r>
            <a:r>
              <a:rPr lang="fr-FR" sz="2600" dirty="0" smtClean="0">
                <a:solidFill>
                  <a:schemeClr val="tx2"/>
                </a:solidFill>
              </a:rPr>
              <a:t>-plateau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sz="2600" dirty="0" smtClean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La constriction affecte le plus souvent l ’ensemble du cœur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®</a:t>
            </a:r>
            <a:r>
              <a:rPr lang="fr-FR" sz="2600" dirty="0" smtClean="0">
                <a:solidFill>
                  <a:schemeClr val="tx2"/>
                </a:solidFill>
              </a:rPr>
              <a:t> augmentation et égalisation des pressions diastoliques des 4 cavités et une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¯</a:t>
            </a:r>
            <a:r>
              <a:rPr lang="fr-FR" sz="2600" dirty="0" smtClean="0">
                <a:solidFill>
                  <a:schemeClr val="tx2"/>
                </a:solidFill>
              </a:rPr>
              <a:t> des volumes ventriculaires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sz="2600" dirty="0" smtClean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Conséquences </a:t>
            </a:r>
            <a:r>
              <a:rPr lang="fr-FR" sz="2600" i="1" dirty="0" smtClean="0">
                <a:solidFill>
                  <a:schemeClr val="tx2"/>
                </a:solidFill>
              </a:rPr>
              <a:t>d ’amont</a:t>
            </a:r>
            <a:r>
              <a:rPr lang="fr-FR" sz="2600" dirty="0" smtClean="0">
                <a:solidFill>
                  <a:schemeClr val="tx2"/>
                </a:solidFill>
              </a:rPr>
              <a:t> : gène au retour veineux avec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­</a:t>
            </a:r>
            <a:r>
              <a:rPr lang="fr-FR" sz="2600" dirty="0" smtClean="0">
                <a:solidFill>
                  <a:schemeClr val="tx2"/>
                </a:solidFill>
              </a:rPr>
              <a:t> des pressions veineuses (signes ICD)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sz="2600" dirty="0" smtClean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</a:t>
            </a:r>
            <a:r>
              <a:rPr lang="fr-FR" sz="2600" i="1" dirty="0" smtClean="0">
                <a:solidFill>
                  <a:schemeClr val="tx2"/>
                </a:solidFill>
              </a:rPr>
              <a:t>En aval</a:t>
            </a:r>
            <a:r>
              <a:rPr lang="fr-FR" sz="2600" dirty="0" smtClean="0">
                <a:solidFill>
                  <a:schemeClr val="tx2"/>
                </a:solidFill>
              </a:rPr>
              <a:t> :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¯</a:t>
            </a:r>
            <a:r>
              <a:rPr lang="fr-FR" sz="2600" dirty="0" smtClean="0">
                <a:solidFill>
                  <a:schemeClr val="tx2"/>
                </a:solidFill>
              </a:rPr>
              <a:t> du débit cardiaque par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¯</a:t>
            </a:r>
            <a:r>
              <a:rPr lang="fr-FR" sz="2600" dirty="0" smtClean="0">
                <a:solidFill>
                  <a:schemeClr val="tx2"/>
                </a:solidFill>
              </a:rPr>
              <a:t> du VES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47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71546"/>
            <a:ext cx="8458200" cy="540545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II- </a:t>
            </a:r>
            <a:r>
              <a:rPr lang="fr-FR" sz="2600" b="1" u="sng" dirty="0" smtClean="0">
                <a:solidFill>
                  <a:schemeClr val="tx2">
                    <a:lumMod val="75000"/>
                  </a:schemeClr>
                </a:solidFill>
              </a:rPr>
              <a:t>Diagnostic positif</a:t>
            </a:r>
          </a:p>
          <a:p>
            <a:pPr algn="l">
              <a:lnSpc>
                <a:spcPct val="120000"/>
              </a:lnSpc>
            </a:pPr>
            <a:endParaRPr lang="fr-FR" sz="26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1°) </a:t>
            </a:r>
            <a:r>
              <a:rPr lang="fr-FR" sz="2600" i="1" u="sng" dirty="0" smtClean="0">
                <a:solidFill>
                  <a:schemeClr val="tx2">
                    <a:lumMod val="75000"/>
                  </a:schemeClr>
                </a:solidFill>
              </a:rPr>
              <a:t>Circonstances de découverte : très long </a:t>
            </a:r>
            <a:r>
              <a:rPr lang="fr-FR" sz="2600" i="1" u="sng" dirty="0" smtClean="0">
                <a:solidFill>
                  <a:srgbClr val="FF0000"/>
                </a:solidFill>
              </a:rPr>
              <a:t>retard diagnostic+++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Dyspnée d ’effort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Altération de l ’état général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</a:t>
            </a:r>
            <a:r>
              <a:rPr lang="fr-FR" sz="2600" dirty="0" err="1" smtClean="0">
                <a:solidFill>
                  <a:schemeClr val="tx2"/>
                </a:solidFill>
              </a:rPr>
              <a:t>Ins</a:t>
            </a:r>
            <a:r>
              <a:rPr lang="fr-FR" sz="2600" dirty="0" smtClean="0">
                <a:solidFill>
                  <a:schemeClr val="tx2"/>
                </a:solidFill>
              </a:rPr>
              <a:t> cardiaque droite +++++, ascite, varices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Epanchements pleuraux récidivants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Troubles du rythme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Calcifications péricardiques à la radio de thorax</a:t>
            </a: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"/>
            <a:ext cx="8458200" cy="617220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600" dirty="0" smtClean="0"/>
              <a:t>	</a:t>
            </a:r>
            <a:endParaRPr lang="fr-FR" sz="2600" i="1" u="sng" dirty="0" smtClean="0">
              <a:solidFill>
                <a:schemeClr val="tx2"/>
              </a:solidFill>
            </a:endParaRPr>
          </a:p>
          <a:p>
            <a:pPr algn="l"/>
            <a:r>
              <a:rPr lang="fr-FR" sz="2600" dirty="0" smtClean="0"/>
              <a:t>	</a:t>
            </a:r>
            <a:r>
              <a:rPr lang="fr-FR" sz="2600" i="1" dirty="0" smtClean="0">
                <a:solidFill>
                  <a:srgbClr val="FF0000"/>
                </a:solidFill>
              </a:rPr>
              <a:t>a- Signes généraux</a:t>
            </a:r>
          </a:p>
          <a:p>
            <a:pPr algn="l"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AEG</a:t>
            </a:r>
          </a:p>
          <a:p>
            <a:pPr algn="l"/>
            <a:r>
              <a:rPr lang="fr-FR" sz="2600" dirty="0" smtClean="0">
                <a:solidFill>
                  <a:schemeClr val="tx2"/>
                </a:solidFill>
              </a:rPr>
              <a:t>	</a:t>
            </a:r>
            <a:r>
              <a:rPr lang="fr-FR" sz="2600" i="1" dirty="0" smtClean="0">
                <a:solidFill>
                  <a:schemeClr val="tx2"/>
                </a:solidFill>
              </a:rPr>
              <a:t>b- </a:t>
            </a:r>
            <a:r>
              <a:rPr lang="fr-FR" sz="2600" i="1" dirty="0" smtClean="0">
                <a:solidFill>
                  <a:srgbClr val="FF0000"/>
                </a:solidFill>
              </a:rPr>
              <a:t>Signes fonctionnels</a:t>
            </a:r>
          </a:p>
          <a:p>
            <a:pPr algn="l"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Dyspnée d ’effort</a:t>
            </a:r>
          </a:p>
          <a:p>
            <a:pPr algn="l"/>
            <a:r>
              <a:rPr lang="fr-FR" sz="2600" dirty="0" smtClean="0">
                <a:solidFill>
                  <a:schemeClr val="tx2"/>
                </a:solidFill>
              </a:rPr>
              <a:t>	</a:t>
            </a:r>
            <a:r>
              <a:rPr lang="fr-FR" sz="2600" i="1" dirty="0" smtClean="0">
                <a:solidFill>
                  <a:schemeClr val="tx2"/>
                </a:solidFill>
              </a:rPr>
              <a:t>c- </a:t>
            </a:r>
            <a:r>
              <a:rPr lang="fr-FR" sz="2600" i="1" dirty="0" smtClean="0">
                <a:solidFill>
                  <a:srgbClr val="FF0000"/>
                </a:solidFill>
              </a:rPr>
              <a:t>Signes physiques</a:t>
            </a:r>
          </a:p>
          <a:p>
            <a:pPr algn="l"/>
            <a:r>
              <a:rPr lang="fr-FR" sz="2600" dirty="0" smtClean="0">
                <a:solidFill>
                  <a:schemeClr val="tx2"/>
                </a:solidFill>
              </a:rPr>
              <a:t> </a:t>
            </a:r>
            <a:r>
              <a:rPr lang="fr-FR" sz="2600" b="1" dirty="0" smtClean="0">
                <a:solidFill>
                  <a:schemeClr val="tx2"/>
                </a:solidFill>
              </a:rPr>
              <a:t>Signes d ’hypertension veineuse</a:t>
            </a:r>
          </a:p>
          <a:p>
            <a:pPr algn="l"/>
            <a:r>
              <a:rPr lang="fr-FR" sz="2600" dirty="0" smtClean="0"/>
              <a:t>	- </a:t>
            </a:r>
            <a:r>
              <a:rPr lang="fr-FR" sz="2600" dirty="0" smtClean="0">
                <a:solidFill>
                  <a:schemeClr val="tx2"/>
                </a:solidFill>
              </a:rPr>
              <a:t>Turgescence jugulaire+++</a:t>
            </a:r>
          </a:p>
          <a:p>
            <a:pPr algn="l"/>
            <a:r>
              <a:rPr lang="fr-FR" sz="2600" dirty="0" smtClean="0">
                <a:solidFill>
                  <a:schemeClr val="tx2"/>
                </a:solidFill>
              </a:rPr>
              <a:t>	- Ascite, OMI, HMG, varices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Pouls paradoxal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TA basse (bas débit cardiaque)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Auscultation : vibrance </a:t>
            </a:r>
            <a:r>
              <a:rPr lang="fr-FR" sz="2600" dirty="0" err="1" smtClean="0">
                <a:solidFill>
                  <a:schemeClr val="tx2"/>
                </a:solidFill>
              </a:rPr>
              <a:t>protodiastolique</a:t>
            </a:r>
            <a:endParaRPr lang="fr-FR" sz="2600" dirty="0" smtClean="0">
              <a:solidFill>
                <a:schemeClr val="tx2"/>
              </a:solidFill>
            </a:endParaRPr>
          </a:p>
          <a:p>
            <a:pPr algn="l"/>
            <a:r>
              <a:rPr lang="fr-FR" sz="26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071546"/>
            <a:ext cx="7848600" cy="5391168"/>
          </a:xfrm>
        </p:spPr>
        <p:txBody>
          <a:bodyPr>
            <a:normAutofit/>
          </a:bodyPr>
          <a:lstStyle/>
          <a:p>
            <a:pPr algn="l"/>
            <a:r>
              <a:rPr lang="fr-FR" sz="2600" dirty="0" smtClean="0"/>
              <a:t>	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3°) </a:t>
            </a:r>
            <a:r>
              <a:rPr lang="fr-FR" sz="2600" i="1" u="sng" dirty="0" smtClean="0">
                <a:solidFill>
                  <a:schemeClr val="tx2">
                    <a:lumMod val="75000"/>
                  </a:schemeClr>
                </a:solidFill>
              </a:rPr>
              <a:t>Examens complémentaires</a:t>
            </a:r>
          </a:p>
          <a:p>
            <a:pPr algn="l"/>
            <a:r>
              <a:rPr lang="fr-FR" sz="2600" i="1" dirty="0" smtClean="0">
                <a:solidFill>
                  <a:srgbClr val="FF0000"/>
                </a:solidFill>
              </a:rPr>
              <a:t>a- ECG</a:t>
            </a:r>
            <a:endParaRPr lang="fr-FR" sz="2600" dirty="0" smtClean="0">
              <a:solidFill>
                <a:srgbClr val="FF0000"/>
              </a:solidFill>
            </a:endParaRPr>
          </a:p>
          <a:p>
            <a:pPr lvl="1" algn="l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HAG, HAD</a:t>
            </a:r>
          </a:p>
          <a:p>
            <a:pPr lvl="1" algn="l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Microvoltage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l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Troubles diffus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repolarisation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l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FA (50% des cas)</a:t>
            </a:r>
          </a:p>
          <a:p>
            <a:pPr algn="l"/>
            <a:r>
              <a:rPr lang="fr-FR" sz="2600" i="1" dirty="0" smtClean="0">
                <a:solidFill>
                  <a:srgbClr val="FF0000"/>
                </a:solidFill>
              </a:rPr>
              <a:t>b- Thorax </a:t>
            </a:r>
            <a:r>
              <a:rPr lang="fr-FR" sz="2600" i="1" dirty="0" smtClean="0">
                <a:solidFill>
                  <a:schemeClr val="tx2">
                    <a:lumMod val="75000"/>
                  </a:schemeClr>
                </a:solidFill>
              </a:rPr>
              <a:t>: cœur immobile en scopie</a:t>
            </a:r>
          </a:p>
          <a:p>
            <a:pPr lvl="1" algn="l">
              <a:buFontTx/>
              <a:buChar char="•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Calcification péricardique (mieux visible sur radio de profil)</a:t>
            </a:r>
          </a:p>
          <a:p>
            <a:pPr lvl="1" algn="l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Cœur de volume normal ou CMG modérée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Etiologies nombreuses dominées par péricardites aiguës bénignes (virale, idiopathique).</a:t>
            </a:r>
          </a:p>
          <a:p>
            <a:pPr algn="just"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Diagnostic repose sur le syndrome </a:t>
            </a:r>
            <a:r>
              <a:rPr lang="fr-FR" sz="2400" b="1" dirty="0" err="1" smtClean="0">
                <a:solidFill>
                  <a:schemeClr val="tx2">
                    <a:lumMod val="50000"/>
                  </a:schemeClr>
                </a:solidFill>
              </a:rPr>
              <a:t>péricarditique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 (clinique+ ECG)</a:t>
            </a:r>
          </a:p>
          <a:p>
            <a:pPr algn="just">
              <a:buNone/>
            </a:pP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L’évolution souvent la guérison avec risque de rechute.</a:t>
            </a:r>
          </a:p>
          <a:p>
            <a:pPr algn="just"/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La gravité est liée à l’étiologie et à l’évolution: tamponnade et péricardite chronique constrictive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285728"/>
            <a:ext cx="8229600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Introduction(2)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73" t="15625" r="24780" b="9179"/>
          <a:stretch>
            <a:fillRect/>
          </a:stretch>
        </p:blipFill>
        <p:spPr bwMode="auto">
          <a:xfrm>
            <a:off x="428596" y="428604"/>
            <a:ext cx="82153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7158" y="762000"/>
            <a:ext cx="8077200" cy="60960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fr-FR" sz="2600" dirty="0" smtClean="0"/>
              <a:t>		</a:t>
            </a:r>
          </a:p>
          <a:p>
            <a:pPr algn="l">
              <a:lnSpc>
                <a:spcPct val="120000"/>
              </a:lnSpc>
            </a:pPr>
            <a:r>
              <a:rPr lang="fr-FR" sz="2600" i="1" dirty="0" smtClean="0">
                <a:solidFill>
                  <a:srgbClr val="FF0000"/>
                </a:solidFill>
              </a:rPr>
              <a:t>c-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i="1" dirty="0" smtClean="0">
                <a:solidFill>
                  <a:srgbClr val="FF0000"/>
                </a:solidFill>
              </a:rPr>
              <a:t>Echocardiographie++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Péricarde épaissi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Petits ventricules avec grosses oreillettes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Dilatation VCI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­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inspiratoire du VD avec refoulement du SIV vers le VG</a:t>
            </a:r>
          </a:p>
          <a:p>
            <a:pPr algn="l">
              <a:lnSpc>
                <a:spcPct val="120000"/>
              </a:lnSpc>
              <a:buFontTx/>
              <a:buChar char="•"/>
            </a:pPr>
            <a:endParaRPr lang="fr-FR" sz="2600" dirty="0" smtClean="0"/>
          </a:p>
          <a:p>
            <a:pPr algn="l">
              <a:lnSpc>
                <a:spcPct val="120000"/>
              </a:lnSpc>
            </a:pPr>
            <a:r>
              <a:rPr lang="fr-FR" sz="2600" i="1" dirty="0" smtClean="0">
                <a:solidFill>
                  <a:srgbClr val="FF0000"/>
                </a:solidFill>
              </a:rPr>
              <a:t>d- IRM, scanner</a:t>
            </a:r>
          </a:p>
          <a:p>
            <a:pPr algn="l">
              <a:lnSpc>
                <a:spcPct val="120000"/>
              </a:lnSpc>
            </a:pPr>
            <a:endParaRPr lang="fr-FR" sz="2600" i="1" dirty="0" smtClean="0"/>
          </a:p>
          <a:p>
            <a:pPr algn="l">
              <a:lnSpc>
                <a:spcPct val="120000"/>
              </a:lnSpc>
            </a:pPr>
            <a:r>
              <a:rPr lang="fr-FR" sz="2600" i="1" dirty="0" smtClean="0"/>
              <a:t>		</a:t>
            </a:r>
            <a:endParaRPr lang="fr-FR" sz="2600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142984"/>
            <a:ext cx="8153400" cy="554833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fr-FR" sz="2600" i="1" dirty="0" smtClean="0">
                <a:solidFill>
                  <a:srgbClr val="FF0000"/>
                </a:solidFill>
              </a:rPr>
              <a:t>e- Cathétérismes droit et gauche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i="1" dirty="0" smtClean="0"/>
              <a:t> 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Augmentation des pressions diastoliques droites avec aspect du </a:t>
            </a:r>
            <a:r>
              <a:rPr lang="fr-FR" sz="2600" dirty="0" err="1" smtClean="0">
                <a:solidFill>
                  <a:schemeClr val="tx2">
                    <a:lumMod val="50000"/>
                  </a:schemeClr>
                </a:solidFill>
              </a:rPr>
              <a:t>dip</a:t>
            </a: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-plateau de la courbe ventriculaire droite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Tendance à l ’égalisation des pressions de remplissage ventriculaires droite et gauche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50000"/>
                  </a:schemeClr>
                </a:solidFill>
              </a:rPr>
              <a:t> Index cardiaque bas</a:t>
            </a:r>
            <a:endParaRPr lang="fr-FR" sz="2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fr-FR" sz="2600" dirty="0" smtClean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14686"/>
            <a:ext cx="4429124" cy="34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85860"/>
            <a:ext cx="8077200" cy="511494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III- </a:t>
            </a:r>
            <a:r>
              <a:rPr lang="fr-FR" sz="2600" b="1" u="sng" dirty="0" smtClean="0">
                <a:solidFill>
                  <a:schemeClr val="tx2">
                    <a:lumMod val="75000"/>
                  </a:schemeClr>
                </a:solidFill>
              </a:rPr>
              <a:t>Diagnostic différentiel</a:t>
            </a:r>
          </a:p>
          <a:p>
            <a:pPr algn="l">
              <a:lnSpc>
                <a:spcPct val="110000"/>
              </a:lnSpc>
            </a:pPr>
            <a:endParaRPr lang="fr-FR" sz="2600" b="1" u="sng" dirty="0" smtClean="0"/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fr-FR" sz="2600" dirty="0" smtClean="0"/>
              <a:t> </a:t>
            </a:r>
            <a:r>
              <a:rPr lang="fr-FR" sz="2600" dirty="0" smtClean="0">
                <a:solidFill>
                  <a:schemeClr val="tx2"/>
                </a:solidFill>
              </a:rPr>
              <a:t>Cirrhose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</a:t>
            </a:r>
            <a:r>
              <a:rPr lang="fr-FR" sz="2600" dirty="0" err="1" smtClean="0">
                <a:solidFill>
                  <a:schemeClr val="tx2"/>
                </a:solidFill>
              </a:rPr>
              <a:t>Budd</a:t>
            </a:r>
            <a:r>
              <a:rPr lang="fr-FR" sz="2600" dirty="0" smtClean="0">
                <a:solidFill>
                  <a:schemeClr val="tx2"/>
                </a:solidFill>
              </a:rPr>
              <a:t>-Chiari</a:t>
            </a:r>
          </a:p>
          <a:p>
            <a:pPr algn="l">
              <a:lnSpc>
                <a:spcPct val="110000"/>
              </a:lnSpc>
              <a:buFontTx/>
              <a:buChar char="•"/>
            </a:pPr>
            <a:endParaRPr lang="fr-FR" sz="2600" dirty="0" smtClean="0"/>
          </a:p>
          <a:p>
            <a:pPr algn="l">
              <a:lnSpc>
                <a:spcPct val="110000"/>
              </a:lnSpc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IV- </a:t>
            </a:r>
            <a:r>
              <a:rPr lang="fr-FR" sz="2600" b="1" u="sng" dirty="0" smtClean="0">
                <a:solidFill>
                  <a:schemeClr val="tx2">
                    <a:lumMod val="75000"/>
                  </a:schemeClr>
                </a:solidFill>
              </a:rPr>
              <a:t>Diagnostic étiologique</a:t>
            </a:r>
          </a:p>
          <a:p>
            <a:pPr algn="l">
              <a:lnSpc>
                <a:spcPct val="110000"/>
              </a:lnSpc>
            </a:pPr>
            <a:endParaRPr lang="fr-FR" sz="2600" b="1" u="sng" dirty="0" smtClean="0"/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fr-FR" sz="2600" dirty="0" smtClean="0"/>
              <a:t> </a:t>
            </a:r>
            <a:r>
              <a:rPr lang="fr-FR" sz="2600" dirty="0" smtClean="0">
                <a:solidFill>
                  <a:schemeClr val="tx2"/>
                </a:solidFill>
              </a:rPr>
              <a:t>BK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 Post-</a:t>
            </a:r>
            <a:r>
              <a:rPr lang="fr-FR" sz="2600" dirty="0" err="1" smtClean="0">
                <a:solidFill>
                  <a:schemeClr val="tx2"/>
                </a:solidFill>
              </a:rPr>
              <a:t>radique</a:t>
            </a:r>
            <a:endParaRPr lang="fr-FR" sz="2600" dirty="0" smtClean="0">
              <a:solidFill>
                <a:schemeClr val="tx2"/>
              </a:solidFill>
            </a:endParaRP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fr-FR" sz="2600" dirty="0" smtClean="0">
                <a:solidFill>
                  <a:schemeClr val="tx2"/>
                </a:solidFill>
              </a:rPr>
              <a:t>Autres atteintes péricardiques</a:t>
            </a: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472" y="838200"/>
            <a:ext cx="8153400" cy="6019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fr-FR" sz="2600" b="1" dirty="0" smtClean="0">
                <a:solidFill>
                  <a:schemeClr val="tx2"/>
                </a:solidFill>
              </a:rPr>
              <a:t>VI- </a:t>
            </a:r>
            <a:r>
              <a:rPr lang="fr-FR" sz="2600" b="1" u="sng" dirty="0" smtClean="0">
                <a:solidFill>
                  <a:schemeClr val="tx2"/>
                </a:solidFill>
              </a:rPr>
              <a:t>Traitement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fr-FR" sz="2600" b="1" dirty="0" smtClean="0"/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Traitement médical uniquement palliatif</a:t>
            </a:r>
          </a:p>
          <a:p>
            <a:pPr algn="l">
              <a:lnSpc>
                <a:spcPct val="90000"/>
              </a:lnSpc>
            </a:pPr>
            <a:r>
              <a:rPr lang="fr-FR" sz="2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- régime désodé et diurétique</a:t>
            </a:r>
          </a:p>
          <a:p>
            <a:pPr algn="l">
              <a:lnSpc>
                <a:spcPct val="90000"/>
              </a:lnSpc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- évacuation des épanchements </a:t>
            </a:r>
          </a:p>
          <a:p>
            <a:pPr algn="l">
              <a:lnSpc>
                <a:spcPct val="90000"/>
              </a:lnSpc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- </a:t>
            </a:r>
            <a:r>
              <a:rPr lang="fr-FR" sz="2600" dirty="0" err="1" smtClean="0">
                <a:solidFill>
                  <a:schemeClr val="tx2">
                    <a:lumMod val="75000"/>
                  </a:schemeClr>
                </a:solidFill>
              </a:rPr>
              <a:t>digitalique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 si FA   </a:t>
            </a:r>
          </a:p>
          <a:p>
            <a:pPr algn="l">
              <a:lnSpc>
                <a:spcPct val="90000"/>
              </a:lnSpc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	- traitement de la cause+++</a:t>
            </a:r>
          </a:p>
          <a:p>
            <a:pPr algn="l">
              <a:lnSpc>
                <a:spcPct val="90000"/>
              </a:lnSpc>
            </a:pPr>
            <a:endParaRPr lang="fr-FR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 Traitement chirurgical+++++</a:t>
            </a:r>
          </a:p>
          <a:p>
            <a:pPr algn="l">
              <a:lnSpc>
                <a:spcPct val="90000"/>
              </a:lnSpc>
            </a:pPr>
            <a:endParaRPr lang="fr-FR" sz="2600" dirty="0" smtClean="0"/>
          </a:p>
          <a:p>
            <a:pPr algn="l">
              <a:lnSpc>
                <a:spcPct val="90000"/>
              </a:lnSpc>
            </a:pPr>
            <a:endParaRPr lang="fr-FR" sz="2600" dirty="0" smtClean="0"/>
          </a:p>
          <a:p>
            <a:pPr>
              <a:lnSpc>
                <a:spcPct val="90000"/>
              </a:lnSpc>
            </a:pPr>
            <a:r>
              <a:rPr lang="fr-FR" sz="2600" b="1" dirty="0" smtClean="0"/>
              <a:t> </a:t>
            </a: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Traitement médical</a:t>
            </a:r>
            <a:endParaRPr lang="fr-FR" sz="2600" b="1" dirty="0" smtClean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2910" y="4500570"/>
            <a:ext cx="7848600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fr-FR" sz="2800" b="1" dirty="0"/>
              <a:t>PERICARDECTOMIE = SEULE GESTE CURATIF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fr-FR" sz="2800" b="1" dirty="0" smtClean="0"/>
              <a:t>Résultats </a:t>
            </a:r>
            <a:r>
              <a:rPr lang="fr-FR" sz="2800" b="1" dirty="0"/>
              <a:t>spectaculaires dans 75% des </a:t>
            </a:r>
            <a:r>
              <a:rPr lang="fr-FR" sz="2800" b="1" dirty="0" smtClean="0"/>
              <a:t>cas</a:t>
            </a:r>
          </a:p>
          <a:p>
            <a:pPr algn="ctr">
              <a:lnSpc>
                <a:spcPct val="90000"/>
              </a:lnSpc>
            </a:pPr>
            <a:endParaRPr lang="fr-FR" sz="2800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142852"/>
            <a:ext cx="8229600" cy="7254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Péricardite chronique constrictive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5500702"/>
            <a:ext cx="3995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tx2">
                    <a:lumMod val="75000"/>
                  </a:schemeClr>
                </a:solidFill>
              </a:rPr>
              <a:t>Traitement  Préventif+++++</a:t>
            </a:r>
            <a:endParaRPr lang="fr-FR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Traitement de la péricardite aigue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Repos au lit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Arrêt de travail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AINS : aspirine (3g par jour)+/- colchicine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Protection gastrique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traitement doit être prolongé 3semaines,eviter arrêt brutal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Contrôle ETT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Anticoagulation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théoriquement contre-indiquée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TRT étiologique: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Antituberculeux, antibiotiques, corticoïdes, drainage…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45005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Hospitalisation</a:t>
            </a:r>
          </a:p>
          <a:p>
            <a:pPr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Bilan biologique + sérologies spécifiques</a:t>
            </a: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Parfois étude du liquide </a:t>
            </a:r>
          </a:p>
          <a:p>
            <a:pPr>
              <a:buNone/>
            </a:pP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Aspirine(3gr/jour)+colchicine (1mg/jour)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  durant plus longtemps 2mois?, réduction des posologies encore plus progressives.</a:t>
            </a:r>
          </a:p>
          <a:p>
            <a:pPr>
              <a:buNone/>
              <a:defRPr/>
            </a:pP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Les corticoïdes doivent être évités (augmentent le risque de récidive, diminue l’effet de la colchicine, risque de dépendance)</a:t>
            </a:r>
          </a:p>
          <a:p>
            <a:pPr>
              <a:lnSpc>
                <a:spcPct val="90000"/>
              </a:lnSpc>
              <a:defRPr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Les corticoïdes ne se conçoivent que dans le cadre du traitement associé de maladies systémiques diagnostiquées (auto-immune ou inflammatoire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7969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Traitement de la péricardite aigue récidivante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" t="22461" r="26976" b="26758"/>
          <a:stretch>
            <a:fillRect/>
          </a:stretch>
        </p:blipFill>
        <p:spPr bwMode="auto">
          <a:xfrm>
            <a:off x="214250" y="642918"/>
            <a:ext cx="892975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  <a:noFill/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just"/>
            <a:r>
              <a:rPr lang="fr-FR" sz="2800" dirty="0" smtClean="0"/>
              <a:t>Les péricardites cause fréquente d’hospitalisation, d’étiologie multiples , d’évolution souvent favorable, le passage à la constriction est rare mais grave, secondaire à une péricardite tuberculeuse, la tamponnade est une complication aigue grave urgence thérapeutique.</a:t>
            </a:r>
          </a:p>
          <a:p>
            <a:pPr algn="just"/>
            <a:r>
              <a:rPr lang="fr-FR" sz="2800" dirty="0" smtClean="0"/>
              <a:t>La prévention reste le traitement de choix.</a:t>
            </a:r>
            <a:endParaRPr 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857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1.Signes cliniques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dans un </a:t>
            </a:r>
            <a:r>
              <a:rPr lang="fr-FR" sz="2400" dirty="0" smtClean="0">
                <a:solidFill>
                  <a:srgbClr val="FF0000"/>
                </a:solidFill>
              </a:rPr>
              <a:t>contexte pseudo grippal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(fièvre, courbature, asthénie) apparaissent les symptômes du 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b="1" i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yndrome </a:t>
            </a:r>
            <a:r>
              <a:rPr lang="fr-FR" sz="2400" b="1" i="1" dirty="0" err="1" smtClean="0">
                <a:solidFill>
                  <a:schemeClr val="tx2">
                    <a:lumMod val="50000"/>
                  </a:schemeClr>
                </a:solidFill>
              </a:rPr>
              <a:t>péricarditique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Signes fonctionnels </a:t>
            </a:r>
          </a:p>
          <a:p>
            <a:r>
              <a:rPr lang="fr-FR" sz="2200" dirty="0" smtClean="0">
                <a:solidFill>
                  <a:srgbClr val="FF0000"/>
                </a:solidFill>
              </a:rPr>
              <a:t>Douleur thoracique:+++++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siège thoracique médian, début brutal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irradiation fréquente vers les bras, les épaules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constrictive ou brûlure d ’intensité variable, simple gêne thoracique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majorée par l ’inspiration et la toux + + +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soulagée par la position penchée en avant assis + + +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non sensible à la Trinitrine + + +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de durée variable, mais volontiers prolongée au delà de quelques heures ; parfois intermittente</a:t>
            </a:r>
          </a:p>
          <a:p>
            <a:pPr lvl="1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Parfois, douleur de type angineuse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57158" y="214290"/>
            <a:ext cx="8229600" cy="7857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40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200" dirty="0" smtClean="0">
                <a:solidFill>
                  <a:srgbClr val="FF0000"/>
                </a:solidFill>
              </a:rPr>
              <a:t>Dyspnée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permanente de repos (polypnée superficielle),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 associée à une toux ,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Hoquet,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dysphonie, dysphagie</a:t>
            </a:r>
            <a:r>
              <a:rPr lang="fr-FR" sz="2200" dirty="0" smtClean="0"/>
              <a:t>.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Signes généraux</a:t>
            </a:r>
          </a:p>
          <a:p>
            <a:pPr lvl="1"/>
            <a:r>
              <a:rPr lang="fr-FR" sz="2200" dirty="0" err="1" smtClean="0">
                <a:solidFill>
                  <a:srgbClr val="FF0000"/>
                </a:solidFill>
              </a:rPr>
              <a:t>Fiévre</a:t>
            </a:r>
            <a:r>
              <a:rPr lang="fr-FR" sz="2200" dirty="0" smtClean="0">
                <a:solidFill>
                  <a:srgbClr val="FF0000"/>
                </a:solidFill>
              </a:rPr>
              <a:t>: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variable, souvent importante, et précoce</a:t>
            </a:r>
          </a:p>
          <a:p>
            <a:pPr lvl="1"/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L’atteinte de l’état général en fonction de l’étiologie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Signes physiques</a:t>
            </a:r>
          </a:p>
          <a:p>
            <a:pPr algn="just">
              <a:buFontTx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Frottement péricardique </a:t>
            </a:r>
            <a:r>
              <a:rPr lang="fr-FR" sz="2200" dirty="0" smtClean="0">
                <a:solidFill>
                  <a:srgbClr val="FF0000"/>
                </a:solidFill>
              </a:rPr>
              <a:t>(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50 % des cas), pathognomonique + + +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bruit systolique et diastolique respectant B1 et B2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intensité variable d ’un moment à l ’autre, </a:t>
            </a:r>
          </a:p>
          <a:p>
            <a:pPr lvl="2" algn="just"/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</a:rPr>
              <a:t>fugace et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intermittent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 err="1" smtClean="0">
                <a:solidFill>
                  <a:schemeClr val="tx2">
                    <a:lumMod val="50000"/>
                  </a:schemeClr>
                </a:solidFill>
              </a:rPr>
              <a:t>mésocardiaque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, parfois localisé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variable avec changement de position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superficiel, doux ou râpeux</a:t>
            </a:r>
          </a:p>
          <a:p>
            <a:pPr lvl="2" algn="just">
              <a:buFontTx/>
              <a:buChar char="–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Son absence n’élimine pas le diagnostic</a:t>
            </a:r>
          </a:p>
          <a:p>
            <a:endParaRPr lang="fr-FR" sz="24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Diagnostic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Autres signes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Bruits du cœur sourds (épanchement franc)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Augmentation de la fréquence cardiaque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Signe de mauvaise tolérance : tamponnade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(collapsus, signes droits,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turgéscence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des jugulaires…)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Signes de l ’épanchement </a:t>
            </a:r>
            <a:r>
              <a:rPr lang="fr-FR" sz="2400" dirty="0" smtClean="0"/>
              <a:t>pleural</a:t>
            </a:r>
            <a:endParaRPr lang="fr-FR" sz="2400" dirty="0"/>
          </a:p>
          <a:p>
            <a:pPr lvl="1"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85786" y="214290"/>
            <a:ext cx="7800972" cy="7857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072494" cy="5572164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ECG </a:t>
            </a:r>
          </a:p>
          <a:p>
            <a:pPr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répéter,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peut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être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normal.</a:t>
            </a:r>
          </a:p>
          <a:p>
            <a:pPr>
              <a:buNone/>
            </a:pPr>
            <a:r>
              <a:rPr lang="fr-FR" sz="2400" dirty="0">
                <a:solidFill>
                  <a:srgbClr val="FF0000"/>
                </a:solidFill>
              </a:rPr>
              <a:t>Anomalies diffuses non </a:t>
            </a:r>
            <a:r>
              <a:rPr lang="fr-FR" sz="2400" dirty="0" smtClean="0">
                <a:solidFill>
                  <a:srgbClr val="FF0000"/>
                </a:solidFill>
              </a:rPr>
              <a:t>systématisées </a:t>
            </a:r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sans </a:t>
            </a:r>
            <a:r>
              <a:rPr lang="fr-FR" sz="2400" dirty="0">
                <a:solidFill>
                  <a:srgbClr val="FF0000"/>
                </a:solidFill>
              </a:rPr>
              <a:t>image en </a:t>
            </a:r>
            <a:r>
              <a:rPr lang="fr-FR" sz="2400" dirty="0" smtClean="0">
                <a:solidFill>
                  <a:srgbClr val="FF0000"/>
                </a:solidFill>
              </a:rPr>
              <a:t>miroir sans onde Q</a:t>
            </a:r>
          </a:p>
          <a:p>
            <a:pPr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évoluant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en quatre stades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:   &lt;&lt; </a:t>
            </a:r>
            <a:r>
              <a:rPr lang="fr-FR" sz="2400" i="1" dirty="0" err="1" smtClean="0">
                <a:solidFill>
                  <a:schemeClr val="tx2">
                    <a:lumMod val="50000"/>
                  </a:schemeClr>
                </a:solidFill>
              </a:rPr>
              <a:t>Holzmann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&gt;&gt;</a:t>
            </a:r>
          </a:p>
          <a:p>
            <a:pPr>
              <a:buNone/>
            </a:pP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tade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I :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sus-décalage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ST concave vers le haut, ondes 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     positives  le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premier jour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et sous décalage du PQ;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tade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II : ondes 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plates en verre de montre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entre la 24e et la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48e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heure ;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tade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III : ondes 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négatives type ischémie sous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épicardique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première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semaine ;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tade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IV : normalisation au cours du premier mois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8229600" cy="79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:\Users\acer\Desktop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ECG </a:t>
            </a:r>
          </a:p>
          <a:p>
            <a:pPr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Les autres signes sont :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- sous-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decalage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de PQ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present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a la phase initiale ;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- tachycardie sinusale, extrasystole atriale, fibrillation atriale, flutter atrial ;</a:t>
            </a:r>
          </a:p>
          <a:p>
            <a:pPr lvl="1">
              <a:buNone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microvoltage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si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epanchement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abondant (amplitude QRS &lt; 5 mm et &lt; 10 mm respectivement dans les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derivations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peripheriques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precordiales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fr-FR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142852"/>
            <a:ext cx="8229600" cy="79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2032</Words>
  <Application>Microsoft Office PowerPoint</Application>
  <PresentationFormat>Affichage à l'écran (4:3)</PresentationFormat>
  <Paragraphs>461</Paragraphs>
  <Slides>48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Wingdings</vt:lpstr>
      <vt:lpstr>Thème Office</vt:lpstr>
      <vt:lpstr>Les péricardites</vt:lpstr>
      <vt:lpstr>Présentation PowerPoint</vt:lpstr>
      <vt:lpstr>Introduction (1)</vt:lpstr>
      <vt:lpstr>Présentation PowerPoint</vt:lpstr>
      <vt:lpstr>Diagnostic </vt:lpstr>
      <vt:lpstr>Diagnostic</vt:lpstr>
      <vt:lpstr>Présentation PowerPoint</vt:lpstr>
      <vt:lpstr>Diagnostic </vt:lpstr>
      <vt:lpstr>Présentation PowerPoint</vt:lpstr>
      <vt:lpstr>Présentation PowerPoint</vt:lpstr>
      <vt:lpstr>Présentation PowerPoint</vt:lpstr>
      <vt:lpstr>Diagnostic </vt:lpstr>
      <vt:lpstr>Diagnostic</vt:lpstr>
      <vt:lpstr>Présentation PowerPoint</vt:lpstr>
      <vt:lpstr>Présentation PowerPoint</vt:lpstr>
      <vt:lpstr>Diagnostic étiologique</vt:lpstr>
      <vt:lpstr>Etiologies</vt:lpstr>
      <vt:lpstr>Présentation PowerPoint</vt:lpstr>
      <vt:lpstr>Présentation PowerPoint</vt:lpstr>
      <vt:lpstr>Présentation PowerPoint</vt:lpstr>
      <vt:lpstr>Etiologies</vt:lpstr>
      <vt:lpstr>Présentation PowerPoint</vt:lpstr>
      <vt:lpstr>L’évolution à court et à long terme</vt:lpstr>
      <vt:lpstr>La tamponnade péricardique</vt:lpstr>
      <vt:lpstr>La tamponnade</vt:lpstr>
      <vt:lpstr>La tamponnade</vt:lpstr>
      <vt:lpstr>Présentation PowerPoint</vt:lpstr>
      <vt:lpstr>Présentation PowerPoint</vt:lpstr>
      <vt:lpstr>Tamponnade</vt:lpstr>
      <vt:lpstr>Présentation PowerPoint</vt:lpstr>
      <vt:lpstr>La tamponnade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 de la péricardite aigue</vt:lpstr>
      <vt:lpstr>Présentation PowerPoint</vt:lpstr>
      <vt:lpstr>Présentation PowerPoint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péricardites</dc:title>
  <dc:creator>acer</dc:creator>
  <cp:lastModifiedBy>Bsi</cp:lastModifiedBy>
  <cp:revision>64</cp:revision>
  <dcterms:created xsi:type="dcterms:W3CDTF">2020-05-04T09:55:30Z</dcterms:created>
  <dcterms:modified xsi:type="dcterms:W3CDTF">2020-12-29T12:57:20Z</dcterms:modified>
</cp:coreProperties>
</file>