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87" r:id="rId3"/>
    <p:sldId id="270" r:id="rId4"/>
    <p:sldId id="257" r:id="rId5"/>
    <p:sldId id="281" r:id="rId6"/>
    <p:sldId id="261" r:id="rId7"/>
    <p:sldId id="277" r:id="rId8"/>
    <p:sldId id="262" r:id="rId9"/>
    <p:sldId id="263" r:id="rId10"/>
    <p:sldId id="285" r:id="rId11"/>
    <p:sldId id="283" r:id="rId12"/>
    <p:sldId id="267" r:id="rId13"/>
    <p:sldId id="268" r:id="rId14"/>
    <p:sldId id="286" r:id="rId15"/>
    <p:sldId id="279" r:id="rId16"/>
    <p:sldId id="274" r:id="rId17"/>
    <p:sldId id="288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99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C691C-97C1-476F-B07E-4F20C760CCBA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D2F11-0F34-4454-B93F-A580FE648E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28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Connus depuis les années 50, les antagonistes compétitifs des Récepteurs β-adrénergiques, ou β-bloquants (BB), constituent aujourd’hui une classe ample et hétérogène de médicaments avec de multiples indications cliniques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F11-0F34-4454-B93F-A580FE648EF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53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jouent un rôle important dans la relaxation des fibres musculaires lisses de l'utérus, de la vessie et des vaisseaux sanguins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F11-0F34-4454-B93F-A580FE648EF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250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Savoir que cette affinité devient moins marquée avec l’augmentation des doses de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médicament.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F11-0F34-4454-B93F-A580FE648EF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515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i="1" dirty="0" smtClean="0"/>
              <a:t>Sous </a:t>
            </a:r>
            <a:r>
              <a:rPr lang="el-GR" dirty="0" smtClean="0"/>
              <a:t>β</a:t>
            </a:r>
            <a:r>
              <a:rPr lang="el-GR" b="1" i="1" dirty="0" smtClean="0"/>
              <a:t>-</a:t>
            </a:r>
            <a:r>
              <a:rPr lang="fr-FR" b="1" i="1" dirty="0" smtClean="0"/>
              <a:t>bloquants, effet vasoconstricteur coronaire atténué car</a:t>
            </a:r>
          </a:p>
          <a:p>
            <a:r>
              <a:rPr lang="fr-FR" b="1" i="1" dirty="0" smtClean="0"/>
              <a:t> </a:t>
            </a:r>
            <a:r>
              <a:rPr lang="fr-FR" dirty="0" smtClean="0"/>
              <a:t>⇓ </a:t>
            </a:r>
            <a:r>
              <a:rPr lang="fr-FR" b="1" i="1" dirty="0" smtClean="0"/>
              <a:t>Fréquence cardiaque </a:t>
            </a:r>
            <a:r>
              <a:rPr lang="fr-FR" dirty="0" smtClean="0"/>
              <a:t>⇒ ⇑ </a:t>
            </a:r>
            <a:r>
              <a:rPr lang="fr-FR" b="1" i="1" dirty="0" smtClean="0"/>
              <a:t>temps de remplissage diastolique </a:t>
            </a:r>
          </a:p>
          <a:p>
            <a:r>
              <a:rPr lang="fr-FR" b="1" i="1" dirty="0" smtClean="0"/>
              <a:t>                                            </a:t>
            </a:r>
            <a:r>
              <a:rPr lang="fr-FR" dirty="0" smtClean="0"/>
              <a:t>⇒ ⇑ </a:t>
            </a:r>
            <a:r>
              <a:rPr lang="fr-FR" b="1" i="1" dirty="0" smtClean="0"/>
              <a:t>perfusion myocardique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F11-0F34-4454-B93F-A580FE648EF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848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Chez des patients avec insuffisance cardiaque et asthme non sévère, contrôlé, les bénéfices dépassent les risques en cas d’indication claire aux BB.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l’utilisation des BB dans la BPCO en cas d’indication cardiaque n’est pas contre-indiquée mais plutôt recommandée. Comme dans l’asthme, il faut choisir des BB </a:t>
            </a:r>
            <a:r>
              <a:rPr lang="fr-FR" dirty="0" err="1" smtClean="0"/>
              <a:t>cardioselectifs</a:t>
            </a:r>
            <a:r>
              <a:rPr lang="fr-FR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 patient doit être informe des risques et le début du traitement doit se faire sous surveillance médicale rapprochée, a doses progressives,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F11-0F34-4454-B93F-A580FE648EF4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145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 contre-indication a l’utilisation des BB chez des patients atteints d’une AOMI a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été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souvent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évoquée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raison de la diminution du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débit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cardiaque et de leur effet vasoconstricteur.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Toutefois, aucune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étude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n’a pu montrer une aggravation des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symptômes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chez cette population</a:t>
            </a:r>
            <a:endParaRPr lang="fr-F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F11-0F34-4454-B93F-A580FE648EF4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14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0855D-3A77-4BD4-B03E-1100E36BCD80}" type="datetimeFigureOut">
              <a:rPr lang="fr-FR" smtClean="0"/>
              <a:pPr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833A5-743D-4255-95CD-9A46F8AAB1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R%C3%A9nin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r.wikipedia.org/wiki/Ut%C3%A9rus" TargetMode="External"/><Relationship Id="rId4" Type="http://schemas.openxmlformats.org/officeDocument/2006/relationships/hyperlink" Target="http://fr.wikipedia.org/wiki/Poum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484368" cy="1470025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latin typeface="Andalus" pitchFamily="18" charset="-78"/>
                <a:cs typeface="Andalus" pitchFamily="18" charset="-78"/>
              </a:rPr>
              <a:t>Les bêta bloqueurs</a:t>
            </a:r>
            <a:endParaRPr lang="fr-FR" sz="6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fr-FR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Dr </a:t>
            </a:r>
            <a:r>
              <a:rPr lang="fr-FR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M. DJOUHRI MCA EN CARDIOLOGIE.</a:t>
            </a: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Service De Médecine Interne et de Cardiologie</a:t>
            </a:r>
            <a:endParaRPr lang="fr-FR" sz="36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CHU DOUERA </a:t>
            </a: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Année Universitaire  </a:t>
            </a:r>
            <a:r>
              <a:rPr lang="fr-FR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2020 </a:t>
            </a:r>
            <a:r>
              <a:rPr lang="fr-FR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/ </a:t>
            </a:r>
            <a:r>
              <a:rPr lang="fr-FR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2021 </a:t>
            </a:r>
            <a:endParaRPr lang="fr-FR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50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50691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sz="8600" b="1" i="1" dirty="0"/>
              <a:t>En </a:t>
            </a:r>
            <a:r>
              <a:rPr lang="fr-FR" sz="8600" b="1" i="1" dirty="0" smtClean="0"/>
              <a:t>cardiologie</a:t>
            </a:r>
            <a:r>
              <a:rPr lang="fr-FR" b="1" i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sz="8600" b="1" dirty="0" smtClean="0"/>
              <a:t>Insuffisance </a:t>
            </a:r>
            <a:r>
              <a:rPr lang="fr-FR" sz="8600" b="1" dirty="0"/>
              <a:t>coronarienne </a:t>
            </a:r>
            <a:r>
              <a:rPr lang="fr-FR" sz="8600" dirty="0"/>
              <a:t>: </a:t>
            </a:r>
          </a:p>
          <a:p>
            <a:pPr lvl="1"/>
            <a:r>
              <a:rPr lang="fr-FR" sz="5500" dirty="0" smtClean="0"/>
              <a:t>Les </a:t>
            </a:r>
            <a:r>
              <a:rPr lang="fr-FR" sz="5500" dirty="0"/>
              <a:t>β-bloquants diminuent les besoins en oxygène du myocarde en réduisant la FC et la contractilité </a:t>
            </a:r>
          </a:p>
          <a:p>
            <a:pPr lvl="1"/>
            <a:r>
              <a:rPr lang="fr-FR" sz="5500" dirty="0" smtClean="0"/>
              <a:t>Cet </a:t>
            </a:r>
            <a:r>
              <a:rPr lang="fr-FR" sz="5500" dirty="0"/>
              <a:t>effet est particulièrement net à l’effort (tonus sympathique diminué, tonus vagal augmenté) </a:t>
            </a:r>
          </a:p>
          <a:p>
            <a:pPr lvl="1"/>
            <a:r>
              <a:rPr lang="fr-FR" sz="5500" dirty="0" smtClean="0"/>
              <a:t>Traitement </a:t>
            </a:r>
            <a:r>
              <a:rPr lang="fr-FR" sz="5500" dirty="0"/>
              <a:t>de choix de l’angor stable </a:t>
            </a:r>
            <a:endParaRPr lang="fr-FR" sz="5500" dirty="0" smtClean="0"/>
          </a:p>
          <a:p>
            <a:pPr>
              <a:buFont typeface="Wingdings" pitchFamily="2" charset="2"/>
              <a:buChar char="Ø"/>
            </a:pPr>
            <a:r>
              <a:rPr lang="fr-FR" sz="8600" b="1" dirty="0"/>
              <a:t>Infarctus du myocarde </a:t>
            </a:r>
            <a:r>
              <a:rPr lang="fr-FR" sz="5500" dirty="0"/>
              <a:t>: </a:t>
            </a:r>
            <a:r>
              <a:rPr lang="fr-FR" sz="5500" dirty="0" smtClean="0"/>
              <a:t> </a:t>
            </a:r>
            <a:r>
              <a:rPr lang="fr-FR" sz="5500" dirty="0"/>
              <a:t>effet anti-ischémique et </a:t>
            </a:r>
            <a:r>
              <a:rPr lang="fr-FR" sz="5500" dirty="0" smtClean="0"/>
              <a:t>anti-arythmique: réduction de la mortalité </a:t>
            </a:r>
            <a:endParaRPr lang="fr-FR" sz="5500" dirty="0"/>
          </a:p>
          <a:p>
            <a:pPr lvl="1"/>
            <a:r>
              <a:rPr lang="fr-FR" sz="5500" b="1" dirty="0" smtClean="0"/>
              <a:t>Dans </a:t>
            </a:r>
            <a:r>
              <a:rPr lang="fr-FR" sz="5500" b="1" dirty="0"/>
              <a:t>la phase aigüe de </a:t>
            </a:r>
            <a:r>
              <a:rPr lang="fr-FR" sz="5500" b="1" dirty="0" smtClean="0"/>
              <a:t>l’IDM</a:t>
            </a:r>
            <a:endParaRPr lang="fr-FR" sz="5500" dirty="0" smtClean="0"/>
          </a:p>
          <a:p>
            <a:pPr lvl="1"/>
            <a:r>
              <a:rPr lang="fr-FR" sz="5500" b="1" dirty="0" smtClean="0"/>
              <a:t>Dans </a:t>
            </a:r>
            <a:r>
              <a:rPr lang="fr-FR" sz="5500" b="1" dirty="0"/>
              <a:t>le post </a:t>
            </a:r>
            <a:r>
              <a:rPr lang="fr-FR" sz="5500" b="1" dirty="0" smtClean="0"/>
              <a:t>infarctus</a:t>
            </a:r>
            <a:r>
              <a:rPr lang="fr-FR" sz="5500" dirty="0" smtClean="0"/>
              <a:t> </a:t>
            </a:r>
            <a:endParaRPr lang="fr-FR" sz="5500" dirty="0"/>
          </a:p>
          <a:p>
            <a:pPr>
              <a:buFont typeface="Wingdings" pitchFamily="2" charset="2"/>
              <a:buChar char="Ø"/>
            </a:pPr>
            <a:r>
              <a:rPr lang="fr-FR" sz="8600" b="1" dirty="0"/>
              <a:t>l’hypertension artérielle</a:t>
            </a:r>
          </a:p>
          <a:p>
            <a:pPr lvl="1"/>
            <a:r>
              <a:rPr lang="fr-FR" sz="5500" dirty="0"/>
              <a:t>Blocage β1 (la sélectivité préserve la vasodilatation β2) + inhibition de la sécrétion de rénine </a:t>
            </a:r>
          </a:p>
          <a:p>
            <a:pPr lvl="1"/>
            <a:r>
              <a:rPr lang="fr-FR" sz="5500" dirty="0"/>
              <a:t>La réduction du débit cardiaque est prépondérante dans les HTA </a:t>
            </a:r>
            <a:r>
              <a:rPr lang="fr-FR" sz="5500" dirty="0" err="1"/>
              <a:t>hyperkinétiques</a:t>
            </a:r>
            <a:r>
              <a:rPr lang="fr-FR" sz="5500" dirty="0"/>
              <a:t> à débit élevé du sujet jeune </a:t>
            </a:r>
          </a:p>
          <a:p>
            <a:pPr lvl="1"/>
            <a:r>
              <a:rPr lang="fr-FR" sz="5500" dirty="0" smtClean="0"/>
              <a:t>On </a:t>
            </a:r>
            <a:r>
              <a:rPr lang="fr-FR" sz="5500" dirty="0"/>
              <a:t>les prescrit en monothérapie ou en association.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INDICATIONS</a:t>
            </a:r>
            <a:r>
              <a:rPr lang="fr-FR" b="1" dirty="0"/>
              <a:t> </a:t>
            </a:r>
            <a:r>
              <a:rPr lang="fr-FR" b="1" dirty="0" smtClean="0"/>
              <a:t>DES BB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16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4500" b="1" i="1" dirty="0"/>
              <a:t>En cardiologie</a:t>
            </a:r>
            <a:endParaRPr lang="fr-FR" sz="4500" b="1" dirty="0" smtClean="0"/>
          </a:p>
          <a:p>
            <a:pPr>
              <a:buFont typeface="Wingdings" pitchFamily="2" charset="2"/>
              <a:buChar char="Ø"/>
            </a:pPr>
            <a:r>
              <a:rPr lang="fr-FR" sz="3800" b="1" dirty="0" smtClean="0"/>
              <a:t>Troubles </a:t>
            </a:r>
            <a:r>
              <a:rPr lang="fr-FR" sz="3800" b="1" dirty="0"/>
              <a:t>du rythme </a:t>
            </a:r>
            <a:r>
              <a:rPr lang="fr-FR" sz="3800" dirty="0"/>
              <a:t>: </a:t>
            </a:r>
          </a:p>
          <a:p>
            <a:pPr lvl="1"/>
            <a:r>
              <a:rPr lang="fr-FR" dirty="0" smtClean="0"/>
              <a:t>Les </a:t>
            </a:r>
            <a:r>
              <a:rPr lang="fr-FR" dirty="0"/>
              <a:t>β-bloquants constituent la classe II des anti-arythmiques (le </a:t>
            </a:r>
            <a:r>
              <a:rPr lang="fr-FR" dirty="0" smtClean="0"/>
              <a:t> </a:t>
            </a:r>
            <a:r>
              <a:rPr lang="fr-FR" dirty="0" err="1" smtClean="0"/>
              <a:t>Sotalol</a:t>
            </a:r>
            <a:r>
              <a:rPr lang="fr-FR" dirty="0" smtClean="0"/>
              <a:t> </a:t>
            </a:r>
            <a:r>
              <a:rPr lang="fr-FR" dirty="0"/>
              <a:t>de la classe III) </a:t>
            </a:r>
          </a:p>
          <a:p>
            <a:pPr lvl="1"/>
            <a:r>
              <a:rPr lang="fr-FR" dirty="0" smtClean="0"/>
              <a:t>Ils </a:t>
            </a:r>
            <a:r>
              <a:rPr lang="fr-FR" dirty="0"/>
              <a:t>sont surtout efficaces dans les arythmies adrénergiques (supra-ventriculaires et ventriculaires) </a:t>
            </a:r>
          </a:p>
          <a:p>
            <a:pPr>
              <a:buFont typeface="Wingdings" pitchFamily="2" charset="2"/>
              <a:buChar char="Ø"/>
            </a:pPr>
            <a:r>
              <a:rPr lang="fr-FR" sz="3800" b="1" dirty="0" smtClean="0"/>
              <a:t>Cardiomyopathie </a:t>
            </a:r>
            <a:r>
              <a:rPr lang="fr-FR" sz="3800" b="1" dirty="0"/>
              <a:t>hypertrophique </a:t>
            </a:r>
            <a:r>
              <a:rPr lang="fr-FR" dirty="0"/>
              <a:t>: </a:t>
            </a:r>
          </a:p>
          <a:p>
            <a:pPr lvl="1"/>
            <a:r>
              <a:rPr lang="fr-FR" dirty="0" smtClean="0"/>
              <a:t>Les </a:t>
            </a:r>
            <a:r>
              <a:rPr lang="fr-FR" dirty="0"/>
              <a:t>β-bloquants réduisent la stimulation sympathique aggravant les anomalies préexistantes </a:t>
            </a:r>
          </a:p>
          <a:p>
            <a:pPr lvl="1"/>
            <a:r>
              <a:rPr lang="fr-FR" dirty="0" smtClean="0"/>
              <a:t>Les </a:t>
            </a:r>
            <a:r>
              <a:rPr lang="fr-FR" dirty="0"/>
              <a:t>effets bénéfiques sont dose-dépendants, et nécessitent des posologies élevées </a:t>
            </a:r>
          </a:p>
          <a:p>
            <a:pPr>
              <a:buFont typeface="Wingdings" pitchFamily="2" charset="2"/>
              <a:buChar char="Ø"/>
            </a:pPr>
            <a:r>
              <a:rPr lang="fr-FR" sz="3800" b="1" dirty="0" smtClean="0"/>
              <a:t>Insuffisance </a:t>
            </a:r>
            <a:r>
              <a:rPr lang="fr-FR" sz="3800" b="1" dirty="0"/>
              <a:t>cardiaque </a:t>
            </a:r>
            <a:r>
              <a:rPr lang="fr-FR" sz="3800" dirty="0"/>
              <a:t>:</a:t>
            </a:r>
            <a:r>
              <a:rPr lang="fr-FR" dirty="0"/>
              <a:t> </a:t>
            </a:r>
          </a:p>
          <a:p>
            <a:pPr lvl="1"/>
            <a:r>
              <a:rPr lang="fr-FR" dirty="0" smtClean="0"/>
              <a:t>L’Insuffisance </a:t>
            </a:r>
            <a:r>
              <a:rPr lang="fr-FR" dirty="0"/>
              <a:t>Cardiaque s’accompagne d’une hypersécrétion de catécholamines responsable d’arythmies graves, d’ischémie, de lésions cellulaires </a:t>
            </a:r>
          </a:p>
          <a:p>
            <a:pPr lvl="1"/>
            <a:r>
              <a:rPr lang="fr-FR" dirty="0" smtClean="0"/>
              <a:t>Le </a:t>
            </a:r>
            <a:r>
              <a:rPr lang="fr-FR" dirty="0"/>
              <a:t>blocage de ces effets améliore le remplissage du VG, la fraction d’éjection et donc réduit la </a:t>
            </a:r>
            <a:r>
              <a:rPr lang="fr-FR" dirty="0" err="1" smtClean="0"/>
              <a:t>morbi</a:t>
            </a:r>
            <a:r>
              <a:rPr lang="fr-FR" dirty="0" smtClean="0"/>
              <a:t>-mortalité</a:t>
            </a:r>
          </a:p>
          <a:p>
            <a:pPr lvl="1"/>
            <a:r>
              <a:rPr lang="fr-FR" dirty="0"/>
              <a:t>Les bêtabloquants représentent un réel progrès dans le traitement de l'insuffisance cardiaque. Trois molécules sont indiquées: le BISOPROLOL, le CARVEDILOL et le METOPROLOL.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INDICATIONS</a:t>
            </a:r>
            <a:r>
              <a:rPr lang="fr-FR" b="1" dirty="0"/>
              <a:t> </a:t>
            </a:r>
            <a:r>
              <a:rPr lang="fr-FR" b="1" dirty="0" smtClean="0"/>
              <a:t>DES BB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36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4100" b="1" i="1" dirty="0" smtClean="0"/>
              <a:t>En </a:t>
            </a:r>
            <a:r>
              <a:rPr lang="fr-FR" sz="4100" b="1" i="1" dirty="0"/>
              <a:t>dehors de la cardiologie </a:t>
            </a:r>
            <a:r>
              <a:rPr lang="fr-FR" sz="5100" b="1" i="1" dirty="0" smtClean="0"/>
              <a:t>:</a:t>
            </a:r>
            <a:endParaRPr lang="fr-FR" dirty="0"/>
          </a:p>
          <a:p>
            <a:pPr>
              <a:buNone/>
            </a:pPr>
            <a:endParaRPr lang="fr-FR" b="1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000" dirty="0" smtClean="0"/>
              <a:t>*   L’hyperthyroïdie.</a:t>
            </a:r>
            <a:endParaRPr lang="fr-FR" sz="4000" dirty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000" dirty="0" smtClean="0"/>
              <a:t>*   L’hypertension </a:t>
            </a:r>
            <a:r>
              <a:rPr lang="fr-FR" sz="4000" dirty="0"/>
              <a:t>portale</a:t>
            </a:r>
            <a:r>
              <a:rPr lang="fr-FR" sz="4000" dirty="0" smtClean="0"/>
              <a:t>.</a:t>
            </a:r>
            <a:endParaRPr lang="fr-FR" sz="4000" dirty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000" dirty="0" smtClean="0"/>
              <a:t>*   Les </a:t>
            </a:r>
            <a:r>
              <a:rPr lang="fr-FR" sz="4000" dirty="0"/>
              <a:t>migraines.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000" dirty="0" smtClean="0"/>
              <a:t>*  Le </a:t>
            </a:r>
            <a:r>
              <a:rPr lang="fr-FR" sz="4000" dirty="0"/>
              <a:t>glaucome. (Bêtabloquants en collyre).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000" dirty="0" smtClean="0"/>
              <a:t>*  Tremblements </a:t>
            </a:r>
            <a:r>
              <a:rPr lang="fr-FR" sz="4000" dirty="0"/>
              <a:t>essentiels (</a:t>
            </a:r>
            <a:r>
              <a:rPr lang="fr-FR" sz="4000" dirty="0" err="1"/>
              <a:t>Avlocardyl</a:t>
            </a:r>
            <a:r>
              <a:rPr lang="fr-FR" sz="4000" dirty="0"/>
              <a:t> est </a:t>
            </a:r>
            <a:r>
              <a:rPr lang="fr-FR" sz="4000" dirty="0" smtClean="0"/>
              <a:t>le plus </a:t>
            </a:r>
            <a:r>
              <a:rPr lang="fr-FR" sz="4000" dirty="0"/>
              <a:t>prescrit</a:t>
            </a:r>
            <a:r>
              <a:rPr lang="fr-FR" sz="4000" dirty="0" smtClean="0"/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000" dirty="0" smtClean="0"/>
              <a:t>*  Stress</a:t>
            </a:r>
            <a:r>
              <a:rPr lang="fr-FR" sz="4000" dirty="0"/>
              <a:t>.</a:t>
            </a:r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INDICATIONS</a:t>
            </a:r>
            <a:r>
              <a:rPr lang="fr-FR" b="1" dirty="0"/>
              <a:t> </a:t>
            </a:r>
            <a:r>
              <a:rPr lang="fr-FR" b="1" dirty="0" smtClean="0"/>
              <a:t>DES BB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b="1" dirty="0" smtClean="0"/>
              <a:t>CONTRE INDICATIONS DES</a:t>
            </a:r>
            <a:r>
              <a:rPr lang="fr-FR" b="1" dirty="0"/>
              <a:t> </a:t>
            </a:r>
            <a:r>
              <a:rPr lang="fr-FR" b="1" dirty="0" smtClean="0"/>
              <a:t>BB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12800" b="1" i="1" dirty="0"/>
              <a:t>Contre-indications absolues</a:t>
            </a:r>
            <a:r>
              <a:rPr lang="fr-FR" sz="5100" b="1" i="1" dirty="0"/>
              <a:t> </a:t>
            </a:r>
            <a:r>
              <a:rPr lang="fr-FR" dirty="0"/>
              <a:t>: 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FontTx/>
              <a:buChar char="-"/>
            </a:pPr>
            <a:r>
              <a:rPr lang="fr-FR" sz="9600" dirty="0" smtClean="0"/>
              <a:t>Hypersensibilité </a:t>
            </a:r>
            <a:r>
              <a:rPr lang="fr-FR" sz="9600" dirty="0"/>
              <a:t>aux </a:t>
            </a:r>
            <a:r>
              <a:rPr lang="fr-FR" sz="9600" dirty="0" smtClean="0"/>
              <a:t>produits ou antécédent </a:t>
            </a:r>
            <a:r>
              <a:rPr lang="fr-FR" sz="9600" dirty="0"/>
              <a:t>de réaction anaphylactique.</a:t>
            </a:r>
          </a:p>
          <a:p>
            <a:pPr>
              <a:buFontTx/>
              <a:buChar char="-"/>
            </a:pPr>
            <a:r>
              <a:rPr lang="fr-FR" sz="9600" dirty="0" smtClean="0"/>
              <a:t>Asthme </a:t>
            </a:r>
            <a:r>
              <a:rPr lang="fr-FR" sz="9600" dirty="0"/>
              <a:t>ou état de mal asthmatique </a:t>
            </a:r>
            <a:r>
              <a:rPr lang="fr-FR" sz="9600" dirty="0" smtClean="0"/>
              <a:t>ou broncho </a:t>
            </a:r>
            <a:r>
              <a:rPr lang="fr-FR" sz="9600" dirty="0" err="1" smtClean="0"/>
              <a:t>pneumopathique</a:t>
            </a:r>
            <a:r>
              <a:rPr lang="fr-FR" sz="9600" dirty="0" smtClean="0"/>
              <a:t> chronique obstructive </a:t>
            </a:r>
            <a:r>
              <a:rPr lang="fr-FR" sz="9600" dirty="0"/>
              <a:t>sévère</a:t>
            </a:r>
            <a:r>
              <a:rPr lang="fr-FR" sz="9600" dirty="0" smtClean="0"/>
              <a:t>.</a:t>
            </a:r>
          </a:p>
          <a:p>
            <a:pPr>
              <a:buFontTx/>
              <a:buChar char="-"/>
            </a:pPr>
            <a:r>
              <a:rPr lang="fr-FR" sz="9600" dirty="0" smtClean="0"/>
              <a:t>Insuffisance </a:t>
            </a:r>
            <a:r>
              <a:rPr lang="fr-FR" sz="9600" dirty="0"/>
              <a:t>cardiaque décompensée</a:t>
            </a:r>
            <a:r>
              <a:rPr lang="fr-FR" sz="9600" dirty="0" smtClean="0"/>
              <a:t>.</a:t>
            </a:r>
          </a:p>
          <a:p>
            <a:pPr>
              <a:buFontTx/>
              <a:buChar char="-"/>
            </a:pPr>
            <a:r>
              <a:rPr lang="fr-FR" sz="9600" dirty="0" smtClean="0"/>
              <a:t>Choc </a:t>
            </a:r>
            <a:r>
              <a:rPr lang="fr-FR" sz="9600" dirty="0" err="1"/>
              <a:t>cardiogénique</a:t>
            </a:r>
            <a:r>
              <a:rPr lang="fr-FR" sz="9600" dirty="0" smtClean="0"/>
              <a:t>.</a:t>
            </a:r>
          </a:p>
          <a:p>
            <a:pPr>
              <a:buFontTx/>
              <a:buChar char="-"/>
            </a:pPr>
            <a:r>
              <a:rPr lang="fr-FR" sz="9600" dirty="0" smtClean="0"/>
              <a:t>BAV des deuxièmes et </a:t>
            </a:r>
            <a:r>
              <a:rPr lang="fr-FR" sz="9600" dirty="0"/>
              <a:t>troisièmes degré non appareillés</a:t>
            </a:r>
            <a:r>
              <a:rPr lang="fr-FR" sz="9600" dirty="0" smtClean="0"/>
              <a:t>.</a:t>
            </a:r>
          </a:p>
          <a:p>
            <a:pPr>
              <a:buFontTx/>
              <a:buChar char="-"/>
            </a:pPr>
            <a:r>
              <a:rPr lang="fr-FR" sz="9600" dirty="0" smtClean="0"/>
              <a:t>Angor </a:t>
            </a:r>
            <a:r>
              <a:rPr lang="fr-FR" sz="9600" dirty="0"/>
              <a:t>de </a:t>
            </a:r>
            <a:r>
              <a:rPr lang="fr-FR" sz="9600" dirty="0" err="1"/>
              <a:t>P</a:t>
            </a:r>
            <a:r>
              <a:rPr lang="fr-FR" sz="9600" dirty="0" err="1" smtClean="0"/>
              <a:t>rinzmetal</a:t>
            </a:r>
            <a:r>
              <a:rPr lang="fr-FR" sz="9600" dirty="0" smtClean="0"/>
              <a:t>.</a:t>
            </a:r>
          </a:p>
          <a:p>
            <a:pPr>
              <a:buFontTx/>
              <a:buChar char="-"/>
            </a:pPr>
            <a:r>
              <a:rPr lang="fr-FR" sz="9600" dirty="0" smtClean="0"/>
              <a:t>Maladie </a:t>
            </a:r>
            <a:r>
              <a:rPr lang="fr-FR" sz="9600" dirty="0"/>
              <a:t>du sinus y compris blocs </a:t>
            </a:r>
            <a:r>
              <a:rPr lang="fr-FR" sz="9600" dirty="0" smtClean="0"/>
              <a:t>sino auriculaires.</a:t>
            </a:r>
          </a:p>
          <a:p>
            <a:pPr>
              <a:buFontTx/>
              <a:buChar char="-"/>
            </a:pPr>
            <a:r>
              <a:rPr lang="fr-FR" sz="9600" dirty="0" smtClean="0"/>
              <a:t>Bradycardie </a:t>
            </a:r>
            <a:r>
              <a:rPr lang="fr-FR" sz="9600" dirty="0"/>
              <a:t>inférieure à </a:t>
            </a:r>
            <a:r>
              <a:rPr lang="fr-FR" sz="9600" dirty="0" smtClean="0"/>
              <a:t>45/min.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100" b="1" dirty="0" smtClean="0"/>
              <a:t>CONTRE INDICATIONS DES</a:t>
            </a:r>
            <a:r>
              <a:rPr lang="fr-FR" sz="3100" b="1" dirty="0"/>
              <a:t> </a:t>
            </a:r>
            <a:r>
              <a:rPr lang="fr-FR" sz="3100" b="1" dirty="0" smtClean="0"/>
              <a:t>BB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i="1" dirty="0"/>
              <a:t>Contre-indications relatives</a:t>
            </a:r>
            <a:endParaRPr lang="fr-FR" b="1" dirty="0" smtClean="0"/>
          </a:p>
          <a:p>
            <a:pPr lvl="1">
              <a:buFontTx/>
              <a:buChar char="-"/>
            </a:pPr>
            <a:r>
              <a:rPr lang="fr-FR" dirty="0" smtClean="0"/>
              <a:t>Troubles </a:t>
            </a:r>
            <a:r>
              <a:rPr lang="fr-FR" dirty="0"/>
              <a:t>de conduction </a:t>
            </a:r>
            <a:r>
              <a:rPr lang="fr-FR" dirty="0" smtClean="0"/>
              <a:t>intra-ventriculaire (Blocs de branche).</a:t>
            </a:r>
            <a:endParaRPr lang="fr-FR" dirty="0"/>
          </a:p>
          <a:p>
            <a:pPr lvl="1">
              <a:buFontTx/>
              <a:buChar char="-"/>
            </a:pPr>
            <a:r>
              <a:rPr lang="fr-FR" dirty="0"/>
              <a:t>Diabète mal équilibré.</a:t>
            </a:r>
          </a:p>
          <a:p>
            <a:pPr lvl="1">
              <a:buFontTx/>
              <a:buChar char="-"/>
            </a:pPr>
            <a:r>
              <a:rPr lang="fr-FR" dirty="0" smtClean="0"/>
              <a:t>Grossesse  (</a:t>
            </a:r>
            <a:r>
              <a:rPr lang="fr-FR" dirty="0" err="1" smtClean="0"/>
              <a:t>Aténolol</a:t>
            </a:r>
            <a:r>
              <a:rPr lang="fr-FR" dirty="0" smtClean="0"/>
              <a:t>).</a:t>
            </a:r>
            <a:endParaRPr lang="fr-FR" dirty="0"/>
          </a:p>
          <a:p>
            <a:pPr lvl="1">
              <a:buFontTx/>
              <a:buChar char="-"/>
            </a:pPr>
            <a:r>
              <a:rPr lang="fr-FR" dirty="0"/>
              <a:t>Artériopathie </a:t>
            </a:r>
            <a:r>
              <a:rPr lang="fr-FR" dirty="0" err="1" smtClean="0"/>
              <a:t>oblitérante</a:t>
            </a:r>
            <a:r>
              <a:rPr lang="fr-FR" dirty="0" smtClean="0"/>
              <a:t> des </a:t>
            </a:r>
            <a:r>
              <a:rPr lang="fr-FR" dirty="0"/>
              <a:t>membres inférieurs.</a:t>
            </a:r>
          </a:p>
          <a:p>
            <a:pPr lvl="1">
              <a:buFontTx/>
              <a:buChar char="-"/>
            </a:pPr>
            <a:r>
              <a:rPr lang="fr-FR" dirty="0"/>
              <a:t>Syndrome de Raynaud.</a:t>
            </a:r>
          </a:p>
        </p:txBody>
      </p:sp>
    </p:spTree>
    <p:extLst>
      <p:ext uri="{BB962C8B-B14F-4D97-AF65-F5344CB8AC3E}">
        <p14:creationId xmlns:p14="http://schemas.microsoft.com/office/powerpoint/2010/main" val="40412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Effets secondaires des BB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82453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 smtClean="0"/>
              <a:t>L’asthénie, et la réduction du débit cardiaque, surtout lors de l’exercice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 smtClean="0"/>
              <a:t>L’exagération des effets cardiaques: bradycardie, bloc AV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 smtClean="0"/>
              <a:t>La vasoconstriction périphérique (et potentiellement un phénomène de Raynaud (extrémités froides)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 smtClean="0"/>
              <a:t>Spasmes des muscles lisses: bronchospasmes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 smtClean="0"/>
              <a:t>Troubles du transit intestinal (moins fréquents si cardio-sélectifs)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 smtClean="0"/>
              <a:t>Syndrome dépressif, insomnies, fatigue, impuissance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 smtClean="0"/>
              <a:t>Effets inhibiteurs sur la sécrétion d’insuline, risque d’hyperglycémie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/>
              <a:t>De plus, les BB peuvent masquer les symptômes d’hypoglycémie, vu l’inhibition des effets reflexes de tachycardie et </a:t>
            </a:r>
            <a:r>
              <a:rPr lang="fr-FR" sz="9600" dirty="0" smtClean="0"/>
              <a:t>tremblement</a:t>
            </a:r>
            <a:r>
              <a:rPr lang="fr-FR" sz="9600" b="1" dirty="0" smtClean="0"/>
              <a:t>         </a:t>
            </a:r>
            <a:r>
              <a:rPr lang="fr-FR" sz="9600" b="1" dirty="0" smtClean="0"/>
              <a:t>  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b="1" dirty="0"/>
              <a:t> </a:t>
            </a:r>
            <a:r>
              <a:rPr lang="fr-FR" sz="9600" b="1" dirty="0" smtClean="0"/>
              <a:t>Précautions </a:t>
            </a:r>
            <a:r>
              <a:rPr lang="fr-FR" sz="9600" b="1" dirty="0"/>
              <a:t>chez le patient </a:t>
            </a:r>
            <a:r>
              <a:rPr lang="fr-FR" sz="9600" b="1" dirty="0" smtClean="0"/>
              <a:t>diabétique</a:t>
            </a:r>
            <a:r>
              <a:rPr lang="fr-FR" sz="9600" dirty="0" smtClean="0"/>
              <a:t>.</a:t>
            </a:r>
            <a:endParaRPr lang="fr-FR" sz="9600" dirty="0"/>
          </a:p>
          <a:p>
            <a:pPr marL="0" indent="0">
              <a:buNone/>
            </a:pPr>
            <a:endParaRPr lang="fr-FR" sz="8600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251520" y="645333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0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435280" cy="4997152"/>
          </a:xfrm>
        </p:spPr>
        <p:txBody>
          <a:bodyPr/>
          <a:lstStyle/>
          <a:p>
            <a:r>
              <a:rPr lang="fr-FR" dirty="0"/>
              <a:t>Une augmentation de l’expression des </a:t>
            </a:r>
            <a:r>
              <a:rPr lang="fr-FR" dirty="0" smtClean="0"/>
              <a:t>β- Récepteurs survient </a:t>
            </a:r>
            <a:r>
              <a:rPr lang="fr-FR" dirty="0"/>
              <a:t>avec </a:t>
            </a:r>
            <a:r>
              <a:rPr lang="fr-FR" dirty="0" smtClean="0"/>
              <a:t>un traitement </a:t>
            </a:r>
            <a:r>
              <a:rPr lang="fr-FR" dirty="0"/>
              <a:t>chronique par BB</a:t>
            </a:r>
            <a:r>
              <a:rPr lang="fr-FR" dirty="0" smtClean="0"/>
              <a:t>.</a:t>
            </a:r>
          </a:p>
          <a:p>
            <a:r>
              <a:rPr lang="fr-FR" dirty="0" smtClean="0"/>
              <a:t>En </a:t>
            </a:r>
            <a:r>
              <a:rPr lang="fr-FR" dirty="0"/>
              <a:t>cas </a:t>
            </a:r>
            <a:r>
              <a:rPr lang="fr-FR" dirty="0" smtClean="0"/>
              <a:t>d’</a:t>
            </a:r>
            <a:r>
              <a:rPr lang="fr-FR" dirty="0" err="1" smtClean="0"/>
              <a:t>arret</a:t>
            </a:r>
            <a:r>
              <a:rPr lang="fr-FR" dirty="0"/>
              <a:t>, un sevrage </a:t>
            </a:r>
            <a:r>
              <a:rPr lang="fr-FR" dirty="0" smtClean="0"/>
              <a:t>progressif est </a:t>
            </a:r>
            <a:r>
              <a:rPr lang="fr-FR" dirty="0"/>
              <a:t>recommande vu le risque d’un </a:t>
            </a:r>
            <a:r>
              <a:rPr lang="fr-FR" b="1" dirty="0"/>
              <a:t>effet </a:t>
            </a:r>
            <a:r>
              <a:rPr lang="fr-FR" b="1" dirty="0" smtClean="0"/>
              <a:t>rebond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(Récidives </a:t>
            </a:r>
            <a:r>
              <a:rPr lang="fr-FR" dirty="0">
                <a:solidFill>
                  <a:srgbClr val="FF0000"/>
                </a:solidFill>
              </a:rPr>
              <a:t>d’angor et risque d’infarctus/décès chez l’insuffisant coronarien)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Effets secondaires des BB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00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484784"/>
            <a:ext cx="8496944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000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3000" dirty="0" smtClean="0"/>
              <a:t>Rappel physiologique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3000" dirty="0" smtClean="0"/>
              <a:t>Classification des BB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3000" dirty="0" smtClean="0"/>
              <a:t>Mode d’action des BB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3000" dirty="0" smtClean="0"/>
              <a:t>Indications des BB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3000" dirty="0" smtClean="0"/>
              <a:t>Contre indications des BB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3000" dirty="0" smtClean="0"/>
              <a:t>Effets secondaires des BB</a:t>
            </a:r>
            <a:br>
              <a:rPr lang="fr-FR" sz="3000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206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dirty="0" smtClean="0"/>
              <a:t> </a:t>
            </a:r>
            <a:r>
              <a:rPr lang="fr-FR" b="1" dirty="0" smtClean="0"/>
              <a:t>INTRODUCTION</a:t>
            </a:r>
            <a:r>
              <a:rPr lang="fr-FR" dirty="0" smtClean="0"/>
              <a:t>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L</a:t>
            </a:r>
            <a:r>
              <a:rPr lang="fr-FR" sz="2800" dirty="0" smtClean="0"/>
              <a:t>es </a:t>
            </a:r>
            <a:r>
              <a:rPr lang="fr-FR" sz="2800" dirty="0" err="1" smtClean="0"/>
              <a:t>bêta-bloqueurs</a:t>
            </a:r>
            <a:r>
              <a:rPr lang="fr-FR" sz="2800" dirty="0" smtClean="0"/>
              <a:t> </a:t>
            </a:r>
            <a:r>
              <a:rPr lang="fr-FR" sz="2800" dirty="0"/>
              <a:t>(BB) sont des médicaments</a:t>
            </a:r>
            <a:br>
              <a:rPr lang="fr-FR" sz="2800" dirty="0"/>
            </a:br>
            <a:r>
              <a:rPr lang="fr-FR" sz="2800" dirty="0"/>
              <a:t>qui  se constituent comme des antagonistes</a:t>
            </a:r>
            <a:br>
              <a:rPr lang="fr-FR" sz="2800" dirty="0"/>
            </a:br>
            <a:r>
              <a:rPr lang="fr-FR" sz="2800" dirty="0"/>
              <a:t>compétitifs spécifiques des récepteurs-bêta adrénergiques:</a:t>
            </a:r>
            <a:br>
              <a:rPr lang="fr-FR" sz="2800" dirty="0"/>
            </a:br>
            <a:r>
              <a:rPr lang="fr-FR" sz="2800" dirty="0"/>
              <a:t>- au niveau cardiaque </a:t>
            </a:r>
            <a:br>
              <a:rPr lang="fr-FR" sz="2800" dirty="0"/>
            </a:br>
            <a:r>
              <a:rPr lang="fr-FR" sz="2800" dirty="0"/>
              <a:t>- au niveau des vaisseaux et des </a:t>
            </a:r>
            <a:r>
              <a:rPr lang="fr-FR" sz="2800" dirty="0" smtClean="0"/>
              <a:t>bronches…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951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RAPPEL PHYSIOLOGIQUE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Les </a:t>
            </a:r>
            <a:r>
              <a:rPr lang="fr-FR" dirty="0" smtClean="0"/>
              <a:t>catécholamines endogènes</a:t>
            </a:r>
            <a:r>
              <a:rPr lang="fr-FR" dirty="0"/>
              <a:t>, </a:t>
            </a:r>
            <a:r>
              <a:rPr lang="fr-FR" dirty="0" smtClean="0"/>
              <a:t>adrénaline </a:t>
            </a:r>
            <a:r>
              <a:rPr lang="fr-FR" dirty="0"/>
              <a:t>et </a:t>
            </a:r>
            <a:r>
              <a:rPr lang="fr-FR" dirty="0" smtClean="0"/>
              <a:t> noradrénaline, agissent </a:t>
            </a:r>
            <a:r>
              <a:rPr lang="fr-FR" dirty="0"/>
              <a:t>au niveau des </a:t>
            </a:r>
            <a:r>
              <a:rPr lang="fr-FR" dirty="0" smtClean="0"/>
              <a:t>récepteurs </a:t>
            </a:r>
            <a:r>
              <a:rPr lang="fr-FR" dirty="0"/>
              <a:t>α (αR) et β (βR).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βR, sur </a:t>
            </a:r>
            <a:r>
              <a:rPr lang="fr-FR" dirty="0"/>
              <a:t>lesquels les BB agissent, se divisent en :</a:t>
            </a:r>
          </a:p>
          <a:p>
            <a:pPr>
              <a:buNone/>
            </a:pPr>
            <a:r>
              <a:rPr lang="fr-FR" b="1" i="1" dirty="0" smtClean="0"/>
              <a:t>a- </a:t>
            </a:r>
            <a:r>
              <a:rPr lang="fr-FR" b="1" i="1" u="sng" dirty="0" smtClean="0"/>
              <a:t>Récepteurs</a:t>
            </a:r>
            <a:r>
              <a:rPr lang="fr-FR" b="1" i="1" u="sng" dirty="0"/>
              <a:t> Bêta-1</a:t>
            </a:r>
            <a:r>
              <a:rPr lang="fr-FR" dirty="0"/>
              <a:t>: </a:t>
            </a:r>
            <a:r>
              <a:rPr lang="fr-FR" b="1" dirty="0" smtClean="0"/>
              <a:t> </a:t>
            </a:r>
            <a:r>
              <a:rPr lang="fr-FR" dirty="0" smtClean="0"/>
              <a:t>Ils </a:t>
            </a:r>
            <a:r>
              <a:rPr lang="fr-FR" dirty="0"/>
              <a:t>sont situés au niveau du cœur et des reins.</a:t>
            </a:r>
          </a:p>
          <a:p>
            <a:pPr lvl="1">
              <a:buFontTx/>
              <a:buChar char="-"/>
            </a:pPr>
            <a:r>
              <a:rPr lang="fr-FR" dirty="0" smtClean="0"/>
              <a:t>cœur: une </a:t>
            </a:r>
            <a:r>
              <a:rPr lang="fr-FR" dirty="0"/>
              <a:t>activation cardiaque donc la </a:t>
            </a:r>
            <a:r>
              <a:rPr lang="fr-FR" dirty="0" smtClean="0"/>
              <a:t>contraction des </a:t>
            </a:r>
            <a:r>
              <a:rPr lang="fr-FR" dirty="0"/>
              <a:t>fibres </a:t>
            </a:r>
            <a:r>
              <a:rPr lang="fr-FR" dirty="0" smtClean="0"/>
              <a:t>myocardiques.  </a:t>
            </a:r>
          </a:p>
          <a:p>
            <a:pPr lvl="1">
              <a:buFontTx/>
              <a:buChar char="-"/>
            </a:pPr>
            <a:r>
              <a:rPr lang="fr-FR" dirty="0"/>
              <a:t>r</a:t>
            </a:r>
            <a:r>
              <a:rPr lang="fr-FR" dirty="0" smtClean="0"/>
              <a:t>ein: une </a:t>
            </a:r>
            <a:r>
              <a:rPr lang="fr-FR" dirty="0"/>
              <a:t>augmentation de la sécrétion </a:t>
            </a:r>
            <a:r>
              <a:rPr lang="fr-FR" dirty="0" smtClean="0"/>
              <a:t>de </a:t>
            </a:r>
            <a:r>
              <a:rPr lang="fr-FR" dirty="0" smtClean="0">
                <a:hlinkClick r:id="rId3"/>
              </a:rPr>
              <a:t>rénine</a:t>
            </a:r>
            <a:endParaRPr lang="fr-FR" dirty="0" smtClean="0"/>
          </a:p>
          <a:p>
            <a:pPr>
              <a:buNone/>
            </a:pPr>
            <a:r>
              <a:rPr lang="fr-FR" b="1" i="1" dirty="0"/>
              <a:t>b-  </a:t>
            </a:r>
            <a:r>
              <a:rPr lang="fr-FR" b="1" i="1" u="sng" dirty="0"/>
              <a:t>Récepteurs </a:t>
            </a:r>
            <a:r>
              <a:rPr lang="fr-FR" b="1" i="1" u="sng" dirty="0" smtClean="0"/>
              <a:t>Bêta-2: </a:t>
            </a:r>
            <a:r>
              <a:rPr lang="fr-FR" b="1" dirty="0" smtClean="0"/>
              <a:t>   </a:t>
            </a:r>
            <a:r>
              <a:rPr lang="fr-FR" dirty="0"/>
              <a:t>Ils sont situés au niveau des fibres musculaires lisses: </a:t>
            </a:r>
            <a:r>
              <a:rPr lang="fr-FR" dirty="0" smtClean="0"/>
              <a:t>du </a:t>
            </a:r>
            <a:r>
              <a:rPr lang="fr-FR" dirty="0">
                <a:hlinkClick r:id="rId4"/>
              </a:rPr>
              <a:t>poumon</a:t>
            </a:r>
            <a:r>
              <a:rPr lang="fr-FR" dirty="0"/>
              <a:t>, </a:t>
            </a:r>
            <a:r>
              <a:rPr lang="fr-FR" dirty="0" smtClean="0"/>
              <a:t> </a:t>
            </a:r>
            <a:r>
              <a:rPr lang="fr-FR" dirty="0"/>
              <a:t>de </a:t>
            </a:r>
            <a:r>
              <a:rPr lang="fr-FR" dirty="0" smtClean="0"/>
              <a:t>l'</a:t>
            </a:r>
            <a:r>
              <a:rPr lang="fr-FR" dirty="0" smtClean="0">
                <a:hlinkClick r:id="rId5"/>
              </a:rPr>
              <a:t>utérus</a:t>
            </a:r>
            <a:r>
              <a:rPr lang="fr-FR" dirty="0" smtClean="0"/>
              <a:t>,  </a:t>
            </a:r>
            <a:r>
              <a:rPr lang="fr-FR" dirty="0"/>
              <a:t>du </a:t>
            </a:r>
            <a:r>
              <a:rPr lang="fr-FR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tube digestif</a:t>
            </a:r>
            <a:r>
              <a:rPr lang="fr-FR" dirty="0"/>
              <a:t> </a:t>
            </a:r>
            <a:r>
              <a:rPr lang="fr-FR" dirty="0" smtClean="0"/>
              <a:t>et  </a:t>
            </a:r>
            <a:r>
              <a:rPr lang="fr-FR" dirty="0"/>
              <a:t>dans 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les </a:t>
            </a:r>
            <a:r>
              <a:rPr lang="fr-FR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vaisseaux sanguins</a:t>
            </a:r>
            <a:r>
              <a:rPr lang="fr-FR" u="sng" dirty="0"/>
              <a:t>.</a:t>
            </a:r>
            <a:r>
              <a:rPr lang="fr-FR" b="1" u="sng" dirty="0"/>
              <a:t> </a:t>
            </a:r>
          </a:p>
          <a:p>
            <a:pPr lvl="1"/>
            <a:r>
              <a:rPr lang="fr-FR" dirty="0" smtClean="0"/>
              <a:t>Relaxation </a:t>
            </a:r>
            <a:r>
              <a:rPr lang="fr-FR" dirty="0"/>
              <a:t>des fibres lisses des vaisseaux, des bronches, de l’utérus </a:t>
            </a:r>
          </a:p>
          <a:p>
            <a:pPr lvl="1"/>
            <a:r>
              <a:rPr lang="fr-FR" dirty="0"/>
              <a:t>Sécrétion de l’humeur aqueuse de l’</a:t>
            </a:r>
            <a:r>
              <a:rPr lang="fr-FR" dirty="0" err="1"/>
              <a:t>oeil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Glycogénolyse musculaire et néoglucogenèse hépatique </a:t>
            </a:r>
          </a:p>
          <a:p>
            <a:pPr>
              <a:buNone/>
            </a:pPr>
            <a:r>
              <a:rPr lang="fr-FR" b="1" i="1" dirty="0"/>
              <a:t>c</a:t>
            </a:r>
            <a:r>
              <a:rPr lang="fr-FR" b="1" i="1" dirty="0" smtClean="0"/>
              <a:t>-</a:t>
            </a:r>
            <a:r>
              <a:rPr lang="fr-FR" b="1" i="1" u="sng" dirty="0" smtClean="0"/>
              <a:t> Récepteurs</a:t>
            </a:r>
            <a:r>
              <a:rPr lang="fr-FR" b="1" i="1" u="sng" dirty="0"/>
              <a:t> </a:t>
            </a:r>
            <a:r>
              <a:rPr lang="fr-FR" b="1" i="1" u="sng" dirty="0" smtClean="0"/>
              <a:t>Bêta-3</a:t>
            </a:r>
            <a:r>
              <a:rPr lang="fr-FR" i="1" u="sng" dirty="0" smtClean="0"/>
              <a:t>: </a:t>
            </a:r>
            <a:r>
              <a:rPr lang="fr-FR" dirty="0" smtClean="0"/>
              <a:t>localisés </a:t>
            </a:r>
            <a:r>
              <a:rPr lang="fr-FR" dirty="0"/>
              <a:t>surtout dans le tissu adipeux, mais aussi au niveau </a:t>
            </a:r>
            <a:r>
              <a:rPr lang="fr-FR" dirty="0" smtClean="0"/>
              <a:t>cardiaque.</a:t>
            </a:r>
          </a:p>
          <a:p>
            <a:pPr lvl="1"/>
            <a:r>
              <a:rPr lang="fr-FR" dirty="0" smtClean="0"/>
              <a:t>régulations </a:t>
            </a:r>
            <a:r>
              <a:rPr lang="fr-FR" dirty="0"/>
              <a:t>métaboliques (lipidémie, glycémie)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32794"/>
            <a:ext cx="8496944" cy="530857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2400" b="1" i="1" u="sng" dirty="0" smtClean="0"/>
              <a:t>Selon la pharmacocinétique</a:t>
            </a:r>
          </a:p>
          <a:p>
            <a:pPr marL="0" indent="0">
              <a:spcBef>
                <a:spcPts val="0"/>
              </a:spcBef>
              <a:buNone/>
            </a:pPr>
            <a:endParaRPr lang="fr-FR" sz="2400" b="1" i="1" u="sng" dirty="0" smtClean="0"/>
          </a:p>
          <a:p>
            <a:pPr>
              <a:spcBef>
                <a:spcPts val="0"/>
              </a:spcBef>
            </a:pPr>
            <a:r>
              <a:rPr lang="fr-FR" sz="2400" dirty="0" smtClean="0"/>
              <a:t>Les </a:t>
            </a:r>
            <a:r>
              <a:rPr lang="fr-FR" sz="2400" dirty="0"/>
              <a:t>composés </a:t>
            </a:r>
            <a:r>
              <a:rPr lang="fr-FR" sz="2400" b="1" dirty="0"/>
              <a:t>lipophiles</a:t>
            </a:r>
            <a:r>
              <a:rPr lang="fr-FR" sz="2400" dirty="0"/>
              <a:t> sont essentiellement éliminés par le foie </a:t>
            </a:r>
          </a:p>
          <a:p>
            <a:pPr>
              <a:spcBef>
                <a:spcPts val="0"/>
              </a:spcBef>
            </a:pPr>
            <a:r>
              <a:rPr lang="fr-FR" sz="2400" dirty="0" smtClean="0"/>
              <a:t>Ceux </a:t>
            </a:r>
            <a:r>
              <a:rPr lang="fr-FR" sz="2400" b="1" dirty="0"/>
              <a:t>hydrophiles</a:t>
            </a:r>
            <a:r>
              <a:rPr lang="fr-FR" sz="2400" dirty="0"/>
              <a:t> sont essentiellement éliminés par le rein </a:t>
            </a:r>
          </a:p>
          <a:p>
            <a:pPr>
              <a:spcBef>
                <a:spcPts val="0"/>
              </a:spcBef>
            </a:pPr>
            <a:r>
              <a:rPr lang="fr-FR" sz="2400" dirty="0"/>
              <a:t>Les bêtabloquants </a:t>
            </a:r>
            <a:r>
              <a:rPr lang="fr-FR" sz="2400" b="1" dirty="0"/>
              <a:t>mixtes</a:t>
            </a:r>
            <a:r>
              <a:rPr lang="fr-FR" sz="2400" dirty="0"/>
              <a:t>:  métabolisés par le foie mais éliminés aussi par le rein.. </a:t>
            </a:r>
          </a:p>
          <a:p>
            <a:pPr>
              <a:spcBef>
                <a:spcPts val="0"/>
              </a:spcBef>
            </a:pPr>
            <a:r>
              <a:rPr lang="fr-FR" sz="2400" dirty="0" smtClean="0"/>
              <a:t>La </a:t>
            </a:r>
            <a:r>
              <a:rPr lang="fr-FR" sz="2400" dirty="0"/>
              <a:t>biodisponibilité des β-bloquants est très variable 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Les </a:t>
            </a:r>
            <a:r>
              <a:rPr lang="fr-FR" sz="2000" dirty="0"/>
              <a:t>bêtabloquants </a:t>
            </a:r>
            <a:r>
              <a:rPr lang="fr-FR" sz="2000" dirty="0" smtClean="0"/>
              <a:t>liposolubles: une </a:t>
            </a:r>
            <a:r>
              <a:rPr lang="fr-FR" sz="2000" dirty="0"/>
              <a:t>forte résorption digestive de l'ordre de 80 % avec une forte </a:t>
            </a:r>
            <a:r>
              <a:rPr lang="fr-FR" sz="2000" dirty="0" smtClean="0"/>
              <a:t>fixation protéique</a:t>
            </a:r>
            <a:r>
              <a:rPr lang="fr-FR" sz="2000" dirty="0"/>
              <a:t>: </a:t>
            </a:r>
            <a:r>
              <a:rPr lang="fr-FR" sz="2000" dirty="0" err="1"/>
              <a:t>Propranolol</a:t>
            </a:r>
            <a:r>
              <a:rPr lang="fr-FR" sz="2000" dirty="0"/>
              <a:t>, </a:t>
            </a:r>
            <a:r>
              <a:rPr lang="fr-FR" sz="2000" dirty="0" err="1"/>
              <a:t>métoprolol</a:t>
            </a:r>
            <a:r>
              <a:rPr lang="fr-FR" sz="2000" dirty="0"/>
              <a:t>, </a:t>
            </a:r>
            <a:r>
              <a:rPr lang="fr-FR" sz="2000" dirty="0" err="1" smtClean="0"/>
              <a:t>labétolol</a:t>
            </a:r>
            <a:r>
              <a:rPr lang="fr-FR" sz="2000" dirty="0"/>
              <a:t>.</a:t>
            </a:r>
          </a:p>
          <a:p>
            <a:pPr lvl="1">
              <a:spcBef>
                <a:spcPts val="0"/>
              </a:spcBef>
            </a:pPr>
            <a:r>
              <a:rPr lang="fr-FR" sz="2000" dirty="0" smtClean="0"/>
              <a:t>Les </a:t>
            </a:r>
            <a:r>
              <a:rPr lang="fr-FR" sz="2000" dirty="0"/>
              <a:t>bêtabloquants </a:t>
            </a:r>
            <a:r>
              <a:rPr lang="fr-FR" sz="2000" dirty="0" smtClean="0"/>
              <a:t>hydrosolubles:  la </a:t>
            </a:r>
            <a:r>
              <a:rPr lang="fr-FR" sz="2000" dirty="0"/>
              <a:t>résorption digestive est incomplète et une fixation protéine faible: ATENOLOL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Classification des BB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28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Classification des BB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00200"/>
            <a:ext cx="8568952" cy="4997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600" b="1" i="1" u="sng" dirty="0" smtClean="0"/>
              <a:t>Selon</a:t>
            </a:r>
            <a:r>
              <a:rPr lang="fr-FR" sz="2600" b="1" i="1" u="sng" dirty="0"/>
              <a:t> la </a:t>
            </a:r>
            <a:r>
              <a:rPr lang="fr-FR" sz="2600" b="1" i="1" u="sng" dirty="0" smtClean="0"/>
              <a:t>sélectivité:</a:t>
            </a:r>
            <a:r>
              <a:rPr lang="fr-FR" sz="2600" b="1" i="1" u="sng" dirty="0"/>
              <a:t> </a:t>
            </a:r>
            <a:r>
              <a:rPr lang="fr-FR" sz="2600" dirty="0" smtClean="0"/>
              <a:t>selon </a:t>
            </a:r>
            <a:r>
              <a:rPr lang="fr-FR" sz="2600" dirty="0"/>
              <a:t>leur </a:t>
            </a:r>
            <a:r>
              <a:rPr lang="fr-FR" sz="2600" dirty="0" smtClean="0"/>
              <a:t>affinité aux </a:t>
            </a:r>
            <a:r>
              <a:rPr lang="el-GR" sz="2600" dirty="0" smtClean="0"/>
              <a:t>β1</a:t>
            </a:r>
            <a:r>
              <a:rPr lang="fr-FR" sz="2600" dirty="0"/>
              <a:t>R et </a:t>
            </a:r>
            <a:r>
              <a:rPr lang="el-GR" sz="2600" dirty="0"/>
              <a:t>β2</a:t>
            </a:r>
            <a:r>
              <a:rPr lang="fr-FR" sz="2600" dirty="0" smtClean="0"/>
              <a:t>R:  Les </a:t>
            </a:r>
            <a:r>
              <a:rPr lang="fr-FR" sz="2600" dirty="0"/>
              <a:t>BB sont </a:t>
            </a:r>
            <a:r>
              <a:rPr lang="fr-FR" sz="2600" dirty="0" smtClean="0"/>
              <a:t>classés </a:t>
            </a:r>
            <a:r>
              <a:rPr lang="fr-FR" sz="2600" dirty="0"/>
              <a:t>comme </a:t>
            </a:r>
            <a:r>
              <a:rPr lang="fr-FR" sz="2600" dirty="0" smtClean="0"/>
              <a:t>: </a:t>
            </a:r>
          </a:p>
          <a:p>
            <a:pPr lvl="1"/>
            <a:r>
              <a:rPr lang="fr-FR" sz="2600" i="1" dirty="0" smtClean="0"/>
              <a:t>non </a:t>
            </a:r>
            <a:r>
              <a:rPr lang="fr-FR" sz="2600" i="1" dirty="0" err="1"/>
              <a:t>cardiosélectifs</a:t>
            </a:r>
            <a:r>
              <a:rPr lang="fr-FR" sz="2600" i="1" dirty="0"/>
              <a:t> </a:t>
            </a:r>
            <a:r>
              <a:rPr lang="fr-FR" sz="2600" dirty="0"/>
              <a:t>(</a:t>
            </a:r>
            <a:r>
              <a:rPr lang="fr-FR" sz="2600" i="1" dirty="0" smtClean="0"/>
              <a:t>1</a:t>
            </a:r>
            <a:r>
              <a:rPr lang="fr-FR" sz="2600" i="1" baseline="30000" dirty="0" smtClean="0"/>
              <a:t>ère</a:t>
            </a:r>
            <a:r>
              <a:rPr lang="fr-FR" sz="2600" i="1" dirty="0" smtClean="0"/>
              <a:t>  </a:t>
            </a:r>
            <a:r>
              <a:rPr lang="fr-FR" sz="2600" i="1" dirty="0"/>
              <a:t>génération</a:t>
            </a:r>
            <a:r>
              <a:rPr lang="fr-FR" sz="2600" dirty="0" smtClean="0"/>
              <a:t>)</a:t>
            </a:r>
            <a:r>
              <a:rPr lang="fr-FR" sz="2600" dirty="0"/>
              <a:t> </a:t>
            </a:r>
            <a:r>
              <a:rPr lang="fr-FR" sz="2600" dirty="0" smtClean="0"/>
              <a:t>: </a:t>
            </a:r>
            <a:r>
              <a:rPr lang="fr-FR" sz="2600" dirty="0" err="1" smtClean="0"/>
              <a:t>Propranolol</a:t>
            </a:r>
            <a:r>
              <a:rPr lang="fr-FR" sz="2600" dirty="0"/>
              <a:t>, </a:t>
            </a:r>
            <a:r>
              <a:rPr lang="fr-FR" sz="2600" dirty="0" err="1"/>
              <a:t>sotalol</a:t>
            </a:r>
            <a:r>
              <a:rPr lang="fr-FR" sz="2600" dirty="0"/>
              <a:t> ou </a:t>
            </a:r>
            <a:r>
              <a:rPr lang="fr-FR" sz="2600" dirty="0" err="1" smtClean="0"/>
              <a:t>timolol</a:t>
            </a:r>
            <a:r>
              <a:rPr lang="fr-FR" sz="2600" dirty="0" smtClean="0"/>
              <a:t>, </a:t>
            </a:r>
            <a:r>
              <a:rPr lang="fr-FR" sz="2600" dirty="0"/>
              <a:t>ont une </a:t>
            </a:r>
            <a:r>
              <a:rPr lang="fr-FR" sz="2600" dirty="0" smtClean="0"/>
              <a:t>affinité </a:t>
            </a:r>
            <a:r>
              <a:rPr lang="fr-FR" sz="2600" dirty="0"/>
              <a:t>similaire pour </a:t>
            </a:r>
            <a:r>
              <a:rPr lang="fr-FR" sz="2600" dirty="0" smtClean="0"/>
              <a:t>ces deux récepteurs, </a:t>
            </a:r>
            <a:endParaRPr lang="fr-FR" sz="2600" dirty="0"/>
          </a:p>
          <a:p>
            <a:pPr lvl="1"/>
            <a:r>
              <a:rPr lang="fr-FR" sz="2600" dirty="0"/>
              <a:t>ou </a:t>
            </a:r>
            <a:r>
              <a:rPr lang="fr-FR" sz="2600" i="1" dirty="0" err="1"/>
              <a:t>cardiosélectifs</a:t>
            </a:r>
            <a:r>
              <a:rPr lang="fr-FR" sz="2600" i="1" dirty="0"/>
              <a:t> </a:t>
            </a:r>
            <a:r>
              <a:rPr lang="fr-FR" sz="2600" dirty="0"/>
              <a:t>(</a:t>
            </a:r>
            <a:r>
              <a:rPr lang="fr-FR" sz="2600" i="1" dirty="0" smtClean="0"/>
              <a:t>2</a:t>
            </a:r>
            <a:r>
              <a:rPr lang="fr-FR" sz="2600" i="1" baseline="30000" dirty="0" smtClean="0"/>
              <a:t>ème</a:t>
            </a:r>
            <a:r>
              <a:rPr lang="fr-FR" sz="2600" i="1" dirty="0" smtClean="0"/>
              <a:t>  </a:t>
            </a:r>
            <a:r>
              <a:rPr lang="fr-FR" sz="2600" i="1" dirty="0"/>
              <a:t>génération</a:t>
            </a:r>
            <a:r>
              <a:rPr lang="fr-FR" sz="2600" dirty="0"/>
              <a:t>) </a:t>
            </a:r>
            <a:r>
              <a:rPr lang="fr-FR" sz="2600" dirty="0" smtClean="0"/>
              <a:t>: </a:t>
            </a:r>
            <a:r>
              <a:rPr lang="fr-FR" sz="2600" dirty="0" err="1" smtClean="0"/>
              <a:t>métoprolol</a:t>
            </a:r>
            <a:r>
              <a:rPr lang="fr-FR" sz="2600" dirty="0" smtClean="0"/>
              <a:t> </a:t>
            </a:r>
            <a:r>
              <a:rPr lang="fr-FR" sz="2600" dirty="0"/>
              <a:t>ou </a:t>
            </a:r>
            <a:r>
              <a:rPr lang="fr-FR" sz="2600" dirty="0" err="1"/>
              <a:t>bisoprolol</a:t>
            </a:r>
            <a:r>
              <a:rPr lang="fr-FR" sz="2600" dirty="0"/>
              <a:t>, </a:t>
            </a:r>
            <a:r>
              <a:rPr lang="fr-FR" sz="2600" dirty="0" smtClean="0"/>
              <a:t>ont </a:t>
            </a:r>
            <a:r>
              <a:rPr lang="fr-FR" sz="2600" dirty="0"/>
              <a:t>une plus grande </a:t>
            </a:r>
            <a:r>
              <a:rPr lang="fr-FR" sz="2600" dirty="0" smtClean="0"/>
              <a:t>affinité </a:t>
            </a:r>
            <a:r>
              <a:rPr lang="fr-FR" sz="2600" dirty="0"/>
              <a:t>pour les β1R </a:t>
            </a:r>
            <a:r>
              <a:rPr lang="fr-FR" sz="2600" dirty="0" smtClean="0"/>
              <a:t>que pour </a:t>
            </a:r>
            <a:r>
              <a:rPr lang="fr-FR" sz="2600" dirty="0"/>
              <a:t>les β2R, ce qui limite les effets </a:t>
            </a:r>
            <a:r>
              <a:rPr lang="fr-FR" sz="2600" dirty="0" smtClean="0"/>
              <a:t>secondaires</a:t>
            </a:r>
            <a:r>
              <a:rPr lang="fr-FR" sz="2600" dirty="0" smtClean="0"/>
              <a:t> </a:t>
            </a:r>
            <a:r>
              <a:rPr lang="fr-FR" sz="2600" dirty="0" smtClean="0"/>
              <a:t>(bronchoconstriction, vasoconstriction </a:t>
            </a:r>
            <a:r>
              <a:rPr lang="fr-FR" sz="2600" dirty="0"/>
              <a:t>et effets </a:t>
            </a:r>
            <a:r>
              <a:rPr lang="fr-FR" sz="2600" dirty="0" smtClean="0"/>
              <a:t>métaboliques</a:t>
            </a:r>
            <a:r>
              <a:rPr lang="fr-FR" sz="2600" dirty="0"/>
              <a:t>).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sz="3000" b="1" dirty="0" smtClean="0"/>
              <a:t>Activité </a:t>
            </a:r>
            <a:r>
              <a:rPr lang="fr-FR" sz="3000" b="1" dirty="0"/>
              <a:t>sympathique intrinsèque (ASI</a:t>
            </a:r>
            <a:r>
              <a:rPr lang="fr-FR" sz="3000" b="1" dirty="0" smtClean="0"/>
              <a:t>): </a:t>
            </a:r>
            <a:r>
              <a:rPr lang="fr-FR" sz="3000" dirty="0" smtClean="0"/>
              <a:t> </a:t>
            </a:r>
            <a:r>
              <a:rPr lang="fr-FR" sz="3000" dirty="0"/>
              <a:t>activité agoniste </a:t>
            </a:r>
            <a:r>
              <a:rPr lang="fr-FR" sz="3000" dirty="0" smtClean="0"/>
              <a:t>partielle:  fixation </a:t>
            </a:r>
            <a:r>
              <a:rPr lang="fr-FR" sz="3000" dirty="0"/>
              <a:t>et </a:t>
            </a:r>
            <a:r>
              <a:rPr lang="fr-FR" sz="3000" dirty="0" smtClean="0"/>
              <a:t>stimulation: ⇒ </a:t>
            </a:r>
            <a:r>
              <a:rPr lang="fr-FR" sz="3000" dirty="0"/>
              <a:t>moins </a:t>
            </a:r>
            <a:r>
              <a:rPr lang="fr-FR" sz="3000" dirty="0" err="1" smtClean="0"/>
              <a:t>bradycardisants</a:t>
            </a:r>
            <a:endParaRPr lang="fr-FR" sz="3000" dirty="0" smtClean="0"/>
          </a:p>
          <a:p>
            <a:pPr>
              <a:buFont typeface="Wingdings" pitchFamily="2" charset="2"/>
              <a:buChar char="Ø"/>
            </a:pPr>
            <a:r>
              <a:rPr lang="fr-FR" sz="3000" b="1" dirty="0" smtClean="0"/>
              <a:t>Autres </a:t>
            </a:r>
            <a:r>
              <a:rPr lang="fr-FR" sz="3000" b="1" dirty="0"/>
              <a:t>:</a:t>
            </a:r>
          </a:p>
          <a:p>
            <a:pPr marL="400050" lvl="1" indent="0">
              <a:buNone/>
            </a:pPr>
            <a:r>
              <a:rPr lang="fr-FR" dirty="0"/>
              <a:t>- </a:t>
            </a:r>
            <a:r>
              <a:rPr lang="fr-FR" b="1" dirty="0"/>
              <a:t>activité </a:t>
            </a:r>
            <a:r>
              <a:rPr lang="fr-FR" dirty="0"/>
              <a:t>α</a:t>
            </a:r>
            <a:r>
              <a:rPr lang="fr-FR" b="1" dirty="0"/>
              <a:t>-bloquante </a:t>
            </a:r>
            <a:r>
              <a:rPr lang="fr-FR" dirty="0"/>
              <a:t>(</a:t>
            </a:r>
            <a:r>
              <a:rPr lang="fr-FR" dirty="0" err="1" smtClean="0"/>
              <a:t>labétalol</a:t>
            </a:r>
            <a:r>
              <a:rPr lang="fr-FR" dirty="0" smtClean="0"/>
              <a:t>, </a:t>
            </a:r>
            <a:r>
              <a:rPr lang="fr-FR" dirty="0" err="1"/>
              <a:t>carvédilol</a:t>
            </a:r>
            <a:r>
              <a:rPr lang="fr-FR" dirty="0"/>
              <a:t>)</a:t>
            </a:r>
          </a:p>
          <a:p>
            <a:pPr marL="400050" lvl="1" indent="0">
              <a:buNone/>
            </a:pPr>
            <a:r>
              <a:rPr lang="fr-FR" dirty="0"/>
              <a:t>- </a:t>
            </a:r>
            <a:r>
              <a:rPr lang="fr-FR" b="1" dirty="0" smtClean="0"/>
              <a:t>effet</a:t>
            </a:r>
            <a:r>
              <a:rPr lang="fr-FR" dirty="0" smtClean="0"/>
              <a:t>  </a:t>
            </a:r>
            <a:r>
              <a:rPr lang="fr-FR" b="1" dirty="0" smtClean="0"/>
              <a:t>anti-arythmique </a:t>
            </a:r>
            <a:r>
              <a:rPr lang="fr-FR" b="1" dirty="0"/>
              <a:t>de classe </a:t>
            </a:r>
            <a:r>
              <a:rPr lang="fr-FR" b="1" dirty="0" smtClean="0"/>
              <a:t>I: </a:t>
            </a:r>
            <a:r>
              <a:rPr lang="fr-FR" dirty="0" smtClean="0"/>
              <a:t>effet </a:t>
            </a:r>
            <a:r>
              <a:rPr lang="fr-FR" dirty="0"/>
              <a:t>stabilisateur de membrane </a:t>
            </a:r>
            <a:r>
              <a:rPr lang="fr-FR" dirty="0" smtClean="0"/>
              <a:t>ou anesthésique (</a:t>
            </a:r>
            <a:r>
              <a:rPr lang="fr-FR" dirty="0" err="1" smtClean="0"/>
              <a:t>propanolol</a:t>
            </a:r>
            <a:r>
              <a:rPr lang="fr-FR" dirty="0" smtClean="0"/>
              <a:t>) </a:t>
            </a:r>
            <a:r>
              <a:rPr lang="fr-FR" b="1" dirty="0"/>
              <a:t>et de classe III </a:t>
            </a:r>
            <a:r>
              <a:rPr lang="fr-FR" dirty="0"/>
              <a:t>(</a:t>
            </a:r>
            <a:r>
              <a:rPr lang="fr-FR" dirty="0" err="1"/>
              <a:t>sotalol</a:t>
            </a:r>
            <a:r>
              <a:rPr lang="fr-FR" dirty="0"/>
              <a:t>)</a:t>
            </a:r>
          </a:p>
          <a:p>
            <a:pPr marL="400050" lvl="1" indent="0">
              <a:buNone/>
            </a:pPr>
            <a:r>
              <a:rPr lang="fr-FR" dirty="0"/>
              <a:t>- </a:t>
            </a:r>
            <a:r>
              <a:rPr lang="fr-FR" b="1" dirty="0"/>
              <a:t>anti-sérotoninergiques </a:t>
            </a:r>
            <a:r>
              <a:rPr lang="fr-FR" dirty="0"/>
              <a:t>(</a:t>
            </a:r>
            <a:r>
              <a:rPr lang="fr-FR" dirty="0" err="1" smtClean="0"/>
              <a:t>propanolol</a:t>
            </a:r>
            <a:r>
              <a:rPr lang="fr-FR" dirty="0" smtClean="0"/>
              <a:t>…)</a:t>
            </a:r>
            <a:endParaRPr lang="fr-FR" dirty="0"/>
          </a:p>
          <a:p>
            <a:pPr marL="400050" lvl="1" indent="0">
              <a:buNone/>
            </a:pPr>
            <a:r>
              <a:rPr lang="fr-FR" dirty="0"/>
              <a:t>- </a:t>
            </a:r>
            <a:r>
              <a:rPr lang="fr-FR" b="1" dirty="0" err="1"/>
              <a:t>anti-oxydants</a:t>
            </a:r>
            <a:r>
              <a:rPr lang="fr-FR" b="1" dirty="0"/>
              <a:t> </a:t>
            </a:r>
            <a:r>
              <a:rPr lang="fr-FR" dirty="0"/>
              <a:t>(</a:t>
            </a:r>
            <a:r>
              <a:rPr lang="fr-FR" dirty="0" err="1"/>
              <a:t>carvedilol</a:t>
            </a:r>
            <a:r>
              <a:rPr lang="fr-FR" dirty="0" smtClean="0"/>
              <a:t>)</a:t>
            </a:r>
            <a:endParaRPr lang="fr-FR" dirty="0"/>
          </a:p>
          <a:p>
            <a:pPr marL="400050" lvl="1" indent="0">
              <a:buNone/>
            </a:pPr>
            <a:r>
              <a:rPr lang="fr-FR" dirty="0"/>
              <a:t>- </a:t>
            </a:r>
            <a:r>
              <a:rPr lang="fr-FR" b="1" dirty="0"/>
              <a:t>activateur de la NO </a:t>
            </a:r>
            <a:r>
              <a:rPr lang="fr-FR" b="1" dirty="0" err="1"/>
              <a:t>synthase</a:t>
            </a:r>
            <a:r>
              <a:rPr lang="fr-FR" b="1" dirty="0"/>
              <a:t> endothéliale </a:t>
            </a:r>
            <a:r>
              <a:rPr lang="fr-FR" dirty="0"/>
              <a:t>(</a:t>
            </a:r>
            <a:r>
              <a:rPr lang="fr-FR" dirty="0" err="1"/>
              <a:t>nébivolol</a:t>
            </a:r>
            <a:r>
              <a:rPr lang="fr-FR" dirty="0"/>
              <a:t>)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Classification des BB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MODE D’ACTION DES BB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556792"/>
            <a:ext cx="4608512" cy="51845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9600" b="1" dirty="0" smtClean="0"/>
              <a:t>1- </a:t>
            </a:r>
            <a:r>
              <a:rPr lang="fr-FR" sz="9600" b="1" i="1" dirty="0"/>
              <a:t> Au niveau du cœur</a:t>
            </a:r>
            <a:r>
              <a:rPr lang="fr-FR" sz="9600" b="1" dirty="0"/>
              <a:t> </a:t>
            </a:r>
            <a:endParaRPr lang="fr-FR" sz="9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fr-FR" sz="9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 smtClean="0"/>
              <a:t>Ils diminuent la fréquence cardiaque (effet </a:t>
            </a:r>
            <a:r>
              <a:rPr lang="fr-FR" sz="9600" b="1" dirty="0" err="1" smtClean="0"/>
              <a:t>chronotrope</a:t>
            </a:r>
            <a:r>
              <a:rPr lang="fr-FR" sz="9600" b="1" dirty="0" smtClean="0"/>
              <a:t> </a:t>
            </a:r>
            <a:r>
              <a:rPr lang="fr-FR" sz="9600" dirty="0" smtClean="0"/>
              <a:t>négatif).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 smtClean="0"/>
              <a:t>Ils diminuent la conduction AV (effet </a:t>
            </a:r>
            <a:r>
              <a:rPr lang="fr-FR" sz="9600" b="1" dirty="0" err="1" smtClean="0"/>
              <a:t>dromotrope</a:t>
            </a:r>
            <a:r>
              <a:rPr lang="fr-FR" sz="9600" dirty="0" smtClean="0"/>
              <a:t> négatif).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 smtClean="0"/>
              <a:t>Ils diminuent la force cardiaque (effet </a:t>
            </a:r>
            <a:r>
              <a:rPr lang="fr-FR" sz="9600" b="1" dirty="0" smtClean="0"/>
              <a:t>inotrope</a:t>
            </a:r>
            <a:r>
              <a:rPr lang="fr-FR" sz="9600" dirty="0" smtClean="0"/>
              <a:t> négatif).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9600" dirty="0" smtClean="0"/>
              <a:t>Ils diminuent l’excitabilité myocardique (effet </a:t>
            </a:r>
            <a:r>
              <a:rPr lang="fr-FR" sz="9600" b="1" dirty="0" err="1" smtClean="0"/>
              <a:t>bathmotrope</a:t>
            </a:r>
            <a:r>
              <a:rPr lang="fr-FR" sz="9600" dirty="0" smtClean="0"/>
              <a:t> négatif).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417646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11200" i="1" dirty="0" smtClean="0"/>
              <a:t>actions  </a:t>
            </a:r>
            <a:r>
              <a:rPr lang="fr-FR" sz="11200" i="1" dirty="0" smtClean="0"/>
              <a:t>des BB:</a:t>
            </a:r>
          </a:p>
          <a:p>
            <a:pPr marL="0" indent="0">
              <a:buNone/>
            </a:pPr>
            <a:r>
              <a:rPr lang="fr-FR" sz="9600" dirty="0" smtClean="0"/>
              <a:t>- </a:t>
            </a:r>
            <a:r>
              <a:rPr lang="fr-FR" sz="9600" dirty="0" smtClean="0"/>
              <a:t>Hypotensi</a:t>
            </a:r>
            <a:r>
              <a:rPr lang="fr-FR" sz="9600" i="1" dirty="0"/>
              <a:t>2-  Autres </a:t>
            </a:r>
            <a:r>
              <a:rPr lang="fr-FR" sz="9600" dirty="0" err="1" smtClean="0"/>
              <a:t>ves</a:t>
            </a:r>
            <a:r>
              <a:rPr lang="fr-FR" sz="8000" dirty="0" smtClean="0"/>
              <a:t>: </a:t>
            </a:r>
            <a:r>
              <a:rPr lang="fr-FR" sz="9600" dirty="0"/>
              <a:t>r</a:t>
            </a:r>
            <a:r>
              <a:rPr lang="fr-FR" sz="9600" dirty="0" smtClean="0"/>
              <a:t>éduction </a:t>
            </a:r>
            <a:r>
              <a:rPr lang="fr-FR" sz="9600" dirty="0"/>
              <a:t>du débit cardiaque, des taux circulants de </a:t>
            </a:r>
            <a:r>
              <a:rPr lang="fr-FR" sz="9600" dirty="0" smtClean="0"/>
              <a:t>rénine.</a:t>
            </a:r>
            <a:endParaRPr lang="fr-FR" sz="8000" dirty="0"/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fr-FR" sz="9600" dirty="0" smtClean="0"/>
              <a:t>- Métabolique: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fr-FR" sz="9200" dirty="0" smtClean="0"/>
              <a:t>inhibition de la lipolyse,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fr-FR" sz="9200" dirty="0" smtClean="0"/>
              <a:t>diminution du HDL cholestérol,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fr-FR" sz="9200" dirty="0" smtClean="0"/>
              <a:t>inhibition de la glycogénolyse,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fr-FR" sz="9200" dirty="0" smtClean="0"/>
              <a:t>aggravation de  l’hypoglycémie.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fr-FR" sz="9600" dirty="0" smtClean="0"/>
              <a:t>- Diminution de la tension oculaire.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MODE D’ACTION DES BB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782</Words>
  <Application>Microsoft Office PowerPoint</Application>
  <PresentationFormat>Affichage à l'écran (4:3)</PresentationFormat>
  <Paragraphs>152</Paragraphs>
  <Slides>17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Andalus</vt:lpstr>
      <vt:lpstr>Arial</vt:lpstr>
      <vt:lpstr>Calibri</vt:lpstr>
      <vt:lpstr>Wingdings</vt:lpstr>
      <vt:lpstr>Thème Office</vt:lpstr>
      <vt:lpstr>Les bêta bloqueurs</vt:lpstr>
      <vt:lpstr>Plan</vt:lpstr>
      <vt:lpstr>      INTRODUCTION      </vt:lpstr>
      <vt:lpstr>RAPPEL PHYSIOLOGIQUE</vt:lpstr>
      <vt:lpstr> </vt:lpstr>
      <vt:lpstr>Classification des BB</vt:lpstr>
      <vt:lpstr>Classification des BB</vt:lpstr>
      <vt:lpstr>  MODE D’ACTION DES BB </vt:lpstr>
      <vt:lpstr>  MODE D’ACTION DES BB </vt:lpstr>
      <vt:lpstr> INDICATIONS DES BB </vt:lpstr>
      <vt:lpstr> INDICATIONS DES BB </vt:lpstr>
      <vt:lpstr> INDICATIONS DES BB </vt:lpstr>
      <vt:lpstr> CONTRE INDICATIONS DES BB </vt:lpstr>
      <vt:lpstr> CONTRE INDICATIONS DES BB </vt:lpstr>
      <vt:lpstr> Effets secondaires des BB </vt:lpstr>
      <vt:lpstr> Effets secondaires des BB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 Les bêtabloquants sont des médicaments qui constituent une famille d’antagonistes compétitifs spécifiques des récepteurs-bêta adrénergiques, notamment au niveau cardiaque ainsi qu'au niveau des vaisseaux et des bronches.</dc:title>
  <dc:creator>Meziane</dc:creator>
  <cp:lastModifiedBy>Dell</cp:lastModifiedBy>
  <cp:revision>64</cp:revision>
  <dcterms:created xsi:type="dcterms:W3CDTF">2016-12-12T21:17:52Z</dcterms:created>
  <dcterms:modified xsi:type="dcterms:W3CDTF">2021-01-31T18:48:37Z</dcterms:modified>
</cp:coreProperties>
</file>