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5"/>
  </p:notesMasterIdLst>
  <p:sldIdLst>
    <p:sldId id="257" r:id="rId4"/>
    <p:sldId id="291" r:id="rId5"/>
    <p:sldId id="292" r:id="rId6"/>
    <p:sldId id="293" r:id="rId7"/>
    <p:sldId id="317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20" r:id="rId21"/>
    <p:sldId id="306" r:id="rId22"/>
    <p:sldId id="307" r:id="rId23"/>
    <p:sldId id="308" r:id="rId24"/>
    <p:sldId id="309" r:id="rId25"/>
    <p:sldId id="310" r:id="rId26"/>
    <p:sldId id="318" r:id="rId27"/>
    <p:sldId id="319" r:id="rId28"/>
    <p:sldId id="311" r:id="rId29"/>
    <p:sldId id="312" r:id="rId30"/>
    <p:sldId id="313" r:id="rId31"/>
    <p:sldId id="314" r:id="rId32"/>
    <p:sldId id="315" r:id="rId33"/>
    <p:sldId id="316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9D58-B8A5-41DA-BD9A-84579AB5F2F6}" type="datetimeFigureOut">
              <a:rPr lang="fr-FR" smtClean="0"/>
              <a:t>31/10/2021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1A94-580D-48EE-B8F9-4C5BCF88D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9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0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5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4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8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9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3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03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7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4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82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4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1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53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9F3CD-7364-425C-95E4-C69AFAEDF43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06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1775-2EAA-4E6B-9C45-EF44F43983E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40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615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615" y="4589464"/>
            <a:ext cx="1051560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D7BE7-3E6C-4E74-8BC8-793A135BB8B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21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F450-2B36-44B7-945C-9B254F7F94E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90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141" y="365126"/>
            <a:ext cx="10515601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141" y="1681163"/>
            <a:ext cx="51590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141" y="2505075"/>
            <a:ext cx="515902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3142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3142" y="2505075"/>
            <a:ext cx="51816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E5CF0-4A54-4812-BC5F-11C168DF712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2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FD1ED-0034-43AF-85AB-DE3830F60ED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46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31FD-5943-4F11-8842-7D001EEFF03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8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3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482" y="987426"/>
            <a:ext cx="617125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99CC7-3A91-4FC4-BD9F-E6F616BFD3C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3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482" y="987426"/>
            <a:ext cx="617125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95918-48ED-4357-80FA-C29900FCDCA5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5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A47B4-09EB-4213-A994-A4720D50483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23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799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880A8-EE7D-4342-A4B5-539665CFC66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48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86312" y="1981200"/>
            <a:ext cx="5091289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86312" y="4114800"/>
            <a:ext cx="5091289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A1BD031-9CCE-451A-BEEC-74BB842A017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5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A960047-C220-4296-83C6-BF0394378B5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5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5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C554-937B-45D8-963C-070E7FD68F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4B69-4384-466F-9CCE-C242371821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de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3732FD-1A90-415D-920F-0CC721D67DE0}" type="slidenum">
              <a:rPr lang="fr-FR" altLang="fr-FR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4738" y="1"/>
            <a:ext cx="10185009" cy="3742005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Les valvulopathies aortiques</a:t>
            </a:r>
            <a:r>
              <a:rPr lang="fr-FR" sz="4050" b="1" dirty="0"/>
              <a:t/>
            </a:r>
            <a:br>
              <a:rPr lang="fr-FR" sz="4050" b="1" dirty="0"/>
            </a:br>
            <a:r>
              <a:rPr lang="fr-FR" sz="3600" dirty="0"/>
              <a:t>Pr </a:t>
            </a:r>
            <a:r>
              <a:rPr lang="fr-FR" sz="2800" dirty="0"/>
              <a:t>Ag FOUDAD HOCINE</a:t>
            </a:r>
            <a:br>
              <a:rPr lang="fr-FR" sz="2800" dirty="0"/>
            </a:br>
            <a:r>
              <a:rPr lang="fr-FR" sz="2800" dirty="0"/>
              <a:t>Service de cardiologie. Hôpital militaire Constantine</a:t>
            </a:r>
            <a:r>
              <a:rPr lang="fr-FR" sz="2800" b="1" dirty="0"/>
              <a:t/>
            </a:r>
            <a:br>
              <a:rPr lang="fr-FR" sz="2800" b="1" dirty="0"/>
            </a:b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27" y="3257550"/>
            <a:ext cx="32861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41615" y="79526"/>
          <a:ext cx="11801856" cy="6722202"/>
        </p:xfrm>
        <a:graphic>
          <a:graphicData uri="http://schemas.openxmlformats.org/drawingml/2006/table">
            <a:tbl>
              <a:tblPr firstRow="1" bandRow="1"/>
              <a:tblGrid>
                <a:gridCol w="2193622"/>
                <a:gridCol w="4797083"/>
                <a:gridCol w="4811151"/>
              </a:tblGrid>
              <a:tr h="65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IAo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73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Physiopath 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Gradient de pression VG -AO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Hypertrophie pariétale : risque d’ischémie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Dysfonction diastolique : → complications hémodynamiques, finit par la dysfonction systolique du VG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 chronique </a:t>
                      </a: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33413" marR="0" lvl="0" indent="-366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dilatation du VG →hyperpulsatilité et dilatation de l’AO  </a:t>
                      </a:r>
                    </a:p>
                    <a:p>
                      <a:pPr marL="633413" marR="0" lvl="0" indent="-366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↓ la PAD → → ischémie</a:t>
                      </a:r>
                      <a:endParaRPr kumimoji="0" lang="fr-FR" sz="28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 aigue :</a:t>
                      </a: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VG et Aorte non dilatés + retentissement  pulmonaire (OAP si IA aigue sévère)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6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79" y="2652078"/>
            <a:ext cx="10972800" cy="1143000"/>
          </a:xfrm>
        </p:spPr>
        <p:txBody>
          <a:bodyPr>
            <a:noAutofit/>
          </a:bodyPr>
          <a:lstStyle/>
          <a:p>
            <a:r>
              <a:rPr lang="fr-FR" sz="8000" b="1" dirty="0" smtClean="0"/>
              <a:t>Clinique 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36466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41615" y="923330"/>
          <a:ext cx="11801856" cy="4830356"/>
        </p:xfrm>
        <a:graphic>
          <a:graphicData uri="http://schemas.openxmlformats.org/drawingml/2006/table">
            <a:tbl>
              <a:tblPr firstRow="1" bandRow="1"/>
              <a:tblGrid>
                <a:gridCol w="1644982"/>
                <a:gridCol w="6386732"/>
                <a:gridCol w="3770142"/>
              </a:tblGrid>
              <a:tr h="65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IAo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73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Clinique 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SF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longue période asymptomatique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Angor, syncopes et lipothymies et dyspnée d’effort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Angor (fonctionnel parfois), syncopes et lipothymies et dyspnée.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 tardive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8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18" y="0"/>
            <a:ext cx="6672378" cy="6063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8345" y="6063029"/>
            <a:ext cx="6878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Dans la sténose aortique, la survenue des symptômes modifie significativement le pronostic</a:t>
            </a:r>
          </a:p>
        </p:txBody>
      </p:sp>
    </p:spTree>
    <p:extLst>
      <p:ext uri="{BB962C8B-B14F-4D97-AF65-F5344CB8AC3E}">
        <p14:creationId xmlns:p14="http://schemas.microsoft.com/office/powerpoint/2010/main" val="2102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0" y="155182"/>
            <a:ext cx="9069543" cy="5950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6816" y="6234147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Auscultation RAo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76" y="130712"/>
            <a:ext cx="8782124" cy="60300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6816" y="6234147"/>
            <a:ext cx="304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Auscultation IAo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Corrigan's Sig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13479" y="79265"/>
          <a:ext cx="11998804" cy="6722202"/>
        </p:xfrm>
        <a:graphic>
          <a:graphicData uri="http://schemas.openxmlformats.org/drawingml/2006/table">
            <a:tbl>
              <a:tblPr firstRow="1" bandRow="1"/>
              <a:tblGrid>
                <a:gridCol w="1644982"/>
                <a:gridCol w="4417256"/>
                <a:gridCol w="5936566"/>
              </a:tblGrid>
              <a:tr h="65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IAo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73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Clinique 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 :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 basse et pincement de la PA différentielle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Souffle mésosystolique, éjectionnel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Abolition de B2 dans les RA serrés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Choc de pointe « en dôme de Bard» dévié en bas et a gauche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Elargissement de PA différentielle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Hyperpulsatilité artérielle : danse des artères de Musset, pouls de Corrigan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Souffle diastolique , souffle systolique d’accompagnement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Signe de gravité: Roulement diastolique de flint au foyer mitral, B3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9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77" y="0"/>
            <a:ext cx="8264769" cy="661181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5824025" y="1547446"/>
            <a:ext cx="2729132" cy="3137096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3255" y="140193"/>
            <a:ext cx="3048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</a:rPr>
              <a:t>Roulement diastolique de flint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7076050" y="1195754"/>
            <a:ext cx="506436" cy="1702191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7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79" y="2652078"/>
            <a:ext cx="10972800" cy="1143000"/>
          </a:xfrm>
        </p:spPr>
        <p:txBody>
          <a:bodyPr>
            <a:noAutofit/>
          </a:bodyPr>
          <a:lstStyle/>
          <a:p>
            <a:r>
              <a:rPr lang="fr-FR" sz="8000" b="1" dirty="0" smtClean="0"/>
              <a:t>Examen paracliniques 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29756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24" y="0"/>
            <a:ext cx="11923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5400" b="1" kern="0" dirty="0">
                <a:solidFill>
                  <a:prstClr val="black"/>
                </a:solidFill>
              </a:rPr>
              <a:t>Valvulopathies aortiques </a:t>
            </a:r>
            <a:br>
              <a:rPr lang="fr-FR" sz="5400" b="1" kern="0" dirty="0">
                <a:solidFill>
                  <a:prstClr val="black"/>
                </a:solidFill>
              </a:rPr>
            </a:br>
            <a:endParaRPr lang="fr-FR" sz="5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217"/>
            <a:ext cx="10209085" cy="53895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63" y="1208217"/>
            <a:ext cx="5078438" cy="41375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5345723"/>
            <a:ext cx="1028839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1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54156" y="696162"/>
          <a:ext cx="11801856" cy="4680042"/>
        </p:xfrm>
        <a:graphic>
          <a:graphicData uri="http://schemas.openxmlformats.org/drawingml/2006/table">
            <a:tbl>
              <a:tblPr firstRow="1" bandRow="1"/>
              <a:tblGrid>
                <a:gridCol w="1644982"/>
                <a:gridCol w="5064369"/>
                <a:gridCol w="5092505"/>
              </a:tblGrid>
              <a:tr h="65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48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ECG 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HVG systolique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Troubles du rythme et de la conduction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HVG diastolique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4203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TTX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Dilatation de l’aorte ascendante (ASD convexe)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:</a:t>
                      </a:r>
                      <a:r>
                        <a:rPr lang="fr-FR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</a:t>
                      </a:r>
                      <a:r>
                        <a:rPr lang="fr-FR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tjr</a:t>
                      </a:r>
                      <a:r>
                        <a:rPr lang="fr-FR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présente</a:t>
                      </a: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Dilatation de l’aorte ascendante (ASC convexe)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Dilatation du VG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2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0"/>
            <a:ext cx="10211711" cy="43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87095" y="4509502"/>
            <a:ext cx="103408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>
                <a:solidFill>
                  <a:prstClr val="black"/>
                </a:solidFill>
              </a:rPr>
              <a:t>HVG</a:t>
            </a:r>
            <a:r>
              <a:rPr lang="fr-FR" sz="2800" b="1" dirty="0">
                <a:solidFill>
                  <a:prstClr val="black"/>
                </a:solidFill>
              </a:rPr>
              <a:t> : augmentation des indices ( SOKOLOW et CORNELL)</a:t>
            </a:r>
          </a:p>
          <a:p>
            <a:endParaRPr lang="fr-FR" sz="2800" b="1" dirty="0">
              <a:solidFill>
                <a:prstClr val="black"/>
              </a:solidFill>
            </a:endParaRPr>
          </a:p>
          <a:p>
            <a:r>
              <a:rPr lang="fr-FR" sz="2800" b="1" u="sng" dirty="0">
                <a:solidFill>
                  <a:prstClr val="black"/>
                </a:solidFill>
              </a:rPr>
              <a:t>HVG systolique </a:t>
            </a:r>
            <a:r>
              <a:rPr lang="fr-FR" sz="2800" b="1" dirty="0">
                <a:solidFill>
                  <a:prstClr val="black"/>
                </a:solidFill>
              </a:rPr>
              <a:t>: T négatives + disparition des ondes Q en V5 /V6</a:t>
            </a:r>
          </a:p>
          <a:p>
            <a:endParaRPr lang="fr-FR" sz="2800" b="1" dirty="0">
              <a:solidFill>
                <a:prstClr val="black"/>
              </a:solidFill>
            </a:endParaRPr>
          </a:p>
          <a:p>
            <a:r>
              <a:rPr lang="fr-FR" sz="2800" b="1" u="sng" dirty="0">
                <a:solidFill>
                  <a:prstClr val="black"/>
                </a:solidFill>
              </a:rPr>
              <a:t>HVG diastolique </a:t>
            </a:r>
            <a:r>
              <a:rPr lang="fr-FR" sz="2800" b="1" dirty="0">
                <a:solidFill>
                  <a:prstClr val="black"/>
                </a:solidFill>
              </a:rPr>
              <a:t>: T positives + ondes Q fines et profondes en V5 /V6</a:t>
            </a:r>
          </a:p>
        </p:txBody>
      </p:sp>
    </p:spTree>
    <p:extLst>
      <p:ext uri="{BB962C8B-B14F-4D97-AF65-F5344CB8AC3E}">
        <p14:creationId xmlns:p14="http://schemas.microsoft.com/office/powerpoint/2010/main" val="1119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4" y="0"/>
            <a:ext cx="5753360" cy="52894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26" y="1"/>
            <a:ext cx="5889674" cy="5289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0147" y="5488560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5337" y="5509663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IAo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69750" y="583620"/>
          <a:ext cx="11801856" cy="5442042"/>
        </p:xfrm>
        <a:graphic>
          <a:graphicData uri="http://schemas.openxmlformats.org/drawingml/2006/table">
            <a:tbl>
              <a:tblPr firstRow="1" bandRow="1"/>
              <a:tblGrid>
                <a:gridCol w="1644982"/>
                <a:gridCol w="5064369"/>
                <a:gridCol w="5092505"/>
              </a:tblGrid>
              <a:tr h="65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48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ECHO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Confirmation Dg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Retentissement : HVG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Sévérité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Gradient moyen VG/Ao: &gt; 40 mm Hg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SAo &lt; 1 cm</a:t>
                      </a:r>
                      <a:r>
                        <a:rPr kumimoji="0" lang="fr-FR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Confirmation Dg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Retentissement : AO, VG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Etiologie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Sévérité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SOR ≥ 30 mm</a:t>
                      </a:r>
                      <a:r>
                        <a:rPr kumimoji="0" lang="fr-FR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VR ≥ 60 ml/bat.</a:t>
                      </a:r>
                      <a:endParaRPr kumimoji="0" lang="fr-FR" sz="28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5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68" y="0"/>
            <a:ext cx="10018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A Long-Axe-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947" y="0"/>
            <a:ext cx="9326881" cy="6562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78572" y="2204071"/>
            <a:ext cx="2274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</a:rPr>
              <a:t>IA : doppler couleur </a:t>
            </a:r>
          </a:p>
        </p:txBody>
      </p:sp>
    </p:spTree>
    <p:extLst>
      <p:ext uri="{BB962C8B-B14F-4D97-AF65-F5344CB8AC3E}">
        <p14:creationId xmlns:p14="http://schemas.microsoft.com/office/powerpoint/2010/main" val="30606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79" y="2652078"/>
            <a:ext cx="10972800" cy="1143000"/>
          </a:xfrm>
        </p:spPr>
        <p:txBody>
          <a:bodyPr>
            <a:noAutofit/>
          </a:bodyPr>
          <a:lstStyle/>
          <a:p>
            <a:r>
              <a:rPr lang="fr-FR" sz="8000" b="1" dirty="0" smtClean="0"/>
              <a:t>Complications 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4585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83817" y="316334"/>
          <a:ext cx="11801856" cy="5282608"/>
        </p:xfrm>
        <a:graphic>
          <a:graphicData uri="http://schemas.openxmlformats.org/drawingml/2006/table">
            <a:tbl>
              <a:tblPr firstRow="1" bandRow="1"/>
              <a:tblGrid>
                <a:gridCol w="1644982"/>
                <a:gridCol w="5064369"/>
                <a:gridCol w="5092505"/>
              </a:tblGrid>
              <a:tr h="65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5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Mort subite ++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Troubles du rythme et de conduction ++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OAP, Insuffisance cardiaque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Embolies calcaires systémiques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Endocardites infectieuse</a:t>
                      </a: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Insuffisance cardiaque gauche ou globale +++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Dissection ou rupture aortique +++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Endocardite infectieuse +++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Mort subite, rare (trouble du rythme dans les formes évoluées, rupture aortique)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1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79" y="2652078"/>
            <a:ext cx="10972800" cy="1143000"/>
          </a:xfrm>
        </p:spPr>
        <p:txBody>
          <a:bodyPr>
            <a:noAutofit/>
          </a:bodyPr>
          <a:lstStyle/>
          <a:p>
            <a:r>
              <a:rPr lang="fr-FR" sz="8000" b="1" dirty="0" smtClean="0"/>
              <a:t>Traitement 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8659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90144" y="471078"/>
          <a:ext cx="11801856" cy="5442042"/>
        </p:xfrm>
        <a:graphic>
          <a:graphicData uri="http://schemas.openxmlformats.org/drawingml/2006/table">
            <a:tbl>
              <a:tblPr firstRow="1" bandRow="1"/>
              <a:tblGrid>
                <a:gridCol w="1026003"/>
                <a:gridCol w="5317588"/>
                <a:gridCol w="5458265"/>
              </a:tblGrid>
              <a:tr h="65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48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Médical : RAS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 RAo serré symptomatique ou asymptomatique a haut risque : </a:t>
                      </a:r>
                    </a:p>
                    <a:p>
                      <a:pPr marL="534988" marR="0" lvl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34988" marR="0" lvl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Remplacement valvulaire</a:t>
                      </a:r>
                    </a:p>
                    <a:p>
                      <a:pPr marL="534988" marR="0" lvl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TAVI : CI ou haut risque chirurgical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Médical : IEC - BB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 IAo sévère symptomatique ou asymptomatique avec retentissement (VG, AO)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1755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Remplacement valvulaire </a:t>
                      </a:r>
                    </a:p>
                    <a:p>
                      <a:pPr marL="71755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Remplacement de l’aorte si dilatation importante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28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76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11953" y="445029"/>
          <a:ext cx="11801856" cy="5812750"/>
        </p:xfrm>
        <a:graphic>
          <a:graphicData uri="http://schemas.openxmlformats.org/drawingml/2006/table">
            <a:tbl>
              <a:tblPr firstRow="1" bandRow="1"/>
              <a:tblGrid>
                <a:gridCol w="2100775"/>
                <a:gridCol w="4144343"/>
                <a:gridCol w="5556738"/>
              </a:tblGrid>
              <a:tr h="656682">
                <a:tc>
                  <a:txBody>
                    <a:bodyPr/>
                    <a:lstStyle/>
                    <a:p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3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Nosologie</a:t>
                      </a:r>
                      <a:r>
                        <a:rPr lang="fr-F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Anomalie systolique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Défaut d’ouverture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Anomalie diastolique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Défaut de fermeture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4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Etiologies </a:t>
                      </a:r>
                      <a:endParaRPr lang="fr-F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Bicuspidie ou RAA dans la majorité des cas avant 65–70 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Dégénératif dans la majorité des cas après cette limite d’âge</a:t>
                      </a: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IAo chronique</a:t>
                      </a:r>
                      <a:endParaRPr kumimoji="0" lang="fr-F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 rhumatismale +++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 dystrophique +++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 congénitale ++ , bicuspidie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32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IAo aiguë</a:t>
                      </a:r>
                      <a:endParaRPr kumimoji="0" lang="fr-F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Endocardite infectieuse +++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fr-F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Dissection aortique aiguë +++</a:t>
                      </a: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9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9" y="0"/>
            <a:ext cx="7645426" cy="55708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127" y="674179"/>
            <a:ext cx="3807655" cy="3778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6065" y="5570806"/>
            <a:ext cx="1310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prstClr val="black"/>
                </a:solidFill>
              </a:rPr>
              <a:t>TAVI</a:t>
            </a:r>
          </a:p>
        </p:txBody>
      </p:sp>
    </p:spTree>
    <p:extLst>
      <p:ext uri="{BB962C8B-B14F-4D97-AF65-F5344CB8AC3E}">
        <p14:creationId xmlns:p14="http://schemas.microsoft.com/office/powerpoint/2010/main" val="2512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2" y="240028"/>
            <a:ext cx="9197731" cy="63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0850"/>
            <a:ext cx="4267200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1651"/>
            <a:ext cx="42291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6" y="3886200"/>
            <a:ext cx="27654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1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905250"/>
            <a:ext cx="27622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0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905250"/>
            <a:ext cx="4343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2" name="Text Box 1038"/>
          <p:cNvSpPr txBox="1">
            <a:spLocks noChangeArrowheads="1"/>
          </p:cNvSpPr>
          <p:nvPr/>
        </p:nvSpPr>
        <p:spPr bwMode="auto">
          <a:xfrm>
            <a:off x="1885950" y="63501"/>
            <a:ext cx="892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>
                <a:solidFill>
                  <a:srgbClr val="000000"/>
                </a:solidFill>
                <a:latin typeface="Arial" panose="020B0604020202020204" pitchFamily="34" charset="0"/>
              </a:rPr>
              <a:t>Valve aortique normale	       Valve aortique bicuspide non calcifiée</a:t>
            </a:r>
          </a:p>
        </p:txBody>
      </p:sp>
      <p:sp>
        <p:nvSpPr>
          <p:cNvPr id="32783" name="Text Box 1039"/>
          <p:cNvSpPr txBox="1">
            <a:spLocks noChangeArrowheads="1"/>
          </p:cNvSpPr>
          <p:nvPr/>
        </p:nvSpPr>
        <p:spPr bwMode="auto">
          <a:xfrm>
            <a:off x="1409700" y="3505201"/>
            <a:ext cx="965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>
                <a:solidFill>
                  <a:srgbClr val="000000"/>
                </a:solidFill>
                <a:latin typeface="Arial" panose="020B0604020202020204" pitchFamily="34" charset="0"/>
              </a:rPr>
              <a:t>RA dégénératif	              	RA rhumatismal		RA sur bicuspidie</a:t>
            </a:r>
          </a:p>
        </p:txBody>
      </p:sp>
    </p:spTree>
    <p:extLst>
      <p:ext uri="{BB962C8B-B14F-4D97-AF65-F5344CB8AC3E}">
        <p14:creationId xmlns:p14="http://schemas.microsoft.com/office/powerpoint/2010/main" val="6414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108" y="1"/>
            <a:ext cx="4589926" cy="55989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307108" cy="61148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514654"/>
            <a:ext cx="1028839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9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0"/>
            <a:ext cx="100584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97279" y="0"/>
            <a:ext cx="101568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5741" y="276998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000000"/>
                </a:solidFill>
              </a:rPr>
              <a:t>IAO aigue: dissection aortique</a:t>
            </a:r>
          </a:p>
        </p:txBody>
      </p:sp>
    </p:spTree>
    <p:extLst>
      <p:ext uri="{BB962C8B-B14F-4D97-AF65-F5344CB8AC3E}">
        <p14:creationId xmlns:p14="http://schemas.microsoft.com/office/powerpoint/2010/main" val="39919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79" y="2652078"/>
            <a:ext cx="10972800" cy="1143000"/>
          </a:xfrm>
        </p:spPr>
        <p:txBody>
          <a:bodyPr>
            <a:noAutofit/>
          </a:bodyPr>
          <a:lstStyle/>
          <a:p>
            <a:r>
              <a:rPr lang="fr-FR" sz="8000" b="1" dirty="0" smtClean="0"/>
              <a:t>Physiopathologie 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0185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7180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31126" y="181957"/>
            <a:ext cx="4060874" cy="64940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</a:rPr>
              <a:t>Représentation schématique  du remodelage  dans le RAO. </a:t>
            </a:r>
          </a:p>
          <a:p>
            <a:endParaRPr lang="fr-FR" sz="3200" dirty="0">
              <a:solidFill>
                <a:prstClr val="black"/>
              </a:solidFill>
            </a:endParaRPr>
          </a:p>
          <a:p>
            <a:r>
              <a:rPr lang="fr-FR" sz="3200" dirty="0">
                <a:solidFill>
                  <a:prstClr val="black"/>
                </a:solidFill>
              </a:rPr>
              <a:t>A :  cœur  normal. </a:t>
            </a:r>
          </a:p>
          <a:p>
            <a:r>
              <a:rPr lang="fr-FR" sz="3200" dirty="0">
                <a:solidFill>
                  <a:prstClr val="black"/>
                </a:solidFill>
              </a:rPr>
              <a:t>B :  sténose aortique ; l‘OG est  modérément dilatée,  le  VG subit  une hypertrophie concentrique,  sa paroi  est  très épaissie  mais  sa cavité est petite.</a:t>
            </a:r>
          </a:p>
        </p:txBody>
      </p:sp>
    </p:spTree>
    <p:extLst>
      <p:ext uri="{BB962C8B-B14F-4D97-AF65-F5344CB8AC3E}">
        <p14:creationId xmlns:p14="http://schemas.microsoft.com/office/powerpoint/2010/main" val="26917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3116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31163" y="428178"/>
            <a:ext cx="4004565" cy="60016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</a:rPr>
              <a:t>Insuffisance  aortique  sévère. </a:t>
            </a:r>
          </a:p>
          <a:p>
            <a:endParaRPr lang="fr-FR" sz="3200" dirty="0">
              <a:solidFill>
                <a:prstClr val="black"/>
              </a:solidFill>
            </a:endParaRPr>
          </a:p>
          <a:p>
            <a:r>
              <a:rPr lang="fr-FR" sz="3200" b="1" dirty="0">
                <a:solidFill>
                  <a:prstClr val="black"/>
                </a:solidFill>
              </a:rPr>
              <a:t>B</a:t>
            </a:r>
            <a:r>
              <a:rPr lang="fr-FR" sz="3200" dirty="0">
                <a:solidFill>
                  <a:prstClr val="black"/>
                </a:solidFill>
              </a:rPr>
              <a:t>/ L'OG est dilatée, le VG subit une hypertrophie dilatative majeure, sa paroi est épaissie et sa cavité est très agrandie. L'IA chronique donne lieu aux plus importantes dilatations du VG. </a:t>
            </a:r>
          </a:p>
        </p:txBody>
      </p:sp>
    </p:spTree>
    <p:extLst>
      <p:ext uri="{BB962C8B-B14F-4D97-AF65-F5344CB8AC3E}">
        <p14:creationId xmlns:p14="http://schemas.microsoft.com/office/powerpoint/2010/main" val="9493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581</Words>
  <Application>Microsoft Office PowerPoint</Application>
  <PresentationFormat>Grand écran</PresentationFormat>
  <Paragraphs>179</Paragraphs>
  <Slides>31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1_Thème Office</vt:lpstr>
      <vt:lpstr>2_Thème Office</vt:lpstr>
      <vt:lpstr>Nouvelle présentation</vt:lpstr>
      <vt:lpstr>Les valvulopathies aortiques Pr Ag FOUDAD HOCINE Service de cardiologie. Hôpital militaire Constantine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Physiopathologie </vt:lpstr>
      <vt:lpstr>Présentation PowerPoint</vt:lpstr>
      <vt:lpstr>Présentation PowerPoint</vt:lpstr>
      <vt:lpstr>Présentation PowerPoint</vt:lpstr>
      <vt:lpstr>Clinique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Examen paracliniques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Complications </vt:lpstr>
      <vt:lpstr>Présentation PowerPoint</vt:lpstr>
      <vt:lpstr>Traitement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valvulopathies aortiques Pr Ag FOUDAD HOCINE Service de cardiologie. Hôpital militaire Constantine </dc:title>
  <dc:creator>FOUDAD</dc:creator>
  <cp:lastModifiedBy>FOUDAD</cp:lastModifiedBy>
  <cp:revision>6</cp:revision>
  <dcterms:created xsi:type="dcterms:W3CDTF">2021-10-17T20:20:46Z</dcterms:created>
  <dcterms:modified xsi:type="dcterms:W3CDTF">2021-10-31T10:08:06Z</dcterms:modified>
</cp:coreProperties>
</file>