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1"/>
  </p:notesMasterIdLst>
  <p:sldIdLst>
    <p:sldId id="377" r:id="rId4"/>
    <p:sldId id="395" r:id="rId5"/>
    <p:sldId id="378" r:id="rId6"/>
    <p:sldId id="296" r:id="rId7"/>
    <p:sldId id="380" r:id="rId8"/>
    <p:sldId id="311" r:id="rId9"/>
    <p:sldId id="381" r:id="rId10"/>
    <p:sldId id="372" r:id="rId11"/>
    <p:sldId id="382" r:id="rId12"/>
    <p:sldId id="383" r:id="rId13"/>
    <p:sldId id="375" r:id="rId14"/>
    <p:sldId id="373" r:id="rId15"/>
    <p:sldId id="384" r:id="rId16"/>
    <p:sldId id="313" r:id="rId17"/>
    <p:sldId id="314" r:id="rId18"/>
    <p:sldId id="315" r:id="rId19"/>
    <p:sldId id="379" r:id="rId20"/>
    <p:sldId id="317" r:id="rId21"/>
    <p:sldId id="318" r:id="rId22"/>
    <p:sldId id="376" r:id="rId23"/>
    <p:sldId id="279" r:id="rId24"/>
    <p:sldId id="282" r:id="rId25"/>
    <p:sldId id="283" r:id="rId26"/>
    <p:sldId id="284" r:id="rId27"/>
    <p:sldId id="386" r:id="rId28"/>
    <p:sldId id="385" r:id="rId29"/>
    <p:sldId id="286" r:id="rId30"/>
    <p:sldId id="388" r:id="rId31"/>
    <p:sldId id="389" r:id="rId32"/>
    <p:sldId id="390" r:id="rId33"/>
    <p:sldId id="391" r:id="rId34"/>
    <p:sldId id="393" r:id="rId35"/>
    <p:sldId id="392" r:id="rId36"/>
    <p:sldId id="287" r:id="rId37"/>
    <p:sldId id="289" r:id="rId38"/>
    <p:sldId id="394" r:id="rId39"/>
    <p:sldId id="290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93D8-74A1-45D9-8E73-9165C8BE80DF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0620E-8D64-455E-8F29-0477225EA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1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77119-872C-47E4-9655-5CA3B163D434}" type="slidenum">
              <a:rPr lang="fr-FR" altLang="fr-FR">
                <a:solidFill>
                  <a:prstClr val="black"/>
                </a:solidFill>
              </a:rPr>
              <a:pPr/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947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4F591-907F-4A31-B284-99B5EE467CD3}" type="slidenum">
              <a:rPr lang="fr-FR" altLang="fr-FR">
                <a:solidFill>
                  <a:srgbClr val="000000"/>
                </a:solidFill>
              </a:rPr>
              <a:pPr/>
              <a:t>25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047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BC0F2-B51B-4DB7-A070-14393274C7A8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90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8F3CF-2550-4DB5-956B-81123E76637C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80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C2EA9-D127-4EFF-8D7B-2BB1C29A8DD5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409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0620E-8D64-455E-8F29-0477225EA17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08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2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0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3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8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7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8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F5D1-E2A6-4CE8-BCDC-B009DB951E83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0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F271-48EB-41F9-A694-1539F77E78B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6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36E3-40DA-4045-B142-10CDD4302DA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9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D166-D38F-4C94-B143-AC08FA875C9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94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101F2-A0E5-4215-ABE4-912F7C7B302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77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59498-2226-4240-B300-605ABF6B205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4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96F0-8CC1-4088-B59C-95C6E6A705F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3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6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A926C-F594-476F-86A6-A54F13AA5C3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9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37DB0-7D74-4848-90E9-FF55AB9F22D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08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87C3-6F4E-4CBB-AAB9-EA15627BB2B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15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2A11-F10F-4C48-9A0D-20F52504477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4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7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2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5B70-FAED-425A-88AC-FED7D40A198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6CA5-5E92-4F01-B2FE-D572206E5E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1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D4E9D-E754-4C6B-84A2-89C3F4E240CD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952" y="942536"/>
            <a:ext cx="11753088" cy="4606306"/>
          </a:xfrm>
        </p:spPr>
        <p:txBody>
          <a:bodyPr>
            <a:normAutofit fontScale="90000"/>
          </a:bodyPr>
          <a:lstStyle/>
          <a:p>
            <a:r>
              <a:rPr lang="fr-FR" sz="8900" b="1" dirty="0">
                <a:latin typeface="Arial" panose="020B0604020202020204" pitchFamily="34" charset="0"/>
                <a:cs typeface="Arial" panose="020B0604020202020204" pitchFamily="34" charset="0"/>
              </a:rPr>
              <a:t>Insuffisance mitrale</a:t>
            </a: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5300" b="1" dirty="0"/>
              <a:t>Pr Ag </a:t>
            </a:r>
            <a:r>
              <a:rPr lang="fr-FR" sz="5300" b="1" dirty="0" smtClean="0"/>
              <a:t>Foudad Hocine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3600" b="1" dirty="0" smtClean="0"/>
              <a:t>Maitre de conférences A</a:t>
            </a:r>
            <a:br>
              <a:rPr lang="fr-FR" sz="36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3600" b="1" dirty="0" smtClean="0"/>
              <a:t>Service de cardiologie. Hôpital militaire Constantine</a:t>
            </a:r>
            <a:br>
              <a:rPr lang="fr-FR" sz="3600" b="1" dirty="0" smtClean="0"/>
            </a:br>
            <a:r>
              <a:rPr lang="fr-FR" sz="3600" b="1" dirty="0" smtClean="0"/>
              <a:t>2019/2020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0487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200" b="1" u="sng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IM aiguë = lésion aigue de la valve / cordage/ pilier</a:t>
            </a:r>
            <a:endParaRPr lang="fr-FR" sz="32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fr-FR" sz="3200" b="1" dirty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Endocardite infectieuse (rupture, mutilation, perforation)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Rupture de cordage</a:t>
            </a:r>
            <a:r>
              <a:rPr lang="fr-FR" sz="2800" baseline="30000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dégénérative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Rupture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 pilier (post IDM)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Traumatique (iatrogène surtout : post CMP)</a:t>
            </a: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11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49909"/>
            <a:ext cx="12192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Rupture de cordage </a:t>
            </a:r>
            <a:r>
              <a:rPr lang="fr-FR" sz="4000" b="1" dirty="0" smtClean="0"/>
              <a:t>dégénérative</a:t>
            </a:r>
          </a:p>
          <a:p>
            <a:pPr algn="ctr"/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7642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365502" cy="68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9331"/>
            <a:ext cx="12192000" cy="562355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55000"/>
              <a:buNone/>
            </a:pP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fr-F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mouvement valvulaire normaux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Perforation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valvulaire (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Endocardite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Dilatation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l’anneau (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 fonctionnelle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55000"/>
              <a:buNone/>
            </a:pP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fr-F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mouvement valvulaire exagéré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Prolapsus valvulaire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mitral (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 dégénérative chronique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Rupture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cordage (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fr-FR" u="sng">
                <a:latin typeface="Arial" panose="020B0604020202020204" pitchFamily="34" charset="0"/>
                <a:cs typeface="Arial" panose="020B0604020202020204" pitchFamily="34" charset="0"/>
              </a:rPr>
              <a:t>dégénérative </a:t>
            </a:r>
            <a:r>
              <a:rPr lang="fr-FR" u="sng" smtClean="0">
                <a:latin typeface="Arial" panose="020B0604020202020204" pitchFamily="34" charset="0"/>
                <a:cs typeface="Arial" panose="020B0604020202020204" pitchFamily="34" charset="0"/>
              </a:rPr>
              <a:t>aigue/ 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endocardite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rupture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pilier (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 ischémique aigue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55000"/>
              <a:buNone/>
            </a:pP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fr-F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mouvement valvulaire diminué</a:t>
            </a:r>
          </a:p>
          <a:p>
            <a:pPr lvl="1">
              <a:lnSpc>
                <a:spcPct val="9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RAA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fr-FR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rhumatismale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Ischémie/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restriction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ischémique </a:t>
            </a:r>
            <a:r>
              <a:rPr lang="fr-FR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chronique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320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Mécanisme</a:t>
            </a:r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: Classification </a:t>
            </a:r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Carpentier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54"/>
            <a:ext cx="12192000" cy="714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 </a:t>
            </a:r>
            <a:endParaRPr lang="fr-FR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fr-FR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chronique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fr-FR" sz="28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Signes fonctionnels</a:t>
            </a:r>
            <a:r>
              <a:rPr lang="fr-FR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longtemps bien tolérée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dyspnée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 ’effort qui s’aggrave progressivement  - dyspnée  décubitus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palpitations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(FA) </a:t>
            </a:r>
            <a:endParaRPr lang="fr-F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Asthénie 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fatigabilité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: ACFA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IC,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endocarde…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Douleur thoracique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aigue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Syndrome de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(cordage ou pilier)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fr-FR" sz="32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3200" b="1" dirty="0" smtClean="0">
                <a:solidFill>
                  <a:prstClr val="black"/>
                </a:solidFill>
              </a:rPr>
              <a:t>2</a:t>
            </a:r>
            <a:r>
              <a:rPr lang="fr-FR" sz="3200" b="1" dirty="0">
                <a:solidFill>
                  <a:prstClr val="black"/>
                </a:solidFill>
              </a:rPr>
              <a:t>) </a:t>
            </a:r>
            <a:r>
              <a:rPr lang="fr-FR" sz="3200" b="1" i="1" u="sng" dirty="0">
                <a:solidFill>
                  <a:prstClr val="black"/>
                </a:solidFill>
              </a:rPr>
              <a:t>Signes physiques</a:t>
            </a:r>
            <a:endParaRPr lang="fr-FR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prstClr val="black"/>
                </a:solidFill>
              </a:rPr>
              <a:t>stade avancé : déviation en bas et en dehors du choc de pointe</a:t>
            </a:r>
          </a:p>
          <a:p>
            <a:pPr marL="342900" lvl="0" indent="-342900" algn="just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prstClr val="black"/>
                </a:solidFill>
              </a:rPr>
              <a:t>auscultation cardiaque + + + : (décubitus latéral gauche)</a:t>
            </a:r>
          </a:p>
          <a:p>
            <a:pPr algn="just"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12192000" cy="67524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fr-FR" sz="3200" u="sng" dirty="0" smtClean="0">
                <a:solidFill>
                  <a:prstClr val="black"/>
                </a:solidFill>
              </a:rPr>
              <a:t>Souffle </a:t>
            </a:r>
            <a:r>
              <a:rPr lang="fr-FR" sz="3200" u="sng" dirty="0">
                <a:solidFill>
                  <a:prstClr val="black"/>
                </a:solidFill>
              </a:rPr>
              <a:t>d ’IM </a:t>
            </a:r>
            <a:r>
              <a:rPr lang="fr-FR" sz="3200" dirty="0">
                <a:solidFill>
                  <a:prstClr val="black"/>
                </a:solidFill>
              </a:rPr>
              <a:t>: </a:t>
            </a:r>
          </a:p>
          <a:p>
            <a:pPr algn="just">
              <a:spcBef>
                <a:spcPct val="20000"/>
              </a:spcBef>
              <a:defRPr/>
            </a:pPr>
            <a:r>
              <a:rPr lang="fr-FR" sz="3200" dirty="0">
                <a:solidFill>
                  <a:prstClr val="black"/>
                </a:solidFill>
              </a:rPr>
              <a:t>siège : pointe / irradiation : aisselle G / intensité variable / timbre : en jet de vapeur /  chronologie : Holosystolique</a:t>
            </a:r>
          </a:p>
          <a:p>
            <a:pPr indent="17463">
              <a:spcBef>
                <a:spcPct val="20000"/>
              </a:spcBef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indent="17463">
              <a:spcBef>
                <a:spcPct val="20000"/>
              </a:spcBef>
              <a:defRPr/>
            </a:pPr>
            <a:r>
              <a:rPr lang="fr-FR" sz="3200" u="sng" dirty="0" smtClean="0">
                <a:solidFill>
                  <a:prstClr val="black"/>
                </a:solidFill>
              </a:rPr>
              <a:t>Signes </a:t>
            </a:r>
            <a:r>
              <a:rPr lang="fr-FR" sz="3200" u="sng" dirty="0">
                <a:solidFill>
                  <a:prstClr val="black"/>
                </a:solidFill>
              </a:rPr>
              <a:t>de gravité </a:t>
            </a:r>
            <a:endParaRPr lang="fr-FR" sz="32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3200" dirty="0">
                <a:solidFill>
                  <a:prstClr val="black"/>
                </a:solidFill>
              </a:rPr>
              <a:t>Galop protodiastolique (B3) : signe d’IC.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3200" dirty="0">
                <a:solidFill>
                  <a:prstClr val="black"/>
                </a:solidFill>
              </a:rPr>
              <a:t>Roulement diastolique (RM fonctionnel)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3200" dirty="0">
                <a:solidFill>
                  <a:prstClr val="black"/>
                </a:solidFill>
              </a:rPr>
              <a:t>Éclat du B2 au foyer pulmonaire (HTAP)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fr-F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 smtClean="0">
                <a:solidFill>
                  <a:prstClr val="black"/>
                </a:solidFill>
              </a:rPr>
              <a:t>- </a:t>
            </a:r>
            <a:r>
              <a:rPr lang="fr-FR" sz="3200" u="sng" dirty="0" smtClean="0">
                <a:solidFill>
                  <a:prstClr val="black"/>
                </a:solidFill>
              </a:rPr>
              <a:t>Auscultation </a:t>
            </a:r>
            <a:r>
              <a:rPr lang="fr-FR" sz="3200" u="sng" dirty="0">
                <a:solidFill>
                  <a:prstClr val="black"/>
                </a:solidFill>
              </a:rPr>
              <a:t>pulmonaire </a:t>
            </a:r>
            <a:r>
              <a:rPr lang="fr-FR" sz="3200" dirty="0">
                <a:solidFill>
                  <a:prstClr val="black"/>
                </a:solidFill>
              </a:rPr>
              <a:t>: souvent normale ou signes d ’IVG</a:t>
            </a:r>
          </a:p>
          <a:p>
            <a:pPr marL="342900" lvl="0" indent="-73025">
              <a:spcBef>
                <a:spcPct val="20000"/>
              </a:spcBef>
              <a:defRPr/>
            </a:pPr>
            <a:r>
              <a:rPr lang="fr-FR" sz="3200" dirty="0">
                <a:solidFill>
                  <a:prstClr val="black"/>
                </a:solidFill>
              </a:rPr>
              <a:t>. Crépitants bilatéraux aux bases</a:t>
            </a:r>
          </a:p>
          <a:p>
            <a:pPr marL="342900" lvl="0" indent="-73025">
              <a:spcBef>
                <a:spcPct val="20000"/>
              </a:spcBef>
              <a:defRPr/>
            </a:pPr>
            <a:r>
              <a:rPr lang="fr-FR" sz="3200" dirty="0">
                <a:solidFill>
                  <a:prstClr val="black"/>
                </a:solidFill>
              </a:rPr>
              <a:t>. Crépitants diffus</a:t>
            </a:r>
          </a:p>
          <a:p>
            <a:pPr marL="342900" lvl="0" indent="-73025">
              <a:spcBef>
                <a:spcPct val="20000"/>
              </a:spcBef>
              <a:defRPr/>
            </a:pPr>
            <a:r>
              <a:rPr lang="fr-FR" sz="3200" dirty="0">
                <a:solidFill>
                  <a:prstClr val="black"/>
                </a:solidFill>
              </a:rPr>
              <a:t>. épanchement pleural</a:t>
            </a:r>
          </a:p>
          <a:p>
            <a:pPr algn="just">
              <a:spcBef>
                <a:spcPct val="20000"/>
              </a:spcBef>
              <a:defRPr/>
            </a:pP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3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fr-FR" sz="3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aiguë</a:t>
            </a:r>
            <a:endParaRPr lang="fr-FR" sz="3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D’emblée mal tolérée si importante :  subOAP ou OAP - souffle IM +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endParaRPr lang="fr-FR" sz="2800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fr-FR" sz="3000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EXAMENS COMPLEMENTAIRES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arenR"/>
              <a:defRPr/>
            </a:pPr>
            <a:r>
              <a:rPr lang="fr-FR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de thorax  </a:t>
            </a:r>
          </a:p>
          <a:p>
            <a:pPr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normale si IM minime ou modérée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dilatation de l ’OG et du VG + hypervascularisation pulmonaire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face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↑ de l’ index cardiothoracique (ICT&gt; 0.5)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inférieur gauche allongé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(dilatation VG)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arc moyen gauche convexe et débord arc moyen droit (dilatation OG)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signes d’</a:t>
            </a:r>
            <a:r>
              <a:rPr lang="fr-F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hypervascularisation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pulmonaire</a:t>
            </a:r>
          </a:p>
          <a:p>
            <a:pPr marL="84138" indent="17463">
              <a:spcBef>
                <a:spcPct val="20000"/>
              </a:spcBef>
              <a:defRPr/>
            </a:pP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200271" y="1957030"/>
            <a:ext cx="25321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prstClr val="black"/>
                </a:solidFill>
              </a:rPr>
              <a:t>Radiographie normale du thorax</a:t>
            </a:r>
          </a:p>
          <a:p>
            <a:endParaRPr lang="fr-FR" sz="3200" b="1" dirty="0">
              <a:solidFill>
                <a:prstClr val="black"/>
              </a:solidFill>
            </a:endParaRPr>
          </a:p>
          <a:p>
            <a:r>
              <a:rPr lang="fr-FR" sz="3200" b="1" dirty="0">
                <a:solidFill>
                  <a:prstClr val="black"/>
                </a:solidFill>
              </a:rPr>
              <a:t>Silhouette cardiaque et calcul de l’ICT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0"/>
            <a:ext cx="7311301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58265" y="4389120"/>
            <a:ext cx="80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VG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52403" y="2711548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AP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78589" y="1486674"/>
            <a:ext cx="834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AO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93609" y="4175760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OD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26164" y="1814827"/>
            <a:ext cx="99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5397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24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7481" y="5290235"/>
            <a:ext cx="113244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                                     </a:t>
            </a:r>
          </a:p>
          <a:p>
            <a:r>
              <a:rPr lang="fr-FR" dirty="0">
                <a:solidFill>
                  <a:prstClr val="black"/>
                </a:solidFill>
              </a:rPr>
              <a:t>                                                           </a:t>
            </a:r>
          </a:p>
          <a:p>
            <a:r>
              <a:rPr lang="fr-FR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42049" y="5293659"/>
            <a:ext cx="2495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</a:rPr>
              <a:t>Dilatation OG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20000" y="5290235"/>
            <a:ext cx="2495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</a:rPr>
              <a:t>Dilatation VG</a:t>
            </a:r>
          </a:p>
        </p:txBody>
      </p:sp>
    </p:spTree>
    <p:extLst>
      <p:ext uri="{BB962C8B-B14F-4D97-AF65-F5344CB8AC3E}">
        <p14:creationId xmlns:p14="http://schemas.microsoft.com/office/powerpoint/2010/main" val="38695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30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6438" y="-36988"/>
            <a:ext cx="11043138" cy="68949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534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981200" y="1"/>
            <a:ext cx="8229600" cy="75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PLAN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759655"/>
            <a:ext cx="12192000" cy="6098345"/>
          </a:xfrm>
        </p:spPr>
        <p:txBody>
          <a:bodyPr>
            <a:normAutofit/>
          </a:bodyPr>
          <a:lstStyle/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 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 anatomique 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Physiopathologie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Etiologies 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Mécanisme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Examens complémentaires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</a:p>
          <a:p>
            <a:pPr eaLnBrk="1" hangingPunct="1">
              <a:tabLst>
                <a:tab pos="811213" algn="l"/>
              </a:tabLst>
            </a:pPr>
            <a:r>
              <a:rPr lang="fr-FR" alt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</a:p>
          <a:p>
            <a:pPr eaLnBrk="1" hangingPunct="1">
              <a:tabLst>
                <a:tab pos="811213" algn="l"/>
              </a:tabLst>
            </a:pPr>
            <a:endParaRPr lang="fr-FR" altLang="fr-FR" sz="3000" b="1" dirty="0" smtClean="0"/>
          </a:p>
          <a:p>
            <a:pPr eaLnBrk="1" hangingPunct="1">
              <a:tabLst>
                <a:tab pos="811213" algn="l"/>
              </a:tabLst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6451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384345" y="1139483"/>
            <a:ext cx="3807655" cy="36933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contour droit</a:t>
            </a:r>
          </a:p>
          <a:p>
            <a:endParaRPr lang="fr-FR" sz="2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bosse de l'arc moyen gauche</a:t>
            </a:r>
          </a:p>
          <a:p>
            <a:endParaRPr lang="fr-FR" sz="2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allongement de l'arc inférieur gauche</a:t>
            </a:r>
          </a:p>
          <a:p>
            <a:endParaRPr lang="fr-FR" sz="2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Cardiomégalie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6" y="102462"/>
            <a:ext cx="8234392" cy="66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ECG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longtemps normal</a:t>
            </a:r>
          </a:p>
          <a:p>
            <a:pPr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importante : HAG + HVG ± troubles de rythme auriculaire : ESA, 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ACFA</a:t>
            </a:r>
          </a:p>
          <a:p>
            <a:pPr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HVG	</a:t>
            </a:r>
          </a:p>
          <a:p>
            <a:pPr marL="989013" indent="-88900"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± déviation axiale gauche</a:t>
            </a:r>
          </a:p>
          <a:p>
            <a:pPr marL="342900" indent="17463"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- Sokolow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 35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mm</a:t>
            </a:r>
          </a:p>
          <a:p>
            <a:pPr marL="1168400" indent="-184150">
              <a:spcBef>
                <a:spcPct val="20000"/>
              </a:spcBef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Troubles de  repolarisation : ondes T négatives en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précordiales gauches</a:t>
            </a: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fr-FR" sz="3200" b="1" u="sng" dirty="0" smtClean="0">
                <a:solidFill>
                  <a:prstClr val="black"/>
                </a:solidFill>
              </a:rPr>
              <a:t>Echocardiographie Doppler</a:t>
            </a:r>
            <a:endParaRPr lang="fr-FR" sz="3200" b="1" u="sng" dirty="0">
              <a:solidFill>
                <a:prstClr val="black"/>
              </a:solidFill>
            </a:endParaRPr>
          </a:p>
          <a:p>
            <a:pPr marL="1144588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</a:rPr>
              <a:t>Diagnostic positif  ( Doppler)</a:t>
            </a:r>
          </a:p>
          <a:p>
            <a:pPr marL="801688"/>
            <a:endParaRPr lang="fr-FR" sz="3200" dirty="0">
              <a:solidFill>
                <a:prstClr val="black"/>
              </a:solidFill>
            </a:endParaRPr>
          </a:p>
          <a:p>
            <a:pPr marL="1144588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</a:rPr>
              <a:t>Diagnostic étiologique</a:t>
            </a:r>
          </a:p>
          <a:p>
            <a:pPr marL="801688"/>
            <a:endParaRPr lang="fr-FR" sz="3200" dirty="0">
              <a:solidFill>
                <a:prstClr val="black"/>
              </a:solidFill>
            </a:endParaRPr>
          </a:p>
          <a:p>
            <a:pPr marL="1144588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</a:rPr>
              <a:t> Diagnostic quantitatif (Doppler) : IM sevrée si </a:t>
            </a:r>
            <a:endParaRPr lang="fr-FR" sz="3200" dirty="0" smtClean="0">
              <a:solidFill>
                <a:prstClr val="black"/>
              </a:solidFill>
            </a:endParaRPr>
          </a:p>
          <a:p>
            <a:pPr marL="801688"/>
            <a:r>
              <a:rPr lang="fr-FR" sz="3200" dirty="0">
                <a:solidFill>
                  <a:prstClr val="black"/>
                </a:solidFill>
              </a:rPr>
              <a:t> </a:t>
            </a:r>
            <a:r>
              <a:rPr lang="fr-FR" sz="3200" dirty="0" smtClean="0">
                <a:solidFill>
                  <a:prstClr val="black"/>
                </a:solidFill>
              </a:rPr>
              <a:t>    SOR </a:t>
            </a:r>
            <a:r>
              <a:rPr lang="fr-FR" sz="3200" dirty="0">
                <a:solidFill>
                  <a:prstClr val="black"/>
                </a:solidFill>
              </a:rPr>
              <a:t>≥ 40 mm</a:t>
            </a:r>
            <a:r>
              <a:rPr lang="fr-FR" sz="3200" baseline="30000" dirty="0">
                <a:solidFill>
                  <a:prstClr val="black"/>
                </a:solidFill>
              </a:rPr>
              <a:t>2 </a:t>
            </a:r>
            <a:r>
              <a:rPr lang="fr-FR" sz="3200" dirty="0" smtClean="0">
                <a:solidFill>
                  <a:prstClr val="black"/>
                </a:solidFill>
              </a:rPr>
              <a:t>/ VR </a:t>
            </a:r>
            <a:r>
              <a:rPr lang="fr-FR" sz="3200" dirty="0">
                <a:solidFill>
                  <a:prstClr val="black"/>
                </a:solidFill>
              </a:rPr>
              <a:t>≥ 60ml/battement</a:t>
            </a:r>
          </a:p>
          <a:p>
            <a:pPr marL="801688"/>
            <a:endParaRPr lang="fr-FR" sz="3200" dirty="0">
              <a:solidFill>
                <a:prstClr val="black"/>
              </a:solidFill>
            </a:endParaRPr>
          </a:p>
          <a:p>
            <a:pPr marL="1144588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</a:rPr>
              <a:t>Retentissement sur VG (+ + +) et sur OG el la pression artérielle </a:t>
            </a:r>
            <a:r>
              <a:rPr lang="fr-FR" sz="3200" dirty="0" smtClean="0">
                <a:solidFill>
                  <a:prstClr val="black"/>
                </a:solidFill>
              </a:rPr>
              <a:t>pulmonaire</a:t>
            </a:r>
            <a:endParaRPr lang="fr-FR" sz="3200" b="1" u="sng" dirty="0">
              <a:solidFill>
                <a:prstClr val="black"/>
              </a:solidFill>
            </a:endParaRPr>
          </a:p>
          <a:p>
            <a:endParaRPr lang="fr-FR" sz="3200" b="1" u="sng" dirty="0" smtClean="0">
              <a:solidFill>
                <a:prstClr val="black"/>
              </a:solidFill>
            </a:endParaRPr>
          </a:p>
          <a:p>
            <a:r>
              <a:rPr lang="fr-FR" sz="3200" b="1" u="sng" dirty="0" smtClean="0">
                <a:solidFill>
                  <a:prstClr val="black"/>
                </a:solidFill>
              </a:rPr>
              <a:t>Echocardiographie </a:t>
            </a:r>
            <a:r>
              <a:rPr lang="fr-FR" sz="3200" b="1" u="sng" dirty="0">
                <a:solidFill>
                  <a:prstClr val="black"/>
                </a:solidFill>
              </a:rPr>
              <a:t>transoesophagienne : </a:t>
            </a:r>
            <a:endParaRPr lang="fr-FR" sz="3200" dirty="0">
              <a:solidFill>
                <a:prstClr val="black"/>
              </a:solidFill>
            </a:endParaRPr>
          </a:p>
          <a:p>
            <a:pPr marL="801688" indent="366713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</a:rPr>
              <a:t>Facilite détermination mécanisme et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40629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-29-im-peu-impor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186210"/>
            <a:ext cx="7624690" cy="589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5046" y="6082045"/>
            <a:ext cx="645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1688"/>
            <a:r>
              <a:rPr lang="fr-FR" sz="3600" b="1" dirty="0">
                <a:solidFill>
                  <a:prstClr val="black"/>
                </a:solidFill>
              </a:rPr>
              <a:t>Diagnostic positif  ( Doppler)</a:t>
            </a:r>
          </a:p>
        </p:txBody>
      </p:sp>
    </p:spTree>
    <p:extLst>
      <p:ext uri="{BB962C8B-B14F-4D97-AF65-F5344CB8AC3E}">
        <p14:creationId xmlns:p14="http://schemas.microsoft.com/office/powerpoint/2010/main" val="3666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45" y="0"/>
            <a:ext cx="9061569" cy="61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391" y="6161870"/>
            <a:ext cx="10195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1688"/>
            <a:r>
              <a:rPr lang="fr-FR" sz="3600" b="1" dirty="0">
                <a:solidFill>
                  <a:prstClr val="black"/>
                </a:solidFill>
              </a:rPr>
              <a:t>Diagnostic quantitatif (Doppler) calcul de la SOR</a:t>
            </a:r>
          </a:p>
        </p:txBody>
      </p:sp>
    </p:spTree>
    <p:extLst>
      <p:ext uri="{BB962C8B-B14F-4D97-AF65-F5344CB8AC3E}">
        <p14:creationId xmlns:p14="http://schemas.microsoft.com/office/powerpoint/2010/main" val="37762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reeform 2"/>
          <p:cNvSpPr>
            <a:spLocks/>
          </p:cNvSpPr>
          <p:nvPr/>
        </p:nvSpPr>
        <p:spPr bwMode="auto">
          <a:xfrm>
            <a:off x="6423026" y="2895600"/>
            <a:ext cx="2263775" cy="1524000"/>
          </a:xfrm>
          <a:custGeom>
            <a:avLst/>
            <a:gdLst>
              <a:gd name="T0" fmla="*/ 0 w 737"/>
              <a:gd name="T1" fmla="*/ 157 h 439"/>
              <a:gd name="T2" fmla="*/ 165 w 737"/>
              <a:gd name="T3" fmla="*/ 133 h 439"/>
              <a:gd name="T4" fmla="*/ 267 w 737"/>
              <a:gd name="T5" fmla="*/ 94 h 439"/>
              <a:gd name="T6" fmla="*/ 392 w 737"/>
              <a:gd name="T7" fmla="*/ 16 h 439"/>
              <a:gd name="T8" fmla="*/ 455 w 737"/>
              <a:gd name="T9" fmla="*/ 0 h 439"/>
              <a:gd name="T10" fmla="*/ 557 w 737"/>
              <a:gd name="T11" fmla="*/ 8 h 439"/>
              <a:gd name="T12" fmla="*/ 675 w 737"/>
              <a:gd name="T13" fmla="*/ 63 h 439"/>
              <a:gd name="T14" fmla="*/ 698 w 737"/>
              <a:gd name="T15" fmla="*/ 79 h 439"/>
              <a:gd name="T16" fmla="*/ 737 w 737"/>
              <a:gd name="T17" fmla="*/ 306 h 439"/>
              <a:gd name="T18" fmla="*/ 683 w 737"/>
              <a:gd name="T19" fmla="*/ 439 h 439"/>
              <a:gd name="T20" fmla="*/ 290 w 737"/>
              <a:gd name="T21" fmla="*/ 416 h 439"/>
              <a:gd name="T22" fmla="*/ 55 w 737"/>
              <a:gd name="T23" fmla="*/ 385 h 439"/>
              <a:gd name="T24" fmla="*/ 0 w 737"/>
              <a:gd name="T25" fmla="*/ 36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7" h="439">
                <a:moveTo>
                  <a:pt x="0" y="157"/>
                </a:moveTo>
                <a:cubicBezTo>
                  <a:pt x="57" y="150"/>
                  <a:pt x="107" y="139"/>
                  <a:pt x="165" y="133"/>
                </a:cubicBezTo>
                <a:cubicBezTo>
                  <a:pt x="199" y="119"/>
                  <a:pt x="231" y="103"/>
                  <a:pt x="267" y="94"/>
                </a:cubicBezTo>
                <a:cubicBezTo>
                  <a:pt x="302" y="48"/>
                  <a:pt x="337" y="33"/>
                  <a:pt x="392" y="16"/>
                </a:cubicBezTo>
                <a:cubicBezTo>
                  <a:pt x="412" y="9"/>
                  <a:pt x="455" y="0"/>
                  <a:pt x="455" y="0"/>
                </a:cubicBezTo>
                <a:cubicBezTo>
                  <a:pt x="489" y="2"/>
                  <a:pt x="523" y="2"/>
                  <a:pt x="557" y="8"/>
                </a:cubicBezTo>
                <a:cubicBezTo>
                  <a:pt x="598" y="15"/>
                  <a:pt x="635" y="49"/>
                  <a:pt x="675" y="63"/>
                </a:cubicBezTo>
                <a:cubicBezTo>
                  <a:pt x="682" y="68"/>
                  <a:pt x="693" y="70"/>
                  <a:pt x="698" y="79"/>
                </a:cubicBezTo>
                <a:cubicBezTo>
                  <a:pt x="716" y="116"/>
                  <a:pt x="733" y="277"/>
                  <a:pt x="737" y="306"/>
                </a:cubicBezTo>
                <a:cubicBezTo>
                  <a:pt x="730" y="383"/>
                  <a:pt x="731" y="390"/>
                  <a:pt x="683" y="439"/>
                </a:cubicBezTo>
                <a:cubicBezTo>
                  <a:pt x="551" y="433"/>
                  <a:pt x="421" y="427"/>
                  <a:pt x="290" y="416"/>
                </a:cubicBezTo>
                <a:cubicBezTo>
                  <a:pt x="220" y="391"/>
                  <a:pt x="129" y="393"/>
                  <a:pt x="55" y="385"/>
                </a:cubicBezTo>
                <a:cubicBezTo>
                  <a:pt x="5" y="368"/>
                  <a:pt x="24" y="369"/>
                  <a:pt x="0" y="369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07" name="Freeform 3"/>
          <p:cNvSpPr>
            <a:spLocks/>
          </p:cNvSpPr>
          <p:nvPr/>
        </p:nvSpPr>
        <p:spPr bwMode="auto">
          <a:xfrm>
            <a:off x="6270626" y="3124200"/>
            <a:ext cx="1806575" cy="1143000"/>
          </a:xfrm>
          <a:custGeom>
            <a:avLst/>
            <a:gdLst>
              <a:gd name="T0" fmla="*/ 0 w 737"/>
              <a:gd name="T1" fmla="*/ 157 h 439"/>
              <a:gd name="T2" fmla="*/ 165 w 737"/>
              <a:gd name="T3" fmla="*/ 133 h 439"/>
              <a:gd name="T4" fmla="*/ 267 w 737"/>
              <a:gd name="T5" fmla="*/ 94 h 439"/>
              <a:gd name="T6" fmla="*/ 392 w 737"/>
              <a:gd name="T7" fmla="*/ 16 h 439"/>
              <a:gd name="T8" fmla="*/ 455 w 737"/>
              <a:gd name="T9" fmla="*/ 0 h 439"/>
              <a:gd name="T10" fmla="*/ 557 w 737"/>
              <a:gd name="T11" fmla="*/ 8 h 439"/>
              <a:gd name="T12" fmla="*/ 675 w 737"/>
              <a:gd name="T13" fmla="*/ 63 h 439"/>
              <a:gd name="T14" fmla="*/ 698 w 737"/>
              <a:gd name="T15" fmla="*/ 79 h 439"/>
              <a:gd name="T16" fmla="*/ 737 w 737"/>
              <a:gd name="T17" fmla="*/ 306 h 439"/>
              <a:gd name="T18" fmla="*/ 683 w 737"/>
              <a:gd name="T19" fmla="*/ 439 h 439"/>
              <a:gd name="T20" fmla="*/ 290 w 737"/>
              <a:gd name="T21" fmla="*/ 416 h 439"/>
              <a:gd name="T22" fmla="*/ 55 w 737"/>
              <a:gd name="T23" fmla="*/ 385 h 439"/>
              <a:gd name="T24" fmla="*/ 0 w 737"/>
              <a:gd name="T25" fmla="*/ 36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7" h="439">
                <a:moveTo>
                  <a:pt x="0" y="157"/>
                </a:moveTo>
                <a:cubicBezTo>
                  <a:pt x="57" y="150"/>
                  <a:pt x="107" y="139"/>
                  <a:pt x="165" y="133"/>
                </a:cubicBezTo>
                <a:cubicBezTo>
                  <a:pt x="199" y="119"/>
                  <a:pt x="231" y="103"/>
                  <a:pt x="267" y="94"/>
                </a:cubicBezTo>
                <a:cubicBezTo>
                  <a:pt x="302" y="48"/>
                  <a:pt x="337" y="33"/>
                  <a:pt x="392" y="16"/>
                </a:cubicBezTo>
                <a:cubicBezTo>
                  <a:pt x="412" y="9"/>
                  <a:pt x="455" y="0"/>
                  <a:pt x="455" y="0"/>
                </a:cubicBezTo>
                <a:cubicBezTo>
                  <a:pt x="489" y="2"/>
                  <a:pt x="523" y="2"/>
                  <a:pt x="557" y="8"/>
                </a:cubicBezTo>
                <a:cubicBezTo>
                  <a:pt x="598" y="15"/>
                  <a:pt x="635" y="49"/>
                  <a:pt x="675" y="63"/>
                </a:cubicBezTo>
                <a:cubicBezTo>
                  <a:pt x="682" y="68"/>
                  <a:pt x="693" y="70"/>
                  <a:pt x="698" y="79"/>
                </a:cubicBezTo>
                <a:cubicBezTo>
                  <a:pt x="716" y="116"/>
                  <a:pt x="733" y="277"/>
                  <a:pt x="737" y="306"/>
                </a:cubicBezTo>
                <a:cubicBezTo>
                  <a:pt x="730" y="383"/>
                  <a:pt x="731" y="390"/>
                  <a:pt x="683" y="439"/>
                </a:cubicBezTo>
                <a:cubicBezTo>
                  <a:pt x="551" y="433"/>
                  <a:pt x="421" y="427"/>
                  <a:pt x="290" y="416"/>
                </a:cubicBezTo>
                <a:cubicBezTo>
                  <a:pt x="220" y="391"/>
                  <a:pt x="129" y="393"/>
                  <a:pt x="55" y="385"/>
                </a:cubicBezTo>
                <a:cubicBezTo>
                  <a:pt x="5" y="368"/>
                  <a:pt x="24" y="369"/>
                  <a:pt x="0" y="369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08" name="Freeform 4"/>
          <p:cNvSpPr>
            <a:spLocks/>
          </p:cNvSpPr>
          <p:nvPr/>
        </p:nvSpPr>
        <p:spPr bwMode="auto">
          <a:xfrm>
            <a:off x="2870200" y="1790700"/>
            <a:ext cx="3848100" cy="3238500"/>
          </a:xfrm>
          <a:custGeom>
            <a:avLst/>
            <a:gdLst>
              <a:gd name="T0" fmla="*/ 2416 w 2424"/>
              <a:gd name="T1" fmla="*/ 1744 h 2040"/>
              <a:gd name="T2" fmla="*/ 2272 w 2424"/>
              <a:gd name="T3" fmla="*/ 1936 h 2040"/>
              <a:gd name="T4" fmla="*/ 1504 w 2424"/>
              <a:gd name="T5" fmla="*/ 2032 h 2040"/>
              <a:gd name="T6" fmla="*/ 880 w 2424"/>
              <a:gd name="T7" fmla="*/ 1984 h 2040"/>
              <a:gd name="T8" fmla="*/ 304 w 2424"/>
              <a:gd name="T9" fmla="*/ 1744 h 2040"/>
              <a:gd name="T10" fmla="*/ 112 w 2424"/>
              <a:gd name="T11" fmla="*/ 1360 h 2040"/>
              <a:gd name="T12" fmla="*/ 16 w 2424"/>
              <a:gd name="T13" fmla="*/ 928 h 2040"/>
              <a:gd name="T14" fmla="*/ 208 w 2424"/>
              <a:gd name="T15" fmla="*/ 688 h 2040"/>
              <a:gd name="T16" fmla="*/ 592 w 2424"/>
              <a:gd name="T17" fmla="*/ 400 h 2040"/>
              <a:gd name="T18" fmla="*/ 1264 w 2424"/>
              <a:gd name="T19" fmla="*/ 208 h 2040"/>
              <a:gd name="T20" fmla="*/ 2080 w 2424"/>
              <a:gd name="T21" fmla="*/ 16 h 2040"/>
              <a:gd name="T22" fmla="*/ 2224 w 2424"/>
              <a:gd name="T23" fmla="*/ 112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24" h="2040">
                <a:moveTo>
                  <a:pt x="2416" y="1744"/>
                </a:moveTo>
                <a:cubicBezTo>
                  <a:pt x="2420" y="1816"/>
                  <a:pt x="2424" y="1888"/>
                  <a:pt x="2272" y="1936"/>
                </a:cubicBezTo>
                <a:cubicBezTo>
                  <a:pt x="2120" y="1984"/>
                  <a:pt x="1736" y="2024"/>
                  <a:pt x="1504" y="2032"/>
                </a:cubicBezTo>
                <a:cubicBezTo>
                  <a:pt x="1272" y="2040"/>
                  <a:pt x="1080" y="2032"/>
                  <a:pt x="880" y="1984"/>
                </a:cubicBezTo>
                <a:cubicBezTo>
                  <a:pt x="680" y="1936"/>
                  <a:pt x="432" y="1848"/>
                  <a:pt x="304" y="1744"/>
                </a:cubicBezTo>
                <a:cubicBezTo>
                  <a:pt x="176" y="1640"/>
                  <a:pt x="160" y="1496"/>
                  <a:pt x="112" y="1360"/>
                </a:cubicBezTo>
                <a:cubicBezTo>
                  <a:pt x="64" y="1224"/>
                  <a:pt x="0" y="1040"/>
                  <a:pt x="16" y="928"/>
                </a:cubicBezTo>
                <a:cubicBezTo>
                  <a:pt x="32" y="816"/>
                  <a:pt x="112" y="776"/>
                  <a:pt x="208" y="688"/>
                </a:cubicBezTo>
                <a:cubicBezTo>
                  <a:pt x="304" y="600"/>
                  <a:pt x="416" y="480"/>
                  <a:pt x="592" y="400"/>
                </a:cubicBezTo>
                <a:cubicBezTo>
                  <a:pt x="768" y="320"/>
                  <a:pt x="1016" y="272"/>
                  <a:pt x="1264" y="208"/>
                </a:cubicBezTo>
                <a:cubicBezTo>
                  <a:pt x="1512" y="144"/>
                  <a:pt x="1920" y="32"/>
                  <a:pt x="2080" y="16"/>
                </a:cubicBezTo>
                <a:cubicBezTo>
                  <a:pt x="2240" y="0"/>
                  <a:pt x="2200" y="96"/>
                  <a:pt x="2224" y="112"/>
                </a:cubicBezTo>
              </a:path>
            </a:pathLst>
          </a:custGeom>
          <a:solidFill>
            <a:schemeClr val="bg2"/>
          </a:solidFill>
          <a:ln w="762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09" name="Freeform 5"/>
          <p:cNvSpPr>
            <a:spLocks/>
          </p:cNvSpPr>
          <p:nvPr/>
        </p:nvSpPr>
        <p:spPr bwMode="auto">
          <a:xfrm>
            <a:off x="6705600" y="2608264"/>
            <a:ext cx="2133600" cy="2255837"/>
          </a:xfrm>
          <a:custGeom>
            <a:avLst/>
            <a:gdLst>
              <a:gd name="T0" fmla="*/ 21 w 1344"/>
              <a:gd name="T1" fmla="*/ 225 h 1421"/>
              <a:gd name="T2" fmla="*/ 107 w 1344"/>
              <a:gd name="T3" fmla="*/ 171 h 1421"/>
              <a:gd name="T4" fmla="*/ 309 w 1344"/>
              <a:gd name="T5" fmla="*/ 39 h 1421"/>
              <a:gd name="T6" fmla="*/ 487 w 1344"/>
              <a:gd name="T7" fmla="*/ 0 h 1421"/>
              <a:gd name="T8" fmla="*/ 930 w 1344"/>
              <a:gd name="T9" fmla="*/ 54 h 1421"/>
              <a:gd name="T10" fmla="*/ 984 w 1344"/>
              <a:gd name="T11" fmla="*/ 78 h 1421"/>
              <a:gd name="T12" fmla="*/ 1062 w 1344"/>
              <a:gd name="T13" fmla="*/ 171 h 1421"/>
              <a:gd name="T14" fmla="*/ 1116 w 1344"/>
              <a:gd name="T15" fmla="*/ 217 h 1421"/>
              <a:gd name="T16" fmla="*/ 1194 w 1344"/>
              <a:gd name="T17" fmla="*/ 303 h 1421"/>
              <a:gd name="T18" fmla="*/ 1210 w 1344"/>
              <a:gd name="T19" fmla="*/ 326 h 1421"/>
              <a:gd name="T20" fmla="*/ 1344 w 1344"/>
              <a:gd name="T21" fmla="*/ 749 h 1421"/>
              <a:gd name="T22" fmla="*/ 1248 w 1344"/>
              <a:gd name="T23" fmla="*/ 1229 h 1421"/>
              <a:gd name="T24" fmla="*/ 672 w 1344"/>
              <a:gd name="T25" fmla="*/ 1421 h 1421"/>
              <a:gd name="T26" fmla="*/ 0 w 1344"/>
              <a:gd name="T27" fmla="*/ 1229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4" h="1421">
                <a:moveTo>
                  <a:pt x="21" y="225"/>
                </a:moveTo>
                <a:cubicBezTo>
                  <a:pt x="76" y="171"/>
                  <a:pt x="3" y="237"/>
                  <a:pt x="107" y="171"/>
                </a:cubicBezTo>
                <a:cubicBezTo>
                  <a:pt x="203" y="109"/>
                  <a:pt x="220" y="80"/>
                  <a:pt x="309" y="39"/>
                </a:cubicBezTo>
                <a:cubicBezTo>
                  <a:pt x="364" y="12"/>
                  <a:pt x="427" y="12"/>
                  <a:pt x="487" y="0"/>
                </a:cubicBezTo>
                <a:cubicBezTo>
                  <a:pt x="678" y="14"/>
                  <a:pt x="768" y="23"/>
                  <a:pt x="930" y="54"/>
                </a:cubicBezTo>
                <a:cubicBezTo>
                  <a:pt x="947" y="63"/>
                  <a:pt x="968" y="65"/>
                  <a:pt x="984" y="78"/>
                </a:cubicBezTo>
                <a:cubicBezTo>
                  <a:pt x="1015" y="103"/>
                  <a:pt x="1033" y="142"/>
                  <a:pt x="1062" y="171"/>
                </a:cubicBezTo>
                <a:cubicBezTo>
                  <a:pt x="1078" y="187"/>
                  <a:pt x="1099" y="200"/>
                  <a:pt x="1116" y="217"/>
                </a:cubicBezTo>
                <a:cubicBezTo>
                  <a:pt x="1143" y="244"/>
                  <a:pt x="1168" y="273"/>
                  <a:pt x="1194" y="303"/>
                </a:cubicBezTo>
                <a:cubicBezTo>
                  <a:pt x="1200" y="310"/>
                  <a:pt x="1210" y="326"/>
                  <a:pt x="1210" y="326"/>
                </a:cubicBezTo>
                <a:lnTo>
                  <a:pt x="1344" y="749"/>
                </a:lnTo>
                <a:lnTo>
                  <a:pt x="1248" y="1229"/>
                </a:lnTo>
                <a:lnTo>
                  <a:pt x="672" y="1421"/>
                </a:lnTo>
                <a:lnTo>
                  <a:pt x="0" y="1229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10" name="Freeform 6"/>
          <p:cNvSpPr>
            <a:spLocks/>
          </p:cNvSpPr>
          <p:nvPr/>
        </p:nvSpPr>
        <p:spPr bwMode="auto">
          <a:xfrm>
            <a:off x="3365500" y="2044700"/>
            <a:ext cx="3340100" cy="2628900"/>
          </a:xfrm>
          <a:custGeom>
            <a:avLst/>
            <a:gdLst>
              <a:gd name="T0" fmla="*/ 2104 w 2104"/>
              <a:gd name="T1" fmla="*/ 1584 h 1656"/>
              <a:gd name="T2" fmla="*/ 1432 w 2104"/>
              <a:gd name="T3" fmla="*/ 1632 h 1656"/>
              <a:gd name="T4" fmla="*/ 904 w 2104"/>
              <a:gd name="T5" fmla="*/ 1632 h 1656"/>
              <a:gd name="T6" fmla="*/ 376 w 2104"/>
              <a:gd name="T7" fmla="*/ 1488 h 1656"/>
              <a:gd name="T8" fmla="*/ 40 w 2104"/>
              <a:gd name="T9" fmla="*/ 960 h 1656"/>
              <a:gd name="T10" fmla="*/ 136 w 2104"/>
              <a:gd name="T11" fmla="*/ 624 h 1656"/>
              <a:gd name="T12" fmla="*/ 760 w 2104"/>
              <a:gd name="T13" fmla="*/ 384 h 1656"/>
              <a:gd name="T14" fmla="*/ 1480 w 2104"/>
              <a:gd name="T15" fmla="*/ 96 h 1656"/>
              <a:gd name="T16" fmla="*/ 1912 w 2104"/>
              <a:gd name="T17" fmla="*/ 0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1656">
                <a:moveTo>
                  <a:pt x="2104" y="1584"/>
                </a:moveTo>
                <a:cubicBezTo>
                  <a:pt x="1868" y="1604"/>
                  <a:pt x="1632" y="1624"/>
                  <a:pt x="1432" y="1632"/>
                </a:cubicBezTo>
                <a:cubicBezTo>
                  <a:pt x="1232" y="1640"/>
                  <a:pt x="1080" y="1656"/>
                  <a:pt x="904" y="1632"/>
                </a:cubicBezTo>
                <a:cubicBezTo>
                  <a:pt x="728" y="1608"/>
                  <a:pt x="520" y="1600"/>
                  <a:pt x="376" y="1488"/>
                </a:cubicBezTo>
                <a:cubicBezTo>
                  <a:pt x="232" y="1376"/>
                  <a:pt x="80" y="1104"/>
                  <a:pt x="40" y="960"/>
                </a:cubicBezTo>
                <a:cubicBezTo>
                  <a:pt x="0" y="816"/>
                  <a:pt x="16" y="720"/>
                  <a:pt x="136" y="624"/>
                </a:cubicBezTo>
                <a:cubicBezTo>
                  <a:pt x="256" y="528"/>
                  <a:pt x="536" y="472"/>
                  <a:pt x="760" y="384"/>
                </a:cubicBezTo>
                <a:cubicBezTo>
                  <a:pt x="984" y="296"/>
                  <a:pt x="1288" y="160"/>
                  <a:pt x="1480" y="96"/>
                </a:cubicBezTo>
                <a:cubicBezTo>
                  <a:pt x="1672" y="32"/>
                  <a:pt x="1792" y="16"/>
                  <a:pt x="1912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11" name="Freeform 7"/>
          <p:cNvSpPr>
            <a:spLocks/>
          </p:cNvSpPr>
          <p:nvPr/>
        </p:nvSpPr>
        <p:spPr bwMode="auto">
          <a:xfrm>
            <a:off x="6400800" y="901700"/>
            <a:ext cx="1828800" cy="1066800"/>
          </a:xfrm>
          <a:custGeom>
            <a:avLst/>
            <a:gdLst>
              <a:gd name="T0" fmla="*/ 0 w 1152"/>
              <a:gd name="T1" fmla="*/ 672 h 672"/>
              <a:gd name="T2" fmla="*/ 480 w 1152"/>
              <a:gd name="T3" fmla="*/ 432 h 672"/>
              <a:gd name="T4" fmla="*/ 960 w 1152"/>
              <a:gd name="T5" fmla="*/ 144 h 672"/>
              <a:gd name="T6" fmla="*/ 1152 w 1152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672">
                <a:moveTo>
                  <a:pt x="0" y="672"/>
                </a:moveTo>
                <a:cubicBezTo>
                  <a:pt x="160" y="596"/>
                  <a:pt x="320" y="520"/>
                  <a:pt x="480" y="432"/>
                </a:cubicBezTo>
                <a:cubicBezTo>
                  <a:pt x="640" y="344"/>
                  <a:pt x="848" y="216"/>
                  <a:pt x="960" y="144"/>
                </a:cubicBezTo>
                <a:cubicBezTo>
                  <a:pt x="1072" y="72"/>
                  <a:pt x="1112" y="36"/>
                  <a:pt x="115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12" name="Freeform 8"/>
          <p:cNvSpPr>
            <a:spLocks/>
          </p:cNvSpPr>
          <p:nvPr/>
        </p:nvSpPr>
        <p:spPr bwMode="auto">
          <a:xfrm>
            <a:off x="6705600" y="1816100"/>
            <a:ext cx="1828800" cy="1066800"/>
          </a:xfrm>
          <a:custGeom>
            <a:avLst/>
            <a:gdLst>
              <a:gd name="T0" fmla="*/ 0 w 1152"/>
              <a:gd name="T1" fmla="*/ 672 h 672"/>
              <a:gd name="T2" fmla="*/ 480 w 1152"/>
              <a:gd name="T3" fmla="*/ 432 h 672"/>
              <a:gd name="T4" fmla="*/ 960 w 1152"/>
              <a:gd name="T5" fmla="*/ 144 h 672"/>
              <a:gd name="T6" fmla="*/ 1152 w 1152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672">
                <a:moveTo>
                  <a:pt x="0" y="672"/>
                </a:moveTo>
                <a:cubicBezTo>
                  <a:pt x="160" y="596"/>
                  <a:pt x="320" y="520"/>
                  <a:pt x="480" y="432"/>
                </a:cubicBezTo>
                <a:cubicBezTo>
                  <a:pt x="640" y="344"/>
                  <a:pt x="848" y="216"/>
                  <a:pt x="960" y="144"/>
                </a:cubicBezTo>
                <a:cubicBezTo>
                  <a:pt x="1072" y="72"/>
                  <a:pt x="1112" y="36"/>
                  <a:pt x="115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23913" name="Group 9"/>
          <p:cNvGrpSpPr>
            <a:grpSpLocks/>
          </p:cNvGrpSpPr>
          <p:nvPr/>
        </p:nvGrpSpPr>
        <p:grpSpPr bwMode="auto">
          <a:xfrm>
            <a:off x="6096000" y="2959100"/>
            <a:ext cx="609600" cy="1524000"/>
            <a:chOff x="2880" y="2016"/>
            <a:chExt cx="384" cy="960"/>
          </a:xfrm>
        </p:grpSpPr>
        <p:sp>
          <p:nvSpPr>
            <p:cNvPr id="123914" name="Freeform 10"/>
            <p:cNvSpPr>
              <a:spLocks/>
            </p:cNvSpPr>
            <p:nvPr/>
          </p:nvSpPr>
          <p:spPr bwMode="auto">
            <a:xfrm>
              <a:off x="2928" y="2688"/>
              <a:ext cx="336" cy="288"/>
            </a:xfrm>
            <a:custGeom>
              <a:avLst/>
              <a:gdLst>
                <a:gd name="T0" fmla="*/ 336 w 336"/>
                <a:gd name="T1" fmla="*/ 288 h 288"/>
                <a:gd name="T2" fmla="*/ 144 w 336"/>
                <a:gd name="T3" fmla="*/ 96 h 288"/>
                <a:gd name="T4" fmla="*/ 0 w 336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88">
                  <a:moveTo>
                    <a:pt x="336" y="288"/>
                  </a:moveTo>
                  <a:cubicBezTo>
                    <a:pt x="268" y="216"/>
                    <a:pt x="200" y="144"/>
                    <a:pt x="144" y="96"/>
                  </a:cubicBezTo>
                  <a:cubicBezTo>
                    <a:pt x="88" y="48"/>
                    <a:pt x="44" y="2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D9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3915" name="Freeform 11"/>
            <p:cNvSpPr>
              <a:spLocks/>
            </p:cNvSpPr>
            <p:nvPr/>
          </p:nvSpPr>
          <p:spPr bwMode="auto">
            <a:xfrm>
              <a:off x="2880" y="2016"/>
              <a:ext cx="384" cy="384"/>
            </a:xfrm>
            <a:custGeom>
              <a:avLst/>
              <a:gdLst>
                <a:gd name="T0" fmla="*/ 384 w 384"/>
                <a:gd name="T1" fmla="*/ 0 h 384"/>
                <a:gd name="T2" fmla="*/ 192 w 384"/>
                <a:gd name="T3" fmla="*/ 288 h 384"/>
                <a:gd name="T4" fmla="*/ 0 w 384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384">
                  <a:moveTo>
                    <a:pt x="384" y="0"/>
                  </a:moveTo>
                  <a:cubicBezTo>
                    <a:pt x="320" y="112"/>
                    <a:pt x="256" y="224"/>
                    <a:pt x="192" y="288"/>
                  </a:cubicBezTo>
                  <a:cubicBezTo>
                    <a:pt x="128" y="352"/>
                    <a:pt x="64" y="368"/>
                    <a:pt x="0" y="384"/>
                  </a:cubicBezTo>
                </a:path>
              </a:pathLst>
            </a:custGeom>
            <a:noFill/>
            <a:ln w="57150" cmpd="sng">
              <a:solidFill>
                <a:srgbClr val="D9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123916" name="Freeform 12"/>
          <p:cNvSpPr>
            <a:spLocks/>
          </p:cNvSpPr>
          <p:nvPr/>
        </p:nvSpPr>
        <p:spPr bwMode="auto">
          <a:xfrm>
            <a:off x="6400800" y="1968500"/>
            <a:ext cx="381000" cy="266700"/>
          </a:xfrm>
          <a:custGeom>
            <a:avLst/>
            <a:gdLst>
              <a:gd name="T0" fmla="*/ 0 w 240"/>
              <a:gd name="T1" fmla="*/ 0 h 168"/>
              <a:gd name="T2" fmla="*/ 144 w 240"/>
              <a:gd name="T3" fmla="*/ 144 h 168"/>
              <a:gd name="T4" fmla="*/ 240 w 240"/>
              <a:gd name="T5" fmla="*/ 14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68">
                <a:moveTo>
                  <a:pt x="0" y="0"/>
                </a:moveTo>
                <a:cubicBezTo>
                  <a:pt x="52" y="60"/>
                  <a:pt x="104" y="120"/>
                  <a:pt x="144" y="144"/>
                </a:cubicBezTo>
                <a:cubicBezTo>
                  <a:pt x="184" y="168"/>
                  <a:pt x="212" y="156"/>
                  <a:pt x="240" y="144"/>
                </a:cubicBezTo>
              </a:path>
            </a:pathLst>
          </a:custGeom>
          <a:noFill/>
          <a:ln w="38100" cmpd="sng">
            <a:solidFill>
              <a:srgbClr val="D9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17" name="Freeform 13"/>
          <p:cNvSpPr>
            <a:spLocks/>
          </p:cNvSpPr>
          <p:nvPr/>
        </p:nvSpPr>
        <p:spPr bwMode="auto">
          <a:xfrm>
            <a:off x="6616700" y="2349500"/>
            <a:ext cx="165100" cy="533400"/>
          </a:xfrm>
          <a:custGeom>
            <a:avLst/>
            <a:gdLst>
              <a:gd name="T0" fmla="*/ 56 w 104"/>
              <a:gd name="T1" fmla="*/ 336 h 336"/>
              <a:gd name="T2" fmla="*/ 8 w 104"/>
              <a:gd name="T3" fmla="*/ 192 h 336"/>
              <a:gd name="T4" fmla="*/ 104 w 104"/>
              <a:gd name="T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336">
                <a:moveTo>
                  <a:pt x="56" y="336"/>
                </a:moveTo>
                <a:cubicBezTo>
                  <a:pt x="28" y="292"/>
                  <a:pt x="0" y="248"/>
                  <a:pt x="8" y="192"/>
                </a:cubicBezTo>
                <a:cubicBezTo>
                  <a:pt x="16" y="136"/>
                  <a:pt x="60" y="68"/>
                  <a:pt x="104" y="0"/>
                </a:cubicBezTo>
              </a:path>
            </a:pathLst>
          </a:custGeom>
          <a:noFill/>
          <a:ln w="38100" cmpd="sng">
            <a:solidFill>
              <a:srgbClr val="D9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7756525" y="3568701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OG</a:t>
            </a:r>
            <a:endParaRPr lang="fr-FR" altLang="fr-FR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7543800" y="151130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Ao</a:t>
            </a:r>
            <a:endParaRPr lang="fr-FR" altLang="fr-FR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3810001" y="3248026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VG</a:t>
            </a:r>
            <a:endParaRPr lang="fr-FR" altLang="fr-FR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3921" name="Freeform 17"/>
          <p:cNvSpPr>
            <a:spLocks/>
          </p:cNvSpPr>
          <p:nvPr/>
        </p:nvSpPr>
        <p:spPr bwMode="auto">
          <a:xfrm>
            <a:off x="4711700" y="762000"/>
            <a:ext cx="4813300" cy="3314700"/>
          </a:xfrm>
          <a:custGeom>
            <a:avLst/>
            <a:gdLst>
              <a:gd name="T0" fmla="*/ 3032 w 3032"/>
              <a:gd name="T1" fmla="*/ 0 h 2088"/>
              <a:gd name="T2" fmla="*/ 440 w 3032"/>
              <a:gd name="T3" fmla="*/ 1488 h 2088"/>
              <a:gd name="T4" fmla="*/ 392 w 3032"/>
              <a:gd name="T5" fmla="*/ 2016 h 2088"/>
              <a:gd name="T6" fmla="*/ 680 w 3032"/>
              <a:gd name="T7" fmla="*/ 1920 h 2088"/>
              <a:gd name="T8" fmla="*/ 536 w 3032"/>
              <a:gd name="T9" fmla="*/ 1680 h 2088"/>
              <a:gd name="T10" fmla="*/ 392 w 3032"/>
              <a:gd name="T11" fmla="*/ 1776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2" h="2088">
                <a:moveTo>
                  <a:pt x="3032" y="0"/>
                </a:moveTo>
                <a:cubicBezTo>
                  <a:pt x="1956" y="576"/>
                  <a:pt x="880" y="1152"/>
                  <a:pt x="440" y="1488"/>
                </a:cubicBezTo>
                <a:cubicBezTo>
                  <a:pt x="0" y="1824"/>
                  <a:pt x="352" y="1944"/>
                  <a:pt x="392" y="2016"/>
                </a:cubicBezTo>
                <a:cubicBezTo>
                  <a:pt x="432" y="2088"/>
                  <a:pt x="656" y="1976"/>
                  <a:pt x="680" y="1920"/>
                </a:cubicBezTo>
                <a:cubicBezTo>
                  <a:pt x="704" y="1864"/>
                  <a:pt x="584" y="1704"/>
                  <a:pt x="536" y="1680"/>
                </a:cubicBezTo>
                <a:cubicBezTo>
                  <a:pt x="488" y="1656"/>
                  <a:pt x="440" y="1716"/>
                  <a:pt x="392" y="1776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22" name="Freeform 18"/>
          <p:cNvSpPr>
            <a:spLocks/>
          </p:cNvSpPr>
          <p:nvPr/>
        </p:nvSpPr>
        <p:spPr bwMode="auto">
          <a:xfrm>
            <a:off x="6118225" y="3336926"/>
            <a:ext cx="1169988" cy="696913"/>
          </a:xfrm>
          <a:custGeom>
            <a:avLst/>
            <a:gdLst>
              <a:gd name="T0" fmla="*/ 0 w 737"/>
              <a:gd name="T1" fmla="*/ 157 h 439"/>
              <a:gd name="T2" fmla="*/ 165 w 737"/>
              <a:gd name="T3" fmla="*/ 133 h 439"/>
              <a:gd name="T4" fmla="*/ 267 w 737"/>
              <a:gd name="T5" fmla="*/ 94 h 439"/>
              <a:gd name="T6" fmla="*/ 392 w 737"/>
              <a:gd name="T7" fmla="*/ 16 h 439"/>
              <a:gd name="T8" fmla="*/ 455 w 737"/>
              <a:gd name="T9" fmla="*/ 0 h 439"/>
              <a:gd name="T10" fmla="*/ 557 w 737"/>
              <a:gd name="T11" fmla="*/ 8 h 439"/>
              <a:gd name="T12" fmla="*/ 675 w 737"/>
              <a:gd name="T13" fmla="*/ 63 h 439"/>
              <a:gd name="T14" fmla="*/ 698 w 737"/>
              <a:gd name="T15" fmla="*/ 79 h 439"/>
              <a:gd name="T16" fmla="*/ 737 w 737"/>
              <a:gd name="T17" fmla="*/ 306 h 439"/>
              <a:gd name="T18" fmla="*/ 683 w 737"/>
              <a:gd name="T19" fmla="*/ 439 h 439"/>
              <a:gd name="T20" fmla="*/ 290 w 737"/>
              <a:gd name="T21" fmla="*/ 416 h 439"/>
              <a:gd name="T22" fmla="*/ 55 w 737"/>
              <a:gd name="T23" fmla="*/ 385 h 439"/>
              <a:gd name="T24" fmla="*/ 0 w 737"/>
              <a:gd name="T25" fmla="*/ 36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7" h="439">
                <a:moveTo>
                  <a:pt x="0" y="157"/>
                </a:moveTo>
                <a:cubicBezTo>
                  <a:pt x="57" y="150"/>
                  <a:pt x="107" y="139"/>
                  <a:pt x="165" y="133"/>
                </a:cubicBezTo>
                <a:cubicBezTo>
                  <a:pt x="199" y="119"/>
                  <a:pt x="231" y="103"/>
                  <a:pt x="267" y="94"/>
                </a:cubicBezTo>
                <a:cubicBezTo>
                  <a:pt x="302" y="48"/>
                  <a:pt x="337" y="33"/>
                  <a:pt x="392" y="16"/>
                </a:cubicBezTo>
                <a:cubicBezTo>
                  <a:pt x="412" y="9"/>
                  <a:pt x="455" y="0"/>
                  <a:pt x="455" y="0"/>
                </a:cubicBezTo>
                <a:cubicBezTo>
                  <a:pt x="489" y="2"/>
                  <a:pt x="523" y="2"/>
                  <a:pt x="557" y="8"/>
                </a:cubicBezTo>
                <a:cubicBezTo>
                  <a:pt x="598" y="15"/>
                  <a:pt x="635" y="49"/>
                  <a:pt x="675" y="63"/>
                </a:cubicBezTo>
                <a:cubicBezTo>
                  <a:pt x="682" y="68"/>
                  <a:pt x="693" y="70"/>
                  <a:pt x="698" y="79"/>
                </a:cubicBezTo>
                <a:cubicBezTo>
                  <a:pt x="716" y="116"/>
                  <a:pt x="733" y="277"/>
                  <a:pt x="737" y="306"/>
                </a:cubicBezTo>
                <a:cubicBezTo>
                  <a:pt x="730" y="383"/>
                  <a:pt x="731" y="390"/>
                  <a:pt x="683" y="439"/>
                </a:cubicBezTo>
                <a:cubicBezTo>
                  <a:pt x="551" y="433"/>
                  <a:pt x="421" y="427"/>
                  <a:pt x="290" y="416"/>
                </a:cubicBezTo>
                <a:cubicBezTo>
                  <a:pt x="220" y="391"/>
                  <a:pt x="129" y="393"/>
                  <a:pt x="55" y="385"/>
                </a:cubicBezTo>
                <a:cubicBezTo>
                  <a:pt x="5" y="368"/>
                  <a:pt x="24" y="369"/>
                  <a:pt x="0" y="369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3657600" y="5592764"/>
            <a:ext cx="4859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Classification de Sellers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-1"/>
            <a:ext cx="7174523" cy="196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fr-FR" sz="2800" b="1" u="sng" dirty="0" smtClean="0">
                <a:solidFill>
                  <a:prstClr val="black"/>
                </a:solidFill>
                <a:latin typeface="+mj-lt"/>
              </a:rPr>
              <a:t>Exploration hémodynamique</a:t>
            </a:r>
            <a:r>
              <a:rPr lang="fr-FR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+mj-lt"/>
              </a:rPr>
              <a:t>: si </a:t>
            </a:r>
            <a:r>
              <a:rPr lang="fr-FR" sz="2800" dirty="0">
                <a:solidFill>
                  <a:prstClr val="black"/>
                </a:solidFill>
                <a:latin typeface="+mj-lt"/>
              </a:rPr>
              <a:t>on envisage chirurgie : </a:t>
            </a:r>
            <a:r>
              <a:rPr lang="fr-FR" sz="2800" u="sng" dirty="0">
                <a:solidFill>
                  <a:prstClr val="black"/>
                </a:solidFill>
                <a:latin typeface="+mj-lt"/>
              </a:rPr>
              <a:t>CORONAROGRAPHIE</a:t>
            </a:r>
            <a:r>
              <a:rPr lang="fr-FR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+mj-lt"/>
                <a:sym typeface="Symbol" pitchFamily="18" charset="2"/>
              </a:rPr>
              <a:t>(âge ; FRCV </a:t>
            </a:r>
            <a:r>
              <a:rPr lang="fr-FR" sz="2800" dirty="0" smtClean="0">
                <a:solidFill>
                  <a:prstClr val="black"/>
                </a:solidFill>
                <a:latin typeface="+mj-lt"/>
                <a:sym typeface="Symbol" pitchFamily="18" charset="2"/>
              </a:rPr>
              <a:t>; angor; dysfonction VG)</a:t>
            </a:r>
            <a:endParaRPr lang="fr-FR" sz="3200" b="1" u="sng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fr-FR" sz="3200" u="sng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Classification de Sellers.</a:t>
            </a:r>
            <a:endParaRPr lang="fr-FR" sz="2800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0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fr-F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0" indent="-3651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Troubles du rythme supraventriculaire ++ (AC/FA)</a:t>
            </a:r>
          </a:p>
          <a:p>
            <a:pPr marL="900113" lvl="0" indent="-365125">
              <a:spcBef>
                <a:spcPct val="20000"/>
              </a:spcBef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ventriculaire</a:t>
            </a:r>
          </a:p>
          <a:p>
            <a:pPr marL="900113" lvl="0" indent="-365125"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2188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Embolies périphériques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AVC, ischémie aigue MI…</a:t>
            </a:r>
          </a:p>
          <a:p>
            <a:pPr marL="534988" lvl="0"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0" indent="-3651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IVG / OAP + + + /  insuffisance cardiaque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</a:p>
          <a:p>
            <a:pPr marL="534988" lvl="0"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0" indent="-3651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Endocardite +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534988" lvl="0">
              <a:spcBef>
                <a:spcPct val="20000"/>
              </a:spcBef>
              <a:defRPr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0" indent="-3651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Morts subites rares</a:t>
            </a:r>
          </a:p>
        </p:txBody>
      </p:sp>
    </p:spTree>
    <p:extLst>
      <p:ext uri="{BB962C8B-B14F-4D97-AF65-F5344CB8AC3E}">
        <p14:creationId xmlns:p14="http://schemas.microsoft.com/office/powerpoint/2010/main" val="40242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</a:p>
          <a:p>
            <a:endParaRPr lang="fr-FR" sz="2400" dirty="0">
              <a:solidFill>
                <a:prstClr val="black"/>
              </a:solidFill>
            </a:endParaRPr>
          </a:p>
          <a:p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Prévention endocardite </a:t>
            </a:r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infectieuse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n’est plus indiquée selon les dernières recommandations</a:t>
            </a: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Formes mineures ou modérées sans retentissement hémodynamique 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surveillance</a:t>
            </a:r>
          </a:p>
          <a:p>
            <a:endParaRPr lang="fr-FR" sz="2400" dirty="0">
              <a:solidFill>
                <a:prstClr val="black"/>
              </a:solidFill>
            </a:endParaRPr>
          </a:p>
          <a:p>
            <a:r>
              <a:rPr lang="fr-FR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IM sévère</a:t>
            </a:r>
          </a:p>
          <a:p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TRT insuffisance cardiaque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diurétique + dérivés nitrés (inotropes + si PAS basse) </a:t>
            </a:r>
          </a:p>
          <a:p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TRT troubles du rythme auriculaire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anticoagulant + ralentisseurs de la FC (digoxine)</a:t>
            </a:r>
          </a:p>
        </p:txBody>
      </p:sp>
    </p:spTree>
    <p:extLst>
      <p:ext uri="{BB962C8B-B14F-4D97-AF65-F5344CB8AC3E}">
        <p14:creationId xmlns:p14="http://schemas.microsoft.com/office/powerpoint/2010/main" val="24906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822" y="1742636"/>
            <a:ext cx="2869809" cy="1106072"/>
          </a:xfrm>
          <a:solidFill>
            <a:schemeClr val="accent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altLang="fr-FR" sz="4000" b="1" dirty="0" smtClean="0"/>
              <a:t>TRT </a:t>
            </a:r>
            <a:r>
              <a:rPr lang="fr-FR" altLang="fr-FR" sz="4000" b="1" dirty="0"/>
              <a:t>chirurgical</a:t>
            </a:r>
            <a:endParaRPr lang="fr-FR" altLang="fr-FR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761" y="3702735"/>
            <a:ext cx="3048000" cy="16002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altLang="fr-FR" sz="2800" b="1" dirty="0"/>
              <a:t>On répare la valve sans la remplacer: </a:t>
            </a:r>
            <a:r>
              <a:rPr lang="fr-FR" altLang="fr-FR" sz="2800" b="1" dirty="0" smtClean="0"/>
              <a:t>PLASTIE ++</a:t>
            </a:r>
            <a:endParaRPr lang="fr-FR" altLang="fr-FR" sz="2800" b="1" dirty="0"/>
          </a:p>
        </p:txBody>
      </p:sp>
      <p:cxnSp>
        <p:nvCxnSpPr>
          <p:cNvPr id="102404" name="AutoShape 4"/>
          <p:cNvCxnSpPr>
            <a:cxnSpLocks noChangeShapeType="1"/>
          </p:cNvCxnSpPr>
          <p:nvPr/>
        </p:nvCxnSpPr>
        <p:spPr bwMode="auto">
          <a:xfrm rot="5400000">
            <a:off x="5710678" y="2244017"/>
            <a:ext cx="841131" cy="2096233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D91C1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405" name="Group 5"/>
          <p:cNvGrpSpPr>
            <a:grpSpLocks/>
          </p:cNvGrpSpPr>
          <p:nvPr/>
        </p:nvGrpSpPr>
        <p:grpSpPr bwMode="auto">
          <a:xfrm>
            <a:off x="7217508" y="2849099"/>
            <a:ext cx="4241800" cy="1778000"/>
            <a:chOff x="2656" y="944"/>
            <a:chExt cx="2672" cy="1120"/>
          </a:xfrm>
        </p:grpSpPr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3408" y="1488"/>
              <a:ext cx="1920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83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8745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655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altLang="fr-FR" sz="2800" b="1" dirty="0"/>
                <a:t>On remplace la valve</a:t>
              </a:r>
            </a:p>
          </p:txBody>
        </p:sp>
        <p:cxnSp>
          <p:nvCxnSpPr>
            <p:cNvPr id="102407" name="AutoShape 7"/>
            <p:cNvCxnSpPr>
              <a:cxnSpLocks noChangeShapeType="1"/>
              <a:stCxn id="102402" idx="2"/>
              <a:endCxn id="102406" idx="0"/>
            </p:cNvCxnSpPr>
            <p:nvPr/>
          </p:nvCxnSpPr>
          <p:spPr bwMode="auto">
            <a:xfrm rot="16200000" flipH="1">
              <a:off x="3240" y="360"/>
              <a:ext cx="544" cy="1712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D91C1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6934200" y="4625731"/>
            <a:ext cx="5105400" cy="2044700"/>
            <a:chOff x="2496" y="2072"/>
            <a:chExt cx="3216" cy="1288"/>
          </a:xfrm>
        </p:grpSpPr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2496" y="2784"/>
              <a:ext cx="1440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altLang="fr-FR" sz="2800" b="1" dirty="0"/>
                <a:t>Bioprothèse</a:t>
              </a:r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4145" y="2784"/>
              <a:ext cx="1567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altLang="fr-FR" sz="2800" b="1" dirty="0"/>
                <a:t>Valve mécanique</a:t>
              </a:r>
            </a:p>
          </p:txBody>
        </p:sp>
        <p:cxnSp>
          <p:nvCxnSpPr>
            <p:cNvPr id="102411" name="AutoShape 11"/>
            <p:cNvCxnSpPr>
              <a:cxnSpLocks noChangeShapeType="1"/>
              <a:stCxn id="102406" idx="2"/>
              <a:endCxn id="102409" idx="0"/>
            </p:cNvCxnSpPr>
            <p:nvPr/>
          </p:nvCxnSpPr>
          <p:spPr bwMode="auto">
            <a:xfrm rot="5400000">
              <a:off x="3446" y="1843"/>
              <a:ext cx="711" cy="1170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D91C1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2" name="AutoShape 12"/>
            <p:cNvCxnSpPr>
              <a:cxnSpLocks noChangeShapeType="1"/>
              <a:stCxn id="102406" idx="2"/>
              <a:endCxn id="102410" idx="0"/>
            </p:cNvCxnSpPr>
            <p:nvPr/>
          </p:nvCxnSpPr>
          <p:spPr bwMode="auto">
            <a:xfrm rot="16200000" flipH="1">
              <a:off x="4302" y="2157"/>
              <a:ext cx="711" cy="542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D91C1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ectangle 18"/>
          <p:cNvSpPr/>
          <p:nvPr/>
        </p:nvSpPr>
        <p:spPr>
          <a:xfrm>
            <a:off x="0" y="0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 </a:t>
            </a:r>
            <a:endParaRPr lang="fr-FR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plastie si possible +++++++ : mortalité et morbidité à moyen et long termes plus basses</a:t>
            </a:r>
          </a:p>
          <a:p>
            <a:pPr lvl="0"/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Sinon : remplacement valvulaire </a:t>
            </a:r>
          </a:p>
        </p:txBody>
      </p:sp>
    </p:spTree>
    <p:extLst>
      <p:ext uri="{BB962C8B-B14F-4D97-AF65-F5344CB8AC3E}">
        <p14:creationId xmlns:p14="http://schemas.microsoft.com/office/powerpoint/2010/main" val="30715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7" y="-6068"/>
            <a:ext cx="7772400" cy="685800"/>
          </a:xfrm>
        </p:spPr>
        <p:txBody>
          <a:bodyPr/>
          <a:lstStyle/>
          <a:p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Plastie Mitrale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657600"/>
            <a:ext cx="254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92" y="614916"/>
            <a:ext cx="5621009" cy="437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5" y="614916"/>
            <a:ext cx="5247249" cy="437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50165" y="5120080"/>
            <a:ext cx="11000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fr-FR" altLang="fr-FR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Réparation de la valve </a:t>
            </a:r>
            <a:r>
              <a:rPr lang="fr-FR" altLang="fr-FR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native. Pas </a:t>
            </a:r>
            <a:r>
              <a:rPr lang="fr-FR" altLang="fr-FR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</a:t>
            </a:r>
            <a:r>
              <a:rPr lang="fr-FR" altLang="fr-FR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métal. Pas </a:t>
            </a:r>
            <a:r>
              <a:rPr lang="fr-FR" altLang="fr-FR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nécessité d’anticoagulant au long cours</a:t>
            </a:r>
          </a:p>
        </p:txBody>
      </p:sp>
    </p:spTree>
    <p:extLst>
      <p:ext uri="{BB962C8B-B14F-4D97-AF65-F5344CB8AC3E}">
        <p14:creationId xmlns:p14="http://schemas.microsoft.com/office/powerpoint/2010/main" val="35780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147320"/>
            <a:ext cx="10363200" cy="27106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 éléments:</a:t>
            </a:r>
          </a:p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voile mitral</a:t>
            </a:r>
          </a:p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L’anneau mitral</a:t>
            </a:r>
          </a:p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cordages tendineux</a:t>
            </a:r>
          </a:p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muscles papillaires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0658" y="2230903"/>
            <a:ext cx="4061883" cy="35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056" y="2230903"/>
            <a:ext cx="4969824" cy="4265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25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fr-FR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1/ Définition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Reflux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anormal du sang du VG vers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l’OG 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en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systole par default d’étanchéité de la valve mitrale</a:t>
            </a:r>
            <a:endParaRPr lang="fr-FR" sz="3200" dirty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24915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</a:pPr>
            <a:r>
              <a:rPr lang="fr-FR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2/ Rappel anatomique</a:t>
            </a:r>
            <a:endParaRPr lang="fr-FR" sz="3200" b="1" u="sng" dirty="0">
              <a:solidFill>
                <a:srgbClr val="FF000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Remplacement valvulaire</a:t>
            </a:r>
            <a:endParaRPr lang="fr-FR" alt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737100"/>
            <a:ext cx="4191000" cy="11303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Pas d’AVK au long cours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usure 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± en </a:t>
            </a:r>
            <a:r>
              <a:rPr lang="fr-FR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a 15 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4196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1500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6096000" y="47244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800" dirty="0"/>
              <a:t>Pas d’usure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800" dirty="0"/>
              <a:t>Nécessité d’un </a:t>
            </a:r>
            <a:r>
              <a:rPr lang="fr-FR" altLang="fr-FR" sz="2800" dirty="0" err="1"/>
              <a:t>Trt</a:t>
            </a:r>
            <a:r>
              <a:rPr lang="fr-FR" altLang="fr-FR" sz="2800" dirty="0"/>
              <a:t> AVK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524000" y="10668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200" b="1" dirty="0">
                <a:solidFill>
                  <a:schemeClr val="tx1"/>
                </a:solidFill>
              </a:rPr>
              <a:t>Bioprothèse</a:t>
            </a:r>
            <a:r>
              <a:rPr lang="fr-FR" altLang="fr-FR" sz="36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6096000" y="1066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600" dirty="0">
                <a:solidFill>
                  <a:schemeClr val="tx1"/>
                </a:solidFill>
              </a:rPr>
              <a:t> </a:t>
            </a:r>
            <a:r>
              <a:rPr lang="fr-FR" altLang="fr-FR" sz="3200" b="1" dirty="0">
                <a:solidFill>
                  <a:schemeClr val="tx1"/>
                </a:solidFill>
              </a:rPr>
              <a:t>Prothèse mécanique</a:t>
            </a:r>
            <a:endParaRPr lang="fr-FR" alt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7" y="-6068"/>
            <a:ext cx="7772400" cy="685800"/>
          </a:xfrm>
        </p:spPr>
        <p:txBody>
          <a:bodyPr/>
          <a:lstStyle/>
          <a:p>
            <a:r>
              <a:rPr lang="fr-FR" alt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Mitraclip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3" y="679732"/>
            <a:ext cx="121888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Traitement non chirurgical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l’IM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procédure est indiquée pour l’IM significative et symptomatique ayant plusieurs comorbidités avec une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espérance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vie de plus de 2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procédure se fait sous anesthésie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générale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 salle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hémodynamie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cœur bat normalement pendant la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procédure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L’intervention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consiste à introduire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cathéter (24 french) via la veine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fémorale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jusqu’à l’oreillette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droite avec cathétérisme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transeptal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traitement consiste à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pincer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ensemble, le feuillet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postérieur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et le feuillet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antérieur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la VM, à l’aide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d’une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micro-pince afin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réduire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reflux du sanguin</a:t>
            </a:r>
          </a:p>
        </p:txBody>
      </p:sp>
    </p:spTree>
    <p:extLst>
      <p:ext uri="{BB962C8B-B14F-4D97-AF65-F5344CB8AC3E}">
        <p14:creationId xmlns:p14="http://schemas.microsoft.com/office/powerpoint/2010/main" val="30461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8" y="127781"/>
            <a:ext cx="4918760" cy="61886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703" y="127781"/>
            <a:ext cx="6987958" cy="61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0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INDICATIONS </a:t>
            </a:r>
          </a:p>
          <a:p>
            <a:endParaRPr lang="fr-FR" sz="2400" dirty="0" smtClean="0">
              <a:solidFill>
                <a:prstClr val="black"/>
              </a:solidFill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symptomatique</a:t>
            </a:r>
          </a:p>
          <a:p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asymptomatique avec dysfonction VG (FEVG ≤ 60 %)</a:t>
            </a:r>
          </a:p>
          <a:p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asymptomatique avec dilatation importante du VG</a:t>
            </a: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(DTSVG ≥ 45 mm)</a:t>
            </a:r>
          </a:p>
          <a:p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asymptomatique avec HTAP (PAPS &gt; 50 mm Hg) ou </a:t>
            </a: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ACFA</a:t>
            </a:r>
          </a:p>
          <a:p>
            <a:endParaRPr lang="fr-FR" sz="2400" dirty="0" smtClean="0">
              <a:solidFill>
                <a:prstClr val="black"/>
              </a:solidFill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symptomatique avec dysfonction VG  sévère  </a:t>
            </a: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 &lt; 30%)  </a:t>
            </a:r>
          </a:p>
          <a:p>
            <a:endParaRPr lang="fr-FR" sz="2400" dirty="0" smtClean="0">
              <a:solidFill>
                <a:prstClr val="black"/>
              </a:solidFill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symptomatique inopérable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à risque chirurgical élevé </a:t>
            </a:r>
          </a:p>
          <a:p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des critères suscités </a:t>
            </a:r>
          </a:p>
          <a:p>
            <a:endParaRPr lang="fr-FR" sz="2400" dirty="0" smtClean="0">
              <a:solidFill>
                <a:prstClr val="black"/>
              </a:solidFill>
            </a:endParaRPr>
          </a:p>
          <a:p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34510" y="1873162"/>
            <a:ext cx="321595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Plastie si possible</a:t>
            </a:r>
          </a:p>
          <a:p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Remplacement valvulaire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7742698" y="4489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67346" y="4316457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TRT médical</a:t>
            </a:r>
          </a:p>
          <a:p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9010572" y="5545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23201" y="6326643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enthèse fermante 9"/>
          <p:cNvSpPr/>
          <p:nvPr/>
        </p:nvSpPr>
        <p:spPr>
          <a:xfrm>
            <a:off x="8721106" y="789807"/>
            <a:ext cx="113404" cy="321949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4241178" y="63036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974466" y="5585346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Mitraclip</a:t>
            </a: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take home mess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0"/>
            <a:ext cx="3060192" cy="24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ésultat de recherche d'images pour &quot;take home messa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0"/>
            <a:ext cx="432816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773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INSUFFISANCE </a:t>
            </a:r>
          </a:p>
          <a:p>
            <a:pPr algn="ctr"/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MITRALE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472021"/>
            <a:ext cx="121920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 réalise un reflux anormal du sang du VG vers l ’OG en systole</a:t>
            </a:r>
          </a:p>
          <a:p>
            <a:endParaRPr lang="fr-FR" sz="28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aigue : rupture de pilier (IDM),rupture de cordage (dégénérative, endocardite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perforation de valves (endocardite)</a:t>
            </a:r>
          </a:p>
          <a:p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aigue : OG et VG non dilatés → OAP et insuffisance cardiaque aigue</a:t>
            </a:r>
          </a:p>
          <a:p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chronique : RAA , dégénérative, ischémique , fonctionnelle.</a:t>
            </a:r>
          </a:p>
          <a:p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chronique : dilatation OG et VG → HTAP → IC chronique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Symptômes : IM chronique → dyspnée d’aggravation progressive, IM aigue →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Signes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 : souffle IM , signes de gravité (B3 , roulement diastolique , éclat de B2)</a:t>
            </a:r>
          </a:p>
          <a:p>
            <a:pPr lvl="0"/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 = HAG + HVG ± troubles du rythme ( ESA , ACFA 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TTX = dilatation VG et OG + retentissement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pulmonaire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L’échocardiographie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 le diagnostic (doppler couleur), évalue le degré de sténose (SOR et VR) , précise le retentissement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complications : rythmiques (ACFA ++) , embolie, hémodynamiques (IC,OAP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endocardite</a:t>
            </a: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TRT médical : ACFA ( AVK ± TRT ralentisseur) -  OAP / IC : diurétique + dérivés nitré ± digoxine - prévention de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l’endocardite +/-</a:t>
            </a: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symptomatique ou asymptomatique ( avec dysfonction VG , dilatation importante du VG , HTAP , ACFA) → plastie ou RVM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sévère symptomatique inopérable ou à risque chirurgical élevé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Mitraclip</a:t>
            </a:r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TRT médical et surveillance.</a:t>
            </a:r>
          </a:p>
          <a:p>
            <a:endParaRPr lang="fr-F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Physiopathologie </a:t>
            </a:r>
            <a:r>
              <a:rPr lang="fr-F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/>
            <a:endParaRPr lang="fr-FR" sz="32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IM chronique </a:t>
            </a:r>
            <a:endParaRPr lang="fr-FR" sz="3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conséquences </a:t>
            </a:r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d’amont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34988" indent="-534988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Dilatation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:  troubles du rythme : ACFA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+++,</a:t>
            </a:r>
          </a:p>
          <a:p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Thromboses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/ embolies</a:t>
            </a:r>
            <a:endParaRPr lang="fr-F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Pression capillaire : dyspnée, insuffisance cardiaque gauche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Pression pulmonaire : HTAP post-capillaire passive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Résistances pulmonaires :  HTAP précapillaire 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Pression Ventriculaire droite : insuffisance Cardiaque droite (phase terminale tardive)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781300" y="342900"/>
            <a:ext cx="5397500" cy="3937000"/>
          </a:xfrm>
          <a:custGeom>
            <a:avLst/>
            <a:gdLst>
              <a:gd name="T0" fmla="*/ 1704 w 3400"/>
              <a:gd name="T1" fmla="*/ 72 h 2480"/>
              <a:gd name="T2" fmla="*/ 552 w 3400"/>
              <a:gd name="T3" fmla="*/ 360 h 2480"/>
              <a:gd name="T4" fmla="*/ 24 w 3400"/>
              <a:gd name="T5" fmla="*/ 1800 h 2480"/>
              <a:gd name="T6" fmla="*/ 696 w 3400"/>
              <a:gd name="T7" fmla="*/ 2376 h 2480"/>
              <a:gd name="T8" fmla="*/ 1608 w 3400"/>
              <a:gd name="T9" fmla="*/ 2424 h 2480"/>
              <a:gd name="T10" fmla="*/ 2472 w 3400"/>
              <a:gd name="T11" fmla="*/ 2232 h 2480"/>
              <a:gd name="T12" fmla="*/ 3336 w 3400"/>
              <a:gd name="T13" fmla="*/ 1656 h 2480"/>
              <a:gd name="T14" fmla="*/ 2856 w 3400"/>
              <a:gd name="T15" fmla="*/ 264 h 2480"/>
              <a:gd name="T16" fmla="*/ 1608 w 3400"/>
              <a:gd name="T17" fmla="*/ 72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0" h="2480">
                <a:moveTo>
                  <a:pt x="1704" y="72"/>
                </a:moveTo>
                <a:cubicBezTo>
                  <a:pt x="1268" y="72"/>
                  <a:pt x="832" y="72"/>
                  <a:pt x="552" y="360"/>
                </a:cubicBezTo>
                <a:cubicBezTo>
                  <a:pt x="272" y="648"/>
                  <a:pt x="0" y="1464"/>
                  <a:pt x="24" y="1800"/>
                </a:cubicBezTo>
                <a:cubicBezTo>
                  <a:pt x="48" y="2136"/>
                  <a:pt x="432" y="2272"/>
                  <a:pt x="696" y="2376"/>
                </a:cubicBezTo>
                <a:cubicBezTo>
                  <a:pt x="960" y="2480"/>
                  <a:pt x="1312" y="2448"/>
                  <a:pt x="1608" y="2424"/>
                </a:cubicBezTo>
                <a:cubicBezTo>
                  <a:pt x="1904" y="2400"/>
                  <a:pt x="2184" y="2360"/>
                  <a:pt x="2472" y="2232"/>
                </a:cubicBezTo>
                <a:cubicBezTo>
                  <a:pt x="2760" y="2104"/>
                  <a:pt x="3272" y="1984"/>
                  <a:pt x="3336" y="1656"/>
                </a:cubicBezTo>
                <a:cubicBezTo>
                  <a:pt x="3400" y="1328"/>
                  <a:pt x="3144" y="528"/>
                  <a:pt x="2856" y="264"/>
                </a:cubicBezTo>
                <a:cubicBezTo>
                  <a:pt x="2568" y="0"/>
                  <a:pt x="2088" y="36"/>
                  <a:pt x="1608" y="72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9118600" y="2879725"/>
            <a:ext cx="609600" cy="1600200"/>
          </a:xfrm>
          <a:custGeom>
            <a:avLst/>
            <a:gdLst>
              <a:gd name="T0" fmla="*/ 0 w 384"/>
              <a:gd name="T1" fmla="*/ 0 h 1008"/>
              <a:gd name="T2" fmla="*/ 240 w 384"/>
              <a:gd name="T3" fmla="*/ 96 h 1008"/>
              <a:gd name="T4" fmla="*/ 336 w 384"/>
              <a:gd name="T5" fmla="*/ 240 h 1008"/>
              <a:gd name="T6" fmla="*/ 384 w 384"/>
              <a:gd name="T7" fmla="*/ 576 h 1008"/>
              <a:gd name="T8" fmla="*/ 336 w 384"/>
              <a:gd name="T9" fmla="*/ 768 h 1008"/>
              <a:gd name="T10" fmla="*/ 192 w 384"/>
              <a:gd name="T11" fmla="*/ 960 h 1008"/>
              <a:gd name="T12" fmla="*/ 144 w 384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1008">
                <a:moveTo>
                  <a:pt x="0" y="0"/>
                </a:moveTo>
                <a:cubicBezTo>
                  <a:pt x="92" y="28"/>
                  <a:pt x="184" y="56"/>
                  <a:pt x="240" y="96"/>
                </a:cubicBezTo>
                <a:cubicBezTo>
                  <a:pt x="296" y="136"/>
                  <a:pt x="312" y="160"/>
                  <a:pt x="336" y="240"/>
                </a:cubicBezTo>
                <a:cubicBezTo>
                  <a:pt x="360" y="320"/>
                  <a:pt x="384" y="488"/>
                  <a:pt x="384" y="576"/>
                </a:cubicBezTo>
                <a:cubicBezTo>
                  <a:pt x="384" y="664"/>
                  <a:pt x="368" y="704"/>
                  <a:pt x="336" y="768"/>
                </a:cubicBezTo>
                <a:cubicBezTo>
                  <a:pt x="304" y="832"/>
                  <a:pt x="224" y="920"/>
                  <a:pt x="192" y="960"/>
                </a:cubicBezTo>
                <a:cubicBezTo>
                  <a:pt x="160" y="1000"/>
                  <a:pt x="152" y="1004"/>
                  <a:pt x="144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8178800" y="4479925"/>
            <a:ext cx="1955800" cy="1981200"/>
          </a:xfrm>
          <a:custGeom>
            <a:avLst/>
            <a:gdLst>
              <a:gd name="T0" fmla="*/ 112 w 1232"/>
              <a:gd name="T1" fmla="*/ 48 h 1248"/>
              <a:gd name="T2" fmla="*/ 16 w 1232"/>
              <a:gd name="T3" fmla="*/ 192 h 1248"/>
              <a:gd name="T4" fmla="*/ 16 w 1232"/>
              <a:gd name="T5" fmla="*/ 480 h 1248"/>
              <a:gd name="T6" fmla="*/ 112 w 1232"/>
              <a:gd name="T7" fmla="*/ 960 h 1248"/>
              <a:gd name="T8" fmla="*/ 448 w 1232"/>
              <a:gd name="T9" fmla="*/ 1200 h 1248"/>
              <a:gd name="T10" fmla="*/ 928 w 1232"/>
              <a:gd name="T11" fmla="*/ 1200 h 1248"/>
              <a:gd name="T12" fmla="*/ 1168 w 1232"/>
              <a:gd name="T13" fmla="*/ 912 h 1248"/>
              <a:gd name="T14" fmla="*/ 1216 w 1232"/>
              <a:gd name="T15" fmla="*/ 528 h 1248"/>
              <a:gd name="T16" fmla="*/ 1072 w 1232"/>
              <a:gd name="T17" fmla="*/ 96 h 1248"/>
              <a:gd name="T18" fmla="*/ 784 w 1232"/>
              <a:gd name="T1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2" h="1248">
                <a:moveTo>
                  <a:pt x="112" y="48"/>
                </a:moveTo>
                <a:cubicBezTo>
                  <a:pt x="72" y="84"/>
                  <a:pt x="32" y="120"/>
                  <a:pt x="16" y="192"/>
                </a:cubicBezTo>
                <a:cubicBezTo>
                  <a:pt x="0" y="264"/>
                  <a:pt x="0" y="352"/>
                  <a:pt x="16" y="480"/>
                </a:cubicBezTo>
                <a:cubicBezTo>
                  <a:pt x="32" y="608"/>
                  <a:pt x="40" y="840"/>
                  <a:pt x="112" y="960"/>
                </a:cubicBezTo>
                <a:cubicBezTo>
                  <a:pt x="184" y="1080"/>
                  <a:pt x="312" y="1160"/>
                  <a:pt x="448" y="1200"/>
                </a:cubicBezTo>
                <a:cubicBezTo>
                  <a:pt x="584" y="1240"/>
                  <a:pt x="808" y="1248"/>
                  <a:pt x="928" y="1200"/>
                </a:cubicBezTo>
                <a:cubicBezTo>
                  <a:pt x="1048" y="1152"/>
                  <a:pt x="1120" y="1024"/>
                  <a:pt x="1168" y="912"/>
                </a:cubicBezTo>
                <a:cubicBezTo>
                  <a:pt x="1216" y="800"/>
                  <a:pt x="1232" y="664"/>
                  <a:pt x="1216" y="528"/>
                </a:cubicBezTo>
                <a:cubicBezTo>
                  <a:pt x="1200" y="392"/>
                  <a:pt x="1144" y="184"/>
                  <a:pt x="1072" y="96"/>
                </a:cubicBezTo>
                <a:cubicBezTo>
                  <a:pt x="1000" y="8"/>
                  <a:pt x="892" y="4"/>
                  <a:pt x="7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8356600" y="4397375"/>
            <a:ext cx="592138" cy="230188"/>
          </a:xfrm>
          <a:custGeom>
            <a:avLst/>
            <a:gdLst>
              <a:gd name="T0" fmla="*/ 16 w 373"/>
              <a:gd name="T1" fmla="*/ 65 h 145"/>
              <a:gd name="T2" fmla="*/ 241 w 373"/>
              <a:gd name="T3" fmla="*/ 2 h 145"/>
              <a:gd name="T4" fmla="*/ 373 w 373"/>
              <a:gd name="T5" fmla="*/ 57 h 145"/>
              <a:gd name="T6" fmla="*/ 101 w 373"/>
              <a:gd name="T7" fmla="*/ 96 h 145"/>
              <a:gd name="T8" fmla="*/ 0 w 373"/>
              <a:gd name="T9" fmla="*/ 11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145">
                <a:moveTo>
                  <a:pt x="16" y="65"/>
                </a:moveTo>
                <a:cubicBezTo>
                  <a:pt x="84" y="23"/>
                  <a:pt x="163" y="16"/>
                  <a:pt x="241" y="2"/>
                </a:cubicBezTo>
                <a:cubicBezTo>
                  <a:pt x="353" y="11"/>
                  <a:pt x="316" y="0"/>
                  <a:pt x="373" y="57"/>
                </a:cubicBezTo>
                <a:cubicBezTo>
                  <a:pt x="342" y="145"/>
                  <a:pt x="187" y="83"/>
                  <a:pt x="101" y="96"/>
                </a:cubicBezTo>
                <a:cubicBezTo>
                  <a:pt x="69" y="116"/>
                  <a:pt x="37" y="119"/>
                  <a:pt x="0" y="119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 rot="10383419">
            <a:off x="8983664" y="4327525"/>
            <a:ext cx="592137" cy="230188"/>
          </a:xfrm>
          <a:custGeom>
            <a:avLst/>
            <a:gdLst>
              <a:gd name="T0" fmla="*/ 16 w 373"/>
              <a:gd name="T1" fmla="*/ 65 h 145"/>
              <a:gd name="T2" fmla="*/ 241 w 373"/>
              <a:gd name="T3" fmla="*/ 2 h 145"/>
              <a:gd name="T4" fmla="*/ 373 w 373"/>
              <a:gd name="T5" fmla="*/ 57 h 145"/>
              <a:gd name="T6" fmla="*/ 101 w 373"/>
              <a:gd name="T7" fmla="*/ 96 h 145"/>
              <a:gd name="T8" fmla="*/ 0 w 373"/>
              <a:gd name="T9" fmla="*/ 11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145">
                <a:moveTo>
                  <a:pt x="16" y="65"/>
                </a:moveTo>
                <a:cubicBezTo>
                  <a:pt x="84" y="23"/>
                  <a:pt x="163" y="16"/>
                  <a:pt x="241" y="2"/>
                </a:cubicBezTo>
                <a:cubicBezTo>
                  <a:pt x="353" y="11"/>
                  <a:pt x="316" y="0"/>
                  <a:pt x="373" y="57"/>
                </a:cubicBezTo>
                <a:cubicBezTo>
                  <a:pt x="342" y="145"/>
                  <a:pt x="187" y="83"/>
                  <a:pt x="101" y="96"/>
                </a:cubicBezTo>
                <a:cubicBezTo>
                  <a:pt x="69" y="116"/>
                  <a:pt x="37" y="119"/>
                  <a:pt x="0" y="119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3400426" y="838200"/>
            <a:ext cx="5757863" cy="2058988"/>
          </a:xfrm>
          <a:custGeom>
            <a:avLst/>
            <a:gdLst>
              <a:gd name="T0" fmla="*/ 3627 w 3627"/>
              <a:gd name="T1" fmla="*/ 1297 h 1297"/>
              <a:gd name="T2" fmla="*/ 3604 w 3627"/>
              <a:gd name="T3" fmla="*/ 893 h 1297"/>
              <a:gd name="T4" fmla="*/ 3573 w 3627"/>
              <a:gd name="T5" fmla="*/ 746 h 1297"/>
              <a:gd name="T6" fmla="*/ 3557 w 3627"/>
              <a:gd name="T7" fmla="*/ 614 h 1297"/>
              <a:gd name="T8" fmla="*/ 3192 w 3627"/>
              <a:gd name="T9" fmla="*/ 303 h 1297"/>
              <a:gd name="T10" fmla="*/ 2804 w 3627"/>
              <a:gd name="T11" fmla="*/ 132 h 1297"/>
              <a:gd name="T12" fmla="*/ 2555 w 3627"/>
              <a:gd name="T13" fmla="*/ 124 h 1297"/>
              <a:gd name="T14" fmla="*/ 2330 w 3627"/>
              <a:gd name="T15" fmla="*/ 47 h 1297"/>
              <a:gd name="T16" fmla="*/ 2074 w 3627"/>
              <a:gd name="T17" fmla="*/ 0 h 1297"/>
              <a:gd name="T18" fmla="*/ 1623 w 3627"/>
              <a:gd name="T19" fmla="*/ 23 h 1297"/>
              <a:gd name="T20" fmla="*/ 971 w 3627"/>
              <a:gd name="T21" fmla="*/ 31 h 1297"/>
              <a:gd name="T22" fmla="*/ 761 w 3627"/>
              <a:gd name="T23" fmla="*/ 39 h 1297"/>
              <a:gd name="T24" fmla="*/ 450 w 3627"/>
              <a:gd name="T25" fmla="*/ 311 h 1297"/>
              <a:gd name="T26" fmla="*/ 264 w 3627"/>
              <a:gd name="T27" fmla="*/ 520 h 1297"/>
              <a:gd name="T28" fmla="*/ 116 w 3627"/>
              <a:gd name="T29" fmla="*/ 769 h 1297"/>
              <a:gd name="T30" fmla="*/ 54 w 3627"/>
              <a:gd name="T31" fmla="*/ 909 h 1297"/>
              <a:gd name="T32" fmla="*/ 39 w 3627"/>
              <a:gd name="T33" fmla="*/ 1033 h 1297"/>
              <a:gd name="T34" fmla="*/ 16 w 3627"/>
              <a:gd name="T35" fmla="*/ 1103 h 1297"/>
              <a:gd name="T36" fmla="*/ 8 w 3627"/>
              <a:gd name="T37" fmla="*/ 1173 h 1297"/>
              <a:gd name="T38" fmla="*/ 0 w 3627"/>
              <a:gd name="T39" fmla="*/ 1219 h 1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27" h="1297">
                <a:moveTo>
                  <a:pt x="3627" y="1297"/>
                </a:moveTo>
                <a:cubicBezTo>
                  <a:pt x="3584" y="1174"/>
                  <a:pt x="3607" y="990"/>
                  <a:pt x="3604" y="893"/>
                </a:cubicBezTo>
                <a:cubicBezTo>
                  <a:pt x="3602" y="842"/>
                  <a:pt x="3582" y="795"/>
                  <a:pt x="3573" y="746"/>
                </a:cubicBezTo>
                <a:cubicBezTo>
                  <a:pt x="3564" y="702"/>
                  <a:pt x="3571" y="655"/>
                  <a:pt x="3557" y="614"/>
                </a:cubicBezTo>
                <a:cubicBezTo>
                  <a:pt x="3515" y="497"/>
                  <a:pt x="3317" y="335"/>
                  <a:pt x="3192" y="303"/>
                </a:cubicBezTo>
                <a:cubicBezTo>
                  <a:pt x="3075" y="222"/>
                  <a:pt x="2952" y="140"/>
                  <a:pt x="2804" y="132"/>
                </a:cubicBezTo>
                <a:cubicBezTo>
                  <a:pt x="2721" y="127"/>
                  <a:pt x="2638" y="126"/>
                  <a:pt x="2555" y="124"/>
                </a:cubicBezTo>
                <a:cubicBezTo>
                  <a:pt x="2477" y="106"/>
                  <a:pt x="2406" y="67"/>
                  <a:pt x="2330" y="47"/>
                </a:cubicBezTo>
                <a:cubicBezTo>
                  <a:pt x="2246" y="24"/>
                  <a:pt x="2159" y="6"/>
                  <a:pt x="2074" y="0"/>
                </a:cubicBezTo>
                <a:cubicBezTo>
                  <a:pt x="1923" y="6"/>
                  <a:pt x="1773" y="10"/>
                  <a:pt x="1623" y="23"/>
                </a:cubicBezTo>
                <a:cubicBezTo>
                  <a:pt x="1412" y="88"/>
                  <a:pt x="1188" y="49"/>
                  <a:pt x="971" y="31"/>
                </a:cubicBezTo>
                <a:cubicBezTo>
                  <a:pt x="901" y="33"/>
                  <a:pt x="830" y="31"/>
                  <a:pt x="761" y="39"/>
                </a:cubicBezTo>
                <a:cubicBezTo>
                  <a:pt x="614" y="55"/>
                  <a:pt x="536" y="214"/>
                  <a:pt x="450" y="311"/>
                </a:cubicBezTo>
                <a:cubicBezTo>
                  <a:pt x="387" y="380"/>
                  <a:pt x="314" y="440"/>
                  <a:pt x="264" y="520"/>
                </a:cubicBezTo>
                <a:cubicBezTo>
                  <a:pt x="211" y="601"/>
                  <a:pt x="167" y="687"/>
                  <a:pt x="116" y="769"/>
                </a:cubicBezTo>
                <a:cubicBezTo>
                  <a:pt x="88" y="812"/>
                  <a:pt x="54" y="909"/>
                  <a:pt x="54" y="909"/>
                </a:cubicBezTo>
                <a:cubicBezTo>
                  <a:pt x="52" y="927"/>
                  <a:pt x="45" y="1009"/>
                  <a:pt x="39" y="1033"/>
                </a:cubicBezTo>
                <a:cubicBezTo>
                  <a:pt x="19" y="1107"/>
                  <a:pt x="25" y="1038"/>
                  <a:pt x="16" y="1103"/>
                </a:cubicBezTo>
                <a:cubicBezTo>
                  <a:pt x="12" y="1126"/>
                  <a:pt x="11" y="1149"/>
                  <a:pt x="8" y="1173"/>
                </a:cubicBezTo>
                <a:cubicBezTo>
                  <a:pt x="5" y="1188"/>
                  <a:pt x="0" y="1219"/>
                  <a:pt x="0" y="1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3708400" y="1431925"/>
            <a:ext cx="5181600" cy="2133600"/>
          </a:xfrm>
          <a:custGeom>
            <a:avLst/>
            <a:gdLst>
              <a:gd name="T0" fmla="*/ 3264 w 3264"/>
              <a:gd name="T1" fmla="*/ 920 h 1344"/>
              <a:gd name="T2" fmla="*/ 3168 w 3264"/>
              <a:gd name="T3" fmla="*/ 344 h 1344"/>
              <a:gd name="T4" fmla="*/ 2832 w 3264"/>
              <a:gd name="T5" fmla="*/ 104 h 1344"/>
              <a:gd name="T6" fmla="*/ 2640 w 3264"/>
              <a:gd name="T7" fmla="*/ 104 h 1344"/>
              <a:gd name="T8" fmla="*/ 2208 w 3264"/>
              <a:gd name="T9" fmla="*/ 728 h 1344"/>
              <a:gd name="T10" fmla="*/ 1824 w 3264"/>
              <a:gd name="T11" fmla="*/ 1112 h 1344"/>
              <a:gd name="T12" fmla="*/ 1440 w 3264"/>
              <a:gd name="T13" fmla="*/ 1256 h 1344"/>
              <a:gd name="T14" fmla="*/ 912 w 3264"/>
              <a:gd name="T15" fmla="*/ 1304 h 1344"/>
              <a:gd name="T16" fmla="*/ 288 w 3264"/>
              <a:gd name="T17" fmla="*/ 1016 h 1344"/>
              <a:gd name="T18" fmla="*/ 0 w 3264"/>
              <a:gd name="T19" fmla="*/ 1112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64" h="1344">
                <a:moveTo>
                  <a:pt x="3264" y="920"/>
                </a:moveTo>
                <a:cubicBezTo>
                  <a:pt x="3252" y="700"/>
                  <a:pt x="3240" y="480"/>
                  <a:pt x="3168" y="344"/>
                </a:cubicBezTo>
                <a:cubicBezTo>
                  <a:pt x="3096" y="208"/>
                  <a:pt x="2920" y="144"/>
                  <a:pt x="2832" y="104"/>
                </a:cubicBezTo>
                <a:cubicBezTo>
                  <a:pt x="2744" y="64"/>
                  <a:pt x="2744" y="0"/>
                  <a:pt x="2640" y="104"/>
                </a:cubicBezTo>
                <a:cubicBezTo>
                  <a:pt x="2536" y="208"/>
                  <a:pt x="2344" y="560"/>
                  <a:pt x="2208" y="728"/>
                </a:cubicBezTo>
                <a:cubicBezTo>
                  <a:pt x="2072" y="896"/>
                  <a:pt x="1952" y="1024"/>
                  <a:pt x="1824" y="1112"/>
                </a:cubicBezTo>
                <a:cubicBezTo>
                  <a:pt x="1696" y="1200"/>
                  <a:pt x="1592" y="1224"/>
                  <a:pt x="1440" y="1256"/>
                </a:cubicBezTo>
                <a:cubicBezTo>
                  <a:pt x="1288" y="1288"/>
                  <a:pt x="1104" y="1344"/>
                  <a:pt x="912" y="1304"/>
                </a:cubicBezTo>
                <a:cubicBezTo>
                  <a:pt x="720" y="1264"/>
                  <a:pt x="440" y="1048"/>
                  <a:pt x="288" y="1016"/>
                </a:cubicBezTo>
                <a:cubicBezTo>
                  <a:pt x="136" y="984"/>
                  <a:pt x="68" y="1048"/>
                  <a:pt x="0" y="1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3632200" y="1508125"/>
            <a:ext cx="4038600" cy="1778000"/>
          </a:xfrm>
          <a:custGeom>
            <a:avLst/>
            <a:gdLst>
              <a:gd name="T0" fmla="*/ 2544 w 2544"/>
              <a:gd name="T1" fmla="*/ 0 h 1120"/>
              <a:gd name="T2" fmla="*/ 2256 w 2544"/>
              <a:gd name="T3" fmla="*/ 384 h 1120"/>
              <a:gd name="T4" fmla="*/ 2064 w 2544"/>
              <a:gd name="T5" fmla="*/ 672 h 1120"/>
              <a:gd name="T6" fmla="*/ 1824 w 2544"/>
              <a:gd name="T7" fmla="*/ 960 h 1120"/>
              <a:gd name="T8" fmla="*/ 1248 w 2544"/>
              <a:gd name="T9" fmla="*/ 1104 h 1120"/>
              <a:gd name="T10" fmla="*/ 912 w 2544"/>
              <a:gd name="T11" fmla="*/ 1056 h 1120"/>
              <a:gd name="T12" fmla="*/ 480 w 2544"/>
              <a:gd name="T13" fmla="*/ 864 h 1120"/>
              <a:gd name="T14" fmla="*/ 192 w 2544"/>
              <a:gd name="T15" fmla="*/ 816 h 1120"/>
              <a:gd name="T16" fmla="*/ 0 w 2544"/>
              <a:gd name="T17" fmla="*/ 912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4" h="1120">
                <a:moveTo>
                  <a:pt x="2544" y="0"/>
                </a:moveTo>
                <a:cubicBezTo>
                  <a:pt x="2440" y="136"/>
                  <a:pt x="2336" y="272"/>
                  <a:pt x="2256" y="384"/>
                </a:cubicBezTo>
                <a:cubicBezTo>
                  <a:pt x="2176" y="496"/>
                  <a:pt x="2136" y="576"/>
                  <a:pt x="2064" y="672"/>
                </a:cubicBezTo>
                <a:cubicBezTo>
                  <a:pt x="1992" y="768"/>
                  <a:pt x="1960" y="888"/>
                  <a:pt x="1824" y="960"/>
                </a:cubicBezTo>
                <a:cubicBezTo>
                  <a:pt x="1688" y="1032"/>
                  <a:pt x="1400" y="1088"/>
                  <a:pt x="1248" y="1104"/>
                </a:cubicBezTo>
                <a:cubicBezTo>
                  <a:pt x="1096" y="1120"/>
                  <a:pt x="1040" y="1096"/>
                  <a:pt x="912" y="1056"/>
                </a:cubicBezTo>
                <a:cubicBezTo>
                  <a:pt x="784" y="1016"/>
                  <a:pt x="600" y="904"/>
                  <a:pt x="480" y="864"/>
                </a:cubicBezTo>
                <a:cubicBezTo>
                  <a:pt x="360" y="824"/>
                  <a:pt x="272" y="808"/>
                  <a:pt x="192" y="816"/>
                </a:cubicBezTo>
                <a:cubicBezTo>
                  <a:pt x="112" y="824"/>
                  <a:pt x="56" y="868"/>
                  <a:pt x="0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3556000" y="1127125"/>
            <a:ext cx="3657600" cy="1676400"/>
          </a:xfrm>
          <a:custGeom>
            <a:avLst/>
            <a:gdLst>
              <a:gd name="T0" fmla="*/ 0 w 2304"/>
              <a:gd name="T1" fmla="*/ 1056 h 1056"/>
              <a:gd name="T2" fmla="*/ 192 w 2304"/>
              <a:gd name="T3" fmla="*/ 624 h 1056"/>
              <a:gd name="T4" fmla="*/ 336 w 2304"/>
              <a:gd name="T5" fmla="*/ 384 h 1056"/>
              <a:gd name="T6" fmla="*/ 576 w 2304"/>
              <a:gd name="T7" fmla="*/ 192 h 1056"/>
              <a:gd name="T8" fmla="*/ 816 w 2304"/>
              <a:gd name="T9" fmla="*/ 48 h 1056"/>
              <a:gd name="T10" fmla="*/ 1248 w 2304"/>
              <a:gd name="T11" fmla="*/ 48 h 1056"/>
              <a:gd name="T12" fmla="*/ 1776 w 2304"/>
              <a:gd name="T13" fmla="*/ 0 h 1056"/>
              <a:gd name="T14" fmla="*/ 2160 w 2304"/>
              <a:gd name="T15" fmla="*/ 48 h 1056"/>
              <a:gd name="T16" fmla="*/ 2304 w 2304"/>
              <a:gd name="T17" fmla="*/ 9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4" h="1056">
                <a:moveTo>
                  <a:pt x="0" y="1056"/>
                </a:moveTo>
                <a:cubicBezTo>
                  <a:pt x="68" y="896"/>
                  <a:pt x="136" y="736"/>
                  <a:pt x="192" y="624"/>
                </a:cubicBezTo>
                <a:cubicBezTo>
                  <a:pt x="248" y="512"/>
                  <a:pt x="272" y="456"/>
                  <a:pt x="336" y="384"/>
                </a:cubicBezTo>
                <a:cubicBezTo>
                  <a:pt x="400" y="312"/>
                  <a:pt x="496" y="248"/>
                  <a:pt x="576" y="192"/>
                </a:cubicBezTo>
                <a:cubicBezTo>
                  <a:pt x="656" y="136"/>
                  <a:pt x="704" y="72"/>
                  <a:pt x="816" y="48"/>
                </a:cubicBezTo>
                <a:cubicBezTo>
                  <a:pt x="928" y="24"/>
                  <a:pt x="1088" y="56"/>
                  <a:pt x="1248" y="48"/>
                </a:cubicBezTo>
                <a:cubicBezTo>
                  <a:pt x="1408" y="40"/>
                  <a:pt x="1624" y="0"/>
                  <a:pt x="1776" y="0"/>
                </a:cubicBezTo>
                <a:cubicBezTo>
                  <a:pt x="1928" y="0"/>
                  <a:pt x="2072" y="32"/>
                  <a:pt x="2160" y="48"/>
                </a:cubicBezTo>
                <a:cubicBezTo>
                  <a:pt x="2248" y="64"/>
                  <a:pt x="2280" y="88"/>
                  <a:pt x="230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3632200" y="1279525"/>
            <a:ext cx="3581400" cy="1524000"/>
          </a:xfrm>
          <a:custGeom>
            <a:avLst/>
            <a:gdLst>
              <a:gd name="T0" fmla="*/ 2256 w 2256"/>
              <a:gd name="T1" fmla="*/ 0 h 960"/>
              <a:gd name="T2" fmla="*/ 1728 w 2256"/>
              <a:gd name="T3" fmla="*/ 96 h 960"/>
              <a:gd name="T4" fmla="*/ 1248 w 2256"/>
              <a:gd name="T5" fmla="*/ 144 h 960"/>
              <a:gd name="T6" fmla="*/ 960 w 2256"/>
              <a:gd name="T7" fmla="*/ 144 h 960"/>
              <a:gd name="T8" fmla="*/ 576 w 2256"/>
              <a:gd name="T9" fmla="*/ 336 h 960"/>
              <a:gd name="T10" fmla="*/ 240 w 2256"/>
              <a:gd name="T11" fmla="*/ 576 h 960"/>
              <a:gd name="T12" fmla="*/ 0 w 2256"/>
              <a:gd name="T1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6" h="960">
                <a:moveTo>
                  <a:pt x="2256" y="0"/>
                </a:moveTo>
                <a:cubicBezTo>
                  <a:pt x="2076" y="36"/>
                  <a:pt x="1896" y="72"/>
                  <a:pt x="1728" y="96"/>
                </a:cubicBezTo>
                <a:cubicBezTo>
                  <a:pt x="1560" y="120"/>
                  <a:pt x="1376" y="136"/>
                  <a:pt x="1248" y="144"/>
                </a:cubicBezTo>
                <a:cubicBezTo>
                  <a:pt x="1120" y="152"/>
                  <a:pt x="1072" y="112"/>
                  <a:pt x="960" y="144"/>
                </a:cubicBezTo>
                <a:cubicBezTo>
                  <a:pt x="848" y="176"/>
                  <a:pt x="696" y="264"/>
                  <a:pt x="576" y="336"/>
                </a:cubicBezTo>
                <a:cubicBezTo>
                  <a:pt x="456" y="408"/>
                  <a:pt x="336" y="472"/>
                  <a:pt x="240" y="576"/>
                </a:cubicBezTo>
                <a:cubicBezTo>
                  <a:pt x="144" y="680"/>
                  <a:pt x="72" y="820"/>
                  <a:pt x="0" y="9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3860800" y="1431925"/>
            <a:ext cx="3352800" cy="1295400"/>
          </a:xfrm>
          <a:custGeom>
            <a:avLst/>
            <a:gdLst>
              <a:gd name="T0" fmla="*/ 2112 w 2112"/>
              <a:gd name="T1" fmla="*/ 0 h 816"/>
              <a:gd name="T2" fmla="*/ 1680 w 2112"/>
              <a:gd name="T3" fmla="*/ 144 h 816"/>
              <a:gd name="T4" fmla="*/ 1152 w 2112"/>
              <a:gd name="T5" fmla="*/ 144 h 816"/>
              <a:gd name="T6" fmla="*/ 864 w 2112"/>
              <a:gd name="T7" fmla="*/ 192 h 816"/>
              <a:gd name="T8" fmla="*/ 480 w 2112"/>
              <a:gd name="T9" fmla="*/ 336 h 816"/>
              <a:gd name="T10" fmla="*/ 0 w 2112"/>
              <a:gd name="T1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816">
                <a:moveTo>
                  <a:pt x="2112" y="0"/>
                </a:moveTo>
                <a:cubicBezTo>
                  <a:pt x="1976" y="60"/>
                  <a:pt x="1840" y="120"/>
                  <a:pt x="1680" y="144"/>
                </a:cubicBezTo>
                <a:cubicBezTo>
                  <a:pt x="1520" y="168"/>
                  <a:pt x="1288" y="136"/>
                  <a:pt x="1152" y="144"/>
                </a:cubicBezTo>
                <a:cubicBezTo>
                  <a:pt x="1016" y="152"/>
                  <a:pt x="976" y="160"/>
                  <a:pt x="864" y="192"/>
                </a:cubicBezTo>
                <a:cubicBezTo>
                  <a:pt x="752" y="224"/>
                  <a:pt x="624" y="232"/>
                  <a:pt x="480" y="336"/>
                </a:cubicBezTo>
                <a:cubicBezTo>
                  <a:pt x="336" y="440"/>
                  <a:pt x="168" y="628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3822700" y="1431925"/>
            <a:ext cx="3467100" cy="1295400"/>
          </a:xfrm>
          <a:custGeom>
            <a:avLst/>
            <a:gdLst>
              <a:gd name="T0" fmla="*/ 2184 w 2184"/>
              <a:gd name="T1" fmla="*/ 0 h 816"/>
              <a:gd name="T2" fmla="*/ 2088 w 2184"/>
              <a:gd name="T3" fmla="*/ 144 h 816"/>
              <a:gd name="T4" fmla="*/ 1704 w 2184"/>
              <a:gd name="T5" fmla="*/ 384 h 816"/>
              <a:gd name="T6" fmla="*/ 1128 w 2184"/>
              <a:gd name="T7" fmla="*/ 576 h 816"/>
              <a:gd name="T8" fmla="*/ 456 w 2184"/>
              <a:gd name="T9" fmla="*/ 672 h 816"/>
              <a:gd name="T10" fmla="*/ 72 w 2184"/>
              <a:gd name="T11" fmla="*/ 768 h 816"/>
              <a:gd name="T12" fmla="*/ 24 w 2184"/>
              <a:gd name="T13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816">
                <a:moveTo>
                  <a:pt x="2184" y="0"/>
                </a:moveTo>
                <a:cubicBezTo>
                  <a:pt x="2176" y="40"/>
                  <a:pt x="2168" y="80"/>
                  <a:pt x="2088" y="144"/>
                </a:cubicBezTo>
                <a:cubicBezTo>
                  <a:pt x="2008" y="208"/>
                  <a:pt x="1864" y="312"/>
                  <a:pt x="1704" y="384"/>
                </a:cubicBezTo>
                <a:cubicBezTo>
                  <a:pt x="1544" y="456"/>
                  <a:pt x="1336" y="528"/>
                  <a:pt x="1128" y="576"/>
                </a:cubicBezTo>
                <a:cubicBezTo>
                  <a:pt x="920" y="624"/>
                  <a:pt x="632" y="640"/>
                  <a:pt x="456" y="672"/>
                </a:cubicBezTo>
                <a:cubicBezTo>
                  <a:pt x="280" y="704"/>
                  <a:pt x="144" y="744"/>
                  <a:pt x="72" y="768"/>
                </a:cubicBezTo>
                <a:cubicBezTo>
                  <a:pt x="0" y="792"/>
                  <a:pt x="12" y="804"/>
                  <a:pt x="24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3937000" y="1584325"/>
            <a:ext cx="3505200" cy="1219200"/>
          </a:xfrm>
          <a:custGeom>
            <a:avLst/>
            <a:gdLst>
              <a:gd name="T0" fmla="*/ 2184 w 2184"/>
              <a:gd name="T1" fmla="*/ 0 h 816"/>
              <a:gd name="T2" fmla="*/ 2088 w 2184"/>
              <a:gd name="T3" fmla="*/ 144 h 816"/>
              <a:gd name="T4" fmla="*/ 1704 w 2184"/>
              <a:gd name="T5" fmla="*/ 384 h 816"/>
              <a:gd name="T6" fmla="*/ 1128 w 2184"/>
              <a:gd name="T7" fmla="*/ 576 h 816"/>
              <a:gd name="T8" fmla="*/ 456 w 2184"/>
              <a:gd name="T9" fmla="*/ 672 h 816"/>
              <a:gd name="T10" fmla="*/ 72 w 2184"/>
              <a:gd name="T11" fmla="*/ 768 h 816"/>
              <a:gd name="T12" fmla="*/ 24 w 2184"/>
              <a:gd name="T13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816">
                <a:moveTo>
                  <a:pt x="2184" y="0"/>
                </a:moveTo>
                <a:cubicBezTo>
                  <a:pt x="2176" y="40"/>
                  <a:pt x="2168" y="80"/>
                  <a:pt x="2088" y="144"/>
                </a:cubicBezTo>
                <a:cubicBezTo>
                  <a:pt x="2008" y="208"/>
                  <a:pt x="1864" y="312"/>
                  <a:pt x="1704" y="384"/>
                </a:cubicBezTo>
                <a:cubicBezTo>
                  <a:pt x="1544" y="456"/>
                  <a:pt x="1336" y="528"/>
                  <a:pt x="1128" y="576"/>
                </a:cubicBezTo>
                <a:cubicBezTo>
                  <a:pt x="920" y="624"/>
                  <a:pt x="632" y="640"/>
                  <a:pt x="456" y="672"/>
                </a:cubicBezTo>
                <a:cubicBezTo>
                  <a:pt x="280" y="704"/>
                  <a:pt x="144" y="744"/>
                  <a:pt x="72" y="768"/>
                </a:cubicBezTo>
                <a:cubicBezTo>
                  <a:pt x="0" y="792"/>
                  <a:pt x="12" y="804"/>
                  <a:pt x="24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8077200" y="2879725"/>
            <a:ext cx="812800" cy="1676400"/>
          </a:xfrm>
          <a:custGeom>
            <a:avLst/>
            <a:gdLst>
              <a:gd name="T0" fmla="*/ 512 w 512"/>
              <a:gd name="T1" fmla="*/ 0 h 1056"/>
              <a:gd name="T2" fmla="*/ 272 w 512"/>
              <a:gd name="T3" fmla="*/ 48 h 1056"/>
              <a:gd name="T4" fmla="*/ 80 w 512"/>
              <a:gd name="T5" fmla="*/ 192 h 1056"/>
              <a:gd name="T6" fmla="*/ 32 w 512"/>
              <a:gd name="T7" fmla="*/ 432 h 1056"/>
              <a:gd name="T8" fmla="*/ 32 w 512"/>
              <a:gd name="T9" fmla="*/ 768 h 1056"/>
              <a:gd name="T10" fmla="*/ 224 w 51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1056">
                <a:moveTo>
                  <a:pt x="512" y="0"/>
                </a:moveTo>
                <a:cubicBezTo>
                  <a:pt x="428" y="8"/>
                  <a:pt x="344" y="16"/>
                  <a:pt x="272" y="48"/>
                </a:cubicBezTo>
                <a:cubicBezTo>
                  <a:pt x="200" y="80"/>
                  <a:pt x="120" y="128"/>
                  <a:pt x="80" y="192"/>
                </a:cubicBezTo>
                <a:cubicBezTo>
                  <a:pt x="40" y="256"/>
                  <a:pt x="40" y="336"/>
                  <a:pt x="32" y="432"/>
                </a:cubicBezTo>
                <a:cubicBezTo>
                  <a:pt x="24" y="528"/>
                  <a:pt x="0" y="664"/>
                  <a:pt x="32" y="768"/>
                </a:cubicBezTo>
                <a:cubicBezTo>
                  <a:pt x="64" y="872"/>
                  <a:pt x="144" y="964"/>
                  <a:pt x="224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3403600" y="2803525"/>
            <a:ext cx="152400" cy="1905000"/>
          </a:xfrm>
          <a:custGeom>
            <a:avLst/>
            <a:gdLst>
              <a:gd name="T0" fmla="*/ 0 w 96"/>
              <a:gd name="T1" fmla="*/ 0 h 1200"/>
              <a:gd name="T2" fmla="*/ 48 w 96"/>
              <a:gd name="T3" fmla="*/ 1008 h 1200"/>
              <a:gd name="T4" fmla="*/ 96 w 96"/>
              <a:gd name="T5" fmla="*/ 1152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200">
                <a:moveTo>
                  <a:pt x="0" y="0"/>
                </a:moveTo>
                <a:cubicBezTo>
                  <a:pt x="16" y="408"/>
                  <a:pt x="32" y="816"/>
                  <a:pt x="48" y="1008"/>
                </a:cubicBezTo>
                <a:cubicBezTo>
                  <a:pt x="64" y="1200"/>
                  <a:pt x="80" y="1176"/>
                  <a:pt x="96" y="1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3708400" y="3184525"/>
            <a:ext cx="165100" cy="1625600"/>
          </a:xfrm>
          <a:custGeom>
            <a:avLst/>
            <a:gdLst>
              <a:gd name="T0" fmla="*/ 0 w 104"/>
              <a:gd name="T1" fmla="*/ 0 h 1024"/>
              <a:gd name="T2" fmla="*/ 48 w 104"/>
              <a:gd name="T3" fmla="*/ 528 h 1024"/>
              <a:gd name="T4" fmla="*/ 96 w 104"/>
              <a:gd name="T5" fmla="*/ 960 h 1024"/>
              <a:gd name="T6" fmla="*/ 96 w 104"/>
              <a:gd name="T7" fmla="*/ 912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24">
                <a:moveTo>
                  <a:pt x="0" y="0"/>
                </a:moveTo>
                <a:cubicBezTo>
                  <a:pt x="16" y="184"/>
                  <a:pt x="32" y="368"/>
                  <a:pt x="48" y="528"/>
                </a:cubicBezTo>
                <a:cubicBezTo>
                  <a:pt x="64" y="688"/>
                  <a:pt x="88" y="896"/>
                  <a:pt x="96" y="960"/>
                </a:cubicBezTo>
                <a:cubicBezTo>
                  <a:pt x="104" y="1024"/>
                  <a:pt x="100" y="968"/>
                  <a:pt x="96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2032000" y="3835400"/>
            <a:ext cx="1397000" cy="1346200"/>
          </a:xfrm>
          <a:custGeom>
            <a:avLst/>
            <a:gdLst>
              <a:gd name="T0" fmla="*/ 880 w 880"/>
              <a:gd name="T1" fmla="*/ 272 h 848"/>
              <a:gd name="T2" fmla="*/ 640 w 880"/>
              <a:gd name="T3" fmla="*/ 32 h 848"/>
              <a:gd name="T4" fmla="*/ 304 w 880"/>
              <a:gd name="T5" fmla="*/ 80 h 848"/>
              <a:gd name="T6" fmla="*/ 16 w 880"/>
              <a:gd name="T7" fmla="*/ 368 h 848"/>
              <a:gd name="T8" fmla="*/ 208 w 880"/>
              <a:gd name="T9" fmla="*/ 752 h 848"/>
              <a:gd name="T10" fmla="*/ 592 w 880"/>
              <a:gd name="T11" fmla="*/ 84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0" h="848">
                <a:moveTo>
                  <a:pt x="880" y="272"/>
                </a:moveTo>
                <a:cubicBezTo>
                  <a:pt x="808" y="168"/>
                  <a:pt x="736" y="64"/>
                  <a:pt x="640" y="32"/>
                </a:cubicBezTo>
                <a:cubicBezTo>
                  <a:pt x="544" y="0"/>
                  <a:pt x="408" y="24"/>
                  <a:pt x="304" y="80"/>
                </a:cubicBezTo>
                <a:cubicBezTo>
                  <a:pt x="200" y="136"/>
                  <a:pt x="32" y="256"/>
                  <a:pt x="16" y="368"/>
                </a:cubicBezTo>
                <a:cubicBezTo>
                  <a:pt x="0" y="480"/>
                  <a:pt x="112" y="672"/>
                  <a:pt x="208" y="752"/>
                </a:cubicBezTo>
                <a:cubicBezTo>
                  <a:pt x="304" y="832"/>
                  <a:pt x="448" y="840"/>
                  <a:pt x="592" y="8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2971800" y="4597400"/>
            <a:ext cx="2222500" cy="1955800"/>
          </a:xfrm>
          <a:custGeom>
            <a:avLst/>
            <a:gdLst>
              <a:gd name="T0" fmla="*/ 576 w 1400"/>
              <a:gd name="T1" fmla="*/ 32 h 1232"/>
              <a:gd name="T2" fmla="*/ 672 w 1400"/>
              <a:gd name="T3" fmla="*/ 32 h 1232"/>
              <a:gd name="T4" fmla="*/ 1008 w 1400"/>
              <a:gd name="T5" fmla="*/ 224 h 1232"/>
              <a:gd name="T6" fmla="*/ 1248 w 1400"/>
              <a:gd name="T7" fmla="*/ 608 h 1232"/>
              <a:gd name="T8" fmla="*/ 1344 w 1400"/>
              <a:gd name="T9" fmla="*/ 1088 h 1232"/>
              <a:gd name="T10" fmla="*/ 912 w 1400"/>
              <a:gd name="T11" fmla="*/ 1232 h 1232"/>
              <a:gd name="T12" fmla="*/ 384 w 1400"/>
              <a:gd name="T13" fmla="*/ 1088 h 1232"/>
              <a:gd name="T14" fmla="*/ 96 w 1400"/>
              <a:gd name="T15" fmla="*/ 752 h 1232"/>
              <a:gd name="T16" fmla="*/ 0 w 1400"/>
              <a:gd name="T17" fmla="*/ 368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0" h="1232">
                <a:moveTo>
                  <a:pt x="576" y="32"/>
                </a:moveTo>
                <a:cubicBezTo>
                  <a:pt x="588" y="16"/>
                  <a:pt x="600" y="0"/>
                  <a:pt x="672" y="32"/>
                </a:cubicBezTo>
                <a:cubicBezTo>
                  <a:pt x="744" y="64"/>
                  <a:pt x="912" y="128"/>
                  <a:pt x="1008" y="224"/>
                </a:cubicBezTo>
                <a:cubicBezTo>
                  <a:pt x="1104" y="320"/>
                  <a:pt x="1192" y="464"/>
                  <a:pt x="1248" y="608"/>
                </a:cubicBezTo>
                <a:cubicBezTo>
                  <a:pt x="1304" y="752"/>
                  <a:pt x="1400" y="984"/>
                  <a:pt x="1344" y="1088"/>
                </a:cubicBezTo>
                <a:cubicBezTo>
                  <a:pt x="1288" y="1192"/>
                  <a:pt x="1072" y="1232"/>
                  <a:pt x="912" y="1232"/>
                </a:cubicBezTo>
                <a:cubicBezTo>
                  <a:pt x="752" y="1232"/>
                  <a:pt x="520" y="1168"/>
                  <a:pt x="384" y="1088"/>
                </a:cubicBezTo>
                <a:cubicBezTo>
                  <a:pt x="248" y="1008"/>
                  <a:pt x="160" y="872"/>
                  <a:pt x="96" y="752"/>
                </a:cubicBezTo>
                <a:cubicBezTo>
                  <a:pt x="32" y="632"/>
                  <a:pt x="16" y="500"/>
                  <a:pt x="0" y="3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3505200" y="4648200"/>
            <a:ext cx="152400" cy="76200"/>
          </a:xfrm>
          <a:custGeom>
            <a:avLst/>
            <a:gdLst>
              <a:gd name="T0" fmla="*/ 0 w 96"/>
              <a:gd name="T1" fmla="*/ 0 h 48"/>
              <a:gd name="T2" fmla="*/ 48 w 96"/>
              <a:gd name="T3" fmla="*/ 48 h 48"/>
              <a:gd name="T4" fmla="*/ 96 w 9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48">
                <a:moveTo>
                  <a:pt x="0" y="0"/>
                </a:moveTo>
                <a:cubicBezTo>
                  <a:pt x="16" y="24"/>
                  <a:pt x="32" y="48"/>
                  <a:pt x="48" y="48"/>
                </a:cubicBezTo>
                <a:cubicBezTo>
                  <a:pt x="64" y="48"/>
                  <a:pt x="80" y="24"/>
                  <a:pt x="9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 rot="-1606730">
            <a:off x="3733800" y="4648200"/>
            <a:ext cx="152400" cy="76200"/>
          </a:xfrm>
          <a:custGeom>
            <a:avLst/>
            <a:gdLst>
              <a:gd name="T0" fmla="*/ 0 w 96"/>
              <a:gd name="T1" fmla="*/ 0 h 48"/>
              <a:gd name="T2" fmla="*/ 48 w 96"/>
              <a:gd name="T3" fmla="*/ 48 h 48"/>
              <a:gd name="T4" fmla="*/ 96 w 9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48">
                <a:moveTo>
                  <a:pt x="0" y="0"/>
                </a:moveTo>
                <a:cubicBezTo>
                  <a:pt x="16" y="24"/>
                  <a:pt x="32" y="48"/>
                  <a:pt x="48" y="48"/>
                </a:cubicBezTo>
                <a:cubicBezTo>
                  <a:pt x="64" y="48"/>
                  <a:pt x="80" y="24"/>
                  <a:pt x="9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8686800" y="3429000"/>
            <a:ext cx="609600" cy="990600"/>
          </a:xfrm>
          <a:prstGeom prst="upArrow">
            <a:avLst>
              <a:gd name="adj1" fmla="val 50000"/>
              <a:gd name="adj2" fmla="val 40625"/>
            </a:avLst>
          </a:prstGeom>
          <a:solidFill>
            <a:srgbClr val="D9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3429000" y="914400"/>
            <a:ext cx="5583238" cy="3276600"/>
            <a:chOff x="1200" y="576"/>
            <a:chExt cx="3517" cy="2064"/>
          </a:xfrm>
        </p:grpSpPr>
        <p:sp>
          <p:nvSpPr>
            <p:cNvPr id="22552" name="AutoShape 24"/>
            <p:cNvSpPr>
              <a:spLocks noChangeArrowheads="1"/>
            </p:cNvSpPr>
            <p:nvPr/>
          </p:nvSpPr>
          <p:spPr bwMode="auto">
            <a:xfrm rot="-1281948">
              <a:off x="4477" y="918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D91C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553" name="AutoShape 25"/>
            <p:cNvSpPr>
              <a:spLocks noChangeArrowheads="1"/>
            </p:cNvSpPr>
            <p:nvPr/>
          </p:nvSpPr>
          <p:spPr bwMode="auto">
            <a:xfrm rot="-6421784">
              <a:off x="2914" y="1200"/>
              <a:ext cx="120" cy="408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D91C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554" name="AutoShape 26"/>
            <p:cNvSpPr>
              <a:spLocks noChangeArrowheads="1"/>
            </p:cNvSpPr>
            <p:nvPr/>
          </p:nvSpPr>
          <p:spPr bwMode="auto">
            <a:xfrm rot="-5616627">
              <a:off x="3010" y="768"/>
              <a:ext cx="120" cy="408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D91C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555" name="AutoShape 27"/>
            <p:cNvSpPr>
              <a:spLocks noChangeArrowheads="1"/>
            </p:cNvSpPr>
            <p:nvPr/>
          </p:nvSpPr>
          <p:spPr bwMode="auto">
            <a:xfrm rot="-5616627">
              <a:off x="2976" y="432"/>
              <a:ext cx="120" cy="408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D91C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556" name="AutoShape 28"/>
            <p:cNvSpPr>
              <a:spLocks noChangeArrowheads="1"/>
            </p:cNvSpPr>
            <p:nvPr/>
          </p:nvSpPr>
          <p:spPr bwMode="auto">
            <a:xfrm rot="14169559">
              <a:off x="3072" y="1752"/>
              <a:ext cx="120" cy="408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D91C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557" name="AutoShape 29"/>
            <p:cNvSpPr>
              <a:spLocks noChangeArrowheads="1"/>
            </p:cNvSpPr>
            <p:nvPr/>
          </p:nvSpPr>
          <p:spPr bwMode="auto">
            <a:xfrm rot="-11041046">
              <a:off x="1200" y="2160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D91C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8899525" y="5381626"/>
            <a:ext cx="549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>
                <a:solidFill>
                  <a:prstClr val="black"/>
                </a:solidFill>
                <a:ea typeface="ＭＳ Ｐゴシック" panose="020B0600070205080204" pitchFamily="34" charset="-128"/>
              </a:rPr>
              <a:t>VG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8229601" y="3657601"/>
            <a:ext cx="582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>
                <a:solidFill>
                  <a:prstClr val="black"/>
                </a:solidFill>
                <a:ea typeface="ＭＳ Ｐゴシック" panose="020B0600070205080204" pitchFamily="34" charset="-128"/>
              </a:rPr>
              <a:t>OG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641725" y="5381626"/>
            <a:ext cx="548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>
                <a:solidFill>
                  <a:prstClr val="black"/>
                </a:solidFill>
                <a:ea typeface="ＭＳ Ｐゴシック" panose="020B0600070205080204" pitchFamily="34" charset="-128"/>
              </a:rPr>
              <a:t>VD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460626" y="4487863"/>
            <a:ext cx="89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solidFill>
                  <a:prstClr val="black"/>
                </a:solidFill>
                <a:ea typeface="ＭＳ Ｐゴシック" panose="020B0600070205080204" pitchFamily="34" charset="-128"/>
              </a:rPr>
              <a:t>OD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9449099" y="271248"/>
            <a:ext cx="2481210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Répercussion en aval de l’IM</a:t>
            </a:r>
          </a:p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chronique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5589" y="104892"/>
            <a:ext cx="2488029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Hyperpression OG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0870" y="1521242"/>
            <a:ext cx="2412320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Hyperpression Veines P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74617" y="2893779"/>
            <a:ext cx="2373462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Hyperpression Capillaire P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70870" y="4060654"/>
            <a:ext cx="1915432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HTAP passive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56851" y="5217503"/>
            <a:ext cx="1915432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HTAP active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61955" y="6374810"/>
            <a:ext cx="1915432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IVD</a:t>
            </a:r>
            <a:endParaRPr lang="fr-FR" altLang="fr-FR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45" name="Connecteur droit avec flèche 44"/>
          <p:cNvCxnSpPr>
            <a:endCxn id="38" idx="0"/>
          </p:cNvCxnSpPr>
          <p:nvPr/>
        </p:nvCxnSpPr>
        <p:spPr>
          <a:xfrm flipH="1">
            <a:off x="1277030" y="927246"/>
            <a:ext cx="7949" cy="593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>
            <a:stCxn id="38" idx="2"/>
            <a:endCxn id="39" idx="0"/>
          </p:cNvCxnSpPr>
          <p:nvPr/>
        </p:nvCxnSpPr>
        <p:spPr>
          <a:xfrm flipH="1">
            <a:off x="1261348" y="2352239"/>
            <a:ext cx="15682" cy="5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39" idx="2"/>
            <a:endCxn id="40" idx="0"/>
          </p:cNvCxnSpPr>
          <p:nvPr/>
        </p:nvCxnSpPr>
        <p:spPr>
          <a:xfrm flipH="1">
            <a:off x="1028586" y="3724776"/>
            <a:ext cx="232762" cy="335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0" idx="2"/>
            <a:endCxn id="41" idx="0"/>
          </p:cNvCxnSpPr>
          <p:nvPr/>
        </p:nvCxnSpPr>
        <p:spPr>
          <a:xfrm flipH="1">
            <a:off x="1014567" y="4891651"/>
            <a:ext cx="14019" cy="325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1" idx="2"/>
            <a:endCxn id="42" idx="0"/>
          </p:cNvCxnSpPr>
          <p:nvPr/>
        </p:nvCxnSpPr>
        <p:spPr>
          <a:xfrm>
            <a:off x="1014567" y="6048500"/>
            <a:ext cx="5104" cy="326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84250" algn="l"/>
              </a:tabLst>
            </a:pPr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Conséquences en aval</a:t>
            </a:r>
          </a:p>
          <a:p>
            <a:endParaRPr lang="fr-F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Surcharge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volumétrique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VG  → dilatation du VG → dilatation anneau mitral → </a:t>
            </a:r>
            <a:r>
              <a:rPr lang="fr-F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 autoentretenue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Fonction systolique est longtemps conservée → Décompensation une fois les mécanismes adaptatifs dépassés.</a:t>
            </a:r>
            <a:endParaRPr lang="fr-FR" sz="3200" b="1" u="sng" cap="small" dirty="0">
              <a:solidFill>
                <a:prstClr val="black"/>
              </a:solidFill>
            </a:endParaRPr>
          </a:p>
          <a:p>
            <a:pPr algn="ctr"/>
            <a:r>
              <a:rPr lang="fr-FR" sz="32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</a:t>
            </a:r>
            <a:r>
              <a:rPr lang="fr-FR" sz="3200" b="1" u="sng" cap="sm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aiguë</a:t>
            </a:r>
            <a:endParaRPr lang="fr-FR" sz="3200" b="1" u="sng" dirty="0" smtClean="0">
              <a:solidFill>
                <a:prstClr val="black"/>
              </a:solidFill>
            </a:endParaRPr>
          </a:p>
          <a:p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Conséquences en amont</a:t>
            </a:r>
            <a:endParaRPr lang="fr-FR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Surcharge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volumétrique aigue de l’OG →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OAP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hémodynamique avec insuffisance cardiaque globale aiguë , L'OG est  peu dilatée, généralement en rythme sinusal.</a:t>
            </a:r>
          </a:p>
          <a:p>
            <a:pPr lvl="0"/>
            <a:endParaRPr lang="fr-FR" sz="28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3200" u="sng" dirty="0">
                <a:solidFill>
                  <a:prstClr val="black"/>
                </a:solidFill>
              </a:rPr>
              <a:t>Conséquences d'aval</a:t>
            </a:r>
          </a:p>
          <a:p>
            <a:pPr lvl="0"/>
            <a:r>
              <a:rPr lang="fr-FR" sz="3200" dirty="0">
                <a:solidFill>
                  <a:prstClr val="black"/>
                </a:solidFill>
              </a:rPr>
              <a:t>le VG n'est pas dilaté (ou modérément). Sa cinétique est exagérée</a:t>
            </a:r>
            <a:r>
              <a:rPr lang="fr-FR" sz="3200" dirty="0" smtClean="0">
                <a:solidFill>
                  <a:prstClr val="black"/>
                </a:solidFill>
              </a:rPr>
              <a:t>.</a:t>
            </a: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Etiologies </a:t>
            </a:r>
            <a:endParaRPr lang="fr-FR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IM </a:t>
            </a:r>
            <a:r>
              <a:rPr lang="fr-FR" sz="3200" b="1" u="sng" dirty="0">
                <a:solidFill>
                  <a:prstClr val="black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chronique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fr-FR" sz="3200" u="sng" dirty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3200" b="1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RAA</a:t>
            </a:r>
            <a:r>
              <a:rPr lang="fr-FR" sz="3200" b="1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 :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Rétraction / calcifications des VM et des cordages </a:t>
            </a:r>
            <a:endParaRPr lang="fr-FR" sz="3200" dirty="0" smtClean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              mouvements valvulaires réduits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               souvent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associée à un RM ou autre valvulopathie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fr-FR" sz="3200" dirty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3200" b="1" u="sng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IM </a:t>
            </a:r>
            <a:r>
              <a:rPr lang="fr-FR" sz="3200" b="1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dégénératives</a:t>
            </a:r>
            <a:r>
              <a:rPr lang="fr-FR" sz="3200" b="1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 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  : atteintes du tissu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conjonctif. 2 formes : </a:t>
            </a:r>
            <a:endParaRPr lang="fr-FR" sz="3200" dirty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  <a:p>
            <a:pPr marL="266700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a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) </a:t>
            </a:r>
            <a:r>
              <a:rPr lang="fr-FR" sz="3200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dégénérescence </a:t>
            </a:r>
            <a:r>
              <a:rPr lang="fr-FR" sz="3200" u="sng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myxoïde </a:t>
            </a:r>
            <a:r>
              <a:rPr lang="fr-FR" sz="3200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ou maladie de </a:t>
            </a:r>
            <a:r>
              <a:rPr lang="fr-FR" sz="3200" u="sng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Barlow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: sujet jeune (femmes ++), excès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de tissu valves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épaissies, prolapsus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mitral</a:t>
            </a:r>
          </a:p>
          <a:p>
            <a:pPr marL="266700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fr-FR" sz="3200" dirty="0" smtClean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  <a:p>
            <a:pPr marL="266700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b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) </a:t>
            </a:r>
            <a:r>
              <a:rPr lang="fr-FR" sz="3200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dégénérescence </a:t>
            </a:r>
            <a:r>
              <a:rPr lang="fr-FR" sz="3200" u="sng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fibroélastique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: sujet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âgé, valves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fines, cordages longs , risque de rupture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de cordages </a:t>
            </a:r>
          </a:p>
          <a:p>
            <a:pPr marL="266700"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endParaRPr lang="fr-FR" sz="3200" dirty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24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7310" y="121307"/>
            <a:ext cx="3184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IM dégénératives</a:t>
            </a:r>
          </a:p>
        </p:txBody>
      </p:sp>
    </p:spTree>
    <p:extLst>
      <p:ext uri="{BB962C8B-B14F-4D97-AF65-F5344CB8AC3E}">
        <p14:creationId xmlns:p14="http://schemas.microsoft.com/office/powerpoint/2010/main" val="30190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3200" b="1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Ischémique</a:t>
            </a:r>
            <a:r>
              <a:rPr lang="fr-FR" sz="3200" b="1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 :   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par dysfonction du </a:t>
            </a:r>
            <a:r>
              <a:rPr lang="fr-FR" sz="3200" dirty="0" smtClean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pilier (hypokinésie ou akinésie).</a:t>
            </a:r>
            <a:endParaRPr lang="fr-FR" sz="3200" dirty="0">
              <a:solidFill>
                <a:prstClr val="black"/>
              </a:solidFill>
              <a:ea typeface="MS Mincho" pitchFamily="49" charset="-128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fr-FR" sz="3200" b="1" u="sng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Fonctionnelle</a:t>
            </a:r>
            <a:r>
              <a:rPr lang="fr-FR" sz="32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 = anneau mitral dilaté par la dilatation du VG</a:t>
            </a:r>
            <a:r>
              <a:rPr lang="fr-FR" sz="2400" dirty="0">
                <a:solidFill>
                  <a:prstClr val="black"/>
                </a:solidFill>
                <a:ea typeface="MS Mincho" pitchFamily="49" charset="-128"/>
                <a:cs typeface="Arial" pitchFamily="34" charset="0"/>
              </a:rPr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4"/>
            <a:ext cx="7143715" cy="5639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533287" y="3328739"/>
            <a:ext cx="4053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/>
              <a:t>IM fonctionnelle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654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1039</Words>
  <Application>Microsoft Office PowerPoint</Application>
  <PresentationFormat>Grand écran</PresentationFormat>
  <Paragraphs>294</Paragraphs>
  <Slides>37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MS Mincho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1_Thème Office</vt:lpstr>
      <vt:lpstr>2_Thème Office</vt:lpstr>
      <vt:lpstr>Modèle par défaut</vt:lpstr>
      <vt:lpstr>Insuffisance mitrale  Pr Ag Foudad Hocine Maitre de conférences A  Service de cardiologie. Hôpital militaire Constantine 2019/2020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TRT chirurgical</vt:lpstr>
      <vt:lpstr>Plastie Mitrale</vt:lpstr>
      <vt:lpstr>Remplacement valvulaire</vt:lpstr>
      <vt:lpstr>Mitraclip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FOUDAD</dc:creator>
  <cp:lastModifiedBy>FOUDAD</cp:lastModifiedBy>
  <cp:revision>90</cp:revision>
  <dcterms:created xsi:type="dcterms:W3CDTF">2019-05-03T10:33:55Z</dcterms:created>
  <dcterms:modified xsi:type="dcterms:W3CDTF">2019-10-06T11:20:52Z</dcterms:modified>
</cp:coreProperties>
</file>