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64"/>
  </p:notesMasterIdLst>
  <p:sldIdLst>
    <p:sldId id="427" r:id="rId2"/>
    <p:sldId id="428" r:id="rId3"/>
    <p:sldId id="429" r:id="rId4"/>
    <p:sldId id="257" r:id="rId5"/>
    <p:sldId id="258" r:id="rId6"/>
    <p:sldId id="430" r:id="rId7"/>
    <p:sldId id="432" r:id="rId8"/>
    <p:sldId id="433" r:id="rId9"/>
    <p:sldId id="434" r:id="rId10"/>
    <p:sldId id="435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315" r:id="rId21"/>
    <p:sldId id="317" r:id="rId22"/>
    <p:sldId id="288" r:id="rId23"/>
    <p:sldId id="289" r:id="rId24"/>
    <p:sldId id="291" r:id="rId25"/>
    <p:sldId id="292" r:id="rId26"/>
    <p:sldId id="295" r:id="rId27"/>
    <p:sldId id="297" r:id="rId28"/>
    <p:sldId id="298" r:id="rId29"/>
    <p:sldId id="300" r:id="rId30"/>
    <p:sldId id="338" r:id="rId31"/>
    <p:sldId id="339" r:id="rId32"/>
    <p:sldId id="302" r:id="rId33"/>
    <p:sldId id="303" r:id="rId34"/>
    <p:sldId id="393" r:id="rId35"/>
    <p:sldId id="392" r:id="rId36"/>
    <p:sldId id="285" r:id="rId37"/>
    <p:sldId id="394" r:id="rId38"/>
    <p:sldId id="395" r:id="rId39"/>
    <p:sldId id="397" r:id="rId40"/>
    <p:sldId id="396" r:id="rId41"/>
    <p:sldId id="398" r:id="rId42"/>
    <p:sldId id="399" r:id="rId43"/>
    <p:sldId id="403" r:id="rId44"/>
    <p:sldId id="404" r:id="rId45"/>
    <p:sldId id="405" r:id="rId46"/>
    <p:sldId id="407" r:id="rId47"/>
    <p:sldId id="305" r:id="rId48"/>
    <p:sldId id="306" r:id="rId49"/>
    <p:sldId id="410" r:id="rId50"/>
    <p:sldId id="412" r:id="rId51"/>
    <p:sldId id="416" r:id="rId52"/>
    <p:sldId id="417" r:id="rId53"/>
    <p:sldId id="418" r:id="rId54"/>
    <p:sldId id="325" r:id="rId55"/>
    <p:sldId id="326" r:id="rId56"/>
    <p:sldId id="328" r:id="rId57"/>
    <p:sldId id="436" r:id="rId58"/>
    <p:sldId id="331" r:id="rId59"/>
    <p:sldId id="353" r:id="rId60"/>
    <p:sldId id="354" r:id="rId61"/>
    <p:sldId id="355" r:id="rId62"/>
    <p:sldId id="423" r:id="rId63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36EE9-05F3-4291-ACEB-F15E38C8BCBD}" type="datetimeFigureOut">
              <a:rPr lang="fr-FR" smtClean="0"/>
              <a:pPr/>
              <a:t>06/05/2021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2489F-C0DE-4E98-981A-7AC76C28AA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167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- La nomination de l’IC en fonction de la FE est importante à déterminer pour le </a:t>
            </a:r>
            <a:r>
              <a:rPr lang="fr-FR" dirty="0" err="1"/>
              <a:t>Dgc</a:t>
            </a:r>
            <a:r>
              <a:rPr lang="fr-FR" dirty="0"/>
              <a:t>, les étiologies, les comorbidités et le traitement : IC à FE altérée (&lt;40%), à FE moyenne (40-49%) ou à FE préservée (≥50%)</a:t>
            </a:r>
          </a:p>
          <a:p>
            <a:r>
              <a:rPr lang="fr-FR" dirty="0"/>
              <a:t>- </a:t>
            </a:r>
            <a:r>
              <a:rPr lang="fr-FR" b="1" dirty="0"/>
              <a:t>IC à FE préservée</a:t>
            </a:r>
            <a:r>
              <a:rPr lang="fr-FR" dirty="0"/>
              <a:t> : le diagnostic est difficile, VG de taille normale mais hypertrophié et/ou OG dilatée comme signes d’élévation des pressions, dysfonction diastolique (présente même dans IC à FE altérée), on peut observer une dysfonction systolique débutante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635CB-DD0B-8B42-BA33-CFE032DFC5D8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216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2C1E6C-9002-42CA-95D1-DEC6BA170A34}" type="slidenum">
              <a:rPr lang="en-GB"/>
              <a:pPr/>
              <a:t>41</a:t>
            </a:fld>
            <a:endParaRPr lang="en-GB"/>
          </a:p>
        </p:txBody>
      </p:sp>
      <p:sp>
        <p:nvSpPr>
          <p:cNvPr id="86017" name="Text Box 1"/>
          <p:cNvSpPr txBox="1">
            <a:spLocks noChangeArrowheads="1"/>
          </p:cNvSpPr>
          <p:nvPr/>
        </p:nvSpPr>
        <p:spPr bwMode="auto">
          <a:xfrm>
            <a:off x="952341" y="685631"/>
            <a:ext cx="4953320" cy="342950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84" tIns="40092" rIns="80184" bIns="40092" anchor="ctr"/>
          <a:lstStyle/>
          <a:p>
            <a:endParaRPr lang="fr-FR"/>
          </a:p>
        </p:txBody>
      </p:sp>
      <p:sp>
        <p:nvSpPr>
          <p:cNvPr id="860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231"/>
            <a:ext cx="5479197" cy="410970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5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32920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REATION/ASTRA%20ZENECA/AZ-AL-Rencontres%20SCA/AZ-AL-Rencontres%20SCA%20masque/PTT/LINKS/COEUR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REATION/ASTRA%20ZENECA/AZ-AL-Rencontres%20SCA/AZ-AL-Rencontres%20SCA%20masque/PTT/LINKS/COEUR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REATION/ASTRA%20ZENECA/AZ-AL-Rencontres%20SCA/AZ-AL-Rencontres%20SCA%20masque/PTT/LINKS/COEUR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FBE4-0C51-49DA-A55D-05DFA045720F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D7DBF-C005-4B69-B76E-FF4EDAA62A7F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pic>
        <p:nvPicPr>
          <p:cNvPr id="8" name="COEUR.png" descr="/Volumes/CREATION/ASTRA ZENECA/AZ-AL-Rencontres SCA/AZ-AL-Rencontres SCA masque/PTT/LINKS/COEUR.png"/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1" r="-1"/>
          <a:stretch>
            <a:fillRect/>
          </a:stretch>
        </p:blipFill>
        <p:spPr>
          <a:xfrm>
            <a:off x="0" y="783605"/>
            <a:ext cx="3414655" cy="485519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4"/>
          <a:srcRect r="9353" b="56184"/>
          <a:stretch/>
        </p:blipFill>
        <p:spPr>
          <a:xfrm>
            <a:off x="-1" y="5830475"/>
            <a:ext cx="9144001" cy="102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3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FBE4-0C51-49DA-A55D-05DFA045720F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9ABA87C-3278-0B41-B1A8-CE9B522DDCED}" type="slidenum">
              <a:rPr lang="fr-FR" smtClean="0">
                <a:solidFill>
                  <a:prstClr val="white"/>
                </a:solidFill>
              </a:rPr>
              <a:pPr defTabSz="457200"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0249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FBE4-0C51-49DA-A55D-05DFA045720F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9ABA87C-3278-0B41-B1A8-CE9B522DDCED}" type="slidenum">
              <a:rPr lang="fr-FR" smtClean="0">
                <a:solidFill>
                  <a:prstClr val="white"/>
                </a:solidFill>
              </a:rPr>
              <a:pPr defTabSz="457200"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0618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/>
              <a:t>5/6/2021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51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6481" y="210262"/>
            <a:ext cx="8220960" cy="1261572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>
          <a:xfrm>
            <a:off x="3677760" y="6695263"/>
            <a:ext cx="2122560" cy="1713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>
          <a:xfrm>
            <a:off x="162720" y="6695263"/>
            <a:ext cx="2891520" cy="17137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>
          <a:xfrm>
            <a:off x="6530401" y="6695263"/>
            <a:ext cx="2122560" cy="171378"/>
          </a:xfrm>
        </p:spPr>
        <p:txBody>
          <a:bodyPr/>
          <a:lstStyle>
            <a:lvl1pPr>
              <a:defRPr/>
            </a:lvl1pPr>
          </a:lstStyle>
          <a:p>
            <a:fld id="{D6D4D926-60E6-4A58-B2A2-CAC20C253541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831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E4C5F-87F7-4821-8F63-713384F322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750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pic>
        <p:nvPicPr>
          <p:cNvPr id="7" name="COEUR.png" descr="/Volumes/CREATION/ASTRA ZENECA/AZ-AL-Rencontres SCA/AZ-AL-Rencontres SCA masque/PTT/LINKS/COEUR.png"/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1" r="-1"/>
          <a:stretch>
            <a:fillRect/>
          </a:stretch>
        </p:blipFill>
        <p:spPr>
          <a:xfrm>
            <a:off x="0" y="783605"/>
            <a:ext cx="3414655" cy="48551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42419" y="2247473"/>
            <a:ext cx="5540923" cy="1812922"/>
          </a:xfrm>
        </p:spPr>
        <p:txBody>
          <a:bodyPr anchor="t">
            <a:normAutofit/>
          </a:bodyPr>
          <a:lstStyle>
            <a:lvl1pPr algn="l">
              <a:defRPr sz="3200" b="0" cap="none">
                <a:solidFill>
                  <a:srgbClr val="68225E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4"/>
          <a:srcRect r="16326" b="73264"/>
          <a:stretch/>
        </p:blipFill>
        <p:spPr>
          <a:xfrm>
            <a:off x="703383" y="6231015"/>
            <a:ext cx="8440617" cy="62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85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pic>
        <p:nvPicPr>
          <p:cNvPr id="7" name="COEUR.png" descr="/Volumes/CREATION/ASTRA ZENECA/AZ-AL-Rencontres SCA/AZ-AL-Rencontres SCA masque/PTT/LINKS/COEUR.png"/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1" r="-1"/>
          <a:stretch>
            <a:fillRect/>
          </a:stretch>
        </p:blipFill>
        <p:spPr>
          <a:xfrm>
            <a:off x="0" y="783605"/>
            <a:ext cx="3414655" cy="48551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42419" y="2247473"/>
            <a:ext cx="5540923" cy="1812922"/>
          </a:xfrm>
        </p:spPr>
        <p:txBody>
          <a:bodyPr anchor="t">
            <a:normAutofit/>
          </a:bodyPr>
          <a:lstStyle>
            <a:lvl1pPr algn="l">
              <a:defRPr sz="3200" b="0" cap="none">
                <a:solidFill>
                  <a:srgbClr val="68225E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4"/>
          <a:srcRect r="16326" b="73264"/>
          <a:stretch/>
        </p:blipFill>
        <p:spPr>
          <a:xfrm>
            <a:off x="703383" y="6231015"/>
            <a:ext cx="8440617" cy="62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5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FBE4-0C51-49DA-A55D-05DFA045720F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1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FBE4-0C51-49DA-A55D-05DFA045720F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9ABA87C-3278-0B41-B1A8-CE9B522DDCED}" type="slidenum">
              <a:rPr lang="fr-FR" smtClean="0">
                <a:solidFill>
                  <a:prstClr val="white"/>
                </a:solidFill>
              </a:rPr>
              <a:pPr defTabSz="457200"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877045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FBE4-0C51-49DA-A55D-05DFA045720F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82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FBE4-0C51-49DA-A55D-05DFA045720F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9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FBE4-0C51-49DA-A55D-05DFA045720F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24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FBE4-0C51-49DA-A55D-05DFA045720F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D7DBF-C005-4B69-B76E-FF4EDAA62A7F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47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FBE4-0C51-49DA-A55D-05DFA045720F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9ABA87C-3278-0B41-B1A8-CE9B522DDCED}" type="slidenum">
              <a:rPr lang="fr-FR" smtClean="0">
                <a:solidFill>
                  <a:prstClr val="white"/>
                </a:solidFill>
              </a:rPr>
              <a:pPr defTabSz="457200"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17494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FBE4-0C51-49DA-A55D-05DFA045720F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9ABA87C-3278-0B41-B1A8-CE9B522DDCED}" type="slidenum">
              <a:rPr lang="fr-FR" smtClean="0">
                <a:solidFill>
                  <a:prstClr val="white"/>
                </a:solidFill>
              </a:rPr>
              <a:pPr defTabSz="457200"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70734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file://localhost/Volumes/CREATION/ASTRA%20ZENECA/AZ-AL-Rencontres%20SCA/AZ-AL-Rencontres%20SCA%20masque/PTT/LINKS/COEUR.png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DFBE4-0C51-49DA-A55D-05DFA045720F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9ABA87C-3278-0B41-B1A8-CE9B522DDCED}" type="slidenum">
              <a:rPr lang="fr-FR" smtClean="0">
                <a:solidFill>
                  <a:prstClr val="white"/>
                </a:solidFill>
              </a:rPr>
              <a:pPr defTabSz="457200"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7" name="COEUR.png" descr="/Volumes/CREATION/ASTRA ZENECA/AZ-AL-Rencontres SCA/AZ-AL-Rencontres SCA masque/PTT/LINKS/COEUR.png"/>
          <p:cNvPicPr>
            <a:picLocks noChangeAspect="1"/>
          </p:cNvPicPr>
          <p:nvPr userDrawn="1"/>
        </p:nvPicPr>
        <p:blipFill rotWithShape="1">
          <a:blip r:embed="rId18" r:link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3" t="32114" b="-4258"/>
          <a:stretch/>
        </p:blipFill>
        <p:spPr>
          <a:xfrm>
            <a:off x="0" y="0"/>
            <a:ext cx="893831" cy="350274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0"/>
          <a:srcRect l="9281" t="16663" r="71516" b="52130"/>
          <a:stretch/>
        </p:blipFill>
        <p:spPr>
          <a:xfrm>
            <a:off x="7206900" y="6126163"/>
            <a:ext cx="1937100" cy="7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4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684" r:id="rId15"/>
    <p:sldLayoutId id="2147483675" r:id="rId16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Word_97_-_20031.doc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281354" y="918322"/>
            <a:ext cx="8581292" cy="1470025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b="1" dirty="0"/>
              <a:t>INSUFFISANCE CARDIAQUE CHRONIQUE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181686" y="3279221"/>
            <a:ext cx="7413674" cy="17526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2400" b="1" dirty="0" smtClean="0"/>
              <a:t>DR BOUAGUEL ILYES</a:t>
            </a:r>
            <a:endParaRPr lang="fr-FR" sz="2400" b="1" dirty="0"/>
          </a:p>
          <a:p>
            <a:pPr algn="ctr"/>
            <a:r>
              <a:rPr lang="fr-FR" sz="2400" dirty="0"/>
              <a:t>Service de cardiologie </a:t>
            </a:r>
          </a:p>
          <a:p>
            <a:pPr algn="ctr"/>
            <a:r>
              <a:rPr lang="fr-FR" sz="2400" dirty="0"/>
              <a:t>Hôpital militaire  universitaire de </a:t>
            </a:r>
            <a:r>
              <a:rPr lang="fr-FR" sz="2400" dirty="0" smtClean="0"/>
              <a:t>Constantine</a:t>
            </a:r>
          </a:p>
          <a:p>
            <a:pPr algn="ctr"/>
            <a:r>
              <a:rPr lang="fr-FR" sz="2400" smtClean="0"/>
              <a:t>07 </a:t>
            </a:r>
            <a:r>
              <a:rPr lang="fr-FR" sz="2400" dirty="0" smtClean="0"/>
              <a:t>05 2021 </a:t>
            </a:r>
            <a:endParaRPr lang="fr-FR" sz="2400" dirty="0"/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668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D7DBF-C005-4B69-B76E-FF4EDAA62A7F}" type="slidenum">
              <a:rPr lang="fr-FR" smtClean="0"/>
              <a:t>10</a:t>
            </a:fld>
            <a:endParaRPr lang="fr-FR"/>
          </a:p>
        </p:txBody>
      </p:sp>
      <p:pic>
        <p:nvPicPr>
          <p:cNvPr id="4" name="Picture 2" descr="http://www.animal-services.com/img/articles/11902034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80" y="116632"/>
            <a:ext cx="9144000" cy="67557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286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0523" y="0"/>
            <a:ext cx="32873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Epidémiologie</a:t>
            </a:r>
            <a:r>
              <a:rPr sz="4000" spc="-45" dirty="0"/>
              <a:t> </a:t>
            </a:r>
            <a:r>
              <a:rPr sz="4000" dirty="0"/>
              <a:t>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8939" y="1203746"/>
            <a:ext cx="8617861" cy="440377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317500" algn="l"/>
              </a:tabLst>
            </a:pPr>
            <a:r>
              <a:rPr sz="3200" spc="-10" dirty="0">
                <a:latin typeface="Calibri"/>
                <a:cs typeface="Calibri"/>
              </a:rPr>
              <a:t>Prevalence:</a:t>
            </a:r>
            <a:endParaRPr sz="3200" dirty="0">
              <a:latin typeface="Calibri"/>
              <a:cs typeface="Calibri"/>
            </a:endParaRPr>
          </a:p>
          <a:p>
            <a:pPr marL="1056640" lvl="1" indent="-215900">
              <a:lnSpc>
                <a:spcPct val="100000"/>
              </a:lnSpc>
              <a:spcBef>
                <a:spcPts val="860"/>
              </a:spcBef>
              <a:buChar char="-"/>
              <a:tabLst>
                <a:tab pos="1057275" algn="l"/>
              </a:tabLst>
            </a:pPr>
            <a:r>
              <a:rPr sz="3200" dirty="0">
                <a:latin typeface="Calibri"/>
                <a:cs typeface="Calibri"/>
              </a:rPr>
              <a:t>1 à 3 % </a:t>
            </a:r>
            <a:r>
              <a:rPr sz="3200" spc="-5" dirty="0">
                <a:latin typeface="Calibri"/>
                <a:cs typeface="Calibri"/>
              </a:rPr>
              <a:t>de </a:t>
            </a:r>
            <a:r>
              <a:rPr sz="3200" dirty="0">
                <a:latin typeface="Calibri"/>
                <a:cs typeface="Calibri"/>
              </a:rPr>
              <a:t>la </a:t>
            </a:r>
            <a:r>
              <a:rPr sz="3200" spc="-5" dirty="0">
                <a:latin typeface="Calibri"/>
                <a:cs typeface="Calibri"/>
              </a:rPr>
              <a:t>population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générale</a:t>
            </a:r>
            <a:endParaRPr sz="3200" dirty="0">
              <a:latin typeface="Calibri"/>
              <a:cs typeface="Calibri"/>
            </a:endParaRPr>
          </a:p>
          <a:p>
            <a:pPr marL="1056640" lvl="1" indent="-215900">
              <a:lnSpc>
                <a:spcPct val="100000"/>
              </a:lnSpc>
              <a:spcBef>
                <a:spcPts val="860"/>
              </a:spcBef>
              <a:buChar char="-"/>
              <a:tabLst>
                <a:tab pos="1057275" algn="l"/>
              </a:tabLst>
            </a:pPr>
            <a:r>
              <a:rPr sz="3200" spc="-5" dirty="0">
                <a:latin typeface="Calibri"/>
                <a:cs typeface="Calibri"/>
              </a:rPr>
              <a:t>plus de </a:t>
            </a:r>
            <a:r>
              <a:rPr lang="fr-FR" sz="3200" dirty="0" smtClean="0">
                <a:latin typeface="Calibri"/>
                <a:cs typeface="Calibri"/>
              </a:rPr>
              <a:t>10</a:t>
            </a:r>
            <a:r>
              <a:rPr sz="3200" dirty="0" smtClean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% </a:t>
            </a:r>
            <a:r>
              <a:rPr sz="3200" spc="-10" dirty="0">
                <a:latin typeface="Calibri"/>
                <a:cs typeface="Calibri"/>
              </a:rPr>
              <a:t>après </a:t>
            </a:r>
            <a:r>
              <a:rPr sz="3200" spc="-5" dirty="0" smtClean="0">
                <a:latin typeface="Calibri"/>
                <a:cs typeface="Calibri"/>
              </a:rPr>
              <a:t>7</a:t>
            </a:r>
            <a:r>
              <a:rPr lang="fr-FR" sz="3200" spc="-5" dirty="0" smtClean="0">
                <a:latin typeface="Calibri"/>
                <a:cs typeface="Calibri"/>
              </a:rPr>
              <a:t>0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ans</a:t>
            </a:r>
            <a:endParaRPr sz="32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Calibri"/>
              <a:buChar char="-"/>
            </a:pPr>
            <a:endParaRPr sz="32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buFont typeface="Wingdings"/>
              <a:buChar char=""/>
              <a:tabLst>
                <a:tab pos="317500" algn="l"/>
              </a:tabLst>
            </a:pPr>
            <a:r>
              <a:rPr sz="3200" spc="-10" dirty="0" err="1" smtClean="0">
                <a:latin typeface="Calibri"/>
                <a:cs typeface="Calibri"/>
              </a:rPr>
              <a:t>Pronostic</a:t>
            </a:r>
            <a:r>
              <a:rPr sz="3200" spc="-10" dirty="0">
                <a:latin typeface="Calibri"/>
                <a:cs typeface="Calibri"/>
              </a:rPr>
              <a:t>:</a:t>
            </a:r>
            <a:endParaRPr sz="3200" dirty="0">
              <a:latin typeface="Calibri"/>
              <a:cs typeface="Calibri"/>
            </a:endParaRPr>
          </a:p>
          <a:p>
            <a:pPr marL="1056640" lvl="1" indent="-215900">
              <a:lnSpc>
                <a:spcPct val="100000"/>
              </a:lnSpc>
              <a:spcBef>
                <a:spcPts val="860"/>
              </a:spcBef>
              <a:buChar char="-"/>
              <a:tabLst>
                <a:tab pos="1057275" algn="l"/>
              </a:tabLst>
            </a:pPr>
            <a:r>
              <a:rPr sz="3200" spc="-10" dirty="0">
                <a:latin typeface="Calibri"/>
                <a:cs typeface="Calibri"/>
              </a:rPr>
              <a:t>mortalité </a:t>
            </a:r>
            <a:r>
              <a:rPr sz="3200" spc="-5" dirty="0">
                <a:latin typeface="Calibri"/>
                <a:cs typeface="Calibri"/>
              </a:rPr>
              <a:t>de 60% </a:t>
            </a:r>
            <a:r>
              <a:rPr sz="3200" dirty="0">
                <a:latin typeface="Calibri"/>
                <a:cs typeface="Calibri"/>
              </a:rPr>
              <a:t>à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 smtClean="0">
                <a:latin typeface="Calibri"/>
                <a:cs typeface="Calibri"/>
              </a:rPr>
              <a:t>3</a:t>
            </a:r>
            <a:r>
              <a:rPr lang="fr-FR" sz="3200" dirty="0" smtClean="0">
                <a:latin typeface="Calibri"/>
                <a:cs typeface="Calibri"/>
              </a:rPr>
              <a:t> </a:t>
            </a:r>
            <a:r>
              <a:rPr sz="3200" dirty="0" err="1" smtClean="0">
                <a:latin typeface="Calibri"/>
                <a:cs typeface="Calibri"/>
              </a:rPr>
              <a:t>ans</a:t>
            </a:r>
            <a:endParaRPr sz="3200" dirty="0">
              <a:latin typeface="Calibri"/>
              <a:cs typeface="Calibri"/>
            </a:endParaRPr>
          </a:p>
          <a:p>
            <a:pPr marL="840740">
              <a:lnSpc>
                <a:spcPct val="100000"/>
              </a:lnSpc>
              <a:spcBef>
                <a:spcPts val="840"/>
              </a:spcBef>
            </a:pPr>
            <a:r>
              <a:rPr sz="3200" spc="-10" dirty="0">
                <a:latin typeface="Calibri"/>
                <a:cs typeface="Calibri"/>
              </a:rPr>
              <a:t>-mortalité </a:t>
            </a:r>
            <a:r>
              <a:rPr sz="3200" spc="-5" dirty="0">
                <a:latin typeface="Calibri"/>
                <a:cs typeface="Calibri"/>
              </a:rPr>
              <a:t>de 75% </a:t>
            </a:r>
            <a:r>
              <a:rPr sz="3200" dirty="0">
                <a:latin typeface="Calibri"/>
                <a:cs typeface="Calibri"/>
              </a:rPr>
              <a:t>à </a:t>
            </a:r>
            <a:r>
              <a:rPr sz="3200" dirty="0" smtClean="0">
                <a:latin typeface="Calibri"/>
                <a:cs typeface="Calibri"/>
              </a:rPr>
              <a:t>5</a:t>
            </a:r>
            <a:r>
              <a:rPr lang="fr-FR" sz="3200" dirty="0" smtClean="0">
                <a:latin typeface="Calibri"/>
                <a:cs typeface="Calibri"/>
              </a:rPr>
              <a:t> </a:t>
            </a:r>
            <a:r>
              <a:rPr sz="3200" dirty="0" err="1" smtClean="0">
                <a:latin typeface="Calibri"/>
                <a:cs typeface="Calibri"/>
              </a:rPr>
              <a:t>ans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33064" y="0"/>
            <a:ext cx="2250426" cy="7305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49950" y="0"/>
            <a:ext cx="178752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0" spc="-10" dirty="0">
                <a:latin typeface="Calibri"/>
                <a:cs typeface="Calibri"/>
              </a:rPr>
              <a:t>ETIOLOGIES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idx="1"/>
          </p:nvPr>
        </p:nvSpPr>
        <p:spPr>
          <a:xfrm>
            <a:off x="89886" y="1424691"/>
            <a:ext cx="8322115" cy="2115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9440" indent="-586740">
              <a:lnSpc>
                <a:spcPct val="100000"/>
              </a:lnSpc>
              <a:spcBef>
                <a:spcPts val="100"/>
              </a:spcBef>
              <a:buFont typeface="Arial"/>
              <a:buChar char="–"/>
              <a:tabLst>
                <a:tab pos="598805" algn="l"/>
                <a:tab pos="599440" algn="l"/>
              </a:tabLst>
            </a:pPr>
            <a:r>
              <a:rPr spc="-10" dirty="0"/>
              <a:t>Pression:</a:t>
            </a:r>
          </a:p>
          <a:p>
            <a:pPr marL="599440" indent="-586740">
              <a:lnSpc>
                <a:spcPct val="100000"/>
              </a:lnSpc>
              <a:buFont typeface="Arial"/>
              <a:buChar char="–"/>
              <a:tabLst>
                <a:tab pos="598805" algn="l"/>
                <a:tab pos="599440" algn="l"/>
              </a:tabLst>
            </a:pPr>
            <a:r>
              <a:rPr spc="-15" dirty="0"/>
              <a:t>Volume:</a:t>
            </a:r>
          </a:p>
          <a:p>
            <a:pPr marL="1071880" lvl="1" indent="-601980">
              <a:lnSpc>
                <a:spcPct val="100000"/>
              </a:lnSpc>
              <a:buFont typeface="Arial"/>
              <a:buChar char="•"/>
              <a:tabLst>
                <a:tab pos="1071245" algn="l"/>
                <a:tab pos="1071880" algn="l"/>
              </a:tabLst>
            </a:pPr>
            <a:r>
              <a:rPr sz="2600" spc="-10" dirty="0">
                <a:latin typeface="Calibri"/>
                <a:cs typeface="Calibri"/>
              </a:rPr>
              <a:t>IM,IAO</a:t>
            </a:r>
            <a:endParaRPr sz="2600" dirty="0">
              <a:latin typeface="Calibri"/>
              <a:cs typeface="Calibri"/>
            </a:endParaRPr>
          </a:p>
          <a:p>
            <a:pPr marL="1071880" lvl="1" indent="-601980">
              <a:lnSpc>
                <a:spcPct val="100000"/>
              </a:lnSpc>
              <a:buFont typeface="Arial"/>
              <a:buChar char="•"/>
              <a:tabLst>
                <a:tab pos="1071245" algn="l"/>
                <a:tab pos="1071880" algn="l"/>
              </a:tabLst>
            </a:pPr>
            <a:r>
              <a:rPr sz="2600" spc="-10" dirty="0">
                <a:latin typeface="Calibri"/>
                <a:cs typeface="Calibri"/>
              </a:rPr>
              <a:t>Shunts </a:t>
            </a:r>
            <a:r>
              <a:rPr sz="2600" spc="-25" dirty="0">
                <a:latin typeface="Calibri"/>
                <a:cs typeface="Calibri"/>
              </a:rPr>
              <a:t>(CIV,PCA….)</a:t>
            </a:r>
            <a:endParaRPr sz="2600" dirty="0">
              <a:latin typeface="Calibri"/>
              <a:cs typeface="Calibri"/>
            </a:endParaRPr>
          </a:p>
          <a:p>
            <a:pPr marL="1071880" lvl="1" indent="-601980">
              <a:lnSpc>
                <a:spcPct val="100000"/>
              </a:lnSpc>
              <a:buFont typeface="Arial"/>
              <a:buChar char="•"/>
              <a:tabLst>
                <a:tab pos="1071245" algn="l"/>
                <a:tab pos="1071880" algn="l"/>
              </a:tabLst>
            </a:pPr>
            <a:r>
              <a:rPr sz="2600" spc="-5" dirty="0">
                <a:latin typeface="Calibri"/>
                <a:cs typeface="Calibri"/>
              </a:rPr>
              <a:t>Hyper débit (Anemie,fistule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AV,hyperthyroidie…)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54044" y="407891"/>
            <a:ext cx="1808479" cy="68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54583"/>
            <a:ext cx="1937002" cy="792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805" y="834610"/>
            <a:ext cx="1640839" cy="685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39" y="434002"/>
            <a:ext cx="33502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IC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GAUCHE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Surcharge</a:t>
            </a:r>
            <a:r>
              <a:rPr sz="2600" i="1" u="heavy" spc="-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6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mécanique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39" y="3634402"/>
            <a:ext cx="8275320" cy="311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Alteration </a:t>
            </a:r>
            <a:r>
              <a:rPr sz="26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du</a:t>
            </a:r>
            <a:r>
              <a:rPr sz="2600" i="1" u="heavy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600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myocarde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2600" dirty="0">
              <a:latin typeface="Calibri"/>
              <a:cs typeface="Calibri"/>
            </a:endParaRPr>
          </a:p>
          <a:p>
            <a:pPr marL="1155065" lvl="1" indent="-227965">
              <a:lnSpc>
                <a:spcPct val="100000"/>
              </a:lnSpc>
              <a:buFont typeface="Arial"/>
              <a:buChar char="•"/>
              <a:tabLst>
                <a:tab pos="1378585" algn="l"/>
                <a:tab pos="1379220" algn="l"/>
                <a:tab pos="7098030" algn="l"/>
              </a:tabLst>
            </a:pPr>
            <a:r>
              <a:rPr dirty="0"/>
              <a:t>	</a:t>
            </a:r>
            <a:r>
              <a:rPr sz="2600" spc="-10" dirty="0">
                <a:latin typeface="Calibri"/>
                <a:cs typeface="Calibri"/>
              </a:rPr>
              <a:t>Ca</a:t>
            </a:r>
            <a:r>
              <a:rPr sz="2600" spc="-50" dirty="0">
                <a:latin typeface="Calibri"/>
                <a:cs typeface="Calibri"/>
              </a:rPr>
              <a:t>r</a:t>
            </a:r>
            <a:r>
              <a:rPr sz="2600" spc="-10" dirty="0">
                <a:latin typeface="Calibri"/>
                <a:cs typeface="Calibri"/>
              </a:rPr>
              <a:t>d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5" dirty="0">
                <a:latin typeface="Calibri"/>
                <a:cs typeface="Calibri"/>
              </a:rPr>
              <a:t>o</a:t>
            </a:r>
            <a:r>
              <a:rPr sz="2600" spc="-10" dirty="0">
                <a:latin typeface="Calibri"/>
                <a:cs typeface="Calibri"/>
              </a:rPr>
              <a:t>p</a:t>
            </a:r>
            <a:r>
              <a:rPr sz="2600" spc="-30" dirty="0">
                <a:latin typeface="Calibri"/>
                <a:cs typeface="Calibri"/>
              </a:rPr>
              <a:t>a</a:t>
            </a:r>
            <a:r>
              <a:rPr sz="2600" spc="5" dirty="0">
                <a:latin typeface="Calibri"/>
                <a:cs typeface="Calibri"/>
              </a:rPr>
              <a:t>t</a:t>
            </a:r>
            <a:r>
              <a:rPr sz="2600" spc="-10" dirty="0">
                <a:latin typeface="Calibri"/>
                <a:cs typeface="Calibri"/>
              </a:rPr>
              <a:t>h</a:t>
            </a:r>
            <a:r>
              <a:rPr sz="2600" dirty="0">
                <a:latin typeface="Calibri"/>
                <a:cs typeface="Calibri"/>
              </a:rPr>
              <a:t>ie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isc</a:t>
            </a:r>
            <a:r>
              <a:rPr sz="2600" spc="-10" dirty="0">
                <a:latin typeface="Calibri"/>
                <a:cs typeface="Calibri"/>
              </a:rPr>
              <a:t>h</a:t>
            </a:r>
            <a:r>
              <a:rPr sz="2600" dirty="0">
                <a:latin typeface="Calibri"/>
                <a:cs typeface="Calibri"/>
              </a:rPr>
              <a:t>émi</a:t>
            </a:r>
            <a:r>
              <a:rPr sz="2600" spc="-10" dirty="0">
                <a:latin typeface="Calibri"/>
                <a:cs typeface="Calibri"/>
              </a:rPr>
              <a:t>qu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(</a:t>
            </a:r>
            <a:r>
              <a:rPr sz="2600" dirty="0">
                <a:latin typeface="Calibri"/>
                <a:cs typeface="Calibri"/>
              </a:rPr>
              <a:t>ID</a:t>
            </a:r>
            <a:r>
              <a:rPr sz="2600" spc="-5" dirty="0">
                <a:latin typeface="Calibri"/>
                <a:cs typeface="Calibri"/>
              </a:rPr>
              <a:t>M</a:t>
            </a:r>
            <a:r>
              <a:rPr sz="2600" dirty="0">
                <a:latin typeface="Calibri"/>
                <a:cs typeface="Calibri"/>
              </a:rPr>
              <a:t>, </a:t>
            </a:r>
            <a:r>
              <a:rPr sz="2600" spc="-5" dirty="0">
                <a:latin typeface="Calibri"/>
                <a:cs typeface="Calibri"/>
              </a:rPr>
              <a:t>Ang</a:t>
            </a:r>
            <a:r>
              <a:rPr sz="2600" spc="5" dirty="0">
                <a:latin typeface="Calibri"/>
                <a:cs typeface="Calibri"/>
              </a:rPr>
              <a:t>i</a:t>
            </a:r>
            <a:r>
              <a:rPr sz="2600" spc="-10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</a:t>
            </a:r>
            <a:r>
              <a:rPr sz="2600" dirty="0">
                <a:latin typeface="Calibri"/>
                <a:cs typeface="Calibri"/>
              </a:rPr>
              <a:t>e	</a:t>
            </a:r>
            <a:r>
              <a:rPr sz="2600" spc="-10" dirty="0">
                <a:latin typeface="Calibri"/>
                <a:cs typeface="Calibri"/>
              </a:rPr>
              <a:t>p</a:t>
            </a:r>
            <a:r>
              <a:rPr sz="2600" spc="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5" dirty="0">
                <a:latin typeface="Calibri"/>
                <a:cs typeface="Calibri"/>
              </a:rPr>
              <a:t>t</a:t>
            </a:r>
            <a:r>
              <a:rPr sz="2600" spc="-10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-10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e)</a:t>
            </a:r>
          </a:p>
          <a:p>
            <a:pPr marL="1155065" lvl="1" indent="-227965">
              <a:lnSpc>
                <a:spcPct val="100000"/>
              </a:lnSpc>
              <a:buFont typeface="Arial"/>
              <a:buChar char="•"/>
              <a:tabLst>
                <a:tab pos="1378585" algn="l"/>
                <a:tab pos="1379220" algn="l"/>
              </a:tabLst>
            </a:pPr>
            <a:r>
              <a:rPr dirty="0"/>
              <a:t>	</a:t>
            </a:r>
            <a:r>
              <a:rPr sz="2600" spc="-5" dirty="0">
                <a:latin typeface="Calibri"/>
                <a:cs typeface="Calibri"/>
              </a:rPr>
              <a:t>CMD</a:t>
            </a:r>
            <a:endParaRPr sz="2600" dirty="0">
              <a:latin typeface="Calibri"/>
              <a:cs typeface="Calibri"/>
            </a:endParaRPr>
          </a:p>
          <a:p>
            <a:pPr marL="1155065" marR="2121535" lvl="1" indent="-227965">
              <a:lnSpc>
                <a:spcPts val="2500"/>
              </a:lnSpc>
              <a:spcBef>
                <a:spcPts val="600"/>
              </a:spcBef>
              <a:buFont typeface="Arial"/>
              <a:buChar char="•"/>
              <a:tabLst>
                <a:tab pos="1454785" algn="l"/>
                <a:tab pos="1455420" algn="l"/>
              </a:tabLst>
            </a:pPr>
            <a:r>
              <a:rPr dirty="0"/>
              <a:t>	</a:t>
            </a:r>
            <a:r>
              <a:rPr sz="2600" spc="-15" dirty="0">
                <a:latin typeface="Calibri"/>
                <a:cs typeface="Calibri"/>
              </a:rPr>
              <a:t>Myocardite, </a:t>
            </a:r>
            <a:r>
              <a:rPr sz="2600" spc="-20" dirty="0">
                <a:latin typeface="Calibri"/>
                <a:cs typeface="Calibri"/>
              </a:rPr>
              <a:t>surcharge  </a:t>
            </a:r>
            <a:r>
              <a:rPr sz="2600" spc="-10" dirty="0">
                <a:latin typeface="Calibri"/>
                <a:cs typeface="Calibri"/>
              </a:rPr>
              <a:t>(hémochromatose,amylose,Amylose)</a:t>
            </a:r>
            <a:endParaRPr sz="26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27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Gene </a:t>
            </a:r>
            <a:r>
              <a:rPr sz="26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au remplissage</a:t>
            </a:r>
            <a:r>
              <a:rPr sz="2600" i="1" u="heavy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600" i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VG:</a:t>
            </a:r>
            <a:endParaRPr sz="2600" dirty="0">
              <a:latin typeface="Calibri"/>
              <a:cs typeface="Calibri"/>
            </a:endParaRPr>
          </a:p>
          <a:p>
            <a:pPr marL="1305560" lvl="1" indent="-378460">
              <a:lnSpc>
                <a:spcPct val="100000"/>
              </a:lnSpc>
              <a:buFont typeface="Arial"/>
              <a:buChar char="•"/>
              <a:tabLst>
                <a:tab pos="1304925" algn="l"/>
                <a:tab pos="1305560" algn="l"/>
              </a:tabLst>
            </a:pPr>
            <a:r>
              <a:rPr sz="2600" spc="-5" dirty="0">
                <a:latin typeface="Calibri"/>
                <a:cs typeface="Calibri"/>
              </a:rPr>
              <a:t>CMH, CM </a:t>
            </a:r>
            <a:r>
              <a:rPr sz="2600" spc="-10" dirty="0">
                <a:latin typeface="Calibri"/>
                <a:cs typeface="Calibri"/>
              </a:rPr>
              <a:t>restrictive, </a:t>
            </a:r>
            <a:r>
              <a:rPr sz="2600" dirty="0">
                <a:latin typeface="Calibri"/>
                <a:cs typeface="Calibri"/>
              </a:rPr>
              <a:t>RM</a:t>
            </a:r>
          </a:p>
        </p:txBody>
      </p:sp>
      <p:sp>
        <p:nvSpPr>
          <p:cNvPr id="11" name="object 8"/>
          <p:cNvSpPr txBox="1"/>
          <p:nvPr/>
        </p:nvSpPr>
        <p:spPr>
          <a:xfrm>
            <a:off x="2471419" y="1554911"/>
            <a:ext cx="348996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25" dirty="0">
                <a:latin typeface="Calibri"/>
                <a:cs typeface="Calibri"/>
              </a:rPr>
              <a:t>RAO, </a:t>
            </a:r>
            <a:r>
              <a:rPr sz="2600" spc="-50" dirty="0">
                <a:latin typeface="Calibri"/>
                <a:cs typeface="Calibri"/>
              </a:rPr>
              <a:t>HTA, </a:t>
            </a:r>
            <a:r>
              <a:rPr sz="2600" spc="-15" dirty="0">
                <a:latin typeface="Calibri"/>
                <a:cs typeface="Calibri"/>
              </a:rPr>
              <a:t>Coarctation</a:t>
            </a:r>
            <a:r>
              <a:rPr sz="2600" spc="4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AO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1384"/>
            <a:ext cx="2023363" cy="904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196828"/>
            <a:ext cx="7167245" cy="429758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3200" spc="-5" dirty="0">
                <a:latin typeface="Calibri"/>
                <a:cs typeface="Calibri"/>
              </a:rPr>
              <a:t>IC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DROITE: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Surcharge</a:t>
            </a:r>
            <a:r>
              <a:rPr sz="3200" i="1" u="heavy" spc="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3200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mecanique</a:t>
            </a:r>
            <a:r>
              <a:rPr sz="3200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:</a:t>
            </a:r>
            <a:endParaRPr sz="3200" dirty="0">
              <a:latin typeface="Calibri"/>
              <a:cs typeface="Calibri"/>
            </a:endParaRPr>
          </a:p>
          <a:p>
            <a:pPr marL="657860" marR="5080">
              <a:lnSpc>
                <a:spcPct val="109900"/>
              </a:lnSpc>
              <a:tabLst>
                <a:tab pos="2725420" algn="l"/>
                <a:tab pos="2887980" algn="l"/>
                <a:tab pos="3819525" algn="l"/>
              </a:tabLst>
            </a:pP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pression:		</a:t>
            </a:r>
            <a:r>
              <a:rPr sz="3200" spc="-135" dirty="0">
                <a:latin typeface="Calibri"/>
                <a:cs typeface="Calibri"/>
              </a:rPr>
              <a:t>RP, </a:t>
            </a:r>
            <a:r>
              <a:rPr sz="3200" spc="-20" dirty="0">
                <a:latin typeface="Calibri"/>
                <a:cs typeface="Calibri"/>
              </a:rPr>
              <a:t>toute </a:t>
            </a:r>
            <a:r>
              <a:rPr sz="3200" spc="-15" dirty="0">
                <a:latin typeface="Calibri"/>
                <a:cs typeface="Calibri"/>
              </a:rPr>
              <a:t>affection </a:t>
            </a:r>
            <a:r>
              <a:rPr sz="3200" dirty="0">
                <a:latin typeface="Calibri"/>
                <a:cs typeface="Calibri"/>
              </a:rPr>
              <a:t>à </a:t>
            </a:r>
            <a:r>
              <a:rPr sz="3200" spc="-65" dirty="0">
                <a:latin typeface="Calibri"/>
                <a:cs typeface="Calibri"/>
              </a:rPr>
              <a:t>HTAP 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volume:	</a:t>
            </a:r>
            <a:r>
              <a:rPr sz="3200" spc="-110" dirty="0">
                <a:latin typeface="Calibri"/>
                <a:cs typeface="Calibri"/>
              </a:rPr>
              <a:t>IT,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35" dirty="0">
                <a:latin typeface="Calibri"/>
                <a:cs typeface="Calibri"/>
              </a:rPr>
              <a:t>IP,	</a:t>
            </a:r>
            <a:r>
              <a:rPr sz="3200" spc="-25" dirty="0">
                <a:latin typeface="Calibri"/>
                <a:cs typeface="Calibri"/>
              </a:rPr>
              <a:t>Shunts(CIV,CIA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…)</a:t>
            </a:r>
            <a:endParaRPr sz="3200" dirty="0">
              <a:latin typeface="Calibri"/>
              <a:cs typeface="Calibri"/>
            </a:endParaRPr>
          </a:p>
          <a:p>
            <a:pPr marL="447040" indent="-43434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446405" algn="l"/>
                <a:tab pos="447040" algn="l"/>
              </a:tabLst>
            </a:pPr>
            <a:r>
              <a:rPr sz="32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Alteration du</a:t>
            </a:r>
            <a:r>
              <a:rPr sz="3200" i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3200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myocarde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3200" dirty="0">
              <a:latin typeface="Calibri"/>
              <a:cs typeface="Calibri"/>
            </a:endParaRPr>
          </a:p>
          <a:p>
            <a:pPr marL="355600" marR="487045" indent="116205">
              <a:lnSpc>
                <a:spcPts val="3440"/>
              </a:lnSpc>
              <a:spcBef>
                <a:spcPts val="844"/>
              </a:spcBef>
              <a:tabLst>
                <a:tab pos="2115820" algn="l"/>
                <a:tab pos="3296920" algn="l"/>
                <a:tab pos="4980305" algn="l"/>
              </a:tabLst>
            </a:pPr>
            <a:r>
              <a:rPr sz="3200" spc="-10" dirty="0">
                <a:latin typeface="Calibri"/>
                <a:cs typeface="Calibri"/>
              </a:rPr>
              <a:t>ID</a:t>
            </a:r>
            <a:r>
              <a:rPr sz="3200" dirty="0">
                <a:latin typeface="Calibri"/>
                <a:cs typeface="Calibri"/>
              </a:rPr>
              <a:t>M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V</a:t>
            </a:r>
            <a:r>
              <a:rPr sz="3200" spc="-90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,	</a:t>
            </a:r>
            <a:r>
              <a:rPr sz="3200" spc="-10" dirty="0" smtClean="0">
                <a:latin typeface="Calibri"/>
                <a:cs typeface="Calibri"/>
              </a:rPr>
              <a:t>C</a:t>
            </a:r>
            <a:r>
              <a:rPr sz="3200" dirty="0" smtClean="0">
                <a:latin typeface="Calibri"/>
                <a:cs typeface="Calibri"/>
              </a:rPr>
              <a:t>M</a:t>
            </a:r>
            <a:r>
              <a:rPr sz="3200" spc="-90" dirty="0" smtClean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	</a:t>
            </a:r>
            <a:endParaRPr sz="39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Gene au remplissage du</a:t>
            </a:r>
            <a:r>
              <a:rPr sz="3200" i="1" u="heavy" spc="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32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VD:</a:t>
            </a:r>
            <a:endParaRPr sz="3200" dirty="0">
              <a:latin typeface="Calibri"/>
              <a:cs typeface="Calibri"/>
            </a:endParaRPr>
          </a:p>
          <a:p>
            <a:pPr marL="565785" marR="2795905">
              <a:lnSpc>
                <a:spcPct val="109900"/>
              </a:lnSpc>
              <a:tabLst>
                <a:tab pos="2576195" algn="l"/>
              </a:tabLst>
            </a:pPr>
            <a:r>
              <a:rPr sz="3200" spc="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dia</a:t>
            </a:r>
            <a:r>
              <a:rPr sz="3200" spc="-35" dirty="0">
                <a:latin typeface="Calibri"/>
                <a:cs typeface="Calibri"/>
              </a:rPr>
              <a:t>st</a:t>
            </a:r>
            <a:r>
              <a:rPr sz="3200" spc="-10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lie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:	</a:t>
            </a:r>
            <a:r>
              <a:rPr sz="3200" spc="-55" dirty="0" err="1" smtClean="0">
                <a:latin typeface="Calibri"/>
                <a:cs typeface="Calibri"/>
              </a:rPr>
              <a:t>P</a:t>
            </a:r>
            <a:r>
              <a:rPr sz="3200" spc="5" dirty="0" err="1" smtClean="0">
                <a:latin typeface="Calibri"/>
                <a:cs typeface="Calibri"/>
              </a:rPr>
              <a:t>é</a:t>
            </a:r>
            <a:r>
              <a:rPr sz="3200" dirty="0" err="1" smtClean="0">
                <a:latin typeface="Calibri"/>
                <a:cs typeface="Calibri"/>
              </a:rPr>
              <a:t>ri</a:t>
            </a:r>
            <a:r>
              <a:rPr sz="3200" spc="-20" dirty="0" err="1" smtClean="0">
                <a:latin typeface="Calibri"/>
                <a:cs typeface="Calibri"/>
              </a:rPr>
              <a:t>c</a:t>
            </a:r>
            <a:r>
              <a:rPr sz="3200" spc="5" dirty="0" err="1" smtClean="0">
                <a:latin typeface="Calibri"/>
                <a:cs typeface="Calibri"/>
              </a:rPr>
              <a:t>a</a:t>
            </a:r>
            <a:r>
              <a:rPr sz="3200" spc="-40" dirty="0" err="1" smtClean="0">
                <a:latin typeface="Calibri"/>
                <a:cs typeface="Calibri"/>
              </a:rPr>
              <a:t>r</a:t>
            </a:r>
            <a:r>
              <a:rPr sz="3200" spc="-5" dirty="0" err="1" smtClean="0">
                <a:latin typeface="Calibri"/>
                <a:cs typeface="Calibri"/>
              </a:rPr>
              <a:t>d</a:t>
            </a:r>
            <a:r>
              <a:rPr sz="3200" dirty="0" err="1" smtClean="0">
                <a:latin typeface="Calibri"/>
                <a:cs typeface="Calibri"/>
              </a:rPr>
              <a:t>i</a:t>
            </a:r>
            <a:r>
              <a:rPr sz="3200" spc="-35" dirty="0" err="1" smtClean="0">
                <a:latin typeface="Calibri"/>
                <a:cs typeface="Calibri"/>
              </a:rPr>
              <a:t>t</a:t>
            </a:r>
            <a:r>
              <a:rPr sz="3200" dirty="0" err="1" smtClean="0">
                <a:latin typeface="Calibri"/>
                <a:cs typeface="Calibri"/>
              </a:rPr>
              <a:t>e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0162" y="0"/>
            <a:ext cx="39871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Diagnostic </a:t>
            </a:r>
            <a:r>
              <a:rPr sz="4000" spc="-5" dirty="0"/>
              <a:t>de</a:t>
            </a:r>
            <a:r>
              <a:rPr sz="4000" spc="-30" dirty="0"/>
              <a:t> </a:t>
            </a:r>
            <a:r>
              <a:rPr sz="4000" spc="-15" dirty="0"/>
              <a:t>l’IVG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8739" y="789283"/>
            <a:ext cx="8794115" cy="5544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Signes fonctionnels</a:t>
            </a:r>
            <a:r>
              <a:rPr sz="2800" b="1" u="heavy" spc="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spc="40" dirty="0">
                <a:latin typeface="Calibri"/>
                <a:cs typeface="Calibri"/>
              </a:rPr>
              <a:t>+++</a:t>
            </a:r>
            <a:endParaRPr sz="28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spc="-10" dirty="0">
                <a:latin typeface="Calibri"/>
                <a:cs typeface="Calibri"/>
              </a:rPr>
              <a:t>dyspnée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d’effort.</a:t>
            </a:r>
            <a:endParaRPr sz="2800" dirty="0">
              <a:latin typeface="Calibri"/>
              <a:cs typeface="Calibri"/>
            </a:endParaRPr>
          </a:p>
          <a:p>
            <a:pPr marL="354965" marR="410209" indent="-342265">
              <a:lnSpc>
                <a:spcPct val="8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Sont </a:t>
            </a:r>
            <a:r>
              <a:rPr sz="2800" spc="-20" dirty="0">
                <a:latin typeface="Calibri"/>
                <a:cs typeface="Calibri"/>
              </a:rPr>
              <a:t>représentés </a:t>
            </a:r>
            <a:r>
              <a:rPr sz="2800" spc="-5" dirty="0">
                <a:latin typeface="Calibri"/>
                <a:cs typeface="Calibri"/>
              </a:rPr>
              <a:t>par la </a:t>
            </a:r>
            <a:r>
              <a:rPr sz="2800" spc="-15" dirty="0">
                <a:latin typeface="Calibri"/>
                <a:cs typeface="Calibri"/>
              </a:rPr>
              <a:t>fatigue et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spc="-10" dirty="0">
                <a:latin typeface="Calibri"/>
                <a:cs typeface="Calibri"/>
              </a:rPr>
              <a:t>dyspnée </a:t>
            </a:r>
            <a:r>
              <a:rPr sz="2800" dirty="0">
                <a:latin typeface="Calibri"/>
                <a:cs typeface="Calibri"/>
              </a:rPr>
              <a:t>. </a:t>
            </a:r>
            <a:r>
              <a:rPr sz="2800" spc="-5" dirty="0">
                <a:latin typeface="Calibri"/>
                <a:cs typeface="Calibri"/>
              </a:rPr>
              <a:t>La  </a:t>
            </a:r>
            <a:r>
              <a:rPr sz="2800" spc="-10" dirty="0">
                <a:latin typeface="Calibri"/>
                <a:cs typeface="Calibri"/>
              </a:rPr>
              <a:t>classification </a:t>
            </a:r>
            <a:r>
              <a:rPr sz="2800" spc="-5" dirty="0">
                <a:latin typeface="Calibri"/>
                <a:cs typeface="Calibri"/>
              </a:rPr>
              <a:t>de la NYHA </a:t>
            </a:r>
            <a:r>
              <a:rPr sz="2800" spc="-10" dirty="0">
                <a:latin typeface="Calibri"/>
                <a:cs typeface="Calibri"/>
              </a:rPr>
              <a:t>(New </a:t>
            </a:r>
            <a:r>
              <a:rPr sz="2800" spc="-55" dirty="0">
                <a:latin typeface="Calibri"/>
                <a:cs typeface="Calibri"/>
              </a:rPr>
              <a:t>York </a:t>
            </a:r>
            <a:r>
              <a:rPr sz="2800" spc="-5" dirty="0">
                <a:latin typeface="Calibri"/>
                <a:cs typeface="Calibri"/>
              </a:rPr>
              <a:t>Heart Association)  </a:t>
            </a:r>
            <a:r>
              <a:rPr sz="2800" spc="-10" dirty="0">
                <a:latin typeface="Calibri"/>
                <a:cs typeface="Calibri"/>
              </a:rPr>
              <a:t>permet </a:t>
            </a:r>
            <a:r>
              <a:rPr sz="2800" spc="-50" dirty="0">
                <a:latin typeface="Calibri"/>
                <a:cs typeface="Calibri"/>
              </a:rPr>
              <a:t>d’en </a:t>
            </a:r>
            <a:r>
              <a:rPr sz="2800" spc="-10" dirty="0">
                <a:latin typeface="Calibri"/>
                <a:cs typeface="Calibri"/>
              </a:rPr>
              <a:t>préciser </a:t>
            </a:r>
            <a:r>
              <a:rPr sz="2800" spc="-5" dirty="0">
                <a:latin typeface="Calibri"/>
                <a:cs typeface="Calibri"/>
              </a:rPr>
              <a:t>l’importance</a:t>
            </a:r>
            <a:r>
              <a:rPr sz="2800" spc="1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Classification </a:t>
            </a:r>
            <a:r>
              <a:rPr sz="2800" spc="-5" dirty="0">
                <a:latin typeface="Calibri"/>
                <a:cs typeface="Calibri"/>
              </a:rPr>
              <a:t>de la NYHA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30" dirty="0">
                <a:latin typeface="Calibri"/>
                <a:cs typeface="Calibri"/>
              </a:rPr>
              <a:t>+++</a:t>
            </a:r>
            <a:endParaRPr sz="2800" dirty="0">
              <a:latin typeface="Calibri"/>
              <a:cs typeface="Calibri"/>
            </a:endParaRPr>
          </a:p>
          <a:p>
            <a:pPr marL="914400" marR="512445" lvl="1">
              <a:lnSpc>
                <a:spcPct val="79800"/>
              </a:lnSpc>
              <a:spcBef>
                <a:spcPts val="680"/>
              </a:spcBef>
              <a:buSzPct val="96428"/>
              <a:buFont typeface="Arial"/>
              <a:buChar char="•"/>
              <a:tabLst>
                <a:tab pos="1039494" algn="l"/>
              </a:tabLst>
            </a:pPr>
            <a:r>
              <a:rPr sz="2800" spc="-5" dirty="0">
                <a:latin typeface="Calibri"/>
                <a:cs typeface="Calibri"/>
              </a:rPr>
              <a:t>Classe </a:t>
            </a:r>
            <a:r>
              <a:rPr sz="2800" dirty="0">
                <a:latin typeface="Calibri"/>
                <a:cs typeface="Calibri"/>
              </a:rPr>
              <a:t>I : </a:t>
            </a:r>
            <a:r>
              <a:rPr sz="2800" spc="-15" dirty="0">
                <a:latin typeface="Calibri"/>
                <a:cs typeface="Calibri"/>
              </a:rPr>
              <a:t>cardiopathie </a:t>
            </a:r>
            <a:r>
              <a:rPr sz="2800" spc="-5" dirty="0">
                <a:latin typeface="Calibri"/>
                <a:cs typeface="Calibri"/>
              </a:rPr>
              <a:t>sans </a:t>
            </a:r>
            <a:r>
              <a:rPr sz="2800" spc="-10" dirty="0">
                <a:latin typeface="Calibri"/>
                <a:cs typeface="Calibri"/>
              </a:rPr>
              <a:t>limitation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25" dirty="0">
                <a:latin typeface="Calibri"/>
                <a:cs typeface="Calibri"/>
              </a:rPr>
              <a:t>l’activité  </a:t>
            </a:r>
            <a:r>
              <a:rPr sz="2800" spc="-20" dirty="0">
                <a:latin typeface="Calibri"/>
                <a:cs typeface="Calibri"/>
              </a:rPr>
              <a:t>physique</a:t>
            </a:r>
            <a:endParaRPr sz="2800" dirty="0">
              <a:latin typeface="Calibri"/>
              <a:cs typeface="Calibri"/>
            </a:endParaRPr>
          </a:p>
          <a:p>
            <a:pPr marL="914400" marR="734060" lvl="1">
              <a:lnSpc>
                <a:spcPct val="79800"/>
              </a:lnSpc>
              <a:spcBef>
                <a:spcPts val="680"/>
              </a:spcBef>
              <a:buSzPct val="96428"/>
              <a:buFont typeface="Arial"/>
              <a:buChar char="•"/>
              <a:tabLst>
                <a:tab pos="1039494" algn="l"/>
              </a:tabLst>
            </a:pPr>
            <a:r>
              <a:rPr sz="2800" spc="-5" dirty="0">
                <a:latin typeface="Calibri"/>
                <a:cs typeface="Calibri"/>
              </a:rPr>
              <a:t>Classe II </a:t>
            </a:r>
            <a:r>
              <a:rPr sz="2800" dirty="0">
                <a:latin typeface="Calibri"/>
                <a:cs typeface="Calibri"/>
              </a:rPr>
              <a:t>: </a:t>
            </a:r>
            <a:r>
              <a:rPr sz="2800" spc="-15" dirty="0">
                <a:latin typeface="Calibri"/>
                <a:cs typeface="Calibri"/>
              </a:rPr>
              <a:t>cardiopathie </a:t>
            </a:r>
            <a:r>
              <a:rPr sz="2800" spc="-20" dirty="0">
                <a:latin typeface="Calibri"/>
                <a:cs typeface="Calibri"/>
              </a:rPr>
              <a:t>avec </a:t>
            </a:r>
            <a:r>
              <a:rPr sz="2800" spc="-10" dirty="0">
                <a:latin typeface="Calibri"/>
                <a:cs typeface="Calibri"/>
              </a:rPr>
              <a:t>limitation </a:t>
            </a:r>
            <a:r>
              <a:rPr sz="2800" spc="-20" dirty="0">
                <a:latin typeface="Calibri"/>
                <a:cs typeface="Calibri"/>
              </a:rPr>
              <a:t>légère </a:t>
            </a:r>
            <a:r>
              <a:rPr sz="2800" spc="-5" dirty="0">
                <a:latin typeface="Calibri"/>
                <a:cs typeface="Calibri"/>
              </a:rPr>
              <a:t>de  l’ </a:t>
            </a:r>
            <a:r>
              <a:rPr sz="2800" spc="-10" dirty="0">
                <a:latin typeface="Calibri"/>
                <a:cs typeface="Calibri"/>
              </a:rPr>
              <a:t>activité </a:t>
            </a:r>
            <a:r>
              <a:rPr sz="2800" spc="-15" dirty="0">
                <a:latin typeface="Calibri"/>
                <a:cs typeface="Calibri"/>
              </a:rPr>
              <a:t>physique (efforts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inhabituels)</a:t>
            </a:r>
            <a:endParaRPr sz="2800" dirty="0">
              <a:latin typeface="Calibri"/>
              <a:cs typeface="Calibri"/>
            </a:endParaRPr>
          </a:p>
          <a:p>
            <a:pPr marL="914400" marR="223520" lvl="1">
              <a:lnSpc>
                <a:spcPts val="2700"/>
              </a:lnSpc>
              <a:spcBef>
                <a:spcPts val="640"/>
              </a:spcBef>
              <a:buSzPct val="96428"/>
              <a:buFont typeface="Arial"/>
              <a:buChar char="•"/>
              <a:tabLst>
                <a:tab pos="1039494" algn="l"/>
              </a:tabLst>
            </a:pPr>
            <a:r>
              <a:rPr sz="2800" spc="-5" dirty="0">
                <a:latin typeface="Calibri"/>
                <a:cs typeface="Calibri"/>
              </a:rPr>
              <a:t>Classe </a:t>
            </a:r>
            <a:r>
              <a:rPr sz="2800" spc="-10" dirty="0">
                <a:latin typeface="Calibri"/>
                <a:cs typeface="Calibri"/>
              </a:rPr>
              <a:t>III </a:t>
            </a:r>
            <a:r>
              <a:rPr sz="2800" dirty="0">
                <a:latin typeface="Calibri"/>
                <a:cs typeface="Calibri"/>
              </a:rPr>
              <a:t>: </a:t>
            </a:r>
            <a:r>
              <a:rPr sz="2800" spc="-15" dirty="0">
                <a:latin typeface="Calibri"/>
                <a:cs typeface="Calibri"/>
              </a:rPr>
              <a:t>cardiopathie </a:t>
            </a:r>
            <a:r>
              <a:rPr sz="2800" spc="-20" dirty="0">
                <a:latin typeface="Calibri"/>
                <a:cs typeface="Calibri"/>
              </a:rPr>
              <a:t>avec </a:t>
            </a:r>
            <a:r>
              <a:rPr sz="2800" spc="-10" dirty="0">
                <a:latin typeface="Calibri"/>
                <a:cs typeface="Calibri"/>
              </a:rPr>
              <a:t>limitation marquée </a:t>
            </a:r>
            <a:r>
              <a:rPr sz="2800" spc="-5" dirty="0">
                <a:latin typeface="Calibri"/>
                <a:cs typeface="Calibri"/>
              </a:rPr>
              <a:t>de  </a:t>
            </a:r>
            <a:r>
              <a:rPr sz="2800" spc="-25" dirty="0">
                <a:latin typeface="Calibri"/>
                <a:cs typeface="Calibri"/>
              </a:rPr>
              <a:t>l’activité </a:t>
            </a:r>
            <a:r>
              <a:rPr sz="2800" spc="-15" dirty="0">
                <a:latin typeface="Calibri"/>
                <a:cs typeface="Calibri"/>
              </a:rPr>
              <a:t>physique (efforts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habituels)</a:t>
            </a:r>
            <a:endParaRPr sz="2800" dirty="0">
              <a:latin typeface="Calibri"/>
              <a:cs typeface="Calibri"/>
            </a:endParaRPr>
          </a:p>
          <a:p>
            <a:pPr marL="914400" marR="5080" lvl="1">
              <a:lnSpc>
                <a:spcPct val="79800"/>
              </a:lnSpc>
              <a:spcBef>
                <a:spcPts val="700"/>
              </a:spcBef>
              <a:buSzPct val="96428"/>
              <a:buFont typeface="Arial"/>
              <a:buChar char="•"/>
              <a:tabLst>
                <a:tab pos="1039494" algn="l"/>
              </a:tabLst>
            </a:pPr>
            <a:r>
              <a:rPr sz="2800" spc="-5" dirty="0">
                <a:latin typeface="Calibri"/>
                <a:cs typeface="Calibri"/>
              </a:rPr>
              <a:t>Classe IV </a:t>
            </a:r>
            <a:r>
              <a:rPr sz="2800" dirty="0">
                <a:latin typeface="Calibri"/>
                <a:cs typeface="Calibri"/>
              </a:rPr>
              <a:t>: </a:t>
            </a:r>
            <a:r>
              <a:rPr sz="2800" spc="-15" dirty="0">
                <a:latin typeface="Calibri"/>
                <a:cs typeface="Calibri"/>
              </a:rPr>
              <a:t>cardiopathie </a:t>
            </a:r>
            <a:r>
              <a:rPr sz="2800" spc="-20" dirty="0">
                <a:latin typeface="Calibri"/>
                <a:cs typeface="Calibri"/>
              </a:rPr>
              <a:t>avec </a:t>
            </a:r>
            <a:r>
              <a:rPr sz="2800" spc="-15" dirty="0">
                <a:latin typeface="Calibri"/>
                <a:cs typeface="Calibri"/>
              </a:rPr>
              <a:t>symptômes présents </a:t>
            </a:r>
            <a:r>
              <a:rPr sz="2800" spc="-5" dirty="0">
                <a:latin typeface="Calibri"/>
                <a:cs typeface="Calibri"/>
              </a:rPr>
              <a:t>au  </a:t>
            </a:r>
            <a:r>
              <a:rPr sz="2800" spc="-15" dirty="0">
                <a:latin typeface="Calibri"/>
                <a:cs typeface="Calibri"/>
              </a:rPr>
              <a:t>repos et </a:t>
            </a:r>
            <a:r>
              <a:rPr sz="2800" spc="-10" dirty="0">
                <a:latin typeface="Calibri"/>
                <a:cs typeface="Calibri"/>
              </a:rPr>
              <a:t>empêchant </a:t>
            </a:r>
            <a:r>
              <a:rPr sz="2800" spc="-15" dirty="0">
                <a:latin typeface="Calibri"/>
                <a:cs typeface="Calibri"/>
              </a:rPr>
              <a:t>toute </a:t>
            </a:r>
            <a:r>
              <a:rPr sz="2800" spc="-10" dirty="0">
                <a:latin typeface="Calibri"/>
                <a:cs typeface="Calibri"/>
              </a:rPr>
              <a:t>activité </a:t>
            </a:r>
            <a:r>
              <a:rPr sz="2800" spc="-15" dirty="0">
                <a:latin typeface="Calibri"/>
                <a:cs typeface="Calibri"/>
              </a:rPr>
              <a:t>physique</a:t>
            </a:r>
            <a:r>
              <a:rPr sz="2800" spc="1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689" y="10100"/>
            <a:ext cx="8892540" cy="64159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Calibri"/>
                <a:cs typeface="Calibri"/>
              </a:rPr>
              <a:t>Dyspnée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paroxystique</a:t>
            </a:r>
            <a:endParaRPr sz="2800" dirty="0">
              <a:latin typeface="Calibri"/>
              <a:cs typeface="Calibri"/>
            </a:endParaRPr>
          </a:p>
          <a:p>
            <a:pPr marL="368300">
              <a:lnSpc>
                <a:spcPct val="100000"/>
              </a:lnSpc>
              <a:spcBef>
                <a:spcPts val="2210"/>
              </a:spcBef>
            </a:pPr>
            <a:r>
              <a:rPr sz="2800" spc="-5" dirty="0">
                <a:latin typeface="Arial"/>
                <a:cs typeface="Arial"/>
              </a:rPr>
              <a:t>–</a:t>
            </a:r>
            <a:r>
              <a:rPr sz="2800" spc="-5" dirty="0">
                <a:latin typeface="Calibri"/>
                <a:cs typeface="Calibri"/>
              </a:rPr>
              <a:t>Le </a:t>
            </a:r>
            <a:r>
              <a:rPr sz="2800" dirty="0">
                <a:latin typeface="Calibri"/>
                <a:cs typeface="Calibri"/>
              </a:rPr>
              <a:t>plus </a:t>
            </a:r>
            <a:r>
              <a:rPr sz="2800" spc="-5" dirty="0">
                <a:latin typeface="Calibri"/>
                <a:cs typeface="Calibri"/>
              </a:rPr>
              <a:t>souvent </a:t>
            </a:r>
            <a:r>
              <a:rPr sz="2800" dirty="0">
                <a:latin typeface="Calibri"/>
                <a:cs typeface="Calibri"/>
              </a:rPr>
              <a:t>nocturne </a:t>
            </a:r>
            <a:r>
              <a:rPr sz="2800" spc="-20" dirty="0">
                <a:latin typeface="Calibri"/>
                <a:cs typeface="Calibri"/>
              </a:rPr>
              <a:t>avec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orthopnée</a:t>
            </a:r>
          </a:p>
          <a:p>
            <a:pPr marL="368300">
              <a:lnSpc>
                <a:spcPct val="100000"/>
              </a:lnSpc>
            </a:pPr>
            <a:r>
              <a:rPr sz="2800" spc="-55" dirty="0">
                <a:latin typeface="Arial"/>
                <a:cs typeface="Arial"/>
              </a:rPr>
              <a:t>–</a:t>
            </a:r>
            <a:r>
              <a:rPr sz="2800" b="1" spc="-55" dirty="0">
                <a:latin typeface="Calibri"/>
                <a:cs typeface="Calibri"/>
              </a:rPr>
              <a:t>L’œdème </a:t>
            </a:r>
            <a:r>
              <a:rPr sz="2800" b="1" spc="-10" dirty="0">
                <a:latin typeface="Calibri"/>
                <a:cs typeface="Calibri"/>
              </a:rPr>
              <a:t>pulmonaire aigu</a:t>
            </a:r>
            <a:r>
              <a:rPr sz="2800" b="1" spc="1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(OAP)</a:t>
            </a:r>
            <a:endParaRPr sz="2800" dirty="0">
              <a:latin typeface="Calibri"/>
              <a:cs typeface="Calibri"/>
            </a:endParaRPr>
          </a:p>
          <a:p>
            <a:pPr marL="1155700" indent="-228600">
              <a:lnSpc>
                <a:spcPct val="100000"/>
              </a:lnSpc>
              <a:buFont typeface="Arial"/>
              <a:buChar char="•"/>
              <a:tabLst>
                <a:tab pos="1156335" algn="l"/>
              </a:tabLst>
            </a:pPr>
            <a:r>
              <a:rPr sz="2800" spc="-5" dirty="0">
                <a:latin typeface="Calibri"/>
                <a:cs typeface="Calibri"/>
              </a:rPr>
              <a:t>crise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5" dirty="0">
                <a:latin typeface="Calibri"/>
                <a:cs typeface="Calibri"/>
              </a:rPr>
              <a:t>dyspnée intense,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angoissante,</a:t>
            </a:r>
            <a:endParaRPr sz="2800" dirty="0">
              <a:latin typeface="Calibri"/>
              <a:cs typeface="Calibri"/>
            </a:endParaRPr>
          </a:p>
          <a:p>
            <a:pPr marL="1155700" marR="478155" indent="-228600">
              <a:lnSpc>
                <a:spcPct val="79700"/>
              </a:lnSpc>
              <a:spcBef>
                <a:spcPts val="685"/>
              </a:spcBef>
              <a:buFont typeface="Arial"/>
              <a:buChar char="•"/>
              <a:tabLst>
                <a:tab pos="1156335" algn="l"/>
              </a:tabLst>
            </a:pPr>
            <a:r>
              <a:rPr sz="2800" spc="-5" dirty="0">
                <a:latin typeface="Calibri"/>
                <a:cs typeface="Calibri"/>
              </a:rPr>
              <a:t>souvent précédée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10" dirty="0">
                <a:latin typeface="Calibri"/>
                <a:cs typeface="Calibri"/>
              </a:rPr>
              <a:t>chatouillement </a:t>
            </a:r>
            <a:r>
              <a:rPr sz="2800" spc="-5" dirty="0">
                <a:latin typeface="Calibri"/>
                <a:cs typeface="Calibri"/>
              </a:rPr>
              <a:t>laryngé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dirty="0">
                <a:latin typeface="Calibri"/>
                <a:cs typeface="Calibri"/>
              </a:rPr>
              <a:t>de  </a:t>
            </a:r>
            <a:r>
              <a:rPr sz="2800" spc="-5" dirty="0">
                <a:latin typeface="Calibri"/>
                <a:cs typeface="Calibri"/>
              </a:rPr>
              <a:t>toux</a:t>
            </a:r>
            <a:endParaRPr sz="2800" dirty="0">
              <a:latin typeface="Calibri"/>
              <a:cs typeface="Calibri"/>
            </a:endParaRPr>
          </a:p>
          <a:p>
            <a:pPr marL="1155700" marR="1162685" indent="-228600">
              <a:lnSpc>
                <a:spcPts val="2700"/>
              </a:lnSpc>
              <a:spcBef>
                <a:spcPts val="640"/>
              </a:spcBef>
              <a:buFont typeface="Arial"/>
              <a:buChar char="•"/>
              <a:tabLst>
                <a:tab pos="1156335" algn="l"/>
              </a:tabLst>
            </a:pPr>
            <a:r>
              <a:rPr sz="2800" spc="-5" dirty="0">
                <a:latin typeface="Calibri"/>
                <a:cs typeface="Calibri"/>
              </a:rPr>
              <a:t>suivie </a:t>
            </a:r>
            <a:r>
              <a:rPr sz="2800" spc="-10" dirty="0">
                <a:latin typeface="Calibri"/>
                <a:cs typeface="Calibri"/>
              </a:rPr>
              <a:t>d’une </a:t>
            </a:r>
            <a:r>
              <a:rPr sz="2800" spc="-15" dirty="0">
                <a:latin typeface="Calibri"/>
                <a:cs typeface="Calibri"/>
              </a:rPr>
              <a:t>expectoration </a:t>
            </a:r>
            <a:r>
              <a:rPr sz="2800" dirty="0">
                <a:latin typeface="Calibri"/>
                <a:cs typeface="Calibri"/>
              </a:rPr>
              <a:t>mousseuse, </a:t>
            </a:r>
            <a:r>
              <a:rPr sz="2800" spc="-10" dirty="0">
                <a:latin typeface="Calibri"/>
                <a:cs typeface="Calibri"/>
              </a:rPr>
              <a:t>rosée,  </a:t>
            </a:r>
            <a:r>
              <a:rPr sz="2800" dirty="0">
                <a:latin typeface="Calibri"/>
                <a:cs typeface="Calibri"/>
              </a:rPr>
              <a:t>saumonée.</a:t>
            </a:r>
          </a:p>
          <a:p>
            <a:pPr marL="1155700" indent="-2286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1156335" algn="l"/>
              </a:tabLst>
            </a:pPr>
            <a:r>
              <a:rPr sz="2800" spc="-5" dirty="0">
                <a:latin typeface="Calibri"/>
                <a:cs typeface="Calibri"/>
              </a:rPr>
              <a:t>nécessité </a:t>
            </a:r>
            <a:r>
              <a:rPr sz="2800" dirty="0">
                <a:latin typeface="Calibri"/>
                <a:cs typeface="Calibri"/>
              </a:rPr>
              <a:t>de se </a:t>
            </a:r>
            <a:r>
              <a:rPr sz="2800" spc="-10" dirty="0">
                <a:latin typeface="Calibri"/>
                <a:cs typeface="Calibri"/>
              </a:rPr>
              <a:t>lever </a:t>
            </a:r>
            <a:r>
              <a:rPr sz="2800" dirty="0">
                <a:latin typeface="Calibri"/>
                <a:cs typeface="Calibri"/>
              </a:rPr>
              <a:t>ou de </a:t>
            </a:r>
            <a:r>
              <a:rPr sz="2800" spc="-45" dirty="0">
                <a:latin typeface="Calibri"/>
                <a:cs typeface="Calibri"/>
              </a:rPr>
              <a:t>s’asseoir, </a:t>
            </a:r>
            <a:r>
              <a:rPr sz="2800" dirty="0">
                <a:latin typeface="Calibri"/>
                <a:cs typeface="Calibri"/>
              </a:rPr>
              <a:t>soif </a:t>
            </a:r>
            <a:r>
              <a:rPr sz="2800" spc="-75" dirty="0">
                <a:latin typeface="Calibri"/>
                <a:cs typeface="Calibri"/>
              </a:rPr>
              <a:t>d’air,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sueurs.</a:t>
            </a:r>
            <a:endParaRPr sz="2800" dirty="0">
              <a:latin typeface="Calibri"/>
              <a:cs typeface="Calibri"/>
            </a:endParaRPr>
          </a:p>
          <a:p>
            <a:pPr marL="1155700" marR="238760" indent="-228600">
              <a:lnSpc>
                <a:spcPct val="79800"/>
              </a:lnSpc>
              <a:spcBef>
                <a:spcPts val="680"/>
              </a:spcBef>
              <a:buFont typeface="Arial"/>
              <a:buChar char="•"/>
              <a:tabLst>
                <a:tab pos="1156335" algn="l"/>
              </a:tabLst>
            </a:pPr>
            <a:r>
              <a:rPr sz="2800" spc="-5" dirty="0">
                <a:latin typeface="Calibri"/>
                <a:cs typeface="Calibri"/>
              </a:rPr>
              <a:t>l’inondation </a:t>
            </a:r>
            <a:r>
              <a:rPr sz="2800" spc="-10" dirty="0">
                <a:latin typeface="Calibri"/>
                <a:cs typeface="Calibri"/>
              </a:rPr>
              <a:t>alvéolaire </a:t>
            </a:r>
            <a:r>
              <a:rPr sz="2800" dirty="0">
                <a:latin typeface="Calibri"/>
                <a:cs typeface="Calibri"/>
              </a:rPr>
              <a:t>se </a:t>
            </a:r>
            <a:r>
              <a:rPr sz="2800" spc="-10" dirty="0">
                <a:latin typeface="Calibri"/>
                <a:cs typeface="Calibri"/>
              </a:rPr>
              <a:t>traduit </a:t>
            </a:r>
            <a:r>
              <a:rPr sz="2800" dirty="0">
                <a:latin typeface="Calibri"/>
                <a:cs typeface="Calibri"/>
              </a:rPr>
              <a:t>à </a:t>
            </a:r>
            <a:r>
              <a:rPr sz="2800" spc="-20" dirty="0">
                <a:latin typeface="Calibri"/>
                <a:cs typeface="Calibri"/>
              </a:rPr>
              <a:t>l’auscultation </a:t>
            </a:r>
            <a:r>
              <a:rPr sz="2800" dirty="0">
                <a:latin typeface="Calibri"/>
                <a:cs typeface="Calibri"/>
              </a:rPr>
              <a:t>par  une </a:t>
            </a:r>
            <a:r>
              <a:rPr sz="2800" spc="-10" dirty="0">
                <a:latin typeface="Calibri"/>
                <a:cs typeface="Calibri"/>
              </a:rPr>
              <a:t>marée </a:t>
            </a:r>
            <a:r>
              <a:rPr sz="2800" spc="-15" dirty="0">
                <a:latin typeface="Calibri"/>
                <a:cs typeface="Calibri"/>
              </a:rPr>
              <a:t>montante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15" dirty="0">
                <a:latin typeface="Calibri"/>
                <a:cs typeface="Calibri"/>
              </a:rPr>
              <a:t>râles </a:t>
            </a:r>
            <a:r>
              <a:rPr sz="2800" spc="-10" dirty="0">
                <a:latin typeface="Calibri"/>
                <a:cs typeface="Calibri"/>
              </a:rPr>
              <a:t>crépitants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fins.</a:t>
            </a:r>
          </a:p>
          <a:p>
            <a:pPr marL="1155700" indent="-228600">
              <a:lnSpc>
                <a:spcPct val="100000"/>
              </a:lnSpc>
              <a:buFont typeface="Arial"/>
              <a:buChar char="•"/>
              <a:tabLst>
                <a:tab pos="1156335" algn="l"/>
              </a:tabLst>
            </a:pPr>
            <a:r>
              <a:rPr sz="2800" spc="-35" dirty="0">
                <a:latin typeface="Calibri"/>
                <a:cs typeface="Calibri"/>
              </a:rPr>
              <a:t>Tachycardie, </a:t>
            </a:r>
            <a:r>
              <a:rPr sz="2800" spc="-10" dirty="0">
                <a:latin typeface="Calibri"/>
                <a:cs typeface="Calibri"/>
              </a:rPr>
              <a:t>cyanose,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tirage.</a:t>
            </a:r>
            <a:endParaRPr sz="2800" dirty="0">
              <a:latin typeface="Calibri"/>
              <a:cs typeface="Calibri"/>
            </a:endParaRPr>
          </a:p>
          <a:p>
            <a:pPr marL="1155700" marR="462915" indent="-228600">
              <a:lnSpc>
                <a:spcPct val="79700"/>
              </a:lnSpc>
              <a:spcBef>
                <a:spcPts val="680"/>
              </a:spcBef>
              <a:buFont typeface="Arial"/>
              <a:buChar char="•"/>
              <a:tabLst>
                <a:tab pos="1156335" algn="l"/>
              </a:tabLst>
            </a:pPr>
            <a:r>
              <a:rPr sz="2800" spc="-25" dirty="0">
                <a:latin typeface="Calibri"/>
                <a:cs typeface="Calibri"/>
              </a:rPr>
              <a:t>C’est </a:t>
            </a:r>
            <a:r>
              <a:rPr sz="2800" dirty="0">
                <a:latin typeface="Calibri"/>
                <a:cs typeface="Calibri"/>
              </a:rPr>
              <a:t>un </a:t>
            </a:r>
            <a:r>
              <a:rPr sz="2800" spc="-5" dirty="0">
                <a:latin typeface="Calibri"/>
                <a:cs typeface="Calibri"/>
              </a:rPr>
              <a:t>accident </a:t>
            </a:r>
            <a:r>
              <a:rPr sz="2800" b="1" spc="-25" dirty="0">
                <a:latin typeface="Calibri"/>
                <a:cs typeface="Calibri"/>
              </a:rPr>
              <a:t>grave</a:t>
            </a:r>
            <a:r>
              <a:rPr sz="2800" spc="-25" dirty="0">
                <a:latin typeface="Calibri"/>
                <a:cs typeface="Calibri"/>
              </a:rPr>
              <a:t>, </a:t>
            </a:r>
            <a:r>
              <a:rPr sz="2800" spc="-5" dirty="0">
                <a:latin typeface="Calibri"/>
                <a:cs typeface="Calibri"/>
              </a:rPr>
              <a:t>nécessitant </a:t>
            </a:r>
            <a:r>
              <a:rPr sz="2800" dirty="0">
                <a:latin typeface="Calibri"/>
                <a:cs typeface="Calibri"/>
              </a:rPr>
              <a:t>un </a:t>
            </a:r>
            <a:r>
              <a:rPr sz="2800" b="1" spc="-15" dirty="0">
                <a:latin typeface="Calibri"/>
                <a:cs typeface="Calibri"/>
              </a:rPr>
              <a:t>traitement  </a:t>
            </a:r>
            <a:r>
              <a:rPr sz="2800" b="1" spc="-25" dirty="0">
                <a:latin typeface="Calibri"/>
                <a:cs typeface="Calibri"/>
              </a:rPr>
              <a:t>urgent </a:t>
            </a:r>
            <a:r>
              <a:rPr sz="2800" b="1" spc="-15" dirty="0">
                <a:latin typeface="Calibri"/>
                <a:cs typeface="Calibri"/>
              </a:rPr>
              <a:t>et</a:t>
            </a:r>
            <a:r>
              <a:rPr sz="2800" b="1" spc="70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intensif.</a:t>
            </a:r>
            <a:endParaRPr sz="2800" dirty="0">
              <a:latin typeface="Calibri"/>
              <a:cs typeface="Calibri"/>
            </a:endParaRPr>
          </a:p>
          <a:p>
            <a:pPr marL="756920" marR="282575" indent="-287020">
              <a:lnSpc>
                <a:spcPts val="2700"/>
              </a:lnSpc>
              <a:spcBef>
                <a:spcPts val="640"/>
              </a:spcBef>
            </a:pP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91126"/>
            <a:ext cx="4560570" cy="4501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Autres</a:t>
            </a:r>
            <a:r>
              <a:rPr sz="28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signes</a:t>
            </a:r>
            <a:endParaRPr sz="2800">
              <a:latin typeface="Calibri"/>
              <a:cs typeface="Calibri"/>
            </a:endParaRPr>
          </a:p>
          <a:p>
            <a:pPr marL="12700" marR="934719">
              <a:lnSpc>
                <a:spcPct val="189300"/>
              </a:lnSpc>
              <a:spcBef>
                <a:spcPts val="20"/>
              </a:spcBef>
            </a:pPr>
            <a:r>
              <a:rPr sz="2800" spc="-60" dirty="0">
                <a:latin typeface="Calibri"/>
                <a:cs typeface="Calibri"/>
              </a:rPr>
              <a:t>Toux </a:t>
            </a:r>
            <a:r>
              <a:rPr sz="2800" spc="-35" dirty="0">
                <a:latin typeface="Calibri"/>
                <a:cs typeface="Calibri"/>
              </a:rPr>
              <a:t>d’effort </a:t>
            </a:r>
            <a:r>
              <a:rPr sz="2800" dirty="0">
                <a:latin typeface="Calibri"/>
                <a:cs typeface="Calibri"/>
              </a:rPr>
              <a:t>ou de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repos  Asthénie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89900"/>
              </a:lnSpc>
            </a:pP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spc="-20" dirty="0">
                <a:latin typeface="Calibri"/>
                <a:cs typeface="Calibri"/>
              </a:rPr>
              <a:t>fatigabilité </a:t>
            </a:r>
            <a:r>
              <a:rPr sz="2800" dirty="0">
                <a:latin typeface="Calibri"/>
                <a:cs typeface="Calibri"/>
              </a:rPr>
              <a:t>à </a:t>
            </a:r>
            <a:r>
              <a:rPr sz="2800" spc="-40" dirty="0">
                <a:latin typeface="Calibri"/>
                <a:cs typeface="Calibri"/>
              </a:rPr>
              <a:t>l’effort  </a:t>
            </a:r>
            <a:r>
              <a:rPr sz="2800" spc="-15" dirty="0">
                <a:latin typeface="Calibri"/>
                <a:cs typeface="Calibri"/>
              </a:rPr>
              <a:t>alteration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15" dirty="0">
                <a:latin typeface="Calibri"/>
                <a:cs typeface="Calibri"/>
              </a:rPr>
              <a:t>l'état </a:t>
            </a:r>
            <a:r>
              <a:rPr sz="2800" spc="-10" dirty="0">
                <a:latin typeface="Calibri"/>
                <a:cs typeface="Calibri"/>
              </a:rPr>
              <a:t>général  </a:t>
            </a:r>
            <a:r>
              <a:rPr sz="2800" spc="-5" dirty="0">
                <a:latin typeface="Calibri"/>
                <a:cs typeface="Calibri"/>
              </a:rPr>
              <a:t>obnubilation, </a:t>
            </a:r>
            <a:r>
              <a:rPr sz="2800" dirty="0">
                <a:latin typeface="Calibri"/>
                <a:cs typeface="Calibri"/>
              </a:rPr>
              <a:t>signes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cognitifs….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26917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/>
              <a:t>Signes </a:t>
            </a:r>
            <a:r>
              <a:rPr sz="2800" spc="-15" dirty="0"/>
              <a:t>physiques</a:t>
            </a:r>
            <a:r>
              <a:rPr sz="2800" spc="-10" dirty="0"/>
              <a:t> </a:t>
            </a:r>
            <a:r>
              <a:rPr sz="2800" dirty="0"/>
              <a:t>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8739" y="787400"/>
            <a:ext cx="8379459" cy="4803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35" dirty="0">
                <a:latin typeface="Calibri"/>
                <a:cs typeface="Calibri"/>
              </a:rPr>
              <a:t>L’auscultation </a:t>
            </a:r>
            <a:r>
              <a:rPr sz="2800" spc="-10" dirty="0">
                <a:latin typeface="Calibri"/>
                <a:cs typeface="Calibri"/>
              </a:rPr>
              <a:t>cardiaque montre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355600" marR="798830" lvl="1">
              <a:lnSpc>
                <a:spcPct val="80000"/>
              </a:lnSpc>
              <a:spcBef>
                <a:spcPts val="670"/>
              </a:spcBef>
              <a:buFont typeface="Wingdings"/>
              <a:buChar char=""/>
              <a:tabLst>
                <a:tab pos="959485" algn="l"/>
                <a:tab pos="960119" algn="l"/>
                <a:tab pos="2194560" algn="l"/>
                <a:tab pos="5364480" algn="l"/>
              </a:tabLst>
            </a:pPr>
            <a:r>
              <a:rPr sz="2800" dirty="0">
                <a:latin typeface="Calibri"/>
                <a:cs typeface="Calibri"/>
              </a:rPr>
              <a:t>une </a:t>
            </a:r>
            <a:r>
              <a:rPr sz="2800" spc="-25" dirty="0">
                <a:latin typeface="Calibri"/>
                <a:cs typeface="Calibri"/>
              </a:rPr>
              <a:t>tachycardie </a:t>
            </a:r>
            <a:r>
              <a:rPr sz="2800" spc="-20" dirty="0">
                <a:latin typeface="Calibri"/>
                <a:cs typeface="Calibri"/>
              </a:rPr>
              <a:t>avec </a:t>
            </a:r>
            <a:r>
              <a:rPr sz="2800" dirty="0">
                <a:latin typeface="Calibri"/>
                <a:cs typeface="Calibri"/>
              </a:rPr>
              <a:t>en </a:t>
            </a:r>
            <a:r>
              <a:rPr sz="2800" spc="-5" dirty="0">
                <a:latin typeface="Calibri"/>
                <a:cs typeface="Calibri"/>
              </a:rPr>
              <a:t>particulier </a:t>
            </a:r>
            <a:r>
              <a:rPr sz="2800" dirty="0">
                <a:latin typeface="Calibri"/>
                <a:cs typeface="Calibri"/>
              </a:rPr>
              <a:t>un </a:t>
            </a:r>
            <a:r>
              <a:rPr sz="2800" spc="5" dirty="0">
                <a:latin typeface="Calibri"/>
                <a:cs typeface="Calibri"/>
              </a:rPr>
              <a:t>rythme  </a:t>
            </a:r>
            <a:r>
              <a:rPr sz="2800" spc="-10" dirty="0">
                <a:latin typeface="Calibri"/>
                <a:cs typeface="Calibri"/>
              </a:rPr>
              <a:t>cardiaque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à	3 </a:t>
            </a:r>
            <a:r>
              <a:rPr sz="2800" spc="-10" dirty="0">
                <a:latin typeface="Calibri"/>
                <a:cs typeface="Calibri"/>
              </a:rPr>
              <a:t>temps évoquant </a:t>
            </a:r>
            <a:r>
              <a:rPr sz="2800" spc="-5" dirty="0">
                <a:latin typeface="Calibri"/>
                <a:cs typeface="Calibri"/>
              </a:rPr>
              <a:t>le </a:t>
            </a:r>
            <a:r>
              <a:rPr sz="2800" dirty="0">
                <a:latin typeface="Calibri"/>
                <a:cs typeface="Calibri"/>
              </a:rPr>
              <a:t>bruit de </a:t>
            </a:r>
            <a:r>
              <a:rPr sz="2800" spc="-15" dirty="0">
                <a:latin typeface="Calibri"/>
                <a:cs typeface="Calibri"/>
              </a:rPr>
              <a:t>galop  présystolique </a:t>
            </a:r>
            <a:r>
              <a:rPr sz="2800" dirty="0">
                <a:latin typeface="Calibri"/>
                <a:cs typeface="Calibri"/>
              </a:rPr>
              <a:t>ou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protodiastolique	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Wingdings"/>
              <a:buChar char=""/>
            </a:pPr>
            <a:endParaRPr sz="3500">
              <a:latin typeface="Times New Roman"/>
              <a:cs typeface="Times New Roman"/>
            </a:endParaRPr>
          </a:p>
          <a:p>
            <a:pPr marL="355600" marR="144145" lvl="1">
              <a:lnSpc>
                <a:spcPct val="79700"/>
              </a:lnSpc>
              <a:buFont typeface="Wingdings"/>
              <a:buChar char=""/>
              <a:tabLst>
                <a:tab pos="959485" algn="l"/>
                <a:tab pos="960119" algn="l"/>
              </a:tabLst>
            </a:pPr>
            <a:r>
              <a:rPr sz="2800" dirty="0">
                <a:latin typeface="Calibri"/>
                <a:cs typeface="Calibri"/>
              </a:rPr>
              <a:t>On peut </a:t>
            </a:r>
            <a:r>
              <a:rPr sz="2800" spc="-15" dirty="0">
                <a:latin typeface="Calibri"/>
                <a:cs typeface="Calibri"/>
              </a:rPr>
              <a:t>retrouver </a:t>
            </a:r>
            <a:r>
              <a:rPr sz="2800" dirty="0">
                <a:latin typeface="Calibri"/>
                <a:cs typeface="Calibri"/>
              </a:rPr>
              <a:t>un </a:t>
            </a:r>
            <a:r>
              <a:rPr sz="2800" spc="-5" dirty="0">
                <a:latin typeface="Calibri"/>
                <a:cs typeface="Calibri"/>
              </a:rPr>
              <a:t>souffle </a:t>
            </a:r>
            <a:r>
              <a:rPr sz="2800" dirty="0">
                <a:latin typeface="Calibri"/>
                <a:cs typeface="Calibri"/>
              </a:rPr>
              <a:t>doux d’insuffisance  </a:t>
            </a:r>
            <a:r>
              <a:rPr sz="2800" spc="-15" dirty="0">
                <a:latin typeface="Calibri"/>
                <a:cs typeface="Calibri"/>
              </a:rPr>
              <a:t>mitrale </a:t>
            </a:r>
            <a:r>
              <a:rPr sz="2800" dirty="0">
                <a:latin typeface="Calibri"/>
                <a:cs typeface="Calibri"/>
              </a:rPr>
              <a:t>dû à un </a:t>
            </a:r>
            <a:r>
              <a:rPr sz="2800" spc="-15" dirty="0">
                <a:latin typeface="Calibri"/>
                <a:cs typeface="Calibri"/>
              </a:rPr>
              <a:t>défaut </a:t>
            </a:r>
            <a:r>
              <a:rPr sz="2800" spc="-25" dirty="0">
                <a:latin typeface="Calibri"/>
                <a:cs typeface="Calibri"/>
              </a:rPr>
              <a:t>d’étanchéité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spc="-20" dirty="0">
                <a:latin typeface="Calibri"/>
                <a:cs typeface="Calibri"/>
              </a:rPr>
              <a:t>valve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mitrale.</a:t>
            </a:r>
            <a:endParaRPr sz="2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Wingdings"/>
              <a:buChar char=""/>
            </a:pP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4449445" algn="l"/>
              </a:tabLst>
            </a:pPr>
            <a:r>
              <a:rPr sz="2800" dirty="0">
                <a:latin typeface="Calibri"/>
                <a:cs typeface="Calibri"/>
              </a:rPr>
              <a:t>Le pouls </a:t>
            </a:r>
            <a:r>
              <a:rPr sz="2800" spc="-10" dirty="0">
                <a:latin typeface="Calibri"/>
                <a:cs typeface="Calibri"/>
              </a:rPr>
              <a:t>est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souvent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rapide	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797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Un pouls </a:t>
            </a:r>
            <a:r>
              <a:rPr sz="2800" spc="-5" dirty="0">
                <a:latin typeface="Calibri"/>
                <a:cs typeface="Calibri"/>
              </a:rPr>
              <a:t>irrégulier suggère </a:t>
            </a:r>
            <a:r>
              <a:rPr sz="2800" dirty="0">
                <a:latin typeface="Calibri"/>
                <a:cs typeface="Calibri"/>
              </a:rPr>
              <a:t>une arythmie </a:t>
            </a:r>
            <a:r>
              <a:rPr sz="2800" spc="-10" dirty="0">
                <a:latin typeface="Calibri"/>
                <a:cs typeface="Calibri"/>
              </a:rPr>
              <a:t>complète </a:t>
            </a:r>
            <a:r>
              <a:rPr sz="2800" dirty="0">
                <a:latin typeface="Calibri"/>
                <a:cs typeface="Calibri"/>
              </a:rPr>
              <a:t>.</a:t>
            </a:r>
            <a:r>
              <a:rPr sz="2800" spc="-1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  pouls </a:t>
            </a:r>
            <a:r>
              <a:rPr sz="2800" spc="-15" dirty="0">
                <a:latin typeface="Calibri"/>
                <a:cs typeface="Calibri"/>
              </a:rPr>
              <a:t>faible est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10" dirty="0">
                <a:latin typeface="Calibri"/>
                <a:cs typeface="Calibri"/>
              </a:rPr>
              <a:t>mauvais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pronostic.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71" y="719754"/>
            <a:ext cx="8615045" cy="437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Une </a:t>
            </a:r>
            <a:r>
              <a:rPr sz="2800" spc="-5" dirty="0">
                <a:latin typeface="Calibri"/>
                <a:cs typeface="Calibri"/>
              </a:rPr>
              <a:t>pression artérielle </a:t>
            </a:r>
            <a:r>
              <a:rPr sz="2800" dirty="0">
                <a:latin typeface="Calibri"/>
                <a:cs typeface="Calibri"/>
              </a:rPr>
              <a:t>basse </a:t>
            </a:r>
            <a:r>
              <a:rPr sz="2800" spc="-10" dirty="0">
                <a:latin typeface="Calibri"/>
                <a:cs typeface="Calibri"/>
              </a:rPr>
              <a:t>est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10" dirty="0">
                <a:latin typeface="Calibri"/>
                <a:cs typeface="Calibri"/>
              </a:rPr>
              <a:t>mauvais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pronostic.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799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35" dirty="0">
                <a:latin typeface="Calibri"/>
                <a:cs typeface="Calibri"/>
              </a:rPr>
              <a:t>L’auscultation </a:t>
            </a:r>
            <a:r>
              <a:rPr sz="2800" spc="-5" dirty="0">
                <a:latin typeface="Calibri"/>
                <a:cs typeface="Calibri"/>
              </a:rPr>
              <a:t>pulmonaire </a:t>
            </a:r>
            <a:r>
              <a:rPr sz="2800" spc="-10" dirty="0">
                <a:latin typeface="Calibri"/>
                <a:cs typeface="Calibri"/>
              </a:rPr>
              <a:t>recherche </a:t>
            </a:r>
            <a:r>
              <a:rPr sz="2800" dirty="0">
                <a:latin typeface="Calibri"/>
                <a:cs typeface="Calibri"/>
              </a:rPr>
              <a:t>des </a:t>
            </a:r>
            <a:r>
              <a:rPr sz="2800" spc="-15" dirty="0">
                <a:latin typeface="Calibri"/>
                <a:cs typeface="Calibri"/>
              </a:rPr>
              <a:t>râles </a:t>
            </a:r>
            <a:r>
              <a:rPr sz="2800" dirty="0">
                <a:latin typeface="Calibri"/>
                <a:cs typeface="Calibri"/>
              </a:rPr>
              <a:t>humides ,  </a:t>
            </a:r>
            <a:r>
              <a:rPr sz="2800" spc="-15" dirty="0">
                <a:latin typeface="Calibri"/>
                <a:cs typeface="Calibri"/>
              </a:rPr>
              <a:t>inspiratoires </a:t>
            </a:r>
            <a:r>
              <a:rPr sz="2800" dirty="0">
                <a:latin typeface="Calibri"/>
                <a:cs typeface="Calibri"/>
              </a:rPr>
              <a:t>, </a:t>
            </a:r>
            <a:r>
              <a:rPr sz="2800" spc="-5" dirty="0">
                <a:latin typeface="Calibri"/>
                <a:cs typeface="Calibri"/>
              </a:rPr>
              <a:t>prédominant </a:t>
            </a:r>
            <a:r>
              <a:rPr sz="2800" dirty="0">
                <a:latin typeface="Calibri"/>
                <a:cs typeface="Calibri"/>
              </a:rPr>
              <a:t>aux bases que </a:t>
            </a:r>
            <a:r>
              <a:rPr sz="2800" spc="-55" dirty="0">
                <a:latin typeface="Calibri"/>
                <a:cs typeface="Calibri"/>
              </a:rPr>
              <a:t>l’on </a:t>
            </a:r>
            <a:r>
              <a:rPr sz="2800" spc="-5" dirty="0">
                <a:latin typeface="Calibri"/>
                <a:cs typeface="Calibri"/>
              </a:rPr>
              <a:t>appelle </a:t>
            </a:r>
            <a:r>
              <a:rPr sz="2800" dirty="0">
                <a:latin typeface="Calibri"/>
                <a:cs typeface="Calibri"/>
              </a:rPr>
              <a:t>les  </a:t>
            </a:r>
            <a:r>
              <a:rPr sz="2800" spc="-15" dirty="0">
                <a:latin typeface="Calibri"/>
                <a:cs typeface="Calibri"/>
              </a:rPr>
              <a:t>râles </a:t>
            </a:r>
            <a:r>
              <a:rPr sz="2800" spc="-10" dirty="0">
                <a:latin typeface="Calibri"/>
                <a:cs typeface="Calibri"/>
              </a:rPr>
              <a:t>crépitants </a:t>
            </a:r>
            <a:r>
              <a:rPr sz="2800" dirty="0">
                <a:latin typeface="Calibri"/>
                <a:cs typeface="Calibri"/>
              </a:rPr>
              <a:t>ou sous </a:t>
            </a:r>
            <a:r>
              <a:rPr sz="2800" spc="-10" dirty="0">
                <a:latin typeface="Calibri"/>
                <a:cs typeface="Calibri"/>
              </a:rPr>
              <a:t>crépitants </a:t>
            </a:r>
            <a:r>
              <a:rPr sz="2800" dirty="0">
                <a:latin typeface="Calibri"/>
                <a:cs typeface="Calibri"/>
              </a:rPr>
              <a:t>qui </a:t>
            </a:r>
            <a:r>
              <a:rPr sz="2800" spc="-5" dirty="0">
                <a:latin typeface="Calibri"/>
                <a:cs typeface="Calibri"/>
              </a:rPr>
              <a:t>témoignent </a:t>
            </a:r>
            <a:r>
              <a:rPr sz="2800" spc="-15" dirty="0">
                <a:latin typeface="Calibri"/>
                <a:cs typeface="Calibri"/>
              </a:rPr>
              <a:t>d’un  </a:t>
            </a:r>
            <a:r>
              <a:rPr sz="2800" dirty="0">
                <a:latin typeface="Calibri"/>
                <a:cs typeface="Calibri"/>
              </a:rPr>
              <a:t>œdème </a:t>
            </a:r>
            <a:r>
              <a:rPr sz="2800" spc="-10" dirty="0">
                <a:latin typeface="Calibri"/>
                <a:cs typeface="Calibri"/>
              </a:rPr>
              <a:t>bronchio-alvéolaire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600">
              <a:latin typeface="Times New Roman"/>
              <a:cs typeface="Times New Roman"/>
            </a:endParaRPr>
          </a:p>
          <a:p>
            <a:pPr marL="355600" marR="195580" indent="-342900">
              <a:lnSpc>
                <a:spcPct val="798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Il </a:t>
            </a:r>
            <a:r>
              <a:rPr sz="2800" spc="5" dirty="0">
                <a:latin typeface="Calibri"/>
                <a:cs typeface="Calibri"/>
              </a:rPr>
              <a:t>peut </a:t>
            </a:r>
            <a:r>
              <a:rPr sz="2800" spc="-20" dirty="0">
                <a:latin typeface="Calibri"/>
                <a:cs typeface="Calibri"/>
              </a:rPr>
              <a:t>s’y </a:t>
            </a:r>
            <a:r>
              <a:rPr sz="2800" dirty="0">
                <a:latin typeface="Calibri"/>
                <a:cs typeface="Calibri"/>
              </a:rPr>
              <a:t>associer un épanchement </a:t>
            </a:r>
            <a:r>
              <a:rPr sz="2800" spc="-10" dirty="0">
                <a:latin typeface="Calibri"/>
                <a:cs typeface="Calibri"/>
              </a:rPr>
              <a:t>pleural transsudatif  </a:t>
            </a:r>
            <a:r>
              <a:rPr sz="2800" spc="-5" dirty="0">
                <a:latin typeface="Calibri"/>
                <a:cs typeface="Calibri"/>
              </a:rPr>
              <a:t>souvent </a:t>
            </a:r>
            <a:r>
              <a:rPr sz="2800" dirty="0">
                <a:latin typeface="Calibri"/>
                <a:cs typeface="Calibri"/>
              </a:rPr>
              <a:t>du </a:t>
            </a:r>
            <a:r>
              <a:rPr sz="2800" spc="-20" dirty="0">
                <a:latin typeface="Calibri"/>
                <a:cs typeface="Calibri"/>
              </a:rPr>
              <a:t>côté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droit.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4710" y="0"/>
            <a:ext cx="43561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 </a:t>
            </a:r>
            <a:r>
              <a:rPr sz="3200" spc="-10" dirty="0" err="1"/>
              <a:t>Radiographie</a:t>
            </a:r>
            <a:r>
              <a:rPr sz="3200" spc="-35" dirty="0"/>
              <a:t> </a:t>
            </a:r>
            <a:r>
              <a:rPr sz="3200" spc="-15" dirty="0" err="1" smtClean="0"/>
              <a:t>thoracique</a:t>
            </a:r>
            <a:r>
              <a:rPr sz="3200" spc="5" dirty="0" smtClean="0"/>
              <a:t> 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78739" y="375263"/>
            <a:ext cx="8895715" cy="55789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679" indent="-220979">
              <a:lnSpc>
                <a:spcPct val="100000"/>
              </a:lnSpc>
              <a:spcBef>
                <a:spcPts val="100"/>
              </a:spcBef>
              <a:buChar char="•"/>
              <a:tabLst>
                <a:tab pos="233679" algn="l"/>
              </a:tabLst>
            </a:pPr>
            <a:r>
              <a:rPr sz="2400" b="1" spc="-10" dirty="0">
                <a:latin typeface="Calibri"/>
                <a:cs typeface="Calibri"/>
              </a:rPr>
              <a:t>une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cardiomégalie,</a:t>
            </a:r>
            <a:endParaRPr sz="2400" dirty="0">
              <a:latin typeface="Calibri"/>
              <a:cs typeface="Calibri"/>
            </a:endParaRPr>
          </a:p>
          <a:p>
            <a:pPr marL="233679" indent="-220979">
              <a:lnSpc>
                <a:spcPct val="100000"/>
              </a:lnSpc>
              <a:buChar char="•"/>
              <a:tabLst>
                <a:tab pos="233679" algn="l"/>
              </a:tabLst>
            </a:pPr>
            <a:r>
              <a:rPr sz="2400" b="1" spc="-10" dirty="0">
                <a:latin typeface="Calibri"/>
                <a:cs typeface="Calibri"/>
              </a:rPr>
              <a:t>des </a:t>
            </a:r>
            <a:r>
              <a:rPr sz="2400" b="1" spc="-5" dirty="0">
                <a:latin typeface="Calibri"/>
                <a:cs typeface="Calibri"/>
              </a:rPr>
              <a:t>signes d'oedème </a:t>
            </a:r>
            <a:r>
              <a:rPr sz="2400" b="1" spc="-10" dirty="0">
                <a:latin typeface="Calibri"/>
                <a:cs typeface="Calibri"/>
              </a:rPr>
              <a:t>pulmonaire</a:t>
            </a:r>
            <a:r>
              <a:rPr sz="2400" b="1" spc="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819785" marR="421005" lvl="1" indent="2540">
              <a:lnSpc>
                <a:spcPts val="2320"/>
              </a:lnSpc>
              <a:spcBef>
                <a:spcPts val="540"/>
              </a:spcBef>
              <a:buChar char="-"/>
              <a:tabLst>
                <a:tab pos="985519" algn="l"/>
              </a:tabLst>
            </a:pPr>
            <a:r>
              <a:rPr sz="2400" b="1" spc="-10" dirty="0">
                <a:latin typeface="Calibri"/>
                <a:cs typeface="Calibri"/>
              </a:rPr>
              <a:t>premier </a:t>
            </a:r>
            <a:r>
              <a:rPr sz="2400" b="1" spc="-5" dirty="0">
                <a:latin typeface="Calibri"/>
                <a:cs typeface="Calibri"/>
              </a:rPr>
              <a:t>signe, la </a:t>
            </a:r>
            <a:r>
              <a:rPr sz="2400" b="1" spc="-10" dirty="0">
                <a:latin typeface="Calibri"/>
                <a:cs typeface="Calibri"/>
              </a:rPr>
              <a:t>dilatation des </a:t>
            </a:r>
            <a:r>
              <a:rPr sz="2400" b="1" spc="-15" dirty="0">
                <a:latin typeface="Calibri"/>
                <a:cs typeface="Calibri"/>
              </a:rPr>
              <a:t>veines </a:t>
            </a:r>
            <a:r>
              <a:rPr sz="2400" b="1" spc="-10" dirty="0">
                <a:latin typeface="Calibri"/>
                <a:cs typeface="Calibri"/>
              </a:rPr>
              <a:t>lobaires supérieures,  </a:t>
            </a:r>
            <a:r>
              <a:rPr sz="2400" b="1" spc="-5" dirty="0">
                <a:latin typeface="Calibri"/>
                <a:cs typeface="Calibri"/>
              </a:rPr>
              <a:t>signe de </a:t>
            </a:r>
            <a:r>
              <a:rPr sz="2400" b="1" spc="-10" dirty="0">
                <a:latin typeface="Calibri"/>
                <a:cs typeface="Calibri"/>
              </a:rPr>
              <a:t>redistribution veineuse </a:t>
            </a:r>
            <a:r>
              <a:rPr sz="2400" b="1" spc="-5" dirty="0">
                <a:latin typeface="Calibri"/>
                <a:cs typeface="Calibri"/>
              </a:rPr>
              <a:t>au profit </a:t>
            </a:r>
            <a:r>
              <a:rPr sz="2400" b="1" spc="-10" dirty="0">
                <a:latin typeface="Calibri"/>
                <a:cs typeface="Calibri"/>
              </a:rPr>
              <a:t>des</a:t>
            </a:r>
            <a:r>
              <a:rPr sz="2400" b="1" spc="8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sommets</a:t>
            </a:r>
            <a:endParaRPr sz="24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Calibri"/>
              <a:buChar char="-"/>
            </a:pPr>
            <a:endParaRPr sz="3000" dirty="0">
              <a:latin typeface="Times New Roman"/>
              <a:cs typeface="Times New Roman"/>
            </a:endParaRPr>
          </a:p>
          <a:p>
            <a:pPr marL="819785" marR="73660" lvl="1" indent="2540">
              <a:lnSpc>
                <a:spcPct val="79800"/>
              </a:lnSpc>
              <a:buChar char="-"/>
              <a:tabLst>
                <a:tab pos="985519" algn="l"/>
              </a:tabLst>
            </a:pPr>
            <a:r>
              <a:rPr sz="2400" b="1" spc="-5" dirty="0">
                <a:latin typeface="Calibri"/>
                <a:cs typeface="Calibri"/>
              </a:rPr>
              <a:t>oedème </a:t>
            </a:r>
            <a:r>
              <a:rPr sz="2400" b="1" spc="-10" dirty="0">
                <a:latin typeface="Calibri"/>
                <a:cs typeface="Calibri"/>
              </a:rPr>
              <a:t>interstitiel, qui épaissit les </a:t>
            </a:r>
            <a:r>
              <a:rPr sz="2400" b="1" spc="-5" dirty="0">
                <a:latin typeface="Calibri"/>
                <a:cs typeface="Calibri"/>
              </a:rPr>
              <a:t>cloisons </a:t>
            </a:r>
            <a:r>
              <a:rPr sz="2400" b="1" spc="-10" dirty="0">
                <a:latin typeface="Calibri"/>
                <a:cs typeface="Calibri"/>
              </a:rPr>
              <a:t>interlobulaires  </a:t>
            </a:r>
            <a:r>
              <a:rPr sz="2400" b="1" spc="-5" dirty="0">
                <a:latin typeface="Calibri"/>
                <a:cs typeface="Calibri"/>
              </a:rPr>
              <a:t>(diminution diffuse de la </a:t>
            </a:r>
            <a:r>
              <a:rPr sz="2400" b="1" spc="-10" dirty="0">
                <a:latin typeface="Calibri"/>
                <a:cs typeface="Calibri"/>
              </a:rPr>
              <a:t>transparence </a:t>
            </a:r>
            <a:r>
              <a:rPr sz="2400" b="1" spc="-15" dirty="0">
                <a:latin typeface="Calibri"/>
                <a:cs typeface="Calibri"/>
              </a:rPr>
              <a:t>parenchymateuse, </a:t>
            </a:r>
            <a:r>
              <a:rPr sz="2400" b="1" spc="-10" dirty="0">
                <a:latin typeface="Calibri"/>
                <a:cs typeface="Calibri"/>
              </a:rPr>
              <a:t>stries  </a:t>
            </a:r>
            <a:r>
              <a:rPr sz="2400" b="1" spc="-5" dirty="0">
                <a:latin typeface="Calibri"/>
                <a:cs typeface="Calibri"/>
              </a:rPr>
              <a:t>de </a:t>
            </a:r>
            <a:r>
              <a:rPr sz="2400" b="1" spc="-15" dirty="0">
                <a:latin typeface="Calibri"/>
                <a:cs typeface="Calibri"/>
              </a:rPr>
              <a:t>Kerley), et </a:t>
            </a:r>
            <a:r>
              <a:rPr sz="2400" b="1" spc="-5" dirty="0">
                <a:latin typeface="Calibri"/>
                <a:cs typeface="Calibri"/>
              </a:rPr>
              <a:t>noie </a:t>
            </a:r>
            <a:r>
              <a:rPr sz="2400" b="1" spc="-10" dirty="0">
                <a:latin typeface="Calibri"/>
                <a:cs typeface="Calibri"/>
              </a:rPr>
              <a:t>les </a:t>
            </a:r>
            <a:r>
              <a:rPr sz="2400" b="1" spc="-15" dirty="0">
                <a:latin typeface="Calibri"/>
                <a:cs typeface="Calibri"/>
              </a:rPr>
              <a:t>contours </a:t>
            </a:r>
            <a:r>
              <a:rPr sz="2400" b="1" spc="-10" dirty="0">
                <a:latin typeface="Calibri"/>
                <a:cs typeface="Calibri"/>
              </a:rPr>
              <a:t>des </a:t>
            </a:r>
            <a:r>
              <a:rPr sz="2400" b="1" spc="-25" dirty="0">
                <a:latin typeface="Calibri"/>
                <a:cs typeface="Calibri"/>
              </a:rPr>
              <a:t>axes </a:t>
            </a:r>
            <a:r>
              <a:rPr sz="2400" b="1" spc="-10" dirty="0">
                <a:latin typeface="Calibri"/>
                <a:cs typeface="Calibri"/>
              </a:rPr>
              <a:t>broncho-vasculaires  </a:t>
            </a:r>
            <a:r>
              <a:rPr sz="2400" b="1" dirty="0">
                <a:latin typeface="Calibri"/>
                <a:cs typeface="Calibri"/>
              </a:rPr>
              <a:t>(gros </a:t>
            </a:r>
            <a:r>
              <a:rPr sz="2400" b="1" spc="-10" dirty="0">
                <a:latin typeface="Calibri"/>
                <a:cs typeface="Calibri"/>
              </a:rPr>
              <a:t>hiles </a:t>
            </a:r>
            <a:r>
              <a:rPr sz="2400" b="1" dirty="0">
                <a:latin typeface="Calibri"/>
                <a:cs typeface="Calibri"/>
              </a:rPr>
              <a:t>à </a:t>
            </a:r>
            <a:r>
              <a:rPr sz="2400" b="1" spc="-10" dirty="0">
                <a:latin typeface="Calibri"/>
                <a:cs typeface="Calibri"/>
              </a:rPr>
              <a:t>bords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flous)</a:t>
            </a:r>
            <a:endParaRPr sz="24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Calibri"/>
              <a:buChar char="-"/>
            </a:pPr>
            <a:endParaRPr sz="3000" dirty="0">
              <a:latin typeface="Times New Roman"/>
              <a:cs typeface="Times New Roman"/>
            </a:endParaRPr>
          </a:p>
          <a:p>
            <a:pPr marL="819150" marR="5080" lvl="1" indent="2540">
              <a:lnSpc>
                <a:spcPct val="80100"/>
              </a:lnSpc>
              <a:buChar char="-"/>
              <a:tabLst>
                <a:tab pos="984885" algn="l"/>
              </a:tabLst>
            </a:pPr>
            <a:r>
              <a:rPr sz="2400" b="1" spc="-5" dirty="0">
                <a:latin typeface="Calibri"/>
                <a:cs typeface="Calibri"/>
              </a:rPr>
              <a:t>oedème </a:t>
            </a:r>
            <a:r>
              <a:rPr sz="2400" b="1" spc="-10" dirty="0">
                <a:latin typeface="Calibri"/>
                <a:cs typeface="Calibri"/>
              </a:rPr>
              <a:t>alvéolaire </a:t>
            </a:r>
            <a:r>
              <a:rPr sz="2400" b="1" dirty="0">
                <a:latin typeface="Calibri"/>
                <a:cs typeface="Calibri"/>
              </a:rPr>
              <a:t>: </a:t>
            </a:r>
            <a:r>
              <a:rPr sz="2400" b="1" spc="-10" dirty="0">
                <a:latin typeface="Calibri"/>
                <a:cs typeface="Calibri"/>
              </a:rPr>
              <a:t>fugace. Larges plages opaques </a:t>
            </a:r>
            <a:r>
              <a:rPr sz="2400" b="1" dirty="0">
                <a:latin typeface="Calibri"/>
                <a:cs typeface="Calibri"/>
              </a:rPr>
              <a:t>à </a:t>
            </a:r>
            <a:r>
              <a:rPr sz="2400" b="1" spc="-10" dirty="0">
                <a:latin typeface="Calibri"/>
                <a:cs typeface="Calibri"/>
              </a:rPr>
              <a:t>limites  imprécises, prédominant dans les régions péri-hilaires </a:t>
            </a:r>
            <a:r>
              <a:rPr sz="2400" b="1" spc="-15" dirty="0">
                <a:latin typeface="Calibri"/>
                <a:cs typeface="Calibri"/>
              </a:rPr>
              <a:t>et  </a:t>
            </a:r>
            <a:r>
              <a:rPr sz="2400" b="1" spc="-5" dirty="0">
                <a:latin typeface="Calibri"/>
                <a:cs typeface="Calibri"/>
              </a:rPr>
              <a:t>basales, </a:t>
            </a:r>
            <a:r>
              <a:rPr sz="2400" b="1" spc="-10" dirty="0">
                <a:latin typeface="Calibri"/>
                <a:cs typeface="Calibri"/>
              </a:rPr>
              <a:t>plus </a:t>
            </a:r>
            <a:r>
              <a:rPr sz="2400" b="1" dirty="0">
                <a:latin typeface="Calibri"/>
                <a:cs typeface="Calibri"/>
              </a:rPr>
              <a:t>ou </a:t>
            </a:r>
            <a:r>
              <a:rPr sz="2400" b="1" spc="-5" dirty="0" err="1">
                <a:latin typeface="Calibri"/>
                <a:cs typeface="Calibri"/>
              </a:rPr>
              <a:t>moins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 err="1">
                <a:latin typeface="Calibri"/>
                <a:cs typeface="Calibri"/>
              </a:rPr>
              <a:t>symétriques</a:t>
            </a:r>
            <a:r>
              <a:rPr lang="fr-FR" sz="2400" b="1" spc="-10" dirty="0">
                <a:latin typeface="Calibri"/>
                <a:cs typeface="Calibri"/>
              </a:rPr>
              <a:t>(</a:t>
            </a:r>
            <a:r>
              <a:rPr lang="fr-FR" sz="2400" b="1" dirty="0">
                <a:solidFill>
                  <a:prstClr val="black"/>
                </a:solidFill>
              </a:rPr>
              <a:t>Image en ailes de </a:t>
            </a:r>
            <a:r>
              <a:rPr lang="fr-FR" sz="2400" b="1" dirty="0" smtClean="0">
                <a:solidFill>
                  <a:prstClr val="black"/>
                </a:solidFill>
              </a:rPr>
              <a:t>papillon) </a:t>
            </a:r>
            <a:r>
              <a:rPr sz="2400" b="1" spc="-10" dirty="0" smtClean="0">
                <a:latin typeface="Calibri"/>
                <a:cs typeface="Calibri"/>
              </a:rPr>
              <a:t>.</a:t>
            </a:r>
            <a:endParaRPr lang="fr-FR" sz="2400" b="1" spc="-10" dirty="0" smtClean="0">
              <a:latin typeface="Calibri"/>
              <a:cs typeface="Calibri"/>
            </a:endParaRPr>
          </a:p>
          <a:p>
            <a:pPr marL="819150" marR="5080" lvl="1">
              <a:lnSpc>
                <a:spcPct val="80100"/>
              </a:lnSpc>
              <a:tabLst>
                <a:tab pos="984885" algn="l"/>
              </a:tabLst>
            </a:pPr>
            <a:r>
              <a:rPr sz="2400" b="1" spc="-10" dirty="0" smtClean="0">
                <a:latin typeface="Calibri"/>
                <a:cs typeface="Calibri"/>
              </a:rPr>
              <a:t> </a:t>
            </a:r>
            <a:endParaRPr sz="3000" dirty="0">
              <a:latin typeface="Times New Roman"/>
              <a:cs typeface="Times New Roman"/>
            </a:endParaRPr>
          </a:p>
          <a:p>
            <a:pPr marL="819150" marR="122555" lvl="1" indent="2540">
              <a:lnSpc>
                <a:spcPct val="79800"/>
              </a:lnSpc>
              <a:buChar char="-"/>
              <a:tabLst>
                <a:tab pos="984885" algn="l"/>
              </a:tabLst>
            </a:pPr>
            <a:r>
              <a:rPr sz="2400" b="1" spc="-20" dirty="0">
                <a:latin typeface="Calibri"/>
                <a:cs typeface="Calibri"/>
              </a:rPr>
              <a:t>atteinte </a:t>
            </a:r>
            <a:r>
              <a:rPr sz="2400" b="1" spc="-15" dirty="0">
                <a:latin typeface="Calibri"/>
                <a:cs typeface="Calibri"/>
              </a:rPr>
              <a:t>pleurale, </a:t>
            </a:r>
            <a:r>
              <a:rPr sz="2400" b="1" spc="-5" dirty="0">
                <a:latin typeface="Calibri"/>
                <a:cs typeface="Calibri"/>
              </a:rPr>
              <a:t>très </a:t>
            </a:r>
            <a:r>
              <a:rPr sz="2400" b="1" spc="-15" dirty="0">
                <a:latin typeface="Calibri"/>
                <a:cs typeface="Calibri"/>
              </a:rPr>
              <a:t>fréquente </a:t>
            </a:r>
            <a:r>
              <a:rPr sz="2400" b="1" dirty="0">
                <a:latin typeface="Calibri"/>
                <a:cs typeface="Calibri"/>
              </a:rPr>
              <a:t>: </a:t>
            </a:r>
            <a:r>
              <a:rPr sz="2400" b="1" spc="-5" dirty="0">
                <a:latin typeface="Calibri"/>
                <a:cs typeface="Calibri"/>
              </a:rPr>
              <a:t>émoussement </a:t>
            </a:r>
            <a:r>
              <a:rPr sz="2400" b="1" spc="-15" dirty="0">
                <a:latin typeface="Calibri"/>
                <a:cs typeface="Calibri"/>
              </a:rPr>
              <a:t>d’un </a:t>
            </a:r>
            <a:r>
              <a:rPr sz="2400" b="1" spc="-5" dirty="0">
                <a:latin typeface="Calibri"/>
                <a:cs typeface="Calibri"/>
              </a:rPr>
              <a:t>cul de  sac, </a:t>
            </a:r>
            <a:r>
              <a:rPr sz="2400" b="1" spc="-10" dirty="0">
                <a:latin typeface="Calibri"/>
                <a:cs typeface="Calibri"/>
              </a:rPr>
              <a:t>élargissement </a:t>
            </a:r>
            <a:r>
              <a:rPr sz="2400" b="1" spc="-15" dirty="0">
                <a:latin typeface="Calibri"/>
                <a:cs typeface="Calibri"/>
              </a:rPr>
              <a:t>d’une </a:t>
            </a:r>
            <a:r>
              <a:rPr sz="2400" b="1" spc="-10" dirty="0">
                <a:latin typeface="Calibri"/>
                <a:cs typeface="Calibri"/>
              </a:rPr>
              <a:t>ligne scissurale, épanchement plus </a:t>
            </a:r>
            <a:r>
              <a:rPr sz="2400" b="1" dirty="0">
                <a:latin typeface="Calibri"/>
                <a:cs typeface="Calibri"/>
              </a:rPr>
              <a:t>ou  </a:t>
            </a:r>
            <a:r>
              <a:rPr sz="2400" b="1" spc="-5" dirty="0">
                <a:latin typeface="Calibri"/>
                <a:cs typeface="Calibri"/>
              </a:rPr>
              <a:t>moins </a:t>
            </a:r>
            <a:r>
              <a:rPr sz="2400" b="1" spc="-10" dirty="0">
                <a:latin typeface="Calibri"/>
                <a:cs typeface="Calibri"/>
              </a:rPr>
              <a:t>abondant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28324"/>
            <a:ext cx="8229600" cy="6576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4000" b="1" dirty="0"/>
              <a:t>OBJECTIFS PÉDAGOGIQUES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4049" y="1598754"/>
            <a:ext cx="8875901" cy="485620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fr-FR" dirty="0"/>
          </a:p>
          <a:p>
            <a:pPr marL="457200" indent="-457200">
              <a:buFont typeface="+mj-lt"/>
              <a:buAutoNum type="arabicPeriod"/>
            </a:pPr>
            <a:r>
              <a:rPr lang="fr-FR" sz="2400" dirty="0"/>
              <a:t>Définir  L’insuffisance cardiaque chronique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/>
              <a:t>Connaitre les différentes terminologies de l’insuffisance cardiaque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/>
              <a:t>Comprendre l’importance de cette pathologie et de ses complications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/>
              <a:t>Identifier les étiologies de l’insuffisance cardiaque chronique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/>
              <a:t>Savoir poser le diagnostic d’une insuffisance cardiaque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/>
              <a:t>Connaitre les différentes armes thérapeutiques et leurs indications </a:t>
            </a:r>
            <a:endParaRPr lang="fr-FR" sz="2400" b="1" dirty="0"/>
          </a:p>
          <a:p>
            <a:pPr marL="457200" indent="-457200">
              <a:buFont typeface="+mj-lt"/>
              <a:buAutoNum type="arabicPeriod"/>
            </a:pPr>
            <a:endParaRPr lang="fr-FR" sz="2400" dirty="0"/>
          </a:p>
          <a:p>
            <a:pPr marL="457200" indent="-457200">
              <a:buFont typeface="+mj-lt"/>
              <a:buAutoNum type="arabicPeriod"/>
            </a:pP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59603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4" descr="Numériser0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6572864" cy="49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710290" y="2884618"/>
            <a:ext cx="22965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91">
              <a:spcBef>
                <a:spcPct val="20000"/>
              </a:spcBef>
            </a:pPr>
            <a:r>
              <a:rPr lang="fr-FR" sz="2100" b="1" dirty="0">
                <a:solidFill>
                  <a:prstClr val="black"/>
                </a:solidFill>
              </a:rPr>
              <a:t>Cardiomégalie +redistribution vasculaire vers les sommets + ligne B de Kerley</a:t>
            </a:r>
          </a:p>
        </p:txBody>
      </p:sp>
    </p:spTree>
    <p:extLst>
      <p:ext uri="{BB962C8B-B14F-4D97-AF65-F5344CB8AC3E}">
        <p14:creationId xmlns:p14="http://schemas.microsoft.com/office/powerpoint/2010/main" val="389660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58929" y="2425298"/>
            <a:ext cx="175142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100" b="1" dirty="0">
                <a:solidFill>
                  <a:prstClr val="black"/>
                </a:solidFill>
              </a:rPr>
              <a:t>œdème </a:t>
            </a:r>
          </a:p>
          <a:p>
            <a:r>
              <a:rPr lang="fr-FR" sz="2100" b="1" dirty="0">
                <a:solidFill>
                  <a:prstClr val="black"/>
                </a:solidFill>
              </a:rPr>
              <a:t>Alvéolaire</a:t>
            </a:r>
          </a:p>
          <a:p>
            <a:r>
              <a:rPr lang="fr-FR" sz="2100" b="1" dirty="0">
                <a:solidFill>
                  <a:prstClr val="black"/>
                </a:solidFill>
              </a:rPr>
              <a:t>Image en </a:t>
            </a:r>
          </a:p>
          <a:p>
            <a:r>
              <a:rPr lang="fr-FR" sz="2100" b="1" dirty="0">
                <a:solidFill>
                  <a:prstClr val="black"/>
                </a:solidFill>
              </a:rPr>
              <a:t>Ailes de </a:t>
            </a:r>
          </a:p>
          <a:p>
            <a:r>
              <a:rPr lang="fr-FR" sz="2100" b="1" dirty="0">
                <a:solidFill>
                  <a:prstClr val="black"/>
                </a:solidFill>
              </a:rPr>
              <a:t>papillon </a:t>
            </a:r>
            <a:endParaRPr lang="fr-FR" sz="1350" dirty="0">
              <a:solidFill>
                <a:prstClr val="black"/>
              </a:solidFill>
            </a:endParaRPr>
          </a:p>
        </p:txBody>
      </p:sp>
      <p:pic>
        <p:nvPicPr>
          <p:cNvPr id="22530" name="Picture 2" descr="Résultat de recherche d'images pour &quot;oap radiographie pulmonair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7098470" cy="505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65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8792845" cy="409855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2800" b="1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L'ECG </a:t>
            </a:r>
            <a:r>
              <a:rPr sz="28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r>
              <a:rPr sz="2800" b="1" i="1" spc="10" dirty="0">
                <a:latin typeface="Calibri"/>
                <a:cs typeface="Calibri"/>
              </a:rPr>
              <a:t> </a:t>
            </a:r>
            <a:r>
              <a:rPr sz="2800" b="1" i="1" spc="-10" dirty="0" err="1" smtClean="0">
                <a:latin typeface="Calibri"/>
                <a:cs typeface="Calibri"/>
              </a:rPr>
              <a:t>révèle</a:t>
            </a:r>
            <a:endParaRPr lang="fr-FR" sz="2800" b="1" i="1" spc="-1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endParaRPr sz="2800" dirty="0">
              <a:latin typeface="Calibri"/>
              <a:cs typeface="Calibri"/>
            </a:endParaRPr>
          </a:p>
          <a:p>
            <a:pPr marL="271145" indent="-258445">
              <a:lnSpc>
                <a:spcPct val="100000"/>
              </a:lnSpc>
              <a:spcBef>
                <a:spcPts val="680"/>
              </a:spcBef>
              <a:buChar char="•"/>
              <a:tabLst>
                <a:tab pos="271780" algn="l"/>
              </a:tabLst>
            </a:pPr>
            <a:r>
              <a:rPr sz="2800" dirty="0">
                <a:latin typeface="Calibri"/>
                <a:cs typeface="Calibri"/>
              </a:rPr>
              <a:t>une </a:t>
            </a:r>
            <a:r>
              <a:rPr sz="2800" spc="-25" dirty="0">
                <a:latin typeface="Calibri"/>
                <a:cs typeface="Calibri"/>
              </a:rPr>
              <a:t>tachycardie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sinusale</a:t>
            </a:r>
          </a:p>
          <a:p>
            <a:pPr marL="190500" indent="-177800">
              <a:lnSpc>
                <a:spcPct val="100000"/>
              </a:lnSpc>
              <a:spcBef>
                <a:spcPts val="660"/>
              </a:spcBef>
              <a:buChar char="•"/>
              <a:tabLst>
                <a:tab pos="190500" algn="l"/>
              </a:tabLst>
            </a:pPr>
            <a:r>
              <a:rPr sz="2800" dirty="0">
                <a:latin typeface="Calibri"/>
                <a:cs typeface="Calibri"/>
              </a:rPr>
              <a:t>une </a:t>
            </a:r>
            <a:r>
              <a:rPr sz="2800" spc="-10" dirty="0">
                <a:latin typeface="Calibri"/>
                <a:cs typeface="Calibri"/>
              </a:rPr>
              <a:t>hypertrophie ventriculaire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gauche</a:t>
            </a:r>
            <a:endParaRPr sz="2800" dirty="0">
              <a:latin typeface="Calibri"/>
              <a:cs typeface="Calibri"/>
            </a:endParaRPr>
          </a:p>
          <a:p>
            <a:pPr marL="271780" indent="-259079">
              <a:lnSpc>
                <a:spcPct val="100000"/>
              </a:lnSpc>
              <a:spcBef>
                <a:spcPts val="680"/>
              </a:spcBef>
              <a:buChar char="•"/>
              <a:tabLst>
                <a:tab pos="272415" algn="l"/>
              </a:tabLst>
            </a:pPr>
            <a:r>
              <a:rPr sz="2800" dirty="0">
                <a:latin typeface="Calibri"/>
                <a:cs typeface="Calibri"/>
              </a:rPr>
              <a:t>une </a:t>
            </a:r>
            <a:r>
              <a:rPr sz="2800" spc="-10" dirty="0">
                <a:latin typeface="Calibri"/>
                <a:cs typeface="Calibri"/>
              </a:rPr>
              <a:t>déviation axiale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gauche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dirty="0">
                <a:latin typeface="Calibri"/>
                <a:cs typeface="Calibri"/>
              </a:rPr>
              <a:t>•Des </a:t>
            </a:r>
            <a:r>
              <a:rPr sz="2800" spc="-5" dirty="0">
                <a:latin typeface="Calibri"/>
                <a:cs typeface="Calibri"/>
              </a:rPr>
              <a:t>troubles </a:t>
            </a:r>
            <a:r>
              <a:rPr sz="2800" dirty="0">
                <a:latin typeface="Calibri"/>
                <a:cs typeface="Calibri"/>
              </a:rPr>
              <a:t>du </a:t>
            </a:r>
            <a:r>
              <a:rPr sz="2800" spc="5" dirty="0">
                <a:latin typeface="Calibri"/>
                <a:cs typeface="Calibri"/>
              </a:rPr>
              <a:t>rythme </a:t>
            </a:r>
            <a:r>
              <a:rPr sz="2800" spc="-15" dirty="0">
                <a:latin typeface="Calibri"/>
                <a:cs typeface="Calibri"/>
              </a:rPr>
              <a:t>voire </a:t>
            </a:r>
            <a:r>
              <a:rPr sz="2800" dirty="0">
                <a:latin typeface="Calibri"/>
                <a:cs typeface="Calibri"/>
              </a:rPr>
              <a:t>des </a:t>
            </a:r>
            <a:r>
              <a:rPr sz="2800" spc="-20" dirty="0">
                <a:latin typeface="Calibri"/>
                <a:cs typeface="Calibri"/>
              </a:rPr>
              <a:t>extra </a:t>
            </a:r>
            <a:r>
              <a:rPr sz="2800" spc="-25" dirty="0">
                <a:latin typeface="Calibri"/>
                <a:cs typeface="Calibri"/>
              </a:rPr>
              <a:t>systole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Ventriculaire</a:t>
            </a:r>
            <a:endParaRPr sz="2800" dirty="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(ESV)</a:t>
            </a:r>
            <a:endParaRPr sz="2800" dirty="0">
              <a:latin typeface="Calibri"/>
              <a:cs typeface="Calibri"/>
            </a:endParaRPr>
          </a:p>
          <a:p>
            <a:pPr marL="190500" indent="-177800">
              <a:lnSpc>
                <a:spcPct val="100000"/>
              </a:lnSpc>
              <a:spcBef>
                <a:spcPts val="680"/>
              </a:spcBef>
              <a:buChar char="•"/>
              <a:tabLst>
                <a:tab pos="190500" algn="l"/>
              </a:tabLst>
            </a:pPr>
            <a:r>
              <a:rPr sz="2800" dirty="0">
                <a:latin typeface="Calibri"/>
                <a:cs typeface="Calibri"/>
              </a:rPr>
              <a:t>un bloc de </a:t>
            </a:r>
            <a:r>
              <a:rPr sz="2800" spc="-10" dirty="0">
                <a:latin typeface="Calibri"/>
                <a:cs typeface="Calibri"/>
              </a:rPr>
              <a:t>branche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gauche.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71" y="0"/>
            <a:ext cx="8960485" cy="42293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i="1" spc="-5" dirty="0">
                <a:latin typeface="Calibri"/>
                <a:cs typeface="Calibri"/>
              </a:rPr>
              <a:t>L'échocardiographie apprécie</a:t>
            </a:r>
            <a:r>
              <a:rPr sz="3000" b="1" i="1" spc="30" dirty="0">
                <a:latin typeface="Calibri"/>
                <a:cs typeface="Calibri"/>
              </a:rPr>
              <a:t> </a:t>
            </a:r>
            <a:r>
              <a:rPr sz="3000" b="1" i="1" dirty="0">
                <a:latin typeface="Calibri"/>
                <a:cs typeface="Calibri"/>
              </a:rPr>
              <a:t>:</a:t>
            </a:r>
            <a:endParaRPr sz="3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 dirty="0">
              <a:latin typeface="Times New Roman"/>
              <a:cs typeface="Times New Roman"/>
            </a:endParaRPr>
          </a:p>
          <a:p>
            <a:pPr marL="441959" indent="-429259">
              <a:lnSpc>
                <a:spcPct val="100000"/>
              </a:lnSpc>
              <a:buFont typeface="Arial"/>
              <a:buChar char="•"/>
              <a:tabLst>
                <a:tab pos="441325" algn="l"/>
                <a:tab pos="441959" algn="l"/>
              </a:tabLst>
            </a:pPr>
            <a:r>
              <a:rPr sz="3000" spc="-5" dirty="0">
                <a:latin typeface="Calibri"/>
                <a:cs typeface="Calibri"/>
              </a:rPr>
              <a:t>analyse </a:t>
            </a:r>
            <a:r>
              <a:rPr sz="3000" dirty="0">
                <a:latin typeface="Calibri"/>
                <a:cs typeface="Calibri"/>
              </a:rPr>
              <a:t>de </a:t>
            </a:r>
            <a:r>
              <a:rPr sz="3000" spc="-5" dirty="0">
                <a:latin typeface="Calibri"/>
                <a:cs typeface="Calibri"/>
              </a:rPr>
              <a:t>la </a:t>
            </a:r>
            <a:r>
              <a:rPr sz="3000" dirty="0">
                <a:latin typeface="Calibri"/>
                <a:cs typeface="Calibri"/>
              </a:rPr>
              <a:t>FE du </a:t>
            </a:r>
            <a:r>
              <a:rPr sz="3000" spc="-25" dirty="0">
                <a:latin typeface="Calibri"/>
                <a:cs typeface="Calibri"/>
              </a:rPr>
              <a:t>VG </a:t>
            </a:r>
            <a:r>
              <a:rPr sz="3000" spc="-10" dirty="0">
                <a:latin typeface="Calibri"/>
                <a:cs typeface="Calibri"/>
              </a:rPr>
              <a:t>et </a:t>
            </a:r>
            <a:r>
              <a:rPr sz="3000" dirty="0">
                <a:latin typeface="Calibri"/>
                <a:cs typeface="Calibri"/>
              </a:rPr>
              <a:t>de </a:t>
            </a:r>
            <a:r>
              <a:rPr sz="3000" spc="-5" dirty="0">
                <a:latin typeface="Calibri"/>
                <a:cs typeface="Calibri"/>
              </a:rPr>
              <a:t>la </a:t>
            </a:r>
            <a:r>
              <a:rPr sz="3000" spc="-15" dirty="0">
                <a:latin typeface="Calibri"/>
                <a:cs typeface="Calibri"/>
              </a:rPr>
              <a:t>fonction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diastolique</a:t>
            </a:r>
            <a:endParaRPr sz="3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1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la </a:t>
            </a:r>
            <a:r>
              <a:rPr sz="3000" spc="-15" dirty="0">
                <a:latin typeface="Calibri"/>
                <a:cs typeface="Calibri"/>
              </a:rPr>
              <a:t>recherche d’une </a:t>
            </a:r>
            <a:r>
              <a:rPr sz="3000" dirty="0">
                <a:latin typeface="Calibri"/>
                <a:cs typeface="Calibri"/>
              </a:rPr>
              <a:t>IM </a:t>
            </a:r>
            <a:r>
              <a:rPr sz="3000" spc="-10" dirty="0" err="1" smtClean="0">
                <a:latin typeface="Calibri"/>
                <a:cs typeface="Calibri"/>
              </a:rPr>
              <a:t>fonctionnelle</a:t>
            </a:r>
            <a:endParaRPr lang="fr-FR" sz="3000" spc="-1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4965" algn="l"/>
                <a:tab pos="355600" algn="l"/>
              </a:tabLst>
            </a:pPr>
            <a:endParaRPr sz="31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le </a:t>
            </a:r>
            <a:r>
              <a:rPr sz="3000" spc="-10" dirty="0">
                <a:latin typeface="Calibri"/>
                <a:cs typeface="Calibri"/>
              </a:rPr>
              <a:t>retentissement </a:t>
            </a:r>
            <a:r>
              <a:rPr sz="3000" dirty="0">
                <a:latin typeface="Calibri"/>
                <a:cs typeface="Calibri"/>
              </a:rPr>
              <a:t>sur </a:t>
            </a:r>
            <a:r>
              <a:rPr sz="3000" spc="-5" dirty="0">
                <a:latin typeface="Calibri"/>
                <a:cs typeface="Calibri"/>
              </a:rPr>
              <a:t>les </a:t>
            </a:r>
            <a:r>
              <a:rPr sz="3000" spc="-20" dirty="0">
                <a:latin typeface="Calibri"/>
                <a:cs typeface="Calibri"/>
              </a:rPr>
              <a:t>cavités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droites</a:t>
            </a:r>
            <a:endParaRPr sz="3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1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la </a:t>
            </a:r>
            <a:r>
              <a:rPr sz="3000" spc="-15" dirty="0">
                <a:latin typeface="Calibri"/>
                <a:cs typeface="Calibri"/>
              </a:rPr>
              <a:t>dilatation </a:t>
            </a:r>
            <a:r>
              <a:rPr sz="3000" spc="-5" dirty="0">
                <a:latin typeface="Calibri"/>
                <a:cs typeface="Calibri"/>
              </a:rPr>
              <a:t>ou </a:t>
            </a:r>
            <a:r>
              <a:rPr sz="3000" spc="-15" dirty="0">
                <a:latin typeface="Calibri"/>
                <a:cs typeface="Calibri"/>
              </a:rPr>
              <a:t>l’hypertrophie </a:t>
            </a:r>
            <a:r>
              <a:rPr sz="3000" dirty="0">
                <a:latin typeface="Calibri"/>
                <a:cs typeface="Calibri"/>
              </a:rPr>
              <a:t>des </a:t>
            </a:r>
            <a:r>
              <a:rPr sz="3000" spc="-25" dirty="0">
                <a:latin typeface="Calibri"/>
                <a:cs typeface="Calibri"/>
              </a:rPr>
              <a:t>cavités</a:t>
            </a:r>
            <a:r>
              <a:rPr sz="3000" spc="4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gauches</a:t>
            </a:r>
            <a:endParaRPr sz="3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6195" y="0"/>
            <a:ext cx="39903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none" spc="-10" dirty="0"/>
              <a:t>Diagnostic </a:t>
            </a:r>
            <a:r>
              <a:rPr sz="4000" u="none" spc="-5" dirty="0"/>
              <a:t>de</a:t>
            </a:r>
            <a:r>
              <a:rPr sz="4000" u="none" spc="-15" dirty="0"/>
              <a:t> </a:t>
            </a:r>
            <a:r>
              <a:rPr sz="4000" u="none" spc="-10" dirty="0"/>
              <a:t>l’IVD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8739" y="576878"/>
            <a:ext cx="8724265" cy="6169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Calibri"/>
                <a:cs typeface="Calibri"/>
              </a:rPr>
              <a:t>1 </a:t>
            </a:r>
            <a:r>
              <a:rPr sz="2800" b="1" spc="-10" dirty="0">
                <a:latin typeface="Calibri"/>
                <a:cs typeface="Calibri"/>
              </a:rPr>
              <a:t>Signes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fonctionnels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Les </a:t>
            </a:r>
            <a:r>
              <a:rPr sz="2800" spc="-5" dirty="0">
                <a:latin typeface="Calibri"/>
                <a:cs typeface="Calibri"/>
              </a:rPr>
              <a:t>hépatalgies </a:t>
            </a:r>
            <a:r>
              <a:rPr sz="2800" dirty="0">
                <a:latin typeface="Calibri"/>
                <a:cs typeface="Calibri"/>
              </a:rPr>
              <a:t>sous </a:t>
            </a:r>
            <a:r>
              <a:rPr sz="2800" spc="-15" dirty="0">
                <a:latin typeface="Calibri"/>
                <a:cs typeface="Calibri"/>
              </a:rPr>
              <a:t>forme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5" dirty="0">
                <a:latin typeface="Calibri"/>
                <a:cs typeface="Calibri"/>
              </a:rPr>
              <a:t>pesanteur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gastrique.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dirty="0">
                <a:latin typeface="Calibri"/>
                <a:cs typeface="Calibri"/>
              </a:rPr>
              <a:t>2 </a:t>
            </a:r>
            <a:r>
              <a:rPr sz="2800" b="1" spc="-10" dirty="0">
                <a:latin typeface="Calibri"/>
                <a:cs typeface="Calibri"/>
              </a:rPr>
              <a:t>Signes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physiques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Ce </a:t>
            </a:r>
            <a:r>
              <a:rPr sz="2800" spc="-5" dirty="0">
                <a:latin typeface="Calibri"/>
                <a:cs typeface="Calibri"/>
              </a:rPr>
              <a:t>sont </a:t>
            </a:r>
            <a:r>
              <a:rPr sz="2800" dirty="0">
                <a:latin typeface="Calibri"/>
                <a:cs typeface="Calibri"/>
              </a:rPr>
              <a:t>des signes de </a:t>
            </a:r>
            <a:r>
              <a:rPr sz="2800" spc="-10" dirty="0">
                <a:latin typeface="Calibri"/>
                <a:cs typeface="Calibri"/>
              </a:rPr>
              <a:t>congestion </a:t>
            </a:r>
            <a:r>
              <a:rPr sz="2800" dirty="0">
                <a:latin typeface="Calibri"/>
                <a:cs typeface="Calibri"/>
              </a:rPr>
              <a:t>périphérique </a:t>
            </a:r>
            <a:r>
              <a:rPr sz="2800" spc="-20" dirty="0">
                <a:latin typeface="Calibri"/>
                <a:cs typeface="Calibri"/>
              </a:rPr>
              <a:t>avec</a:t>
            </a:r>
            <a:r>
              <a:rPr sz="2800" spc="-1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730885" marR="920115" lvl="1" indent="635">
              <a:lnSpc>
                <a:spcPct val="79700"/>
              </a:lnSpc>
              <a:buFont typeface="Wingdings"/>
              <a:buChar char=""/>
              <a:tabLst>
                <a:tab pos="1172845" algn="l"/>
                <a:tab pos="1173480" algn="l"/>
              </a:tabLst>
            </a:pPr>
            <a:r>
              <a:rPr sz="2800" spc="-5" dirty="0">
                <a:latin typeface="Calibri"/>
                <a:cs typeface="Calibri"/>
              </a:rPr>
              <a:t>le </a:t>
            </a:r>
            <a:r>
              <a:rPr sz="2800" spc="-15" dirty="0">
                <a:latin typeface="Calibri"/>
                <a:cs typeface="Calibri"/>
              </a:rPr>
              <a:t>foie </a:t>
            </a:r>
            <a:r>
              <a:rPr sz="2800" spc="-10" dirty="0">
                <a:latin typeface="Calibri"/>
                <a:cs typeface="Calibri"/>
              </a:rPr>
              <a:t>cardiaque </a:t>
            </a:r>
            <a:r>
              <a:rPr sz="2800" dirty="0">
                <a:latin typeface="Calibri"/>
                <a:cs typeface="Calibri"/>
              </a:rPr>
              <a:t>, </a:t>
            </a:r>
            <a:r>
              <a:rPr sz="2800" spc="-10" dirty="0">
                <a:latin typeface="Calibri"/>
                <a:cs typeface="Calibri"/>
              </a:rPr>
              <a:t>hépatomégalie </a:t>
            </a:r>
            <a:r>
              <a:rPr sz="2800" dirty="0">
                <a:latin typeface="Calibri"/>
                <a:cs typeface="Calibri"/>
              </a:rPr>
              <a:t>sensible à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  palpation au </a:t>
            </a:r>
            <a:r>
              <a:rPr sz="2800" spc="-10" dirty="0">
                <a:latin typeface="Calibri"/>
                <a:cs typeface="Calibri"/>
              </a:rPr>
              <a:t>bord inférieur </a:t>
            </a:r>
            <a:r>
              <a:rPr sz="2800" spc="-5" dirty="0">
                <a:latin typeface="Calibri"/>
                <a:cs typeface="Calibri"/>
              </a:rPr>
              <a:t>lisse 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mousse</a:t>
            </a:r>
            <a:endParaRPr sz="2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Wingdings"/>
              <a:buChar char=""/>
            </a:pPr>
            <a:endParaRPr sz="2900">
              <a:latin typeface="Times New Roman"/>
              <a:cs typeface="Times New Roman"/>
            </a:endParaRPr>
          </a:p>
          <a:p>
            <a:pPr marL="1010919" lvl="1" indent="-279400">
              <a:lnSpc>
                <a:spcPct val="100000"/>
              </a:lnSpc>
              <a:buFont typeface="Wingdings"/>
              <a:buChar char=""/>
              <a:tabLst>
                <a:tab pos="1011555" algn="l"/>
              </a:tabLst>
            </a:pPr>
            <a:r>
              <a:rPr sz="2800" spc="-10" dirty="0">
                <a:latin typeface="Calibri"/>
                <a:cs typeface="Calibri"/>
              </a:rPr>
              <a:t>reflux </a:t>
            </a:r>
            <a:r>
              <a:rPr sz="2800" spc="-5" dirty="0">
                <a:latin typeface="Calibri"/>
                <a:cs typeface="Calibri"/>
              </a:rPr>
              <a:t>hépato-jugulaire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(RHJ)</a:t>
            </a:r>
            <a:endParaRPr sz="2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Wingdings"/>
              <a:buChar char=""/>
            </a:pPr>
            <a:endParaRPr sz="3500">
              <a:latin typeface="Times New Roman"/>
              <a:cs typeface="Times New Roman"/>
            </a:endParaRPr>
          </a:p>
          <a:p>
            <a:pPr marL="731520" marR="5080" lvl="1">
              <a:lnSpc>
                <a:spcPct val="80000"/>
              </a:lnSpc>
              <a:buFont typeface="Wingdings"/>
              <a:buChar char=""/>
              <a:tabLst>
                <a:tab pos="1335405" algn="l"/>
                <a:tab pos="1336040" algn="l"/>
              </a:tabLst>
            </a:pPr>
            <a:r>
              <a:rPr sz="2800" spc="-5" dirty="0">
                <a:latin typeface="Calibri"/>
                <a:cs typeface="Calibri"/>
              </a:rPr>
              <a:t>turgescence jugulaire. </a:t>
            </a:r>
            <a:r>
              <a:rPr sz="2800" dirty="0">
                <a:latin typeface="Calibri"/>
                <a:cs typeface="Calibri"/>
              </a:rPr>
              <a:t>Le </a:t>
            </a:r>
            <a:r>
              <a:rPr sz="2800" spc="-5" dirty="0">
                <a:latin typeface="Calibri"/>
                <a:cs typeface="Calibri"/>
              </a:rPr>
              <a:t>RHJ </a:t>
            </a:r>
            <a:r>
              <a:rPr sz="2800" spc="-10" dirty="0">
                <a:latin typeface="Calibri"/>
                <a:cs typeface="Calibri"/>
              </a:rPr>
              <a:t>est </a:t>
            </a:r>
            <a:r>
              <a:rPr sz="2800" dirty="0">
                <a:latin typeface="Calibri"/>
                <a:cs typeface="Calibri"/>
              </a:rPr>
              <a:t>à </a:t>
            </a:r>
            <a:r>
              <a:rPr sz="2800" spc="-10" dirty="0">
                <a:latin typeface="Calibri"/>
                <a:cs typeface="Calibri"/>
              </a:rPr>
              <a:t>rechercher </a:t>
            </a:r>
            <a:r>
              <a:rPr sz="2800" spc="5" dirty="0">
                <a:latin typeface="Calibri"/>
                <a:cs typeface="Calibri"/>
              </a:rPr>
              <a:t>en  </a:t>
            </a:r>
            <a:r>
              <a:rPr sz="2800" spc="-5" dirty="0">
                <a:latin typeface="Calibri"/>
                <a:cs typeface="Calibri"/>
              </a:rPr>
              <a:t>position </a:t>
            </a:r>
            <a:r>
              <a:rPr sz="2800" dirty="0">
                <a:latin typeface="Calibri"/>
                <a:cs typeface="Calibri"/>
              </a:rPr>
              <a:t>semi-assise en </a:t>
            </a:r>
            <a:r>
              <a:rPr sz="2800" spc="-10" dirty="0">
                <a:latin typeface="Calibri"/>
                <a:cs typeface="Calibri"/>
              </a:rPr>
              <a:t>réalisant </a:t>
            </a:r>
            <a:r>
              <a:rPr sz="2800" dirty="0">
                <a:latin typeface="Calibri"/>
                <a:cs typeface="Calibri"/>
              </a:rPr>
              <a:t>une </a:t>
            </a:r>
            <a:r>
              <a:rPr sz="2800" spc="-5" dirty="0">
                <a:latin typeface="Calibri"/>
                <a:cs typeface="Calibri"/>
              </a:rPr>
              <a:t>pression modérée 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10" dirty="0">
                <a:latin typeface="Calibri"/>
                <a:cs typeface="Calibri"/>
              </a:rPr>
              <a:t>l’hypochondre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droit.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51442"/>
            <a:ext cx="8712835" cy="608330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marR="52705" indent="-342900">
              <a:lnSpc>
                <a:spcPct val="79900"/>
              </a:lnSpc>
              <a:spcBef>
                <a:spcPts val="7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Les œdèmes des </a:t>
            </a:r>
            <a:r>
              <a:rPr sz="2800" spc="-5" dirty="0">
                <a:latin typeface="Calibri"/>
                <a:cs typeface="Calibri"/>
              </a:rPr>
              <a:t>membres </a:t>
            </a:r>
            <a:r>
              <a:rPr sz="2800" spc="-15" dirty="0">
                <a:latin typeface="Calibri"/>
                <a:cs typeface="Calibri"/>
              </a:rPr>
              <a:t>inférieurs </a:t>
            </a:r>
            <a:r>
              <a:rPr sz="2800" spc="-5" dirty="0">
                <a:latin typeface="Calibri"/>
                <a:cs typeface="Calibri"/>
              </a:rPr>
              <a:t>(OMI) </a:t>
            </a:r>
            <a:r>
              <a:rPr sz="2800" spc="-10" dirty="0">
                <a:latin typeface="Calibri"/>
                <a:cs typeface="Calibri"/>
              </a:rPr>
              <a:t>traduisent </a:t>
            </a:r>
            <a:r>
              <a:rPr sz="2800" spc="-5" dirty="0">
                <a:latin typeface="Calibri"/>
                <a:cs typeface="Calibri"/>
              </a:rPr>
              <a:t>la  </a:t>
            </a:r>
            <a:r>
              <a:rPr sz="2800" spc="-15" dirty="0">
                <a:latin typeface="Calibri"/>
                <a:cs typeface="Calibri"/>
              </a:rPr>
              <a:t>rétention hydro-sodée </a:t>
            </a:r>
            <a:r>
              <a:rPr sz="2800" dirty="0">
                <a:latin typeface="Calibri"/>
                <a:cs typeface="Calibri"/>
              </a:rPr>
              <a:t>qui </a:t>
            </a:r>
            <a:r>
              <a:rPr sz="2800" spc="-20" dirty="0">
                <a:latin typeface="Calibri"/>
                <a:cs typeface="Calibri"/>
              </a:rPr>
              <a:t>s’objective </a:t>
            </a:r>
            <a:r>
              <a:rPr sz="2800" dirty="0">
                <a:latin typeface="Calibri"/>
                <a:cs typeface="Calibri"/>
              </a:rPr>
              <a:t>sous </a:t>
            </a:r>
            <a:r>
              <a:rPr sz="2800" spc="-15" dirty="0">
                <a:latin typeface="Calibri"/>
                <a:cs typeface="Calibri"/>
              </a:rPr>
              <a:t>forme </a:t>
            </a:r>
            <a:r>
              <a:rPr sz="2800" dirty="0">
                <a:latin typeface="Calibri"/>
                <a:cs typeface="Calibri"/>
              </a:rPr>
              <a:t>de prise  de poids. </a:t>
            </a:r>
            <a:r>
              <a:rPr sz="2800" spc="-5" dirty="0">
                <a:latin typeface="Calibri"/>
                <a:cs typeface="Calibri"/>
              </a:rPr>
              <a:t>Ils prédominent </a:t>
            </a:r>
            <a:r>
              <a:rPr sz="2800" dirty="0">
                <a:latin typeface="Calibri"/>
                <a:cs typeface="Calibri"/>
              </a:rPr>
              <a:t>aux pieds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5" dirty="0">
                <a:latin typeface="Calibri"/>
                <a:cs typeface="Calibri"/>
              </a:rPr>
              <a:t>chevilles </a:t>
            </a:r>
            <a:r>
              <a:rPr sz="2800" dirty="0">
                <a:latin typeface="Calibri"/>
                <a:cs typeface="Calibri"/>
              </a:rPr>
              <a:t>, </a:t>
            </a:r>
            <a:r>
              <a:rPr sz="2800" spc="-5" dirty="0">
                <a:latin typeface="Calibri"/>
                <a:cs typeface="Calibri"/>
              </a:rPr>
              <a:t>ils sont  blancs </a:t>
            </a:r>
            <a:r>
              <a:rPr sz="2800" dirty="0">
                <a:latin typeface="Calibri"/>
                <a:cs typeface="Calibri"/>
              </a:rPr>
              <a:t>, mous , </a:t>
            </a:r>
            <a:r>
              <a:rPr sz="2800" spc="-5" dirty="0">
                <a:latin typeface="Calibri"/>
                <a:cs typeface="Calibri"/>
              </a:rPr>
              <a:t>indolores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5" dirty="0">
                <a:latin typeface="Calibri"/>
                <a:cs typeface="Calibri"/>
              </a:rPr>
              <a:t>prennent le </a:t>
            </a:r>
            <a:r>
              <a:rPr sz="2800" spc="-10" dirty="0">
                <a:latin typeface="Calibri"/>
                <a:cs typeface="Calibri"/>
              </a:rPr>
              <a:t>godet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Ces signes </a:t>
            </a:r>
            <a:r>
              <a:rPr sz="2800" spc="-5" dirty="0">
                <a:latin typeface="Calibri"/>
                <a:cs typeface="Calibri"/>
              </a:rPr>
              <a:t>sont </a:t>
            </a:r>
            <a:r>
              <a:rPr sz="2800" dirty="0">
                <a:latin typeface="Calibri"/>
                <a:cs typeface="Calibri"/>
              </a:rPr>
              <a:t>associés à une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oligurie.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116839" indent="-342900">
              <a:lnSpc>
                <a:spcPct val="8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  <a:tab pos="3136900" algn="l"/>
              </a:tabLst>
            </a:pPr>
            <a:r>
              <a:rPr sz="2800" spc="-65" dirty="0">
                <a:latin typeface="Calibri"/>
                <a:cs typeface="Calibri"/>
              </a:rPr>
              <a:t>L’examen </a:t>
            </a:r>
            <a:r>
              <a:rPr sz="2800" spc="-10" dirty="0">
                <a:latin typeface="Calibri"/>
                <a:cs typeface="Calibri"/>
              </a:rPr>
              <a:t>cardiaque </a:t>
            </a:r>
            <a:r>
              <a:rPr sz="2800" spc="-5" dirty="0">
                <a:latin typeface="Calibri"/>
                <a:cs typeface="Calibri"/>
              </a:rPr>
              <a:t>permet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15" dirty="0">
                <a:latin typeface="Calibri"/>
                <a:cs typeface="Calibri"/>
              </a:rPr>
              <a:t>retrouver </a:t>
            </a:r>
            <a:r>
              <a:rPr sz="2800" dirty="0">
                <a:latin typeface="Calibri"/>
                <a:cs typeface="Calibri"/>
              </a:rPr>
              <a:t>à </a:t>
            </a:r>
            <a:r>
              <a:rPr sz="2800" spc="-5" dirty="0">
                <a:latin typeface="Calibri"/>
                <a:cs typeface="Calibri"/>
              </a:rPr>
              <a:t>la palpation le  </a:t>
            </a:r>
            <a:r>
              <a:rPr sz="2800" dirty="0">
                <a:latin typeface="Calibri"/>
                <a:cs typeface="Calibri"/>
              </a:rPr>
              <a:t>signe de </a:t>
            </a:r>
            <a:r>
              <a:rPr sz="2800" spc="-15" dirty="0">
                <a:latin typeface="Calibri"/>
                <a:cs typeface="Calibri"/>
              </a:rPr>
              <a:t>Harzer </a:t>
            </a:r>
            <a:r>
              <a:rPr sz="2800" dirty="0">
                <a:latin typeface="Calibri"/>
                <a:cs typeface="Calibri"/>
              </a:rPr>
              <a:t>qui se </a:t>
            </a:r>
            <a:r>
              <a:rPr sz="2800" spc="-5" dirty="0">
                <a:latin typeface="Calibri"/>
                <a:cs typeface="Calibri"/>
              </a:rPr>
              <a:t>définit comme la perception </a:t>
            </a:r>
            <a:r>
              <a:rPr sz="2800" spc="5" dirty="0">
                <a:latin typeface="Calibri"/>
                <a:cs typeface="Calibri"/>
              </a:rPr>
              <a:t>des  </a:t>
            </a:r>
            <a:r>
              <a:rPr sz="2800" spc="-15" dirty="0">
                <a:latin typeface="Calibri"/>
                <a:cs typeface="Calibri"/>
              </a:rPr>
              <a:t>battements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du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VD	au niveau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dirty="0">
                <a:latin typeface="Calibri"/>
                <a:cs typeface="Calibri"/>
              </a:rPr>
              <a:t>xyphoide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4965" marR="5080" indent="-342265">
              <a:lnSpc>
                <a:spcPct val="79900"/>
              </a:lnSpc>
              <a:buFont typeface="Arial"/>
              <a:buChar char="•"/>
              <a:tabLst>
                <a:tab pos="436245" algn="l"/>
                <a:tab pos="436880" algn="l"/>
                <a:tab pos="2051050" algn="l"/>
              </a:tabLst>
            </a:pPr>
            <a:r>
              <a:rPr dirty="0"/>
              <a:t>	</a:t>
            </a:r>
            <a:r>
              <a:rPr sz="2800" dirty="0">
                <a:latin typeface="Calibri"/>
                <a:cs typeface="Calibri"/>
              </a:rPr>
              <a:t>Les signes de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spc="-10" dirty="0">
                <a:latin typeface="Calibri"/>
                <a:cs typeface="Calibri"/>
              </a:rPr>
              <a:t>cardiopathie </a:t>
            </a:r>
            <a:r>
              <a:rPr sz="2800" spc="-5" dirty="0">
                <a:latin typeface="Calibri"/>
                <a:cs typeface="Calibri"/>
              </a:rPr>
              <a:t>causale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5" dirty="0">
                <a:latin typeface="Calibri"/>
                <a:cs typeface="Calibri"/>
              </a:rPr>
              <a:t>met  </a:t>
            </a:r>
            <a:r>
              <a:rPr sz="2800" dirty="0">
                <a:latin typeface="Calibri"/>
                <a:cs typeface="Calibri"/>
              </a:rPr>
              <a:t>en </a:t>
            </a:r>
            <a:r>
              <a:rPr sz="2800" spc="-5" dirty="0">
                <a:latin typeface="Calibri"/>
                <a:cs typeface="Calibri"/>
              </a:rPr>
              <a:t>évidence </a:t>
            </a:r>
            <a:r>
              <a:rPr sz="2800" dirty="0">
                <a:latin typeface="Calibri"/>
                <a:cs typeface="Calibri"/>
              </a:rPr>
              <a:t>une </a:t>
            </a:r>
            <a:r>
              <a:rPr sz="2800" spc="-25" dirty="0">
                <a:latin typeface="Calibri"/>
                <a:cs typeface="Calibri"/>
              </a:rPr>
              <a:t>tachycardie </a:t>
            </a:r>
            <a:r>
              <a:rPr sz="2800" dirty="0">
                <a:latin typeface="Calibri"/>
                <a:cs typeface="Calibri"/>
              </a:rPr>
              <a:t>, un </a:t>
            </a:r>
            <a:r>
              <a:rPr sz="2800" spc="-10" dirty="0">
                <a:latin typeface="Calibri"/>
                <a:cs typeface="Calibri"/>
              </a:rPr>
              <a:t>éclat </a:t>
            </a:r>
            <a:r>
              <a:rPr sz="2800" dirty="0">
                <a:latin typeface="Calibri"/>
                <a:cs typeface="Calibri"/>
              </a:rPr>
              <a:t>du </a:t>
            </a:r>
            <a:r>
              <a:rPr sz="2800" spc="-5" dirty="0">
                <a:latin typeface="Calibri"/>
                <a:cs typeface="Calibri"/>
              </a:rPr>
              <a:t>B2 au </a:t>
            </a:r>
            <a:r>
              <a:rPr sz="2800" spc="-25" dirty="0">
                <a:latin typeface="Calibri"/>
                <a:cs typeface="Calibri"/>
              </a:rPr>
              <a:t>foyer  </a:t>
            </a:r>
            <a:r>
              <a:rPr sz="2800" spc="-5" dirty="0">
                <a:latin typeface="Calibri"/>
                <a:cs typeface="Calibri"/>
              </a:rPr>
              <a:t>pulmonaire </a:t>
            </a:r>
            <a:r>
              <a:rPr sz="2800" dirty="0">
                <a:latin typeface="Calibri"/>
                <a:cs typeface="Calibri"/>
              </a:rPr>
              <a:t>, </a:t>
            </a:r>
            <a:r>
              <a:rPr sz="2800" spc="-5" dirty="0">
                <a:latin typeface="Calibri"/>
                <a:cs typeface="Calibri"/>
              </a:rPr>
              <a:t>le </a:t>
            </a:r>
            <a:r>
              <a:rPr sz="2800" dirty="0">
                <a:latin typeface="Calibri"/>
                <a:cs typeface="Calibri"/>
              </a:rPr>
              <a:t>signe de </a:t>
            </a:r>
            <a:r>
              <a:rPr sz="2800" spc="-5" dirty="0">
                <a:latin typeface="Calibri"/>
                <a:cs typeface="Calibri"/>
              </a:rPr>
              <a:t>Carvalho </a:t>
            </a:r>
            <a:r>
              <a:rPr sz="2800" dirty="0">
                <a:latin typeface="Calibri"/>
                <a:cs typeface="Calibri"/>
              </a:rPr>
              <a:t>qui se </a:t>
            </a:r>
            <a:r>
              <a:rPr sz="2800" spc="-5" dirty="0">
                <a:latin typeface="Calibri"/>
                <a:cs typeface="Calibri"/>
              </a:rPr>
              <a:t>définit comme  </a:t>
            </a:r>
            <a:r>
              <a:rPr sz="2800" spc="-20" dirty="0">
                <a:latin typeface="Calibri"/>
                <a:cs typeface="Calibri"/>
              </a:rPr>
              <a:t>l’accentuation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inspiration	</a:t>
            </a:r>
            <a:r>
              <a:rPr sz="2800" spc="-15" dirty="0">
                <a:latin typeface="Calibri"/>
                <a:cs typeface="Calibri"/>
              </a:rPr>
              <a:t>d’un </a:t>
            </a:r>
            <a:r>
              <a:rPr sz="2800" spc="-5" dirty="0">
                <a:latin typeface="Calibri"/>
                <a:cs typeface="Calibri"/>
              </a:rPr>
              <a:t>souffle </a:t>
            </a:r>
            <a:r>
              <a:rPr sz="2800" spc="-15" dirty="0">
                <a:latin typeface="Calibri"/>
                <a:cs typeface="Calibri"/>
              </a:rPr>
              <a:t>systolique </a:t>
            </a:r>
            <a:r>
              <a:rPr sz="2800" spc="-5" dirty="0">
                <a:latin typeface="Calibri"/>
                <a:cs typeface="Calibri"/>
              </a:rPr>
              <a:t>au </a:t>
            </a:r>
            <a:r>
              <a:rPr sz="2800" spc="-25" dirty="0">
                <a:latin typeface="Calibri"/>
                <a:cs typeface="Calibri"/>
              </a:rPr>
              <a:t>foyer </a:t>
            </a:r>
            <a:r>
              <a:rPr sz="2800" dirty="0">
                <a:latin typeface="Calibri"/>
                <a:cs typeface="Calibri"/>
              </a:rPr>
              <a:t>tricuspidien </a:t>
            </a:r>
            <a:r>
              <a:rPr sz="2800" spc="-15" dirty="0">
                <a:latin typeface="Calibri"/>
                <a:cs typeface="Calibri"/>
              </a:rPr>
              <a:t>et </a:t>
            </a:r>
            <a:r>
              <a:rPr sz="2800" spc="-10" dirty="0">
                <a:latin typeface="Calibri"/>
                <a:cs typeface="Calibri"/>
              </a:rPr>
              <a:t>traduit  </a:t>
            </a:r>
            <a:r>
              <a:rPr sz="2800" dirty="0">
                <a:latin typeface="Calibri"/>
                <a:cs typeface="Calibri"/>
              </a:rPr>
              <a:t>l’insuffisance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tricuspide.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8809355" cy="548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Calibri"/>
                <a:cs typeface="Calibri"/>
              </a:rPr>
              <a:t>Radiographie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thoracique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00">
              <a:latin typeface="Times New Roman"/>
              <a:cs typeface="Times New Roman"/>
            </a:endParaRPr>
          </a:p>
          <a:p>
            <a:pPr marL="354965" marR="5080" indent="-342265">
              <a:lnSpc>
                <a:spcPct val="901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Augmentation </a:t>
            </a:r>
            <a:r>
              <a:rPr sz="2800" dirty="0">
                <a:latin typeface="Calibri"/>
                <a:cs typeface="Calibri"/>
              </a:rPr>
              <a:t>de l’indice </a:t>
            </a:r>
            <a:r>
              <a:rPr sz="2800" spc="-10" dirty="0">
                <a:latin typeface="Calibri"/>
                <a:cs typeface="Calibri"/>
              </a:rPr>
              <a:t>cardio-thoracique </a:t>
            </a:r>
            <a:r>
              <a:rPr sz="2800" dirty="0">
                <a:latin typeface="Calibri"/>
                <a:cs typeface="Calibri"/>
              </a:rPr>
              <a:t>: </a:t>
            </a:r>
            <a:r>
              <a:rPr sz="2800" spc="-5" dirty="0">
                <a:latin typeface="Calibri"/>
                <a:cs typeface="Calibri"/>
              </a:rPr>
              <a:t>la saillie </a:t>
            </a:r>
            <a:r>
              <a:rPr sz="2800" dirty="0">
                <a:latin typeface="Calibri"/>
                <a:cs typeface="Calibri"/>
              </a:rPr>
              <a:t>de  </a:t>
            </a:r>
            <a:r>
              <a:rPr sz="2800" spc="-50" dirty="0">
                <a:latin typeface="Calibri"/>
                <a:cs typeface="Calibri"/>
              </a:rPr>
              <a:t>l’arc </a:t>
            </a:r>
            <a:r>
              <a:rPr sz="2800" spc="-10" dirty="0">
                <a:latin typeface="Calibri"/>
                <a:cs typeface="Calibri"/>
              </a:rPr>
              <a:t>inférieur droit traduit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spc="-10" dirty="0">
                <a:latin typeface="Calibri"/>
                <a:cs typeface="Calibri"/>
              </a:rPr>
              <a:t>dilatation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30" dirty="0">
                <a:latin typeface="Calibri"/>
                <a:cs typeface="Calibri"/>
              </a:rPr>
              <a:t>l’oreillette </a:t>
            </a:r>
            <a:r>
              <a:rPr sz="2800" spc="-15" dirty="0">
                <a:latin typeface="Calibri"/>
                <a:cs typeface="Calibri"/>
              </a:rPr>
              <a:t>droite  </a:t>
            </a:r>
            <a:r>
              <a:rPr sz="2800" spc="-5" dirty="0">
                <a:latin typeface="Calibri"/>
                <a:cs typeface="Calibri"/>
              </a:rPr>
              <a:t>(OD)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spc="-20" dirty="0">
                <a:latin typeface="Calibri"/>
                <a:cs typeface="Calibri"/>
              </a:rPr>
              <a:t>convexité avec </a:t>
            </a:r>
            <a:r>
              <a:rPr sz="2800" spc="-10" dirty="0">
                <a:latin typeface="Calibri"/>
                <a:cs typeface="Calibri"/>
              </a:rPr>
              <a:t>pointe </a:t>
            </a:r>
            <a:r>
              <a:rPr sz="2800" spc="-5" dirty="0">
                <a:latin typeface="Calibri"/>
                <a:cs typeface="Calibri"/>
              </a:rPr>
              <a:t>sus-diaphagmatique </a:t>
            </a:r>
            <a:r>
              <a:rPr sz="2800" dirty="0">
                <a:latin typeface="Calibri"/>
                <a:cs typeface="Calibri"/>
              </a:rPr>
              <a:t>de  </a:t>
            </a:r>
            <a:r>
              <a:rPr sz="2800" spc="-50" dirty="0">
                <a:latin typeface="Calibri"/>
                <a:cs typeface="Calibri"/>
              </a:rPr>
              <a:t>l’arc </a:t>
            </a:r>
            <a:r>
              <a:rPr sz="2800" spc="-10" dirty="0">
                <a:latin typeface="Calibri"/>
                <a:cs typeface="Calibri"/>
              </a:rPr>
              <a:t>inférieur gauche </a:t>
            </a:r>
            <a:r>
              <a:rPr sz="2800" spc="-25" dirty="0">
                <a:latin typeface="Calibri"/>
                <a:cs typeface="Calibri"/>
              </a:rPr>
              <a:t>s’observe </a:t>
            </a:r>
            <a:r>
              <a:rPr sz="2800" dirty="0">
                <a:latin typeface="Calibri"/>
                <a:cs typeface="Calibri"/>
              </a:rPr>
              <a:t>en </a:t>
            </a:r>
            <a:r>
              <a:rPr sz="2800" spc="-10" dirty="0">
                <a:latin typeface="Calibri"/>
                <a:cs typeface="Calibri"/>
              </a:rPr>
              <a:t>cas d’hypertrophie  ventriculaire </a:t>
            </a:r>
            <a:r>
              <a:rPr sz="2800" spc="-15" dirty="0">
                <a:latin typeface="Calibri"/>
                <a:cs typeface="Calibri"/>
              </a:rPr>
              <a:t>droite </a:t>
            </a:r>
            <a:r>
              <a:rPr sz="2800" spc="-10" dirty="0">
                <a:latin typeface="Calibri"/>
                <a:cs typeface="Calibri"/>
              </a:rPr>
              <a:t>(HVD)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importante.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800">
              <a:latin typeface="Times New Roman"/>
              <a:cs typeface="Times New Roman"/>
            </a:endParaRPr>
          </a:p>
          <a:p>
            <a:pPr marL="355600" marR="996315" indent="-342900">
              <a:lnSpc>
                <a:spcPts val="302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On </a:t>
            </a:r>
            <a:r>
              <a:rPr sz="2800" spc="-5" dirty="0">
                <a:latin typeface="Calibri"/>
                <a:cs typeface="Calibri"/>
              </a:rPr>
              <a:t>observe </a:t>
            </a:r>
            <a:r>
              <a:rPr sz="2800" dirty="0">
                <a:latin typeface="Calibri"/>
                <a:cs typeface="Calibri"/>
              </a:rPr>
              <a:t>une </a:t>
            </a:r>
            <a:r>
              <a:rPr sz="2800" spc="-5" dirty="0">
                <a:latin typeface="Calibri"/>
                <a:cs typeface="Calibri"/>
              </a:rPr>
              <a:t>saillie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50" dirty="0">
                <a:latin typeface="Calibri"/>
                <a:cs typeface="Calibri"/>
              </a:rPr>
              <a:t>l’arc </a:t>
            </a:r>
            <a:r>
              <a:rPr sz="2800" spc="-15" dirty="0">
                <a:latin typeface="Calibri"/>
                <a:cs typeface="Calibri"/>
              </a:rPr>
              <a:t>moyen </a:t>
            </a:r>
            <a:r>
              <a:rPr sz="2800" spc="-10" dirty="0">
                <a:latin typeface="Calibri"/>
                <a:cs typeface="Calibri"/>
              </a:rPr>
              <a:t>gauche </a:t>
            </a:r>
            <a:r>
              <a:rPr sz="2800" dirty="0">
                <a:latin typeface="Calibri"/>
                <a:cs typeface="Calibri"/>
              </a:rPr>
              <a:t>en </a:t>
            </a:r>
            <a:r>
              <a:rPr sz="2800" spc="-10" dirty="0">
                <a:latin typeface="Calibri"/>
                <a:cs typeface="Calibri"/>
              </a:rPr>
              <a:t>cas  d’hypertension </a:t>
            </a:r>
            <a:r>
              <a:rPr sz="2800" spc="-5" dirty="0">
                <a:latin typeface="Calibri"/>
                <a:cs typeface="Calibri"/>
              </a:rPr>
              <a:t>artérielle pulmonaire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(HTAP).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3750">
              <a:latin typeface="Times New Roman"/>
              <a:cs typeface="Times New Roman"/>
            </a:endParaRPr>
          </a:p>
          <a:p>
            <a:pPr marL="355600" marR="321945" indent="-342900">
              <a:lnSpc>
                <a:spcPts val="304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0" dirty="0">
                <a:latin typeface="Calibri"/>
                <a:cs typeface="Calibri"/>
              </a:rPr>
              <a:t>L’analyse </a:t>
            </a:r>
            <a:r>
              <a:rPr sz="2800" dirty="0">
                <a:latin typeface="Calibri"/>
                <a:cs typeface="Calibri"/>
              </a:rPr>
              <a:t>des </a:t>
            </a:r>
            <a:r>
              <a:rPr sz="2800" spc="-10" dirty="0">
                <a:latin typeface="Calibri"/>
                <a:cs typeface="Calibri"/>
              </a:rPr>
              <a:t>parenchymes </a:t>
            </a:r>
            <a:r>
              <a:rPr sz="2800" spc="-5" dirty="0">
                <a:latin typeface="Calibri"/>
                <a:cs typeface="Calibri"/>
              </a:rPr>
              <a:t>pulmonaires </a:t>
            </a:r>
            <a:r>
              <a:rPr sz="2800" spc="5" dirty="0">
                <a:latin typeface="Calibri"/>
                <a:cs typeface="Calibri"/>
              </a:rPr>
              <a:t>peut </a:t>
            </a:r>
            <a:r>
              <a:rPr sz="2800" spc="-5" dirty="0">
                <a:latin typeface="Calibri"/>
                <a:cs typeface="Calibri"/>
              </a:rPr>
              <a:t>renseigner  </a:t>
            </a:r>
            <a:r>
              <a:rPr sz="2800" dirty="0">
                <a:latin typeface="Calibri"/>
                <a:cs typeface="Calibri"/>
              </a:rPr>
              <a:t>sur </a:t>
            </a:r>
            <a:r>
              <a:rPr sz="2800" spc="-25" dirty="0">
                <a:latin typeface="Calibri"/>
                <a:cs typeface="Calibri"/>
              </a:rPr>
              <a:t>l’étiologie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l’IVD.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36879"/>
            <a:ext cx="8827770" cy="4532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ECG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8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02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  <a:tab pos="7320280" algn="l"/>
              </a:tabLst>
            </a:pPr>
            <a:r>
              <a:rPr sz="2800" spc="-45" dirty="0">
                <a:latin typeface="Calibri"/>
                <a:cs typeface="Calibri"/>
              </a:rPr>
              <a:t>n’est </a:t>
            </a:r>
            <a:r>
              <a:rPr sz="2800" dirty="0">
                <a:latin typeface="Calibri"/>
                <a:cs typeface="Calibri"/>
              </a:rPr>
              <a:t>pas spécifique de </a:t>
            </a:r>
            <a:r>
              <a:rPr sz="2800" spc="-5" dirty="0">
                <a:latin typeface="Calibri"/>
                <a:cs typeface="Calibri"/>
              </a:rPr>
              <a:t>l’IVD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5" dirty="0">
                <a:latin typeface="Calibri"/>
                <a:cs typeface="Calibri"/>
              </a:rPr>
              <a:t>peut </a:t>
            </a:r>
            <a:r>
              <a:rPr sz="2800" spc="-10" dirty="0">
                <a:latin typeface="Calibri"/>
                <a:cs typeface="Calibri"/>
              </a:rPr>
              <a:t>montrer </a:t>
            </a:r>
            <a:r>
              <a:rPr sz="2800" dirty="0">
                <a:latin typeface="Calibri"/>
                <a:cs typeface="Calibri"/>
              </a:rPr>
              <a:t>des signes  </a:t>
            </a:r>
            <a:r>
              <a:rPr sz="2800" spc="-10" dirty="0">
                <a:latin typeface="Calibri"/>
                <a:cs typeface="Calibri"/>
              </a:rPr>
              <a:t>d’hypertrophie auriculaire </a:t>
            </a:r>
            <a:r>
              <a:rPr sz="2800" spc="-15" dirty="0">
                <a:latin typeface="Calibri"/>
                <a:cs typeface="Calibri"/>
              </a:rPr>
              <a:t>droite </a:t>
            </a:r>
            <a:r>
              <a:rPr sz="2800" spc="-5" dirty="0">
                <a:latin typeface="Calibri"/>
                <a:cs typeface="Calibri"/>
              </a:rPr>
              <a:t>(HAD) </a:t>
            </a:r>
            <a:r>
              <a:rPr sz="2800" spc="-20" dirty="0">
                <a:latin typeface="Calibri"/>
                <a:cs typeface="Calibri"/>
              </a:rPr>
              <a:t>avec </a:t>
            </a:r>
            <a:r>
              <a:rPr sz="2800" dirty="0">
                <a:latin typeface="Calibri"/>
                <a:cs typeface="Calibri"/>
              </a:rPr>
              <a:t>ondes P  monophasiques , amples </a:t>
            </a:r>
            <a:r>
              <a:rPr sz="2800" spc="-5" dirty="0">
                <a:latin typeface="Calibri"/>
                <a:cs typeface="Calibri"/>
              </a:rPr>
              <a:t>supérieures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2.5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mm	en </a:t>
            </a:r>
            <a:r>
              <a:rPr sz="2800" spc="-5" dirty="0">
                <a:latin typeface="Calibri"/>
                <a:cs typeface="Calibri"/>
              </a:rPr>
              <a:t>D2 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D3</a:t>
            </a:r>
            <a:endParaRPr sz="2800" dirty="0">
              <a:latin typeface="Calibri"/>
              <a:cs typeface="Calibri"/>
            </a:endParaRPr>
          </a:p>
          <a:p>
            <a:pPr marL="355600">
              <a:lnSpc>
                <a:spcPts val="2980"/>
              </a:lnSpc>
            </a:pPr>
            <a:r>
              <a:rPr sz="2800" dirty="0">
                <a:latin typeface="Calibri"/>
                <a:cs typeface="Calibri"/>
              </a:rPr>
              <a:t>, </a:t>
            </a:r>
            <a:r>
              <a:rPr sz="2800" spc="-5" dirty="0">
                <a:latin typeface="Calibri"/>
                <a:cs typeface="Calibri"/>
              </a:rPr>
              <a:t>VF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800" dirty="0">
              <a:latin typeface="Times New Roman"/>
              <a:cs typeface="Times New Roman"/>
            </a:endParaRPr>
          </a:p>
          <a:p>
            <a:pPr marL="355600" marR="465455" indent="-342900">
              <a:lnSpc>
                <a:spcPts val="302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Des signes </a:t>
            </a:r>
            <a:r>
              <a:rPr sz="2800" spc="-5" dirty="0">
                <a:latin typeface="Calibri"/>
                <a:cs typeface="Calibri"/>
              </a:rPr>
              <a:t>d’HVD </a:t>
            </a:r>
            <a:r>
              <a:rPr sz="2800" spc="-20" dirty="0">
                <a:latin typeface="Calibri"/>
                <a:cs typeface="Calibri"/>
              </a:rPr>
              <a:t>avec </a:t>
            </a:r>
            <a:r>
              <a:rPr sz="2800" spc="-10" dirty="0">
                <a:latin typeface="Calibri"/>
                <a:cs typeface="Calibri"/>
              </a:rPr>
              <a:t>grandes </a:t>
            </a:r>
            <a:r>
              <a:rPr sz="2800" dirty="0">
                <a:latin typeface="Calibri"/>
                <a:cs typeface="Calibri"/>
              </a:rPr>
              <a:t>ondes R en </a:t>
            </a:r>
            <a:r>
              <a:rPr sz="2800" spc="-10" dirty="0">
                <a:latin typeface="Calibri"/>
                <a:cs typeface="Calibri"/>
              </a:rPr>
              <a:t>précordiales  </a:t>
            </a:r>
            <a:r>
              <a:rPr sz="2800" spc="-15" dirty="0">
                <a:latin typeface="Calibri"/>
                <a:cs typeface="Calibri"/>
              </a:rPr>
              <a:t>droites </a:t>
            </a:r>
            <a:r>
              <a:rPr sz="2800" spc="-10" dirty="0">
                <a:latin typeface="Calibri"/>
                <a:cs typeface="Calibri"/>
              </a:rPr>
              <a:t>et grandes </a:t>
            </a:r>
            <a:r>
              <a:rPr sz="2800" dirty="0">
                <a:latin typeface="Calibri"/>
                <a:cs typeface="Calibri"/>
              </a:rPr>
              <a:t>ondes S en </a:t>
            </a:r>
            <a:r>
              <a:rPr sz="2800" spc="-10" dirty="0">
                <a:latin typeface="Calibri"/>
                <a:cs typeface="Calibri"/>
              </a:rPr>
              <a:t>précordiales gauches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651169"/>
            <a:ext cx="8797925" cy="536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Echo-Doppler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des 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cavités</a:t>
            </a:r>
            <a:r>
              <a:rPr sz="2800" b="1" u="heavy" spc="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droites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9500"/>
              </a:lnSpc>
              <a:tabLst>
                <a:tab pos="685165" algn="l"/>
                <a:tab pos="3263265" algn="l"/>
              </a:tabLst>
            </a:pPr>
            <a:r>
              <a:rPr sz="2800" spc="-5" dirty="0">
                <a:latin typeface="Calibri"/>
                <a:cs typeface="Calibri"/>
              </a:rPr>
              <a:t>Elle	</a:t>
            </a:r>
            <a:r>
              <a:rPr sz="2800" dirty="0">
                <a:latin typeface="Calibri"/>
                <a:cs typeface="Calibri"/>
              </a:rPr>
              <a:t>se </a:t>
            </a:r>
            <a:r>
              <a:rPr sz="2800" spc="-20" dirty="0">
                <a:latin typeface="Calibri"/>
                <a:cs typeface="Calibri"/>
              </a:rPr>
              <a:t>fait </a:t>
            </a:r>
            <a:r>
              <a:rPr sz="2800" dirty="0">
                <a:latin typeface="Calibri"/>
                <a:cs typeface="Calibri"/>
              </a:rPr>
              <a:t>dans </a:t>
            </a:r>
            <a:r>
              <a:rPr sz="2800" spc="-5" dirty="0">
                <a:latin typeface="Calibri"/>
                <a:cs typeface="Calibri"/>
              </a:rPr>
              <a:t>le </a:t>
            </a:r>
            <a:r>
              <a:rPr sz="2800" dirty="0">
                <a:latin typeface="Calibri"/>
                <a:cs typeface="Calibri"/>
              </a:rPr>
              <a:t>même </a:t>
            </a:r>
            <a:r>
              <a:rPr sz="2800" spc="-10" dirty="0">
                <a:latin typeface="Calibri"/>
                <a:cs typeface="Calibri"/>
              </a:rPr>
              <a:t>temps </a:t>
            </a:r>
            <a:r>
              <a:rPr sz="2800" dirty="0">
                <a:latin typeface="Calibri"/>
                <a:cs typeface="Calibri"/>
              </a:rPr>
              <a:t>que </a:t>
            </a:r>
            <a:r>
              <a:rPr sz="2800" spc="-25" dirty="0">
                <a:latin typeface="Calibri"/>
                <a:cs typeface="Calibri"/>
              </a:rPr>
              <a:t>l’exploration </a:t>
            </a:r>
            <a:r>
              <a:rPr sz="2800" dirty="0">
                <a:latin typeface="Calibri"/>
                <a:cs typeface="Calibri"/>
              </a:rPr>
              <a:t>des </a:t>
            </a:r>
            <a:r>
              <a:rPr sz="2800" spc="-20" dirty="0">
                <a:latin typeface="Calibri"/>
                <a:cs typeface="Calibri"/>
              </a:rPr>
              <a:t>cavités  </a:t>
            </a:r>
            <a:r>
              <a:rPr sz="2800" spc="-10" dirty="0">
                <a:latin typeface="Calibri"/>
                <a:cs typeface="Calibri"/>
              </a:rPr>
              <a:t>gauches </a:t>
            </a:r>
            <a:r>
              <a:rPr sz="2800" dirty="0">
                <a:latin typeface="Calibri"/>
                <a:cs typeface="Calibri"/>
              </a:rPr>
              <a:t>;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elle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permet	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1272540">
              <a:lnSpc>
                <a:spcPct val="100000"/>
              </a:lnSpc>
              <a:spcBef>
                <a:spcPts val="340"/>
              </a:spcBef>
              <a:buSzPct val="96428"/>
              <a:buFont typeface="Wingdings"/>
              <a:buChar char=""/>
              <a:tabLst>
                <a:tab pos="1552575" algn="l"/>
              </a:tabLst>
            </a:pPr>
            <a:r>
              <a:rPr sz="2800" spc="-10" dirty="0">
                <a:latin typeface="Calibri"/>
                <a:cs typeface="Calibri"/>
              </a:rPr>
              <a:t>évaluer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spc="-10" dirty="0">
                <a:latin typeface="Calibri"/>
                <a:cs typeface="Calibri"/>
              </a:rPr>
              <a:t>dilatation </a:t>
            </a:r>
            <a:r>
              <a:rPr sz="2800" dirty="0">
                <a:latin typeface="Calibri"/>
                <a:cs typeface="Calibri"/>
              </a:rPr>
              <a:t>des </a:t>
            </a:r>
            <a:r>
              <a:rPr sz="2800" spc="-20" dirty="0">
                <a:latin typeface="Calibri"/>
                <a:cs typeface="Calibri"/>
              </a:rPr>
              <a:t>cavités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droites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Wingdings"/>
              <a:buChar char=""/>
            </a:pPr>
            <a:endParaRPr sz="3800">
              <a:latin typeface="Times New Roman"/>
              <a:cs typeface="Times New Roman"/>
            </a:endParaRPr>
          </a:p>
          <a:p>
            <a:pPr marL="1272540" marR="109855">
              <a:lnSpc>
                <a:spcPts val="3020"/>
              </a:lnSpc>
              <a:buSzPct val="96428"/>
              <a:buFont typeface="Wingdings"/>
              <a:buChar char=""/>
              <a:tabLst>
                <a:tab pos="1552575" algn="l"/>
              </a:tabLst>
            </a:pPr>
            <a:r>
              <a:rPr sz="2800" spc="-10" dirty="0">
                <a:latin typeface="Calibri"/>
                <a:cs typeface="Calibri"/>
              </a:rPr>
              <a:t>rechercher </a:t>
            </a:r>
            <a:r>
              <a:rPr sz="2800" dirty="0">
                <a:latin typeface="Calibri"/>
                <a:cs typeface="Calibri"/>
              </a:rPr>
              <a:t>des signes de </a:t>
            </a:r>
            <a:r>
              <a:rPr sz="2800" spc="-15" dirty="0">
                <a:latin typeface="Calibri"/>
                <a:cs typeface="Calibri"/>
              </a:rPr>
              <a:t>surcharge </a:t>
            </a:r>
            <a:r>
              <a:rPr sz="2800" spc="-5" dirty="0">
                <a:latin typeface="Calibri"/>
                <a:cs typeface="Calibri"/>
              </a:rPr>
              <a:t>volumique </a:t>
            </a:r>
            <a:r>
              <a:rPr sz="2800" spc="-10" dirty="0">
                <a:latin typeface="Calibri"/>
                <a:cs typeface="Calibri"/>
              </a:rPr>
              <a:t>tel  </a:t>
            </a:r>
            <a:r>
              <a:rPr sz="2800" dirty="0">
                <a:latin typeface="Calibri"/>
                <a:cs typeface="Calibri"/>
              </a:rPr>
              <a:t>un </a:t>
            </a:r>
            <a:r>
              <a:rPr sz="2800" spc="-5" dirty="0">
                <a:latin typeface="Calibri"/>
                <a:cs typeface="Calibri"/>
              </a:rPr>
              <a:t>mouvement </a:t>
            </a:r>
            <a:r>
              <a:rPr sz="2800" spc="-20" dirty="0">
                <a:latin typeface="Calibri"/>
                <a:cs typeface="Calibri"/>
              </a:rPr>
              <a:t>paradoxal </a:t>
            </a:r>
            <a:r>
              <a:rPr sz="2800" dirty="0">
                <a:latin typeface="Calibri"/>
                <a:cs typeface="Calibri"/>
              </a:rPr>
              <a:t>du septum </a:t>
            </a:r>
            <a:r>
              <a:rPr sz="2800" spc="-10" dirty="0">
                <a:latin typeface="Calibri"/>
                <a:cs typeface="Calibri"/>
              </a:rPr>
              <a:t>inter-  ventriculaire.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"/>
            </a:pPr>
            <a:endParaRPr sz="3800">
              <a:latin typeface="Times New Roman"/>
              <a:cs typeface="Times New Roman"/>
            </a:endParaRPr>
          </a:p>
          <a:p>
            <a:pPr marL="1271905" marR="843915" indent="635">
              <a:lnSpc>
                <a:spcPts val="3020"/>
              </a:lnSpc>
              <a:buSzPct val="96428"/>
              <a:buFont typeface="Wingdings"/>
              <a:buChar char=""/>
              <a:tabLst>
                <a:tab pos="1552575" algn="l"/>
              </a:tabLst>
            </a:pPr>
            <a:r>
              <a:rPr sz="2800" spc="-5" dirty="0">
                <a:latin typeface="Calibri"/>
                <a:cs typeface="Calibri"/>
              </a:rPr>
              <a:t>quantifier la pression artérielle pulmonaire  </a:t>
            </a:r>
            <a:r>
              <a:rPr sz="2800" spc="-15" dirty="0">
                <a:latin typeface="Calibri"/>
                <a:cs typeface="Calibri"/>
              </a:rPr>
              <a:t>systolique </a:t>
            </a:r>
            <a:r>
              <a:rPr sz="2800" dirty="0">
                <a:latin typeface="Calibri"/>
                <a:cs typeface="Calibri"/>
              </a:rPr>
              <a:t>à </a:t>
            </a:r>
            <a:r>
              <a:rPr sz="2800" spc="-5" dirty="0">
                <a:latin typeface="Calibri"/>
                <a:cs typeface="Calibri"/>
              </a:rPr>
              <a:t>partir </a:t>
            </a:r>
            <a:r>
              <a:rPr sz="2800" dirty="0">
                <a:latin typeface="Calibri"/>
                <a:cs typeface="Calibri"/>
              </a:rPr>
              <a:t>de l’insuffisance tricuspide</a:t>
            </a:r>
            <a:r>
              <a:rPr sz="2800" spc="-1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0620" y="0"/>
            <a:ext cx="696912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5" dirty="0"/>
              <a:t>Diagnostic </a:t>
            </a:r>
            <a:r>
              <a:rPr sz="2900" dirty="0"/>
              <a:t>de l’insuffisance </a:t>
            </a:r>
            <a:r>
              <a:rPr sz="2900" spc="-5" dirty="0"/>
              <a:t>cardiaque</a:t>
            </a:r>
            <a:r>
              <a:rPr sz="2900" spc="-204" dirty="0"/>
              <a:t> </a:t>
            </a:r>
            <a:r>
              <a:rPr sz="2900" dirty="0"/>
              <a:t>globale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78739" y="681335"/>
            <a:ext cx="8454390" cy="518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5" dirty="0">
                <a:latin typeface="Calibri"/>
                <a:cs typeface="Calibri"/>
              </a:rPr>
              <a:t>C’est l’évolution </a:t>
            </a:r>
            <a:r>
              <a:rPr sz="2800" spc="-5" dirty="0">
                <a:latin typeface="Calibri"/>
                <a:cs typeface="Calibri"/>
              </a:rPr>
              <a:t>ultime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15" dirty="0">
                <a:latin typeface="Calibri"/>
                <a:cs typeface="Calibri"/>
              </a:rPr>
              <a:t>l’IVG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800" dirty="0">
              <a:latin typeface="Times New Roman"/>
              <a:cs typeface="Times New Roman"/>
            </a:endParaRPr>
          </a:p>
          <a:p>
            <a:pPr marL="355600" marR="1121410" indent="-342900">
              <a:lnSpc>
                <a:spcPts val="302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L’insuffisance </a:t>
            </a:r>
            <a:r>
              <a:rPr sz="2800" spc="-10" dirty="0">
                <a:latin typeface="Calibri"/>
                <a:cs typeface="Calibri"/>
              </a:rPr>
              <a:t>cardiaque </a:t>
            </a:r>
            <a:r>
              <a:rPr sz="2800" spc="-5" dirty="0">
                <a:latin typeface="Calibri"/>
                <a:cs typeface="Calibri"/>
              </a:rPr>
              <a:t>globale réunit </a:t>
            </a:r>
            <a:r>
              <a:rPr sz="2800" dirty="0">
                <a:latin typeface="Calibri"/>
                <a:cs typeface="Calibri"/>
              </a:rPr>
              <a:t>les signes  d’insuffisance </a:t>
            </a:r>
            <a:r>
              <a:rPr sz="2800" spc="-10" dirty="0">
                <a:latin typeface="Calibri"/>
                <a:cs typeface="Calibri"/>
              </a:rPr>
              <a:t>cardiaque </a:t>
            </a:r>
            <a:r>
              <a:rPr sz="2800" spc="-15" dirty="0">
                <a:latin typeface="Calibri"/>
                <a:cs typeface="Calibri"/>
              </a:rPr>
              <a:t>droite </a:t>
            </a:r>
            <a:r>
              <a:rPr sz="2800" spc="-10" dirty="0">
                <a:latin typeface="Calibri"/>
                <a:cs typeface="Calibri"/>
              </a:rPr>
              <a:t>et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gauche.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8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02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  <a:tab pos="7724140" algn="l"/>
              </a:tabLst>
            </a:pPr>
            <a:r>
              <a:rPr sz="2800" spc="-65" dirty="0">
                <a:latin typeface="Calibri"/>
                <a:cs typeface="Calibri"/>
              </a:rPr>
              <a:t>L’examen </a:t>
            </a:r>
            <a:r>
              <a:rPr sz="2800" spc="-5" dirty="0">
                <a:latin typeface="Calibri"/>
                <a:cs typeface="Calibri"/>
              </a:rPr>
              <a:t>clinique </a:t>
            </a:r>
            <a:r>
              <a:rPr sz="2800" spc="-10" dirty="0">
                <a:latin typeface="Calibri"/>
                <a:cs typeface="Calibri"/>
              </a:rPr>
              <a:t>associera </a:t>
            </a:r>
            <a:r>
              <a:rPr sz="2800" dirty="0">
                <a:latin typeface="Calibri"/>
                <a:cs typeface="Calibri"/>
              </a:rPr>
              <a:t>bruit de </a:t>
            </a:r>
            <a:r>
              <a:rPr sz="2800" spc="-15" dirty="0">
                <a:latin typeface="Calibri"/>
                <a:cs typeface="Calibri"/>
              </a:rPr>
              <a:t>galop </a:t>
            </a:r>
            <a:r>
              <a:rPr sz="2800" spc="-10" dirty="0">
                <a:latin typeface="Calibri"/>
                <a:cs typeface="Calibri"/>
              </a:rPr>
              <a:t>gauche </a:t>
            </a:r>
            <a:r>
              <a:rPr sz="2800" dirty="0">
                <a:latin typeface="Calibri"/>
                <a:cs typeface="Calibri"/>
              </a:rPr>
              <a:t>, </a:t>
            </a:r>
            <a:r>
              <a:rPr sz="2800" spc="-15" dirty="0">
                <a:latin typeface="Calibri"/>
                <a:cs typeface="Calibri"/>
              </a:rPr>
              <a:t>râles  </a:t>
            </a:r>
            <a:r>
              <a:rPr sz="2800" dirty="0">
                <a:latin typeface="Calibri"/>
                <a:cs typeface="Calibri"/>
              </a:rPr>
              <a:t>sous </a:t>
            </a:r>
            <a:r>
              <a:rPr sz="2800" spc="-10" dirty="0">
                <a:latin typeface="Calibri"/>
                <a:cs typeface="Calibri"/>
              </a:rPr>
              <a:t>crépitants </a:t>
            </a:r>
            <a:r>
              <a:rPr sz="2800" spc="-30" dirty="0">
                <a:latin typeface="Calibri"/>
                <a:cs typeface="Calibri"/>
              </a:rPr>
              <a:t>d’œdème </a:t>
            </a:r>
            <a:r>
              <a:rPr sz="2800" spc="-10" dirty="0">
                <a:latin typeface="Calibri"/>
                <a:cs typeface="Calibri"/>
              </a:rPr>
              <a:t>alvéolaire </a:t>
            </a:r>
            <a:r>
              <a:rPr sz="2800" dirty="0">
                <a:latin typeface="Calibri"/>
                <a:cs typeface="Calibri"/>
              </a:rPr>
              <a:t>ou </a:t>
            </a:r>
            <a:r>
              <a:rPr sz="2800" spc="-10" dirty="0">
                <a:latin typeface="Calibri"/>
                <a:cs typeface="Calibri"/>
              </a:rPr>
              <a:t>crépitants  </a:t>
            </a:r>
            <a:r>
              <a:rPr sz="2800" spc="-5" dirty="0">
                <a:latin typeface="Calibri"/>
                <a:cs typeface="Calibri"/>
              </a:rPr>
              <a:t>turgescence </a:t>
            </a:r>
            <a:r>
              <a:rPr sz="2800" dirty="0">
                <a:latin typeface="Calibri"/>
                <a:cs typeface="Calibri"/>
              </a:rPr>
              <a:t>des </a:t>
            </a:r>
            <a:r>
              <a:rPr sz="2800" spc="-5" dirty="0">
                <a:latin typeface="Calibri"/>
                <a:cs typeface="Calibri"/>
              </a:rPr>
              <a:t>veines jugulaires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hépatomégalie	et  </a:t>
            </a:r>
            <a:r>
              <a:rPr sz="2800" dirty="0">
                <a:latin typeface="Calibri"/>
                <a:cs typeface="Calibri"/>
              </a:rPr>
              <a:t>oedèmes des </a:t>
            </a:r>
            <a:r>
              <a:rPr sz="2800" spc="-5" dirty="0">
                <a:latin typeface="Calibri"/>
                <a:cs typeface="Calibri"/>
              </a:rPr>
              <a:t>membres </a:t>
            </a:r>
            <a:r>
              <a:rPr sz="2800" spc="-10" dirty="0">
                <a:latin typeface="Calibri"/>
                <a:cs typeface="Calibri"/>
              </a:rPr>
              <a:t>inférieurs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800" dirty="0">
              <a:latin typeface="Times New Roman"/>
              <a:cs typeface="Times New Roman"/>
            </a:endParaRPr>
          </a:p>
          <a:p>
            <a:pPr marL="355600" marR="48895" indent="-342900">
              <a:lnSpc>
                <a:spcPts val="3020"/>
              </a:lnSpc>
              <a:buFont typeface="Arial"/>
              <a:buChar char="•"/>
              <a:tabLst>
                <a:tab pos="354965" algn="l"/>
                <a:tab pos="355600" algn="l"/>
                <a:tab pos="6242050" algn="l"/>
              </a:tabLst>
            </a:pPr>
            <a:r>
              <a:rPr sz="2800" dirty="0">
                <a:latin typeface="Calibri"/>
                <a:cs typeface="Calibri"/>
              </a:rPr>
              <a:t>La </a:t>
            </a:r>
            <a:r>
              <a:rPr sz="2800" spc="-5" dirty="0">
                <a:latin typeface="Calibri"/>
                <a:cs typeface="Calibri"/>
              </a:rPr>
              <a:t>dyspnée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s’accompagne </a:t>
            </a:r>
            <a:r>
              <a:rPr sz="2800" spc="-5" dirty="0">
                <a:latin typeface="Calibri"/>
                <a:cs typeface="Calibri"/>
              </a:rPr>
              <a:t>d’hépatalgies	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25" dirty="0">
                <a:latin typeface="Calibri"/>
                <a:cs typeface="Calibri"/>
              </a:rPr>
              <a:t>d’oligurie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  </a:t>
            </a:r>
            <a:r>
              <a:rPr sz="2800" spc="-25" dirty="0">
                <a:latin typeface="Calibri"/>
                <a:cs typeface="Calibri"/>
              </a:rPr>
              <a:t>l’absence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15" dirty="0">
                <a:latin typeface="Calibri"/>
                <a:cs typeface="Calibri"/>
              </a:rPr>
              <a:t>traitement </a:t>
            </a:r>
            <a:r>
              <a:rPr sz="2800" spc="-5" dirty="0">
                <a:latin typeface="Calibri"/>
                <a:cs typeface="Calibri"/>
              </a:rPr>
              <a:t>diurétique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A1B0469-CF7E-427D-B439-55A5DFC5F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5825"/>
            <a:ext cx="8229600" cy="749508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fr-FR" b="1" dirty="0"/>
              <a:t>LE PLAN DU COURS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5037023D-E03E-4D81-A00E-2299E3382BEE}"/>
              </a:ext>
            </a:extLst>
          </p:cNvPr>
          <p:cNvSpPr txBox="1"/>
          <p:nvPr/>
        </p:nvSpPr>
        <p:spPr>
          <a:xfrm>
            <a:off x="188843" y="1560517"/>
            <a:ext cx="8766313" cy="34470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00050" indent="-400050" defTabSz="457200">
              <a:buFont typeface="+mj-lt"/>
              <a:buAutoNum type="romanUcPeriod"/>
            </a:pPr>
            <a:r>
              <a:rPr lang="fr-F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ET TERMINOLOGIE</a:t>
            </a:r>
          </a:p>
          <a:p>
            <a:pPr defTabSz="457200"/>
            <a:endParaRPr lang="fr-FR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 defTabSz="457200">
              <a:buFont typeface="+mj-lt"/>
              <a:buAutoNum type="romanUcPeriod"/>
            </a:pPr>
            <a:r>
              <a:rPr lang="fr-F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EPIDEMIOLOGIE DE l’INSUFFISANCE CARDIQUE CHRONIQUE</a:t>
            </a:r>
          </a:p>
          <a:p>
            <a:pPr defTabSz="457200"/>
            <a:endParaRPr lang="fr-FR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 defTabSz="457200">
              <a:buFont typeface="+mj-lt"/>
              <a:buAutoNum type="romanUcPeriod"/>
            </a:pPr>
            <a:r>
              <a:rPr lang="fr-F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ETIOLOGIES DE L’INSUFFISANCE CARDIAQUE CHRONIQUE</a:t>
            </a:r>
          </a:p>
          <a:p>
            <a:pPr defTabSz="457200"/>
            <a:endParaRPr lang="fr-FR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 defTabSz="457200">
              <a:buFont typeface="+mj-lt"/>
              <a:buAutoNum type="romanUcPeriod"/>
            </a:pPr>
            <a:r>
              <a:rPr lang="fr-F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 DE L’INSUFFISANCE CARDIAQUE CHRONIQUE</a:t>
            </a:r>
          </a:p>
          <a:p>
            <a:pPr marL="400050" indent="-400050" defTabSz="457200">
              <a:buFont typeface="+mj-lt"/>
              <a:buAutoNum type="romanUcPeriod"/>
            </a:pPr>
            <a:endParaRPr lang="fr-FR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 defTabSz="457200">
              <a:buFont typeface="+mj-lt"/>
              <a:buAutoNum type="romanUcPeriod"/>
            </a:pPr>
            <a:r>
              <a:rPr lang="fr-F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TRAITEMENT  PHARMACOLOGIQUE ET NON PHARMACOLOGIQUE</a:t>
            </a:r>
          </a:p>
          <a:p>
            <a:pPr defTabSz="457200"/>
            <a:r>
              <a:rPr lang="fr-F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806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57251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100" b="1" u="sng" dirty="0"/>
              <a:t>DOSAGE DES PEPTIDES NATRIURETIQUES: BNP ET NT-PRO-BNP</a:t>
            </a:r>
          </a:p>
          <a:p>
            <a:endParaRPr lang="fr-FR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Les  dosages  de  BNP  ou  NT-pro-BNP  peuvent  être  utilisés  dans  le  diagnostic  d'IC, particulièrement en cas d'IC non aiguë et d'absence de possibilité de réaliser une ETT (excellente VPN; seuils BNP &lt; 35 </a:t>
            </a:r>
            <a:r>
              <a:rPr lang="fr-FR" sz="2400" dirty="0" err="1"/>
              <a:t>pg</a:t>
            </a:r>
            <a:r>
              <a:rPr lang="fr-FR" sz="2400" dirty="0"/>
              <a:t>/</a:t>
            </a:r>
            <a:r>
              <a:rPr lang="fr-FR" sz="2400" dirty="0" err="1"/>
              <a:t>mL</a:t>
            </a:r>
            <a:r>
              <a:rPr lang="fr-FR" sz="2400" dirty="0"/>
              <a:t>, NT-pro-BNP &lt; 125 </a:t>
            </a:r>
            <a:r>
              <a:rPr lang="fr-FR" sz="2400" dirty="0" err="1"/>
              <a:t>pg</a:t>
            </a:r>
            <a:r>
              <a:rPr lang="fr-FR" sz="2400" dirty="0"/>
              <a:t>/</a:t>
            </a:r>
            <a:r>
              <a:rPr lang="fr-FR" sz="2400" dirty="0" err="1"/>
              <a:t>mL</a:t>
            </a:r>
            <a:r>
              <a:rPr lang="fr-FR" sz="2400" dirty="0"/>
              <a:t>) </a:t>
            </a:r>
          </a:p>
          <a:p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En cas de dyspnée, les dosages de BNP ou NT-pro-BNP permettent d'éliminer une IC +++.</a:t>
            </a:r>
          </a:p>
          <a:p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Ils ne permettent pas de poser de manière certaine le diagnostic d'IC car il y a beaucoup d'autres causes d'élévation de ces peptides </a:t>
            </a:r>
            <a:endParaRPr lang="fr-F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 smtClean="0"/>
              <a:t>natriurétiques</a:t>
            </a:r>
            <a:r>
              <a:rPr lang="fr-F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5811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8999807" cy="56197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6800" y="210919"/>
            <a:ext cx="6934200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Algorithme diagnostique de l’insuffisance cardiaque</a:t>
            </a:r>
          </a:p>
        </p:txBody>
      </p:sp>
    </p:spTree>
    <p:extLst>
      <p:ext uri="{BB962C8B-B14F-4D97-AF65-F5344CB8AC3E}">
        <p14:creationId xmlns:p14="http://schemas.microsoft.com/office/powerpoint/2010/main" val="37712507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893953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45" dirty="0">
                <a:latin typeface="Calibri"/>
                <a:cs typeface="Calibri"/>
              </a:rPr>
              <a:t>L’évolution </a:t>
            </a:r>
            <a:r>
              <a:rPr sz="2800" spc="5" dirty="0">
                <a:latin typeface="Calibri"/>
                <a:cs typeface="Calibri"/>
              </a:rPr>
              <a:t>peut </a:t>
            </a:r>
            <a:r>
              <a:rPr sz="2800" spc="-15" dirty="0">
                <a:latin typeface="Calibri"/>
                <a:cs typeface="Calibri"/>
              </a:rPr>
              <a:t>être </a:t>
            </a:r>
            <a:r>
              <a:rPr sz="2800" spc="-10" dirty="0">
                <a:latin typeface="Calibri"/>
                <a:cs typeface="Calibri"/>
              </a:rPr>
              <a:t>envisagée </a:t>
            </a:r>
            <a:r>
              <a:rPr sz="2800" dirty="0">
                <a:latin typeface="Calibri"/>
                <a:cs typeface="Calibri"/>
              </a:rPr>
              <a:t>selon les </a:t>
            </a:r>
            <a:r>
              <a:rPr sz="2800" spc="-5" dirty="0">
                <a:latin typeface="Calibri"/>
                <a:cs typeface="Calibri"/>
              </a:rPr>
              <a:t>modalités </a:t>
            </a:r>
            <a:r>
              <a:rPr sz="2800" spc="-15" dirty="0">
                <a:latin typeface="Calibri"/>
                <a:cs typeface="Calibri"/>
              </a:rPr>
              <a:t>suivantes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guérison ou </a:t>
            </a:r>
            <a:r>
              <a:rPr sz="2800" spc="-10" dirty="0">
                <a:latin typeface="Calibri"/>
                <a:cs typeface="Calibri"/>
              </a:rPr>
              <a:t>stabilisation </a:t>
            </a:r>
            <a:r>
              <a:rPr sz="2800" dirty="0">
                <a:latin typeface="Calibri"/>
                <a:cs typeface="Calibri"/>
              </a:rPr>
              <a:t>sous </a:t>
            </a:r>
            <a:r>
              <a:rPr sz="2800" spc="-45" dirty="0">
                <a:latin typeface="Calibri"/>
                <a:cs typeface="Calibri"/>
              </a:rPr>
              <a:t>l’effet </a:t>
            </a:r>
            <a:r>
              <a:rPr sz="2800" dirty="0">
                <a:latin typeface="Calibri"/>
                <a:cs typeface="Calibri"/>
              </a:rPr>
              <a:t>du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traitement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2494279"/>
            <a:ext cx="8834120" cy="275590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4965" marR="15240" indent="-342265">
              <a:lnSpc>
                <a:spcPct val="8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épisodes </a:t>
            </a:r>
            <a:r>
              <a:rPr sz="2800" spc="-10" dirty="0">
                <a:latin typeface="Calibri"/>
                <a:cs typeface="Calibri"/>
              </a:rPr>
              <a:t>évolutifs </a:t>
            </a:r>
            <a:r>
              <a:rPr sz="2800" spc="-5" dirty="0">
                <a:latin typeface="Calibri"/>
                <a:cs typeface="Calibri"/>
              </a:rPr>
              <a:t>liés </a:t>
            </a:r>
            <a:r>
              <a:rPr sz="2800" dirty="0">
                <a:latin typeface="Calibri"/>
                <a:cs typeface="Calibri"/>
              </a:rPr>
              <a:t>à : une </a:t>
            </a:r>
            <a:r>
              <a:rPr sz="2800" spc="-5" dirty="0">
                <a:latin typeface="Calibri"/>
                <a:cs typeface="Calibri"/>
              </a:rPr>
              <a:t>inobservance </a:t>
            </a:r>
            <a:r>
              <a:rPr sz="2800" dirty="0">
                <a:latin typeface="Calibri"/>
                <a:cs typeface="Calibri"/>
              </a:rPr>
              <a:t>du </a:t>
            </a:r>
            <a:r>
              <a:rPr sz="2800" spc="-15" dirty="0">
                <a:latin typeface="Calibri"/>
                <a:cs typeface="Calibri"/>
              </a:rPr>
              <a:t>traitement </a:t>
            </a:r>
            <a:r>
              <a:rPr sz="2800" dirty="0">
                <a:latin typeface="Calibri"/>
                <a:cs typeface="Calibri"/>
              </a:rPr>
              <a:t>,  </a:t>
            </a:r>
            <a:r>
              <a:rPr sz="2800" spc="-15" dirty="0">
                <a:latin typeface="Calibri"/>
                <a:cs typeface="Calibri"/>
              </a:rPr>
              <a:t>OAP </a:t>
            </a:r>
            <a:r>
              <a:rPr sz="2800" dirty="0">
                <a:latin typeface="Calibri"/>
                <a:cs typeface="Calibri"/>
              </a:rPr>
              <a:t>, </a:t>
            </a:r>
            <a:r>
              <a:rPr sz="2800" spc="-5" dirty="0">
                <a:latin typeface="Calibri"/>
                <a:cs typeface="Calibri"/>
              </a:rPr>
              <a:t>accidents thrombo-emboliques </a:t>
            </a:r>
            <a:r>
              <a:rPr sz="2800" dirty="0">
                <a:latin typeface="Calibri"/>
                <a:cs typeface="Calibri"/>
              </a:rPr>
              <a:t>, </a:t>
            </a:r>
            <a:r>
              <a:rPr sz="2800" spc="-10" dirty="0">
                <a:latin typeface="Calibri"/>
                <a:cs typeface="Calibri"/>
              </a:rPr>
              <a:t>surinfections  </a:t>
            </a:r>
            <a:r>
              <a:rPr sz="2800" spc="-5" dirty="0">
                <a:latin typeface="Calibri"/>
                <a:cs typeface="Calibri"/>
              </a:rPr>
              <a:t>broncho-pulmonaires….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6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798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passages </a:t>
            </a:r>
            <a:r>
              <a:rPr sz="2800" dirty="0">
                <a:latin typeface="Calibri"/>
                <a:cs typeface="Calibri"/>
              </a:rPr>
              <a:t>en </a:t>
            </a:r>
            <a:r>
              <a:rPr sz="2800" spc="-5" dirty="0">
                <a:latin typeface="Calibri"/>
                <a:cs typeface="Calibri"/>
              </a:rPr>
              <a:t>insuffisance </a:t>
            </a:r>
            <a:r>
              <a:rPr sz="2800" spc="-10" dirty="0">
                <a:latin typeface="Calibri"/>
                <a:cs typeface="Calibri"/>
              </a:rPr>
              <a:t>cardiaque </a:t>
            </a:r>
            <a:r>
              <a:rPr sz="2800" spc="-5" dirty="0">
                <a:latin typeface="Calibri"/>
                <a:cs typeface="Calibri"/>
              </a:rPr>
              <a:t>globale </a:t>
            </a:r>
            <a:r>
              <a:rPr sz="2800" spc="-20" dirty="0">
                <a:latin typeface="Calibri"/>
                <a:cs typeface="Calibri"/>
              </a:rPr>
              <a:t>avec </a:t>
            </a:r>
            <a:r>
              <a:rPr sz="2800" spc="-5" dirty="0">
                <a:latin typeface="Calibri"/>
                <a:cs typeface="Calibri"/>
              </a:rPr>
              <a:t>apparition  </a:t>
            </a:r>
            <a:r>
              <a:rPr sz="2800" dirty="0">
                <a:latin typeface="Calibri"/>
                <a:cs typeface="Calibri"/>
              </a:rPr>
              <a:t>de signes d’insuffisance </a:t>
            </a:r>
            <a:r>
              <a:rPr sz="2800" spc="-10" dirty="0">
                <a:latin typeface="Calibri"/>
                <a:cs typeface="Calibri"/>
              </a:rPr>
              <a:t>cardiaque </a:t>
            </a:r>
            <a:r>
              <a:rPr sz="2800" spc="-15" dirty="0">
                <a:latin typeface="Calibri"/>
                <a:cs typeface="Calibri"/>
              </a:rPr>
              <a:t>droite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388620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25" dirty="0"/>
              <a:t>Facteurs </a:t>
            </a:r>
            <a:r>
              <a:rPr sz="2500" spc="-5" dirty="0"/>
              <a:t>de</a:t>
            </a:r>
            <a:r>
              <a:rPr sz="2500" spc="50" dirty="0"/>
              <a:t> </a:t>
            </a:r>
            <a:r>
              <a:rPr sz="2500" spc="-10" dirty="0"/>
              <a:t>décompensation: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179512" y="406400"/>
            <a:ext cx="8858885" cy="6169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Ecart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10" dirty="0">
                <a:latin typeface="Calibri"/>
                <a:cs typeface="Calibri"/>
              </a:rPr>
              <a:t>régime </a:t>
            </a:r>
            <a:r>
              <a:rPr sz="2800" dirty="0">
                <a:latin typeface="Calibri"/>
                <a:cs typeface="Calibri"/>
              </a:rPr>
              <a:t>sans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sel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30" dirty="0">
                <a:latin typeface="Calibri"/>
                <a:cs typeface="Calibri"/>
              </a:rPr>
              <a:t>Troubles </a:t>
            </a:r>
            <a:r>
              <a:rPr sz="2800" dirty="0">
                <a:latin typeface="Calibri"/>
                <a:cs typeface="Calibri"/>
              </a:rPr>
              <a:t>du </a:t>
            </a:r>
            <a:r>
              <a:rPr sz="2800" spc="5" dirty="0">
                <a:latin typeface="Calibri"/>
                <a:cs typeface="Calibri"/>
              </a:rPr>
              <a:t>rythme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cardiaque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Poussée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hypertensive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IM aigue </a:t>
            </a:r>
            <a:r>
              <a:rPr sz="2800" dirty="0">
                <a:latin typeface="Calibri"/>
                <a:cs typeface="Calibri"/>
              </a:rPr>
              <a:t>par </a:t>
            </a:r>
            <a:r>
              <a:rPr sz="2800" spc="-10" dirty="0">
                <a:latin typeface="Calibri"/>
                <a:cs typeface="Calibri"/>
              </a:rPr>
              <a:t>rupture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15" dirty="0">
                <a:latin typeface="Calibri"/>
                <a:cs typeface="Calibri"/>
              </a:rPr>
              <a:t>cordage </a:t>
            </a:r>
            <a:r>
              <a:rPr sz="2800" dirty="0">
                <a:latin typeface="Calibri"/>
                <a:cs typeface="Calibri"/>
              </a:rPr>
              <a:t>ou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endocardite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Insuffisance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rénale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 dirty="0">
              <a:latin typeface="Times New Roman"/>
              <a:cs typeface="Times New Roman"/>
            </a:endParaRPr>
          </a:p>
          <a:p>
            <a:pPr marL="355600" marR="1068070" indent="-342900">
              <a:lnSpc>
                <a:spcPct val="601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Augmentation </a:t>
            </a:r>
            <a:r>
              <a:rPr sz="2800" dirty="0">
                <a:latin typeface="Calibri"/>
                <a:cs typeface="Calibri"/>
              </a:rPr>
              <a:t>du débit </a:t>
            </a:r>
            <a:r>
              <a:rPr sz="2800" spc="-10" dirty="0">
                <a:latin typeface="Calibri"/>
                <a:cs typeface="Calibri"/>
              </a:rPr>
              <a:t>cardiaque </a:t>
            </a:r>
            <a:r>
              <a:rPr sz="2800" dirty="0">
                <a:latin typeface="Calibri"/>
                <a:cs typeface="Calibri"/>
              </a:rPr>
              <a:t>: </a:t>
            </a:r>
            <a:r>
              <a:rPr sz="2800" spc="-10" dirty="0">
                <a:latin typeface="Calibri"/>
                <a:cs typeface="Calibri"/>
              </a:rPr>
              <a:t>fièvre </a:t>
            </a:r>
            <a:r>
              <a:rPr sz="2800" dirty="0">
                <a:latin typeface="Calibri"/>
                <a:cs typeface="Calibri"/>
              </a:rPr>
              <a:t>, anémie ,  </a:t>
            </a:r>
            <a:r>
              <a:rPr sz="2800" spc="-5" dirty="0">
                <a:latin typeface="Calibri"/>
                <a:cs typeface="Calibri"/>
              </a:rPr>
              <a:t>grossesse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,thyrotoxicose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Embolie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pulmonaire</a:t>
            </a:r>
            <a:endParaRPr sz="2800" dirty="0">
              <a:latin typeface="Calibri"/>
              <a:cs typeface="Calibri"/>
            </a:endParaRPr>
          </a:p>
          <a:p>
            <a:pPr marL="12700" marR="5080">
              <a:lnSpc>
                <a:spcPct val="79800"/>
              </a:lnSpc>
              <a:spcBef>
                <a:spcPts val="2700"/>
              </a:spcBef>
              <a:tabLst>
                <a:tab pos="5041900" algn="l"/>
              </a:tabLst>
            </a:pPr>
            <a:r>
              <a:rPr sz="2800" dirty="0">
                <a:latin typeface="Calibri"/>
                <a:cs typeface="Calibri"/>
              </a:rPr>
              <a:t>Au </a:t>
            </a:r>
            <a:r>
              <a:rPr sz="2800" spc="-15" dirty="0">
                <a:latin typeface="Calibri"/>
                <a:cs typeface="Calibri"/>
              </a:rPr>
              <a:t>stade </a:t>
            </a:r>
            <a:r>
              <a:rPr sz="2800" spc="-5" dirty="0">
                <a:latin typeface="Calibri"/>
                <a:cs typeface="Calibri"/>
              </a:rPr>
              <a:t>terminal </a:t>
            </a:r>
            <a:r>
              <a:rPr sz="2800" dirty="0">
                <a:latin typeface="Calibri"/>
                <a:cs typeface="Calibri"/>
              </a:rPr>
              <a:t>on peut se </a:t>
            </a:r>
            <a:r>
              <a:rPr sz="2800" spc="-10" dirty="0">
                <a:latin typeface="Calibri"/>
                <a:cs typeface="Calibri"/>
              </a:rPr>
              <a:t>trouver </a:t>
            </a:r>
            <a:r>
              <a:rPr sz="2800" spc="-20" dirty="0">
                <a:latin typeface="Calibri"/>
                <a:cs typeface="Calibri"/>
              </a:rPr>
              <a:t>face </a:t>
            </a:r>
            <a:r>
              <a:rPr sz="2800" dirty="0">
                <a:latin typeface="Calibri"/>
                <a:cs typeface="Calibri"/>
              </a:rPr>
              <a:t>à un bas débit </a:t>
            </a:r>
            <a:r>
              <a:rPr sz="2800" spc="-20" dirty="0">
                <a:latin typeface="Calibri"/>
                <a:cs typeface="Calibri"/>
              </a:rPr>
              <a:t>avec  </a:t>
            </a:r>
            <a:r>
              <a:rPr sz="2800" spc="-10" dirty="0">
                <a:latin typeface="Calibri"/>
                <a:cs typeface="Calibri"/>
              </a:rPr>
              <a:t>hypotension </a:t>
            </a:r>
            <a:r>
              <a:rPr sz="2800" spc="-15" dirty="0">
                <a:latin typeface="Calibri"/>
                <a:cs typeface="Calibri"/>
              </a:rPr>
              <a:t>sévère </a:t>
            </a:r>
            <a:r>
              <a:rPr sz="2800" dirty="0">
                <a:latin typeface="Calibri"/>
                <a:cs typeface="Calibri"/>
              </a:rPr>
              <a:t>, </a:t>
            </a:r>
            <a:r>
              <a:rPr sz="2800" spc="-5" dirty="0">
                <a:latin typeface="Calibri"/>
                <a:cs typeface="Calibri"/>
              </a:rPr>
              <a:t>insuffisance </a:t>
            </a:r>
            <a:r>
              <a:rPr sz="2800" spc="-10" dirty="0">
                <a:latin typeface="Calibri"/>
                <a:cs typeface="Calibri"/>
              </a:rPr>
              <a:t>rénale </a:t>
            </a:r>
            <a:r>
              <a:rPr sz="2800" dirty="0">
                <a:latin typeface="Calibri"/>
                <a:cs typeface="Calibri"/>
              </a:rPr>
              <a:t>, </a:t>
            </a:r>
            <a:r>
              <a:rPr sz="2800" spc="-10" dirty="0">
                <a:latin typeface="Calibri"/>
                <a:cs typeface="Calibri"/>
              </a:rPr>
              <a:t>rendant </a:t>
            </a:r>
            <a:r>
              <a:rPr sz="2800" spc="-5" dirty="0">
                <a:latin typeface="Calibri"/>
                <a:cs typeface="Calibri"/>
              </a:rPr>
              <a:t>le patient  </a:t>
            </a:r>
            <a:r>
              <a:rPr sz="2800" dirty="0">
                <a:latin typeface="Calibri"/>
                <a:cs typeface="Calibri"/>
              </a:rPr>
              <a:t>dépendant des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drogues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inotropes	positives.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44A6EEB-581E-49C7-87FD-DF378A3F5F7F}"/>
              </a:ext>
            </a:extLst>
          </p:cNvPr>
          <p:cNvSpPr/>
          <p:nvPr/>
        </p:nvSpPr>
        <p:spPr>
          <a:xfrm>
            <a:off x="1236183" y="3244334"/>
            <a:ext cx="6671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u="sng" dirty="0">
                <a:solidFill>
                  <a:prstClr val="black"/>
                </a:solidFill>
              </a:rPr>
              <a:t>Traitement de l’insuffisance cardiaque</a:t>
            </a:r>
          </a:p>
        </p:txBody>
      </p:sp>
    </p:spTree>
    <p:extLst>
      <p:ext uri="{BB962C8B-B14F-4D97-AF65-F5344CB8AC3E}">
        <p14:creationId xmlns:p14="http://schemas.microsoft.com/office/powerpoint/2010/main" val="16453365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88913"/>
            <a:ext cx="8510588" cy="4730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altLang="fr-FR" sz="4000" u="sng"/>
              <a:t>Les buts</a:t>
            </a:r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1" y="784731"/>
            <a:ext cx="9144000" cy="4321183"/>
          </a:xfrm>
          <a:ln>
            <a:solidFill>
              <a:schemeClr val="folHlink"/>
            </a:solidFill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altLang="fr-FR" sz="2400" dirty="0"/>
              <a:t>    -</a:t>
            </a:r>
            <a:r>
              <a:rPr lang="fr-FR" altLang="fr-FR" sz="2400" dirty="0">
                <a:solidFill>
                  <a:schemeClr val="hlink"/>
                </a:solidFill>
              </a:rPr>
              <a:t>Amélioration</a:t>
            </a:r>
            <a:r>
              <a:rPr lang="fr-FR" altLang="fr-FR" sz="2400" dirty="0"/>
              <a:t> de la qualité et de la durée de vie des patients: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fr-FR" altLang="fr-FR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altLang="fr-FR" sz="2400" dirty="0"/>
              <a:t>   -</a:t>
            </a:r>
            <a:r>
              <a:rPr lang="fr-FR" altLang="fr-FR" sz="2400" dirty="0">
                <a:solidFill>
                  <a:schemeClr val="hlink"/>
                </a:solidFill>
              </a:rPr>
              <a:t>traitement de la cause</a:t>
            </a:r>
            <a:r>
              <a:rPr lang="fr-FR" altLang="fr-FR" sz="2400" dirty="0"/>
              <a:t> de l’insuffisance cardiaque chaque fois qu’il est possible : correction chirurgicale d’anomalies congénitales, des </a:t>
            </a:r>
            <a:r>
              <a:rPr lang="fr-FR" altLang="fr-FR" sz="2400" dirty="0">
                <a:solidFill>
                  <a:schemeClr val="tx2"/>
                </a:solidFill>
              </a:rPr>
              <a:t>coronaropathies</a:t>
            </a:r>
            <a:r>
              <a:rPr lang="fr-FR" altLang="fr-FR" sz="2400" dirty="0"/>
              <a:t>, ou des </a:t>
            </a:r>
            <a:r>
              <a:rPr lang="fr-FR" altLang="fr-FR" sz="2400" dirty="0">
                <a:solidFill>
                  <a:schemeClr val="tx2"/>
                </a:solidFill>
              </a:rPr>
              <a:t>valvulopathies </a:t>
            </a:r>
            <a:r>
              <a:rPr lang="fr-FR" altLang="fr-FR" sz="2400" dirty="0"/>
              <a:t>acquises; traitement </a:t>
            </a:r>
            <a:r>
              <a:rPr lang="fr-FR" altLang="fr-FR" sz="2400" dirty="0">
                <a:solidFill>
                  <a:schemeClr val="tx2"/>
                </a:solidFill>
              </a:rPr>
              <a:t>antibiotique des endocardites infectieuses</a:t>
            </a:r>
            <a:r>
              <a:rPr lang="fr-FR" altLang="fr-FR" sz="2400" dirty="0"/>
              <a:t>, contrôle de </a:t>
            </a:r>
            <a:r>
              <a:rPr lang="fr-FR" altLang="fr-FR" sz="2400" dirty="0">
                <a:solidFill>
                  <a:schemeClr val="tx2"/>
                </a:solidFill>
              </a:rPr>
              <a:t>l’hypertension artérielle …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fr-FR" altLang="fr-FR" sz="24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altLang="fr-FR" sz="2400" dirty="0"/>
              <a:t>     - traitement </a:t>
            </a:r>
            <a:r>
              <a:rPr lang="fr-FR" altLang="fr-FR" sz="2400" dirty="0">
                <a:solidFill>
                  <a:schemeClr val="hlink"/>
                </a:solidFill>
              </a:rPr>
              <a:t>des causes de décompensation</a:t>
            </a:r>
            <a:r>
              <a:rPr lang="fr-FR" altLang="fr-FR" sz="2400" dirty="0"/>
              <a:t> d’une cardiopathie: infection, anémie, embolie pulmonaire, arythmie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altLang="fr-FR" sz="2400" dirty="0"/>
              <a:t>     - </a:t>
            </a:r>
            <a:r>
              <a:rPr lang="fr-FR" altLang="fr-FR" sz="2400" b="1" dirty="0">
                <a:solidFill>
                  <a:schemeClr val="hlink"/>
                </a:solidFill>
              </a:rPr>
              <a:t>contrôle de l’état</a:t>
            </a:r>
            <a:r>
              <a:rPr lang="fr-FR" altLang="fr-FR" sz="2400" b="1" dirty="0"/>
              <a:t> d’insuffisance cardiaque congestive: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altLang="fr-FR" sz="2400" dirty="0"/>
              <a:t>          -réduction de la </a:t>
            </a:r>
            <a:r>
              <a:rPr lang="fr-FR" altLang="fr-FR" sz="2400" dirty="0" err="1"/>
              <a:t>précharge</a:t>
            </a:r>
            <a:r>
              <a:rPr lang="fr-FR" altLang="fr-FR" sz="2400" dirty="0"/>
              <a:t> et post la charge   	(vasodilatateurs)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altLang="fr-FR" sz="2400" dirty="0"/>
              <a:t>          - amélioration de la contractilité myocardique (ionotrope)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altLang="fr-FR" sz="2400" dirty="0"/>
              <a:t>          -contrôle de la rétention hydrosodée (diurétique)</a:t>
            </a:r>
          </a:p>
        </p:txBody>
      </p:sp>
      <p:sp>
        <p:nvSpPr>
          <p:cNvPr id="49156" name="AutoShape 7"/>
          <p:cNvSpPr>
            <a:spLocks noChangeArrowheads="1"/>
          </p:cNvSpPr>
          <p:nvPr/>
        </p:nvSpPr>
        <p:spPr bwMode="auto">
          <a:xfrm>
            <a:off x="395288" y="5213221"/>
            <a:ext cx="503237" cy="288925"/>
          </a:xfrm>
          <a:prstGeom prst="rightArrow">
            <a:avLst>
              <a:gd name="adj1" fmla="val 50000"/>
              <a:gd name="adj2" fmla="val 435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9157" name="AutoShape 8"/>
          <p:cNvSpPr>
            <a:spLocks noChangeArrowheads="1"/>
          </p:cNvSpPr>
          <p:nvPr/>
        </p:nvSpPr>
        <p:spPr bwMode="auto">
          <a:xfrm>
            <a:off x="395288" y="5734050"/>
            <a:ext cx="503237" cy="288925"/>
          </a:xfrm>
          <a:prstGeom prst="rightArrow">
            <a:avLst>
              <a:gd name="adj1" fmla="val 50000"/>
              <a:gd name="adj2" fmla="val 435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9158" name="AutoShape 10"/>
          <p:cNvSpPr>
            <a:spLocks noChangeArrowheads="1"/>
          </p:cNvSpPr>
          <p:nvPr/>
        </p:nvSpPr>
        <p:spPr bwMode="auto">
          <a:xfrm>
            <a:off x="395288" y="6165850"/>
            <a:ext cx="503237" cy="288925"/>
          </a:xfrm>
          <a:prstGeom prst="rightArrow">
            <a:avLst>
              <a:gd name="adj1" fmla="val 50000"/>
              <a:gd name="adj2" fmla="val 435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0EBABEE-CBC1-4AF7-97D6-2EF5AAD77C0C}"/>
              </a:ext>
            </a:extLst>
          </p:cNvPr>
          <p:cNvSpPr/>
          <p:nvPr/>
        </p:nvSpPr>
        <p:spPr>
          <a:xfrm>
            <a:off x="898524" y="5139848"/>
            <a:ext cx="74072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altLang="fr-FR" sz="2000" b="1" dirty="0"/>
              <a:t>-réduction de la précharge et post la charge  (</a:t>
            </a:r>
            <a:r>
              <a:rPr lang="fr-FR" altLang="fr-FR" sz="2000" b="1" dirty="0" err="1"/>
              <a:t>vasodilatat</a:t>
            </a:r>
            <a:endParaRPr lang="fr-FR" altLang="fr-FR" sz="2000" b="1" dirty="0"/>
          </a:p>
          <a:p>
            <a:pPr>
              <a:lnSpc>
                <a:spcPct val="90000"/>
              </a:lnSpc>
              <a:defRPr/>
            </a:pPr>
            <a:endParaRPr lang="fr-FR" altLang="fr-FR" sz="2000" b="1" dirty="0"/>
          </a:p>
          <a:p>
            <a:pPr>
              <a:lnSpc>
                <a:spcPct val="90000"/>
              </a:lnSpc>
              <a:defRPr/>
            </a:pPr>
            <a:r>
              <a:rPr lang="fr-FR" altLang="fr-FR" sz="2000" b="1" dirty="0"/>
              <a:t>-amélioration de la contractilité myocardique (ionotrope)</a:t>
            </a:r>
          </a:p>
          <a:p>
            <a:pPr>
              <a:lnSpc>
                <a:spcPct val="90000"/>
              </a:lnSpc>
              <a:defRPr/>
            </a:pPr>
            <a:endParaRPr lang="fr-FR" altLang="fr-FR" sz="2000" b="1" dirty="0"/>
          </a:p>
          <a:p>
            <a:pPr>
              <a:lnSpc>
                <a:spcPct val="90000"/>
              </a:lnSpc>
              <a:defRPr/>
            </a:pPr>
            <a:r>
              <a:rPr lang="fr-FR" altLang="fr-FR" sz="2000" b="1" dirty="0"/>
              <a:t> -contrôle de la rétention hydrosodée (diurétique</a:t>
            </a:r>
            <a:r>
              <a:rPr lang="fr-FR" altLang="fr-FR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143103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57251"/>
            <a:ext cx="9144000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300" b="1" u="sng" dirty="0">
                <a:solidFill>
                  <a:prstClr val="black"/>
                </a:solidFill>
              </a:rPr>
              <a:t>Traitement de l’insuffisance cardiaque</a:t>
            </a:r>
          </a:p>
          <a:p>
            <a:endParaRPr lang="fr-FR" sz="3000" b="1" u="sng" dirty="0">
              <a:solidFill>
                <a:prstClr val="black"/>
              </a:solidFill>
            </a:endParaRPr>
          </a:p>
          <a:p>
            <a:r>
              <a:rPr lang="fr-FR" sz="2400" b="1" u="sng" dirty="0">
                <a:solidFill>
                  <a:prstClr val="black"/>
                </a:solidFill>
              </a:rPr>
              <a:t>MOYENS</a:t>
            </a:r>
            <a:r>
              <a:rPr lang="fr-FR" sz="2400" b="1" dirty="0">
                <a:solidFill>
                  <a:prstClr val="black"/>
                </a:solidFill>
              </a:rPr>
              <a:t>: Les grandes lignes du traitement </a:t>
            </a:r>
          </a:p>
          <a:p>
            <a:endParaRPr lang="fr-FR" sz="2400" b="1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100" b="1" dirty="0">
                <a:solidFill>
                  <a:prstClr val="black"/>
                </a:solidFill>
              </a:rPr>
              <a:t>Traitement de la cause (si possible)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100" b="1" dirty="0">
                <a:solidFill>
                  <a:prstClr val="black"/>
                </a:solidFill>
              </a:rPr>
              <a:t>Règles hygiéno-diététiques +++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100" b="1" dirty="0">
                <a:solidFill>
                  <a:prstClr val="black"/>
                </a:solidFill>
              </a:rPr>
              <a:t>Education thérapeutique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100" b="1" dirty="0">
                <a:solidFill>
                  <a:prstClr val="black"/>
                </a:solidFill>
              </a:rPr>
              <a:t>Réadaptation cardiaque </a:t>
            </a:r>
          </a:p>
          <a:p>
            <a:endParaRPr lang="fr-FR" sz="2100" b="1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100" b="1" dirty="0">
                <a:solidFill>
                  <a:prstClr val="black"/>
                </a:solidFill>
              </a:rPr>
              <a:t>Traitement médicamenteux </a:t>
            </a:r>
          </a:p>
          <a:p>
            <a:endParaRPr lang="fr-FR" sz="2100" b="1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100" b="1" dirty="0">
                <a:solidFill>
                  <a:prstClr val="black"/>
                </a:solidFill>
              </a:rPr>
              <a:t>Traitements électriques (DAI, Resynchronisation)</a:t>
            </a:r>
          </a:p>
          <a:p>
            <a:r>
              <a:rPr lang="fr-FR" sz="2100" b="1" dirty="0">
                <a:solidFill>
                  <a:prstClr val="black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100" b="1" dirty="0">
                <a:solidFill>
                  <a:prstClr val="black"/>
                </a:solidFill>
              </a:rPr>
              <a:t>Dispositifs d’assistance VG / Greffe cardiaque</a:t>
            </a:r>
          </a:p>
        </p:txBody>
      </p:sp>
    </p:spTree>
    <p:extLst>
      <p:ext uri="{BB962C8B-B14F-4D97-AF65-F5344CB8AC3E}">
        <p14:creationId xmlns:p14="http://schemas.microsoft.com/office/powerpoint/2010/main" val="30244614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sz="3692" i="1" dirty="0"/>
              <a:t>B</a:t>
            </a:r>
            <a:r>
              <a:rPr lang="fr-FR" altLang="fr-FR" sz="3692" b="1" i="1" dirty="0"/>
              <a:t>. MESURES GENERALES ET HYGIENO-DIETETIQUES</a:t>
            </a:r>
            <a:r>
              <a:rPr lang="fr-FR" altLang="fr-FR" sz="3692" dirty="0"/>
              <a:t> 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00808"/>
            <a:ext cx="8229600" cy="445330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FR" altLang="fr-FR" sz="1292" b="1" i="1" dirty="0"/>
              <a:t> </a:t>
            </a:r>
            <a:r>
              <a:rPr lang="fr-FR" altLang="fr-FR" sz="2585" b="1" i="1" dirty="0"/>
              <a:t>Règles nutritionnelles</a:t>
            </a:r>
            <a:r>
              <a:rPr lang="fr-FR" altLang="fr-FR" sz="2585" i="1" dirty="0"/>
              <a:t>: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fr-FR" altLang="fr-FR" sz="2585" i="1" dirty="0"/>
              <a:t>       </a:t>
            </a:r>
            <a:r>
              <a:rPr lang="fr-FR" altLang="fr-FR" sz="2400" dirty="0">
                <a:cs typeface="Arial" panose="020B0604020202020204" pitchFamily="34" charset="0"/>
              </a:rPr>
              <a:t>• Apport sodé modéré (2-4g/j) plutôt qu’un régime sans sel stricte notamment chez le sujet âgé, accompagné d’une restriction hydrique (1,5-2l/j)surtout dans les formes graves.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fr-FR" altLang="fr-FR" sz="2400" dirty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fr-FR" altLang="fr-FR" sz="2400" dirty="0">
                <a:cs typeface="Arial" panose="020B0604020202020204" pitchFamily="34" charset="0"/>
              </a:rPr>
              <a:t>       • limitation de prise de boissons alcoolisées (30-40g/j), voire leurs arrêt (cardiomyopathie  alcoolique).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fr-FR" altLang="fr-FR" sz="2400" dirty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fr-FR" altLang="fr-FR" sz="2400" dirty="0">
                <a:cs typeface="Arial" panose="020B0604020202020204" pitchFamily="34" charset="0"/>
              </a:rPr>
              <a:t>       • Contrôle du poids: lutte contre l’obésité (FDR</a:t>
            </a:r>
            <a:r>
              <a:rPr lang="fr-FR" altLang="fr-FR" sz="2400" dirty="0" smtClean="0">
                <a:cs typeface="Arial" panose="020B0604020202020204" pitchFamily="34" charset="0"/>
              </a:rPr>
              <a:t>)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fr-FR" altLang="fr-FR" sz="2400" dirty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fr-FR" altLang="fr-FR" sz="2400" dirty="0">
                <a:cs typeface="Arial" panose="020B0604020202020204" pitchFamily="34" charset="0"/>
              </a:rPr>
              <a:t>       • Arrêt du tabac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sz="2585" i="1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521446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FR" altLang="fr-FR" dirty="0"/>
              <a:t> </a:t>
            </a:r>
            <a:r>
              <a:rPr lang="fr-FR" altLang="fr-FR" sz="2215" b="1" dirty="0"/>
              <a:t>Vaccination: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fr-FR" altLang="fr-FR" sz="2215" dirty="0"/>
              <a:t>         Vaccination anti grippale et contre les infection </a:t>
            </a:r>
            <a:r>
              <a:rPr lang="fr-FR" altLang="fr-FR" sz="2215" dirty="0" err="1"/>
              <a:t>pneumococciques</a:t>
            </a:r>
            <a:r>
              <a:rPr lang="fr-FR" altLang="fr-FR" sz="2215" dirty="0"/>
              <a:t> réduit l’incidence des infections respiratoires facteur d’aggravation de l’insuffisance cardiaque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fr-FR" altLang="fr-FR" sz="2215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FR" altLang="fr-FR" sz="2215" dirty="0"/>
              <a:t> </a:t>
            </a:r>
            <a:r>
              <a:rPr lang="fr-FR" altLang="fr-FR" sz="2215" b="1" dirty="0"/>
              <a:t>Voyages 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fr-FR" altLang="fr-FR" sz="2215" dirty="0"/>
              <a:t>        Éviter les déplacements longs et les sites de hautes altitudes , chauds et humides.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fr-FR" altLang="fr-FR" sz="2215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FR" altLang="fr-FR" sz="2215" dirty="0"/>
              <a:t> </a:t>
            </a:r>
            <a:r>
              <a:rPr lang="fr-FR" altLang="fr-FR" sz="2215" b="1" dirty="0"/>
              <a:t>Conseils sur le </a:t>
            </a:r>
            <a:r>
              <a:rPr lang="fr-FR" altLang="fr-FR" sz="2215" b="1" dirty="0" err="1"/>
              <a:t>trt</a:t>
            </a:r>
            <a:r>
              <a:rPr lang="fr-FR" altLang="fr-FR" sz="2215" b="1" dirty="0"/>
              <a:t> médical</a:t>
            </a:r>
            <a:r>
              <a:rPr lang="fr-FR" altLang="fr-FR" sz="2215" dirty="0"/>
              <a:t> 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fr-FR" altLang="fr-FR" sz="2215" dirty="0"/>
              <a:t>        </a:t>
            </a:r>
            <a:r>
              <a:rPr lang="fr-FR" altLang="fr-FR" sz="2215" dirty="0">
                <a:cs typeface="Arial" panose="020B0604020202020204" pitchFamily="34" charset="0"/>
              </a:rPr>
              <a:t>•Explication simple du mode d’action des </a:t>
            </a:r>
            <a:r>
              <a:rPr lang="fr-FR" altLang="fr-FR" sz="2215" dirty="0" err="1">
                <a:cs typeface="Arial" panose="020B0604020202020204" pitchFamily="34" charset="0"/>
              </a:rPr>
              <a:t>mdct</a:t>
            </a:r>
            <a:r>
              <a:rPr lang="fr-FR" altLang="fr-FR" sz="2215" dirty="0">
                <a:cs typeface="Arial" panose="020B0604020202020204" pitchFamily="34" charset="0"/>
              </a:rPr>
              <a:t>, les horaires des prises</a:t>
            </a:r>
          </a:p>
          <a:p>
            <a:pPr>
              <a:buFont typeface="Wingdings" panose="05000000000000000000" pitchFamily="2" charset="2"/>
              <a:buNone/>
            </a:pPr>
            <a:r>
              <a:rPr lang="fr-FR" altLang="fr-FR" sz="2215" dirty="0">
                <a:cs typeface="Arial" panose="020B0604020202020204" pitchFamily="34" charset="0"/>
              </a:rPr>
              <a:t>        </a:t>
            </a:r>
            <a:r>
              <a:rPr lang="fr-FR" altLang="fr-FR" sz="2400" dirty="0">
                <a:cs typeface="Arial" panose="020B0604020202020204" pitchFamily="34" charset="0"/>
              </a:rPr>
              <a:t>• Leurs effets bénéfiques attendus, délai de leur obtention, des effets secondaires </a:t>
            </a:r>
          </a:p>
          <a:p>
            <a:pPr>
              <a:buFont typeface="Wingdings" panose="05000000000000000000" pitchFamily="2" charset="2"/>
              <a:buNone/>
            </a:pPr>
            <a:r>
              <a:rPr lang="fr-FR" altLang="fr-FR" sz="2400" dirty="0">
                <a:cs typeface="Arial" panose="020B0604020202020204" pitchFamily="34" charset="0"/>
              </a:rPr>
              <a:t>       • Les médicaments à éviter ou à utiliser avec prudence ( </a:t>
            </a:r>
            <a:r>
              <a:rPr lang="fr-FR" altLang="fr-FR" sz="2400" dirty="0" smtClean="0">
                <a:cs typeface="Arial" panose="020B0604020202020204" pitchFamily="34" charset="0"/>
              </a:rPr>
              <a:t>AINS)</a:t>
            </a:r>
            <a:endParaRPr lang="fr-FR" altLang="fr-FR" sz="2400" dirty="0"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fr-FR" altLang="fr-FR" sz="2400" dirty="0"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FR" altLang="fr-FR" sz="2400" dirty="0">
                <a:cs typeface="Arial" panose="020B0604020202020204" pitchFamily="34" charset="0"/>
              </a:rPr>
              <a:t> </a:t>
            </a:r>
            <a:r>
              <a:rPr lang="fr-FR" altLang="fr-FR" sz="2400" b="1" dirty="0">
                <a:cs typeface="Arial" panose="020B0604020202020204" pitchFamily="34" charset="0"/>
              </a:rPr>
              <a:t>Activité physique 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fr-FR" altLang="fr-FR" sz="2400" dirty="0">
                <a:cs typeface="Arial" panose="020B0604020202020204" pitchFamily="34" charset="0"/>
              </a:rPr>
              <a:t>         A encourager chez l’IC chronique stable sous </a:t>
            </a:r>
            <a:r>
              <a:rPr lang="fr-FR" altLang="fr-FR" sz="2400" dirty="0" err="1">
                <a:cs typeface="Arial" panose="020B0604020202020204" pitchFamily="34" charset="0"/>
              </a:rPr>
              <a:t>trt</a:t>
            </a:r>
            <a:r>
              <a:rPr lang="fr-FR" altLang="fr-FR" sz="2400" dirty="0">
                <a:cs typeface="Arial" panose="020B0604020202020204" pitchFamily="34" charset="0"/>
              </a:rPr>
              <a:t> médical.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fr-FR" altLang="fr-FR" sz="2400" dirty="0">
                <a:cs typeface="Arial" panose="020B0604020202020204" pitchFamily="34" charset="0"/>
              </a:rPr>
              <a:t>         • Sujet jeune: une réadaptation cardiaques à l’effort dans un centre spécialisé (↑ capacités fonctionnels)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fr-FR" altLang="fr-FR" sz="2400" dirty="0"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fr-FR" altLang="fr-FR" sz="2400" dirty="0">
                <a:cs typeface="Arial" panose="020B0604020202020204" pitchFamily="34" charset="0"/>
              </a:rPr>
              <a:t>         • Sujet âgé: maintien de l’autonomie, marche quotidienne.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fr-FR" altLang="fr-FR" sz="2400" dirty="0"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FR" altLang="fr-FR" sz="2400" dirty="0">
                <a:cs typeface="Arial" panose="020B0604020202020204" pitchFamily="34" charset="0"/>
              </a:rPr>
              <a:t> Toujours rechercher le facteurs déclenchant d’une décompensation et le traiter</a:t>
            </a:r>
            <a:r>
              <a:rPr lang="fr-FR" altLang="fr-FR" sz="2400" i="1" dirty="0"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14183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146152" cy="11430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FR" altLang="fr-FR" sz="4400" b="1" i="1" dirty="0"/>
              <a:t>TRAITEMENT MEDICAMENTEUX DE L’IC CHRONIQUE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449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8365" y="6658"/>
            <a:ext cx="21266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Définition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8708" y="1081706"/>
            <a:ext cx="8972550" cy="40579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111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20" dirty="0">
                <a:latin typeface="Calibri"/>
                <a:cs typeface="Calibri"/>
              </a:rPr>
              <a:t>Est </a:t>
            </a:r>
            <a:r>
              <a:rPr sz="2800" b="1" spc="-10" dirty="0">
                <a:latin typeface="Calibri"/>
                <a:cs typeface="Calibri"/>
              </a:rPr>
              <a:t>définie </a:t>
            </a:r>
            <a:r>
              <a:rPr sz="2800" b="1" spc="-5" dirty="0">
                <a:latin typeface="Calibri"/>
                <a:cs typeface="Calibri"/>
              </a:rPr>
              <a:t>comme </a:t>
            </a:r>
            <a:r>
              <a:rPr sz="2800" b="1" spc="-10" dirty="0">
                <a:latin typeface="Calibri"/>
                <a:cs typeface="Calibri"/>
              </a:rPr>
              <a:t>l’incapacité </a:t>
            </a:r>
            <a:r>
              <a:rPr sz="2800" b="1" spc="-5" dirty="0">
                <a:latin typeface="Calibri"/>
                <a:cs typeface="Calibri"/>
              </a:rPr>
              <a:t>du cœur </a:t>
            </a:r>
            <a:r>
              <a:rPr sz="2800" b="1" dirty="0">
                <a:latin typeface="Calibri"/>
                <a:cs typeface="Calibri"/>
              </a:rPr>
              <a:t>à </a:t>
            </a:r>
            <a:r>
              <a:rPr sz="2800" b="1" spc="-10" dirty="0">
                <a:latin typeface="Calibri"/>
                <a:cs typeface="Calibri"/>
              </a:rPr>
              <a:t>assurer </a:t>
            </a:r>
            <a:r>
              <a:rPr sz="2800" b="1" spc="-5" dirty="0">
                <a:latin typeface="Calibri"/>
                <a:cs typeface="Calibri"/>
              </a:rPr>
              <a:t>dans des  </a:t>
            </a:r>
            <a:r>
              <a:rPr sz="2800" b="1" spc="-10" dirty="0">
                <a:latin typeface="Calibri"/>
                <a:cs typeface="Calibri"/>
              </a:rPr>
              <a:t>conditions </a:t>
            </a:r>
            <a:r>
              <a:rPr sz="2800" b="1" spc="-5" dirty="0">
                <a:latin typeface="Calibri"/>
                <a:cs typeface="Calibri"/>
              </a:rPr>
              <a:t>normales </a:t>
            </a:r>
            <a:r>
              <a:rPr sz="2800" b="1" dirty="0">
                <a:latin typeface="Calibri"/>
                <a:cs typeface="Calibri"/>
              </a:rPr>
              <a:t>, </a:t>
            </a:r>
            <a:r>
              <a:rPr sz="2800" b="1" spc="-5" dirty="0">
                <a:latin typeface="Calibri"/>
                <a:cs typeface="Calibri"/>
              </a:rPr>
              <a:t>un </a:t>
            </a:r>
            <a:r>
              <a:rPr sz="2800" b="1" spc="-10" dirty="0">
                <a:latin typeface="Calibri"/>
                <a:cs typeface="Calibri"/>
              </a:rPr>
              <a:t>débit </a:t>
            </a:r>
            <a:r>
              <a:rPr sz="2800" b="1" spc="-5" dirty="0">
                <a:latin typeface="Calibri"/>
                <a:cs typeface="Calibri"/>
              </a:rPr>
              <a:t>sanguin </a:t>
            </a:r>
            <a:r>
              <a:rPr sz="2800" b="1" spc="-10" dirty="0">
                <a:latin typeface="Calibri"/>
                <a:cs typeface="Calibri"/>
              </a:rPr>
              <a:t>nécessaire </a:t>
            </a:r>
            <a:r>
              <a:rPr sz="2800" b="1" spc="-5" dirty="0">
                <a:latin typeface="Calibri"/>
                <a:cs typeface="Calibri"/>
              </a:rPr>
              <a:t>aux  besoins </a:t>
            </a:r>
            <a:r>
              <a:rPr sz="2800" b="1" spc="-10" dirty="0">
                <a:latin typeface="Calibri"/>
                <a:cs typeface="Calibri"/>
              </a:rPr>
              <a:t>métaboliques </a:t>
            </a:r>
            <a:r>
              <a:rPr sz="2800" b="1" spc="-15" dirty="0">
                <a:latin typeface="Calibri"/>
                <a:cs typeface="Calibri"/>
              </a:rPr>
              <a:t>et </a:t>
            </a:r>
            <a:r>
              <a:rPr sz="2800" b="1" spc="-10" dirty="0">
                <a:latin typeface="Calibri"/>
                <a:cs typeface="Calibri"/>
              </a:rPr>
              <a:t>fonctionnels </a:t>
            </a:r>
            <a:r>
              <a:rPr sz="2800" b="1" spc="-5" dirty="0">
                <a:latin typeface="Calibri"/>
                <a:cs typeface="Calibri"/>
              </a:rPr>
              <a:t>des </a:t>
            </a:r>
            <a:r>
              <a:rPr sz="2800" b="1" spc="-15" dirty="0">
                <a:latin typeface="Calibri"/>
                <a:cs typeface="Calibri"/>
              </a:rPr>
              <a:t>différents  </a:t>
            </a:r>
            <a:r>
              <a:rPr sz="2800" b="1" spc="-20" dirty="0">
                <a:latin typeface="Calibri"/>
                <a:cs typeface="Calibri"/>
              </a:rPr>
              <a:t>organes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40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700" dirty="0">
              <a:latin typeface="Times New Roman"/>
              <a:cs typeface="Times New Roman"/>
            </a:endParaRPr>
          </a:p>
          <a:p>
            <a:pPr marL="355600" marR="297815" indent="-342900">
              <a:lnSpc>
                <a:spcPct val="798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Elle constitue </a:t>
            </a:r>
            <a:r>
              <a:rPr sz="2800" b="1" spc="-20" dirty="0">
                <a:latin typeface="Calibri"/>
                <a:cs typeface="Calibri"/>
              </a:rPr>
              <a:t>l’aboutissement </a:t>
            </a:r>
            <a:r>
              <a:rPr sz="2800" b="1" spc="-10" dirty="0">
                <a:latin typeface="Calibri"/>
                <a:cs typeface="Calibri"/>
              </a:rPr>
              <a:t>terminal </a:t>
            </a:r>
            <a:r>
              <a:rPr sz="2800" b="1" spc="-5" dirty="0">
                <a:latin typeface="Calibri"/>
                <a:cs typeface="Calibri"/>
              </a:rPr>
              <a:t>de la plupart des  </a:t>
            </a:r>
            <a:r>
              <a:rPr sz="2800" b="1" spc="-10" dirty="0">
                <a:latin typeface="Calibri"/>
                <a:cs typeface="Calibri"/>
              </a:rPr>
              <a:t>maladies cardiaques, </a:t>
            </a:r>
            <a:r>
              <a:rPr sz="2800" b="1" dirty="0">
                <a:latin typeface="Calibri"/>
                <a:cs typeface="Calibri"/>
              </a:rPr>
              <a:t>à </a:t>
            </a:r>
            <a:r>
              <a:rPr sz="2800" b="1" spc="-5" dirty="0">
                <a:latin typeface="Calibri"/>
                <a:cs typeface="Calibri"/>
              </a:rPr>
              <a:t>l’issue de </a:t>
            </a:r>
            <a:r>
              <a:rPr sz="2800" b="1" spc="-10" dirty="0">
                <a:latin typeface="Calibri"/>
                <a:cs typeface="Calibri"/>
              </a:rPr>
              <a:t>leur</a:t>
            </a:r>
            <a:r>
              <a:rPr sz="2800" b="1" spc="18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évolution.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696200" cy="990600"/>
          </a:xfrm>
        </p:spPr>
        <p:txBody>
          <a:bodyPr/>
          <a:lstStyle/>
          <a:p>
            <a:r>
              <a:rPr lang="fr-FR" altLang="fr-FR" sz="4800" b="1">
                <a:solidFill>
                  <a:srgbClr val="003399"/>
                </a:solidFill>
              </a:rPr>
              <a:t>L’analogie de l’âne</a:t>
            </a:r>
            <a:endParaRPr lang="fr-FR" altLang="fr-FR">
              <a:solidFill>
                <a:srgbClr val="003399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524000"/>
            <a:ext cx="8153400" cy="1143000"/>
          </a:xfrm>
        </p:spPr>
        <p:txBody>
          <a:bodyPr/>
          <a:lstStyle/>
          <a:p>
            <a:r>
              <a:rPr lang="fr-FR" altLang="fr-FR"/>
              <a:t>La dysfonction ventriculaire limite les capacités d’effectuer les tâches de la vie quotidienne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22644"/>
            <a:ext cx="7045569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8001000" y="6324602"/>
            <a:ext cx="10438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800">
                <a:solidFill>
                  <a:srgbClr val="000000"/>
                </a:solidFill>
              </a:rPr>
              <a:t>R. Leung</a:t>
            </a:r>
          </a:p>
        </p:txBody>
      </p:sp>
    </p:spTree>
    <p:extLst>
      <p:ext uri="{BB962C8B-B14F-4D97-AF65-F5344CB8AC3E}">
        <p14:creationId xmlns:p14="http://schemas.microsoft.com/office/powerpoint/2010/main" val="39031208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1115616" y="260648"/>
            <a:ext cx="7770240" cy="1143480"/>
          </a:xfrm>
          <a:ln/>
        </p:spPr>
        <p:txBody>
          <a:bodyPr lIns="81639" tIns="42452" rIns="81639" bIns="42452"/>
          <a:lstStyle/>
          <a:p>
            <a:pPr>
              <a:lnSpc>
                <a:spcPct val="104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/>
              <a:t>Diurétiques, regime hyposodé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0" y="1773238"/>
            <a:ext cx="7466013" cy="1130300"/>
          </a:xfrm>
          <a:prstGeom prst="rect">
            <a:avLst/>
          </a:prstGeom>
          <a:noFill/>
          <a:ln/>
        </p:spPr>
        <p:txBody>
          <a:bodyPr lIns="81639" tIns="42452" rIns="81639" bIns="42452">
            <a:normAutofit lnSpcReduction="10000"/>
          </a:bodyPr>
          <a:lstStyle/>
          <a:p>
            <a:pPr marL="190083" lvl="1" indent="0" algn="ctr">
              <a:lnSpc>
                <a:spcPct val="108000"/>
              </a:lnSpc>
              <a:spcBef>
                <a:spcPts val="726"/>
              </a:spcBef>
              <a:spcAft>
                <a:spcPct val="0"/>
              </a:spcAft>
              <a:buClr>
                <a:srgbClr val="000000"/>
              </a:buClr>
              <a:buNone/>
              <a:tabLst>
                <a:tab pos="385926" algn="l"/>
                <a:tab pos="787692" algn="l"/>
                <a:tab pos="1195218" algn="l"/>
                <a:tab pos="1602744" algn="l"/>
                <a:tab pos="2010270" algn="l"/>
                <a:tab pos="2417796" algn="l"/>
                <a:tab pos="2825322" algn="l"/>
                <a:tab pos="3232848" algn="l"/>
                <a:tab pos="3640374" algn="l"/>
                <a:tab pos="4047900" algn="l"/>
                <a:tab pos="4455426" algn="l"/>
                <a:tab pos="4862952" algn="l"/>
                <a:tab pos="5274798" algn="l"/>
                <a:tab pos="5678004" algn="l"/>
                <a:tab pos="6085530" algn="l"/>
                <a:tab pos="6493056" algn="l"/>
                <a:tab pos="6900582" algn="l"/>
                <a:tab pos="7308108" algn="l"/>
                <a:tab pos="7715634" algn="l"/>
                <a:tab pos="8123160" algn="l"/>
                <a:tab pos="8530686" algn="l"/>
                <a:tab pos="8549407" algn="l"/>
                <a:tab pos="8956932" algn="l"/>
                <a:tab pos="9364459" algn="l"/>
                <a:tab pos="9771984" algn="l"/>
                <a:tab pos="9774864" algn="l"/>
                <a:tab pos="9777744" algn="l"/>
              </a:tabLst>
            </a:pPr>
            <a:r>
              <a:rPr lang="en-GB" sz="3200" dirty="0">
                <a:solidFill>
                  <a:schemeClr val="bg1"/>
                </a:solidFill>
                <a:latin typeface="Arial" pitchFamily="34" charset="0"/>
              </a:rPr>
              <a:t>			</a:t>
            </a:r>
            <a:r>
              <a:rPr lang="en-GB" sz="3200" dirty="0">
                <a:latin typeface="Arial" pitchFamily="34" charset="0"/>
              </a:rPr>
              <a:t>	Réduisent  le </a:t>
            </a:r>
            <a:r>
              <a:rPr lang="en-GB" sz="3200" dirty="0" err="1">
                <a:latin typeface="Arial" pitchFamily="34" charset="0"/>
              </a:rPr>
              <a:t>nombre</a:t>
            </a:r>
            <a:r>
              <a:rPr lang="en-GB" sz="3200" dirty="0">
                <a:latin typeface="Arial" pitchFamily="34" charset="0"/>
              </a:rPr>
              <a:t> de sacs sur la </a:t>
            </a:r>
            <a:r>
              <a:rPr lang="en-GB" sz="3200" dirty="0" err="1">
                <a:latin typeface="Arial" pitchFamily="34" charset="0"/>
              </a:rPr>
              <a:t>charette</a:t>
            </a:r>
            <a:endParaRPr lang="en-GB" sz="3200" dirty="0">
              <a:latin typeface="Arial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9201" y="3429016"/>
            <a:ext cx="6933600" cy="2920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r>
              <a:rPr lang="fr-FR" altLang="fr-FR" sz="3200" b="1" u="sng">
                <a:latin typeface="Arial Rounded MT Bold" pitchFamily="34" charset="0"/>
              </a:rPr>
              <a:t>LES DIURÉTIQUES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84313"/>
            <a:ext cx="8382000" cy="5022914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fr-FR" altLang="fr-FR" sz="2800" b="1" i="1" dirty="0">
                <a:solidFill>
                  <a:srgbClr val="CC3300"/>
                </a:solidFill>
                <a:latin typeface="+mn-lt"/>
              </a:rPr>
              <a:t>Diurétiques de l’anse, thiazidiques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fr-FR" altLang="fr-FR" sz="1800" i="1" dirty="0">
                <a:latin typeface="+mn-lt"/>
              </a:rPr>
              <a:t>  - </a:t>
            </a:r>
            <a:r>
              <a:rPr lang="fr-FR" altLang="fr-FR" sz="1800" dirty="0">
                <a:latin typeface="+mn-lt"/>
              </a:rPr>
              <a:t>indispensables dans le traitement symptomatique de l’IC congestive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fr-FR" altLang="fr-FR" sz="1800" dirty="0">
                <a:latin typeface="+mn-lt"/>
              </a:rPr>
              <a:t> - améliorent  rapidement la dyspnée et accroissent la tolérance à l’effort</a:t>
            </a:r>
            <a:r>
              <a:rPr lang="fr-FR" altLang="fr-FR" sz="2000" dirty="0">
                <a:latin typeface="+mn-lt"/>
              </a:rPr>
              <a:t>  </a:t>
            </a:r>
            <a:r>
              <a:rPr lang="fr-FR" altLang="fr-FR" sz="2000" b="1" dirty="0">
                <a:latin typeface="+mn-lt"/>
              </a:rPr>
              <a:t>(Classe de recommandation I, niveau A)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fr-FR" altLang="fr-FR" sz="2000" b="1" dirty="0">
              <a:latin typeface="+mn-lt"/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r-FR" altLang="fr-FR" dirty="0"/>
              <a:t> Traitement de départ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fr-FR" altLang="fr-FR" sz="1800" dirty="0">
                <a:latin typeface="+mn-lt"/>
              </a:rPr>
              <a:t>                   Diurétiques de l’anse ou thiazidiques.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fr-FR" altLang="fr-FR" sz="1800" dirty="0">
                <a:latin typeface="+mn-lt"/>
              </a:rPr>
              <a:t>                   Toujours administrés en plus d’un IEC </a:t>
            </a:r>
            <a:r>
              <a:rPr lang="fr-FR" altLang="fr-FR" sz="2000" b="1" dirty="0">
                <a:latin typeface="+mn-lt"/>
              </a:rPr>
              <a:t>(Classe de recommandation I, niveau de preuve C).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fr-FR" altLang="fr-FR" sz="2000" b="1" dirty="0">
              <a:latin typeface="+mn-lt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fr-FR" altLang="fr-FR" sz="1800" dirty="0">
              <a:latin typeface="+mn-lt"/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r-FR" altLang="fr-FR" dirty="0"/>
              <a:t>Réponse insuffisante :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endParaRPr lang="fr-FR" altLang="fr-FR" dirty="0"/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endParaRPr lang="fr-FR" altLang="fr-FR" dirty="0"/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fr-FR" altLang="fr-FR" sz="1400" dirty="0">
                <a:latin typeface="+mn-lt"/>
              </a:rPr>
              <a:t>Augmenter la dose du diurétique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fr-FR" altLang="fr-FR" sz="1400" dirty="0">
              <a:latin typeface="+mn-lt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fr-FR" altLang="fr-FR" sz="1400" dirty="0">
                <a:latin typeface="+mn-lt"/>
              </a:rPr>
              <a:t>Associer un diurétique thiazidique et un diurétique de l’anse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fr-FR" altLang="fr-FR" sz="1400" dirty="0">
              <a:latin typeface="Arial Rounded MT Bold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fr-FR" altLang="fr-FR" sz="2800" dirty="0"/>
          </a:p>
        </p:txBody>
      </p:sp>
    </p:spTree>
    <p:extLst>
      <p:ext uri="{BB962C8B-B14F-4D97-AF65-F5344CB8AC3E}">
        <p14:creationId xmlns:p14="http://schemas.microsoft.com/office/powerpoint/2010/main" val="15789910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5365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altLang="fr-FR" sz="3200"/>
              <a:t>Diurétiques</a:t>
            </a:r>
            <a:r>
              <a:rPr lang="fr-FR" altLang="fr-FR" sz="4000"/>
              <a:t> épargnants de K</a:t>
            </a: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2400" y="833437"/>
            <a:ext cx="8839200" cy="5669244"/>
          </a:xfrm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</a:pPr>
            <a:r>
              <a:rPr lang="fr-FR" altLang="fr-FR" sz="2400" dirty="0"/>
              <a:t> </a:t>
            </a:r>
            <a:r>
              <a:rPr lang="fr-FR" sz="2400" b="1" u="sng" dirty="0">
                <a:solidFill>
                  <a:prstClr val="black"/>
                </a:solidFill>
              </a:rPr>
              <a:t>Noms</a:t>
            </a:r>
            <a:r>
              <a:rPr lang="fr-FR" sz="2400" b="1" dirty="0">
                <a:solidFill>
                  <a:prstClr val="black"/>
                </a:solidFill>
              </a:rPr>
              <a:t> : ALDACTONE° (spironolactone),  INSPRA° (éplérénone)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altLang="fr-FR" sz="2400" dirty="0" smtClean="0"/>
              <a:t>Effets </a:t>
            </a:r>
            <a:r>
              <a:rPr lang="fr-FR" altLang="fr-FR" sz="2400" dirty="0"/>
              <a:t>secondaire   - hyperkaliémie</a:t>
            </a:r>
            <a:r>
              <a:rPr lang="fr-FR" sz="2400" b="1" dirty="0">
                <a:solidFill>
                  <a:prstClr val="black"/>
                </a:solidFill>
              </a:rPr>
              <a:t>&gt; 5,5 </a:t>
            </a:r>
            <a:r>
              <a:rPr lang="fr-FR" sz="2400" b="1" dirty="0" err="1">
                <a:solidFill>
                  <a:prstClr val="black"/>
                </a:solidFill>
              </a:rPr>
              <a:t>mmol</a:t>
            </a:r>
            <a:r>
              <a:rPr lang="fr-FR" sz="2400" b="1" dirty="0">
                <a:solidFill>
                  <a:prstClr val="black"/>
                </a:solidFill>
              </a:rPr>
              <a:t>/l</a:t>
            </a:r>
            <a:endParaRPr lang="fr-FR" altLang="fr-FR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altLang="fr-FR" sz="2400" dirty="0"/>
              <a:t>                                   -gynécomastie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altLang="fr-FR" sz="2400" dirty="0"/>
              <a:t>                                   -impuissance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altLang="fr-FR" sz="2400" dirty="0"/>
              <a:t>CI      -GROSSESSE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altLang="fr-FR" sz="2400" dirty="0"/>
              <a:t>         -</a:t>
            </a:r>
            <a:r>
              <a:rPr lang="fr-FR" altLang="fr-FR" sz="2400" dirty="0" err="1"/>
              <a:t>Hyperkaliemie</a:t>
            </a:r>
            <a:endParaRPr lang="fr-FR" altLang="fr-FR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altLang="fr-FR" sz="2400" dirty="0"/>
              <a:t>         -</a:t>
            </a:r>
            <a:r>
              <a:rPr lang="fr-FR" altLang="fr-FR" sz="2400" dirty="0" smtClean="0"/>
              <a:t>I Rénale</a:t>
            </a:r>
            <a:endParaRPr lang="fr-FR" altLang="fr-FR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altLang="fr-FR" sz="2400" dirty="0"/>
              <a:t>         -I </a:t>
            </a:r>
            <a:r>
              <a:rPr lang="fr-FR" altLang="fr-FR" sz="2400" dirty="0" smtClean="0"/>
              <a:t>hépatique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altLang="fr-FR" sz="2400" dirty="0" smtClean="0"/>
              <a:t> </a:t>
            </a:r>
            <a:r>
              <a:rPr lang="fr-FR" sz="2400" b="1" u="sng" dirty="0" smtClean="0">
                <a:solidFill>
                  <a:prstClr val="black"/>
                </a:solidFill>
              </a:rPr>
              <a:t>Buts</a:t>
            </a:r>
            <a:r>
              <a:rPr lang="fr-FR" sz="2400" b="1" dirty="0" smtClean="0">
                <a:solidFill>
                  <a:prstClr val="black"/>
                </a:solidFill>
              </a:rPr>
              <a:t> </a:t>
            </a:r>
            <a:r>
              <a:rPr lang="fr-FR" sz="2400" b="1" dirty="0">
                <a:solidFill>
                  <a:prstClr val="black"/>
                </a:solidFill>
              </a:rPr>
              <a:t>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fr-FR" sz="2400" b="1" dirty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fr-FR" sz="2400" b="1" dirty="0" smtClean="0">
                <a:solidFill>
                  <a:prstClr val="black"/>
                </a:solidFill>
              </a:rPr>
              <a:t> </a:t>
            </a:r>
            <a:r>
              <a:rPr lang="fr-FR" sz="2400" b="1" dirty="0">
                <a:solidFill>
                  <a:prstClr val="black"/>
                </a:solidFill>
              </a:rPr>
              <a:t>baisse de la mortalité et de la morbidité chez les patients les plus graves</a:t>
            </a:r>
          </a:p>
          <a:p>
            <a:pPr>
              <a:lnSpc>
                <a:spcPct val="90000"/>
              </a:lnSpc>
              <a:defRPr/>
            </a:pPr>
            <a:r>
              <a:rPr lang="fr-FR" sz="2400" b="1" u="sng" dirty="0" smtClean="0">
                <a:solidFill>
                  <a:prstClr val="black"/>
                </a:solidFill>
              </a:rPr>
              <a:t>Recommandations</a:t>
            </a:r>
            <a:r>
              <a:rPr lang="fr-FR" sz="2400" b="1" dirty="0" smtClean="0">
                <a:solidFill>
                  <a:prstClr val="black"/>
                </a:solidFill>
              </a:rPr>
              <a:t> </a:t>
            </a:r>
            <a:r>
              <a:rPr lang="fr-FR" sz="2400" b="1" dirty="0">
                <a:solidFill>
                  <a:prstClr val="black"/>
                </a:solidFill>
              </a:rPr>
              <a:t>: petites doses dans l’IC chronique, surveillance kaliémie et la fonction rénale.  </a:t>
            </a:r>
            <a:endParaRPr lang="fr-FR" sz="2400" b="1" u="sng" dirty="0">
              <a:solidFill>
                <a:prstClr val="black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fr-FR" altLang="fr-FR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D7A8914-41E5-4BAE-AFFE-6DF6E9A8A55C}"/>
              </a:ext>
            </a:extLst>
          </p:cNvPr>
          <p:cNvSpPr/>
          <p:nvPr/>
        </p:nvSpPr>
        <p:spPr>
          <a:xfrm>
            <a:off x="152400" y="4695024"/>
            <a:ext cx="8458200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endParaRPr lang="fr-FR" b="1" u="sng" dirty="0">
              <a:solidFill>
                <a:prstClr val="black"/>
              </a:solidFill>
            </a:endParaRPr>
          </a:p>
          <a:p>
            <a:pPr>
              <a:lnSpc>
                <a:spcPct val="95000"/>
              </a:lnSpc>
            </a:pPr>
            <a:r>
              <a:rPr lang="fr-FR" b="1" dirty="0" smtClean="0">
                <a:solidFill>
                  <a:prstClr val="black"/>
                </a:solidFill>
              </a:rPr>
              <a:t>.</a:t>
            </a:r>
            <a:endParaRPr lang="fr-FR" b="1" u="sng" dirty="0" smtClean="0">
              <a:solidFill>
                <a:prstClr val="black"/>
              </a:solidFill>
            </a:endParaRPr>
          </a:p>
          <a:p>
            <a:pPr>
              <a:lnSpc>
                <a:spcPct val="95000"/>
              </a:lnSpc>
            </a:pPr>
            <a:endParaRPr lang="fr-FR" b="1" u="sng" dirty="0" smtClean="0">
              <a:solidFill>
                <a:prstClr val="black"/>
              </a:solidFill>
            </a:endParaRPr>
          </a:p>
          <a:p>
            <a:pPr>
              <a:lnSpc>
                <a:spcPct val="95000"/>
              </a:lnSpc>
            </a:pPr>
            <a:r>
              <a:rPr lang="fr-FR" b="1" dirty="0" smtClean="0">
                <a:solidFill>
                  <a:prstClr val="black"/>
                </a:solidFill>
              </a:rPr>
              <a:t>l</a:t>
            </a:r>
            <a:endParaRPr lang="fr-FR" b="1" dirty="0">
              <a:solidFill>
                <a:prstClr val="black"/>
              </a:solidFill>
            </a:endParaRPr>
          </a:p>
          <a:p>
            <a:pPr>
              <a:lnSpc>
                <a:spcPct val="95000"/>
              </a:lnSpc>
            </a:pPr>
            <a:endParaRPr lang="fr-FR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4425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923" y="-171450"/>
            <a:ext cx="8229600" cy="1143000"/>
          </a:xfrm>
        </p:spPr>
        <p:txBody>
          <a:bodyPr/>
          <a:lstStyle/>
          <a:p>
            <a:r>
              <a:rPr lang="fr-FR" altLang="fr-FR" sz="2000" b="1">
                <a:solidFill>
                  <a:srgbClr val="CC3300"/>
                </a:solidFill>
                <a:latin typeface="Arial Rounded MT Bold" pitchFamily="34" charset="0"/>
              </a:rPr>
              <a:t>DIURÉTIQUES PAR VOIE ORALE</a:t>
            </a:r>
          </a:p>
        </p:txBody>
      </p:sp>
      <p:graphicFrame>
        <p:nvGraphicFramePr>
          <p:cNvPr id="1464375" name="Group 55"/>
          <p:cNvGraphicFramePr>
            <a:graphicFrameLocks noGrp="1"/>
          </p:cNvGraphicFramePr>
          <p:nvPr>
            <p:ph type="tbl" idx="1"/>
          </p:nvPr>
        </p:nvGraphicFramePr>
        <p:xfrm>
          <a:off x="0" y="568328"/>
          <a:ext cx="9144000" cy="6036073"/>
        </p:xfrm>
        <a:graphic>
          <a:graphicData uri="http://schemas.openxmlformats.org/drawingml/2006/table">
            <a:tbl>
              <a:tblPr/>
              <a:tblGrid>
                <a:gridCol w="25116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654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761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00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MEDICAMENT</a:t>
                      </a:r>
                    </a:p>
                  </a:txBody>
                  <a:tcPr marL="84406" marR="84406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DOSE INITIALE (mg)</a:t>
                      </a:r>
                    </a:p>
                  </a:txBody>
                  <a:tcPr marL="84406" marR="8440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DOSE MAX RECOMMANDÉE (mg)</a:t>
                      </a:r>
                    </a:p>
                  </a:txBody>
                  <a:tcPr marL="84406" marR="8440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PRINCIPAUX EFFETS SECONDAIRES</a:t>
                      </a:r>
                    </a:p>
                  </a:txBody>
                  <a:tcPr marL="84406" marR="8440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07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Diurétiques de l’anse: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Furosémide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Bumétadine</a:t>
                      </a:r>
                    </a:p>
                  </a:txBody>
                  <a:tcPr marL="84406" marR="84406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20-40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0,5-1,0</a:t>
                      </a:r>
                    </a:p>
                  </a:txBody>
                  <a:tcPr marL="84406" marR="8440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250-500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5-10</a:t>
                      </a:r>
                    </a:p>
                  </a:txBody>
                  <a:tcPr marL="84406" marR="8440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Hypokaliémie,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Hypomagnésémie,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Hyponatrémie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Hyperuricémie,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Intolérance glucidique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Altération acido-basique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marL="84406" marR="8440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15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Thiazidiques: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-</a:t>
                      </a: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Hydrochorothiazide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- Indapamide</a:t>
                      </a:r>
                    </a:p>
                  </a:txBody>
                  <a:tcPr marL="84406" marR="84406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25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2.5</a:t>
                      </a:r>
                    </a:p>
                  </a:txBody>
                  <a:tcPr marL="84406" marR="8440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50-75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10</a:t>
                      </a:r>
                    </a:p>
                  </a:txBody>
                  <a:tcPr marL="84406" marR="8440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Hypokaliémie,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Hypomagnésémie,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Hyponatrémie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Hyperuricémie,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Intolérance glucidique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acido-basique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marL="84406" marR="8440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933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épargneurs de K+: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-Amiloride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Spironolactone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Eplérénone</a:t>
                      </a:r>
                    </a:p>
                  </a:txBody>
                  <a:tcPr marL="84406" marR="84406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   +IEC              -IEC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    </a:t>
                      </a: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2.5              5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12.5-25         50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    25              50</a:t>
                      </a:r>
                    </a:p>
                  </a:txBody>
                  <a:tcPr marL="84406" marR="8440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+IEC                       -IEC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  </a:t>
                      </a: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20                      40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  50                 100-200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100                     200</a:t>
                      </a:r>
                    </a:p>
                  </a:txBody>
                  <a:tcPr marL="84406" marR="8440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Hyperkaliémie,rash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Hyperkaliémie, gynécomastie douleurs mammaires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Hyperkaliémie</a:t>
                      </a:r>
                    </a:p>
                  </a:txBody>
                  <a:tcPr marL="84406" marR="8440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8451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548680"/>
            <a:ext cx="8784976" cy="4251325"/>
          </a:xfrm>
        </p:spPr>
        <p:txBody>
          <a:bodyPr/>
          <a:lstStyle/>
          <a:p>
            <a:r>
              <a:rPr lang="fr-FR" altLang="fr-FR" dirty="0"/>
              <a:t>Les IEC sont recommandés chez touts les patients </a:t>
            </a:r>
            <a:r>
              <a:rPr lang="fr-FR" altLang="fr-FR" dirty="0" smtClean="0"/>
              <a:t>présentant </a:t>
            </a:r>
            <a:r>
              <a:rPr lang="fr-FR" altLang="fr-FR" dirty="0"/>
              <a:t>une dysfonction VG (FE&lt; 45%) avec ou sans </a:t>
            </a:r>
            <a:r>
              <a:rPr lang="fr-FR" altLang="fr-FR" dirty="0" smtClean="0"/>
              <a:t>symptômes</a:t>
            </a:r>
            <a:endParaRPr lang="fr-FR" altLang="fr-FR" dirty="0"/>
          </a:p>
          <a:p>
            <a:endParaRPr lang="fr-FR" altLang="fr-FR" dirty="0"/>
          </a:p>
          <a:p>
            <a:r>
              <a:rPr lang="fr-FR" altLang="fr-FR" dirty="0"/>
              <a:t>Les IEC </a:t>
            </a:r>
            <a:r>
              <a:rPr lang="fr-FR" altLang="fr-FR" dirty="0" smtClean="0"/>
              <a:t>améliorent </a:t>
            </a:r>
            <a:r>
              <a:rPr lang="fr-FR" altLang="fr-FR" dirty="0"/>
              <a:t>la survie, les symptomes,la capacité fonctionnelle, le </a:t>
            </a:r>
            <a:r>
              <a:rPr lang="fr-FR" altLang="fr-FR" dirty="0" smtClean="0"/>
              <a:t>remodelage </a:t>
            </a:r>
            <a:r>
              <a:rPr lang="fr-FR" altLang="fr-FR" dirty="0"/>
              <a:t>VG, et </a:t>
            </a:r>
            <a:r>
              <a:rPr lang="fr-FR" altLang="fr-FR" dirty="0" smtClean="0"/>
              <a:t>diminuent </a:t>
            </a:r>
            <a:r>
              <a:rPr lang="fr-FR" altLang="fr-FR" dirty="0"/>
              <a:t>le nombre et la duré des hospitalisations</a:t>
            </a:r>
          </a:p>
        </p:txBody>
      </p:sp>
    </p:spTree>
    <p:extLst>
      <p:ext uri="{BB962C8B-B14F-4D97-AF65-F5344CB8AC3E}">
        <p14:creationId xmlns:p14="http://schemas.microsoft.com/office/powerpoint/2010/main" val="5457421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fr-FR" altLang="fr-FR" sz="5400" b="1">
                <a:solidFill>
                  <a:srgbClr val="003399"/>
                </a:solidFill>
              </a:rPr>
              <a:t>IEC : règles de prescription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47800"/>
            <a:ext cx="8628717" cy="401340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altLang="fr-FR" sz="2400" b="1" dirty="0">
                <a:latin typeface="Times New Roman" pitchFamily="18" charset="0"/>
              </a:rPr>
              <a:t>Précaution à l’</a:t>
            </a:r>
            <a:r>
              <a:rPr lang="fr-FR" altLang="fr-FR" sz="2400" b="1" dirty="0" err="1">
                <a:latin typeface="Times New Roman" pitchFamily="18" charset="0"/>
              </a:rPr>
              <a:t>intialisation</a:t>
            </a:r>
            <a:r>
              <a:rPr lang="fr-FR" altLang="fr-FR" sz="2400" dirty="0">
                <a:latin typeface="Times New Roman" pitchFamily="18" charset="0"/>
              </a:rPr>
              <a:t> </a:t>
            </a:r>
            <a:r>
              <a:rPr lang="fr-FR" altLang="fr-FR" sz="2400" dirty="0" smtClean="0">
                <a:latin typeface="Times New Roman" pitchFamily="18" charset="0"/>
              </a:rPr>
              <a:t>:</a:t>
            </a:r>
          </a:p>
          <a:p>
            <a:pPr>
              <a:lnSpc>
                <a:spcPct val="80000"/>
              </a:lnSpc>
            </a:pPr>
            <a:endParaRPr lang="fr-FR" altLang="fr-FR" sz="2400" dirty="0">
              <a:latin typeface="Times New Roman" pitchFamily="18" charset="0"/>
            </a:endParaRPr>
          </a:p>
          <a:p>
            <a:pPr algn="l">
              <a:lnSpc>
                <a:spcPct val="80000"/>
              </a:lnSpc>
              <a:buFontTx/>
              <a:buNone/>
            </a:pPr>
            <a:r>
              <a:rPr lang="fr-FR" altLang="fr-FR" sz="2400" dirty="0">
                <a:latin typeface="Times New Roman" pitchFamily="18" charset="0"/>
              </a:rPr>
              <a:t>          </a:t>
            </a:r>
            <a:r>
              <a:rPr lang="fr-FR" altLang="fr-FR" sz="2400" dirty="0" smtClean="0">
                <a:latin typeface="Times New Roman" pitchFamily="18" charset="0"/>
              </a:rPr>
              <a:t>  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fr-FR" altLang="fr-FR" sz="2400" dirty="0" smtClean="0">
                <a:latin typeface="Times New Roman" pitchFamily="18" charset="0"/>
              </a:rPr>
              <a:t>Revoir </a:t>
            </a:r>
            <a:r>
              <a:rPr lang="fr-FR" altLang="fr-FR" sz="2400" dirty="0">
                <a:latin typeface="Times New Roman" pitchFamily="18" charset="0"/>
              </a:rPr>
              <a:t>le besoin et la dose des </a:t>
            </a:r>
            <a:r>
              <a:rPr lang="fr-FR" altLang="fr-FR" sz="2400" dirty="0" smtClean="0">
                <a:latin typeface="Times New Roman" pitchFamily="18" charset="0"/>
              </a:rPr>
              <a:t>diurétique </a:t>
            </a:r>
            <a:r>
              <a:rPr lang="fr-FR" altLang="fr-FR" sz="2400" dirty="0">
                <a:latin typeface="Times New Roman" pitchFamily="18" charset="0"/>
              </a:rPr>
              <a:t>avant le </a:t>
            </a:r>
            <a:r>
              <a:rPr lang="fr-FR" altLang="fr-FR" sz="2400" dirty="0" smtClean="0">
                <a:latin typeface="Times New Roman" pitchFamily="18" charset="0"/>
              </a:rPr>
              <a:t>début </a:t>
            </a:r>
            <a:r>
              <a:rPr lang="fr-FR" altLang="fr-FR" sz="2400" dirty="0">
                <a:latin typeface="Times New Roman" pitchFamily="18" charset="0"/>
              </a:rPr>
              <a:t>des IEC</a:t>
            </a:r>
          </a:p>
          <a:p>
            <a:pPr lvl="1" algn="l">
              <a:lnSpc>
                <a:spcPct val="80000"/>
              </a:lnSpc>
            </a:pPr>
            <a:r>
              <a:rPr lang="fr-FR" altLang="fr-FR" sz="2400" dirty="0">
                <a:latin typeface="Times New Roman" pitchFamily="18" charset="0"/>
              </a:rPr>
              <a:t>Connaître fonction rénale et kaliémie </a:t>
            </a:r>
          </a:p>
          <a:p>
            <a:pPr lvl="1" algn="l">
              <a:lnSpc>
                <a:spcPct val="80000"/>
              </a:lnSpc>
            </a:pPr>
            <a:r>
              <a:rPr lang="fr-FR" altLang="fr-FR" sz="2400" dirty="0" smtClean="0">
                <a:latin typeface="Times New Roman" pitchFamily="18" charset="0"/>
              </a:rPr>
              <a:t>Commencer </a:t>
            </a:r>
            <a:r>
              <a:rPr lang="fr-FR" altLang="fr-FR" sz="2400" dirty="0">
                <a:latin typeface="Times New Roman" pitchFamily="18" charset="0"/>
              </a:rPr>
              <a:t>avec des faible dose et augmenter progressivement jusqu’a la dose maximale </a:t>
            </a:r>
            <a:r>
              <a:rPr lang="fr-FR" altLang="fr-FR" sz="2400" dirty="0" smtClean="0">
                <a:latin typeface="Times New Roman" pitchFamily="18" charset="0"/>
              </a:rPr>
              <a:t>tolérée </a:t>
            </a:r>
            <a:r>
              <a:rPr lang="fr-FR" altLang="fr-FR" sz="2400" dirty="0">
                <a:latin typeface="Times New Roman" pitchFamily="18" charset="0"/>
              </a:rPr>
              <a:t>et ne pas se fonder sur l’amélioration clinique </a:t>
            </a:r>
          </a:p>
          <a:p>
            <a:pPr lvl="1" algn="l">
              <a:lnSpc>
                <a:spcPct val="80000"/>
              </a:lnSpc>
            </a:pPr>
            <a:r>
              <a:rPr lang="fr-FR" altLang="fr-FR" sz="2400" dirty="0" smtClean="0">
                <a:latin typeface="Times New Roman" pitchFamily="18" charset="0"/>
              </a:rPr>
              <a:t>Surveillance </a:t>
            </a:r>
            <a:r>
              <a:rPr lang="fr-FR" altLang="fr-FR" sz="2400" dirty="0">
                <a:latin typeface="Times New Roman" pitchFamily="18" charset="0"/>
              </a:rPr>
              <a:t>de la TA. créatinine et kaliémie </a:t>
            </a:r>
            <a:endParaRPr lang="fr-FR" altLang="fr-FR" sz="2400" dirty="0" smtClean="0">
              <a:latin typeface="Times New Roman" pitchFamily="18" charset="0"/>
            </a:endParaRPr>
          </a:p>
          <a:p>
            <a:pPr lvl="1" algn="l">
              <a:lnSpc>
                <a:spcPct val="80000"/>
              </a:lnSpc>
            </a:pPr>
            <a:r>
              <a:rPr lang="fr-FR" altLang="fr-FR" sz="2400" dirty="0" smtClean="0">
                <a:latin typeface="Times New Roman" pitchFamily="18" charset="0"/>
              </a:rPr>
              <a:t>Arrêter </a:t>
            </a:r>
            <a:r>
              <a:rPr lang="fr-FR" altLang="fr-FR" sz="2400" dirty="0">
                <a:latin typeface="Times New Roman" pitchFamily="18" charset="0"/>
              </a:rPr>
              <a:t>le </a:t>
            </a:r>
            <a:r>
              <a:rPr lang="fr-FR" altLang="fr-FR" sz="2400" dirty="0" err="1">
                <a:latin typeface="Times New Roman" pitchFamily="18" charset="0"/>
              </a:rPr>
              <a:t>trt</a:t>
            </a:r>
            <a:r>
              <a:rPr lang="fr-FR" altLang="fr-FR" sz="2400" dirty="0">
                <a:latin typeface="Times New Roman" pitchFamily="18" charset="0"/>
              </a:rPr>
              <a:t> si </a:t>
            </a:r>
            <a:r>
              <a:rPr lang="fr-FR" altLang="fr-FR" sz="2400" dirty="0" smtClean="0">
                <a:latin typeface="Times New Roman" pitchFamily="18" charset="0"/>
              </a:rPr>
              <a:t>altération </a:t>
            </a:r>
            <a:r>
              <a:rPr lang="fr-FR" altLang="fr-FR" sz="2400" dirty="0">
                <a:latin typeface="Times New Roman" pitchFamily="18" charset="0"/>
              </a:rPr>
              <a:t>de la fonction </a:t>
            </a:r>
            <a:r>
              <a:rPr lang="fr-FR" altLang="fr-FR" sz="2400" dirty="0" smtClean="0">
                <a:latin typeface="Times New Roman" pitchFamily="18" charset="0"/>
              </a:rPr>
              <a:t>rénale</a:t>
            </a:r>
            <a:endParaRPr lang="fr-FR" altLang="fr-FR" sz="2400" dirty="0">
              <a:latin typeface="Times New Roman" pitchFamily="18" charset="0"/>
            </a:endParaRPr>
          </a:p>
          <a:p>
            <a:pPr lvl="1">
              <a:lnSpc>
                <a:spcPct val="80000"/>
              </a:lnSpc>
            </a:pPr>
            <a:endParaRPr lang="fr-FR" altLang="fr-FR" sz="1800" dirty="0">
              <a:latin typeface="Times New Roman" pitchFamily="18" charset="0"/>
            </a:endParaRPr>
          </a:p>
          <a:p>
            <a:pPr lvl="1">
              <a:lnSpc>
                <a:spcPct val="80000"/>
              </a:lnSpc>
            </a:pPr>
            <a:endParaRPr lang="fr-FR" altLang="fr-FR" sz="2000" b="1" dirty="0">
              <a:latin typeface="Times New Roman" pitchFamily="18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566389" y="6237290"/>
            <a:ext cx="24208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fr-FR" altLang="fr-FR"/>
              <a:t>ESH Guidelines 2007</a:t>
            </a:r>
          </a:p>
        </p:txBody>
      </p:sp>
    </p:spTree>
    <p:extLst>
      <p:ext uri="{BB962C8B-B14F-4D97-AF65-F5344CB8AC3E}">
        <p14:creationId xmlns:p14="http://schemas.microsoft.com/office/powerpoint/2010/main" val="18071694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62708" y="228600"/>
            <a:ext cx="8106508" cy="1143000"/>
          </a:xfrm>
        </p:spPr>
        <p:txBody>
          <a:bodyPr>
            <a:normAutofit/>
          </a:bodyPr>
          <a:lstStyle/>
          <a:p>
            <a:r>
              <a:rPr lang="fr-FR" altLang="fr-FR" sz="4000" b="1">
                <a:solidFill>
                  <a:srgbClr val="003399"/>
                </a:solidFill>
                <a:latin typeface="Times New Roman" pitchFamily="18" charset="0"/>
              </a:rPr>
              <a:t>IEC : Doses </a:t>
            </a:r>
            <a:r>
              <a:rPr lang="fr-FR" altLang="fr-FR" b="1">
                <a:solidFill>
                  <a:srgbClr val="003399"/>
                </a:solidFill>
                <a:latin typeface="Times New Roman" pitchFamily="18" charset="0"/>
              </a:rPr>
              <a:t>recommandées</a:t>
            </a:r>
            <a:r>
              <a:rPr lang="fr-FR" altLang="fr-FR" sz="4000" b="1">
                <a:solidFill>
                  <a:srgbClr val="003399"/>
                </a:solidFill>
                <a:latin typeface="Times New Roman" pitchFamily="18" charset="0"/>
              </a:rPr>
              <a:t> dans l’IC</a:t>
            </a:r>
            <a:endParaRPr lang="fr-FR" altLang="fr-FR" sz="6000" b="1">
              <a:solidFill>
                <a:srgbClr val="003399"/>
              </a:solidFill>
              <a:latin typeface="Arial" pitchFamily="34" charset="0"/>
            </a:endParaRP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682625" y="1890713"/>
          <a:ext cx="7689850" cy="603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Document" r:id="rId3" imgW="8415011" imgH="6609304" progId="Word.Document.8">
                  <p:embed/>
                </p:oleObj>
              </mc:Choice>
              <mc:Fallback>
                <p:oleObj name="Document" r:id="rId3" imgW="8415011" imgH="6609304" progId="Word.Document.8">
                  <p:embed/>
                  <p:pic>
                    <p:nvPicPr>
                      <p:cNvPr id="0" name="Picture 1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1890713"/>
                        <a:ext cx="7689850" cy="603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58985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16574" y="2924175"/>
            <a:ext cx="7772400" cy="923330"/>
          </a:xfrm>
        </p:spPr>
        <p:txBody>
          <a:bodyPr>
            <a:normAutofit/>
          </a:bodyPr>
          <a:lstStyle/>
          <a:p>
            <a:r>
              <a:rPr lang="fr-FR" altLang="fr-FR" sz="6000" b="1" u="none" dirty="0">
                <a:solidFill>
                  <a:srgbClr val="00CC00"/>
                </a:solidFill>
              </a:rPr>
              <a:t>             </a:t>
            </a:r>
            <a:r>
              <a:rPr lang="fr-FR" altLang="fr-FR" sz="6000" b="1" u="sng" dirty="0">
                <a:solidFill>
                  <a:srgbClr val="00CC00"/>
                </a:solidFill>
              </a:rPr>
              <a:t>ARA II</a:t>
            </a:r>
          </a:p>
        </p:txBody>
      </p:sp>
    </p:spTree>
    <p:extLst>
      <p:ext uri="{BB962C8B-B14F-4D97-AF65-F5344CB8AC3E}">
        <p14:creationId xmlns:p14="http://schemas.microsoft.com/office/powerpoint/2010/main" val="5654496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"/>
            <a:ext cx="8229600" cy="981075"/>
          </a:xfrm>
        </p:spPr>
        <p:txBody>
          <a:bodyPr/>
          <a:lstStyle/>
          <a:p>
            <a:r>
              <a:rPr lang="fr-FR" altLang="fr-FR" sz="2400" b="1" u="sng" dirty="0">
                <a:latin typeface="Arial Rounded MT Bold" pitchFamily="34" charset="0"/>
              </a:rPr>
              <a:t>Antagonistes des récepteurs de l’angiotensine II</a:t>
            </a:r>
            <a:br>
              <a:rPr lang="fr-FR" altLang="fr-FR" sz="2400" b="1" u="sng" dirty="0">
                <a:latin typeface="Arial Rounded MT Bold" pitchFamily="34" charset="0"/>
              </a:rPr>
            </a:br>
            <a:r>
              <a:rPr lang="fr-FR" altLang="fr-FR" sz="2400" b="1" u="sng" dirty="0">
                <a:latin typeface="Arial Rounded MT Bold" pitchFamily="34" charset="0"/>
              </a:rPr>
              <a:t>(ARA II</a:t>
            </a:r>
            <a:r>
              <a:rPr lang="fr-FR" altLang="fr-FR" sz="2400" b="1" u="sng" dirty="0" smtClean="0">
                <a:latin typeface="Arial Rounded MT Bold" pitchFamily="34" charset="0"/>
              </a:rPr>
              <a:t>)</a:t>
            </a:r>
            <a:endParaRPr lang="fr-FR" altLang="fr-FR" sz="2400" b="1" u="sng" dirty="0">
              <a:latin typeface="Arial Rounded MT Bold" pitchFamily="34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216877" y="1340768"/>
            <a:ext cx="8927123" cy="342851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fr-FR" altLang="fr-FR" sz="2000" i="1" dirty="0">
                <a:latin typeface="Arial Rounded MT Bold" pitchFamily="34" charset="0"/>
              </a:rPr>
              <a:t>Diminuent </a:t>
            </a:r>
            <a:r>
              <a:rPr lang="fr-FR" altLang="fr-FR" sz="2000" i="1" dirty="0" err="1">
                <a:latin typeface="Arial Rounded MT Bold" pitchFamily="34" charset="0"/>
              </a:rPr>
              <a:t>morbimortalité</a:t>
            </a:r>
            <a:r>
              <a:rPr lang="fr-FR" altLang="fr-FR" sz="2000" i="1" dirty="0">
                <a:latin typeface="Arial Rounded MT Bold" pitchFamily="34" charset="0"/>
              </a:rPr>
              <a:t>(CHARM…) (Classe de recommandation I, niveau de preuve B).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fr-FR" altLang="fr-FR" sz="2000" i="1" dirty="0">
              <a:latin typeface="Arial Rounded MT Bold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fr-FR" altLang="fr-FR" sz="2000" i="1" dirty="0">
                <a:latin typeface="Arial Rounded MT Bold" pitchFamily="34" charset="0"/>
              </a:rPr>
              <a:t>Les ARA II et les IEC semblent avoir une efficacité comparable en termes de </a:t>
            </a:r>
            <a:r>
              <a:rPr lang="fr-FR" altLang="fr-FR" sz="2000" i="1" dirty="0" err="1">
                <a:latin typeface="Arial Rounded MT Bold" pitchFamily="34" charset="0"/>
              </a:rPr>
              <a:t>morbimortalité</a:t>
            </a:r>
            <a:r>
              <a:rPr lang="fr-FR" altLang="fr-FR" sz="2000" i="1" dirty="0">
                <a:latin typeface="Arial Rounded MT Bold" pitchFamily="34" charset="0"/>
              </a:rPr>
              <a:t> dans l’IC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fr-FR" altLang="fr-FR" sz="2000" i="1" dirty="0">
              <a:latin typeface="Arial Rounded MT Bold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fr-FR" altLang="fr-FR" sz="2000" i="1" dirty="0">
                <a:latin typeface="Arial Rounded MT Bold" pitchFamily="34" charset="0"/>
              </a:rPr>
              <a:t>Les ARA II peuvent être utilisés en  remplacement des IEC chez des patients symptomatiques ne les tolérant pas (CHARM-Alternative)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fr-FR" altLang="fr-FR" sz="2000" i="1" dirty="0">
              <a:latin typeface="Arial Rounded MT Bold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fr-FR" altLang="fr-FR" sz="2000" i="1" dirty="0" smtClean="0">
                <a:latin typeface="Arial Rounded MT Bold" pitchFamily="34" charset="0"/>
              </a:rPr>
              <a:t>Le </a:t>
            </a:r>
            <a:r>
              <a:rPr lang="fr-FR" altLang="fr-FR" sz="2000" i="1" dirty="0">
                <a:latin typeface="Arial Rounded MT Bold" pitchFamily="34" charset="0"/>
              </a:rPr>
              <a:t>schéma d’initiation et de suivi d’un traitement par ARA II est comparable à celui des IEC.</a:t>
            </a:r>
          </a:p>
        </p:txBody>
      </p:sp>
    </p:spTree>
    <p:extLst>
      <p:ext uri="{BB962C8B-B14F-4D97-AF65-F5344CB8AC3E}">
        <p14:creationId xmlns:p14="http://schemas.microsoft.com/office/powerpoint/2010/main" val="1916514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9802" y="0"/>
            <a:ext cx="21266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Définition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8738" y="1324278"/>
            <a:ext cx="8836661" cy="4311693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55600" marR="5080" indent="-342900">
              <a:lnSpc>
                <a:spcPct val="902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Calibri"/>
                <a:cs typeface="Calibri"/>
              </a:rPr>
              <a:t>La </a:t>
            </a:r>
            <a:r>
              <a:rPr sz="2800" b="1" spc="-15" dirty="0">
                <a:latin typeface="Calibri"/>
                <a:cs typeface="Calibri"/>
              </a:rPr>
              <a:t>société </a:t>
            </a:r>
            <a:r>
              <a:rPr sz="2800" b="1" spc="-10" dirty="0">
                <a:latin typeface="Calibri"/>
                <a:cs typeface="Calibri"/>
              </a:rPr>
              <a:t>Européenne </a:t>
            </a:r>
            <a:r>
              <a:rPr sz="2800" b="1" spc="-5" dirty="0">
                <a:latin typeface="Calibri"/>
                <a:cs typeface="Calibri"/>
              </a:rPr>
              <a:t>de </a:t>
            </a:r>
            <a:r>
              <a:rPr sz="2800" b="1" spc="-15" dirty="0">
                <a:latin typeface="Calibri"/>
                <a:cs typeface="Calibri"/>
              </a:rPr>
              <a:t>cardiologie considère </a:t>
            </a:r>
            <a:r>
              <a:rPr sz="2800" b="1" spc="-5" dirty="0">
                <a:latin typeface="Calibri"/>
                <a:cs typeface="Calibri"/>
              </a:rPr>
              <a:t>que </a:t>
            </a:r>
            <a:r>
              <a:rPr sz="2800" b="1" spc="-10" dirty="0">
                <a:latin typeface="Calibri"/>
                <a:cs typeface="Calibri"/>
              </a:rPr>
              <a:t>le  </a:t>
            </a:r>
            <a:r>
              <a:rPr sz="2800" b="1" spc="-15" dirty="0">
                <a:latin typeface="Calibri"/>
                <a:cs typeface="Calibri"/>
              </a:rPr>
              <a:t>syndrome </a:t>
            </a:r>
            <a:r>
              <a:rPr sz="2800" b="1" spc="-5" dirty="0">
                <a:latin typeface="Calibri"/>
                <a:cs typeface="Calibri"/>
              </a:rPr>
              <a:t>insuffisance </a:t>
            </a:r>
            <a:r>
              <a:rPr sz="2800" b="1" spc="-10" dirty="0">
                <a:latin typeface="Calibri"/>
                <a:cs typeface="Calibri"/>
              </a:rPr>
              <a:t>cardiaque </a:t>
            </a:r>
            <a:r>
              <a:rPr sz="2800" b="1" spc="-15" dirty="0">
                <a:latin typeface="Calibri"/>
                <a:cs typeface="Calibri"/>
              </a:rPr>
              <a:t>regroupe </a:t>
            </a:r>
            <a:r>
              <a:rPr sz="2800" b="1" dirty="0">
                <a:latin typeface="Calibri"/>
                <a:cs typeface="Calibri"/>
              </a:rPr>
              <a:t>2  </a:t>
            </a:r>
            <a:r>
              <a:rPr sz="2800" b="1" spc="-15" dirty="0">
                <a:latin typeface="Calibri"/>
                <a:cs typeface="Calibri"/>
              </a:rPr>
              <a:t>caractéristiques: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3800" dirty="0">
              <a:latin typeface="Times New Roman"/>
              <a:cs typeface="Times New Roman"/>
            </a:endParaRPr>
          </a:p>
          <a:p>
            <a:pPr marL="730885" marR="461645" lvl="1">
              <a:lnSpc>
                <a:spcPts val="3020"/>
              </a:lnSpc>
              <a:spcBef>
                <a:spcPts val="5"/>
              </a:spcBef>
              <a:buAutoNum type="arabicPlain"/>
              <a:tabLst>
                <a:tab pos="1102360" algn="l"/>
              </a:tabLst>
            </a:pPr>
            <a:r>
              <a:rPr lang="fr-FR" sz="2800" b="1" spc="-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Des </a:t>
            </a:r>
            <a:r>
              <a:rPr sz="2800" b="1" spc="-15" dirty="0">
                <a:latin typeface="Calibri"/>
                <a:cs typeface="Calibri"/>
              </a:rPr>
              <a:t>symptômes </a:t>
            </a:r>
            <a:r>
              <a:rPr sz="2800" b="1" spc="-5" dirty="0">
                <a:latin typeface="Calibri"/>
                <a:cs typeface="Calibri"/>
              </a:rPr>
              <a:t>d’insuffisance </a:t>
            </a:r>
            <a:r>
              <a:rPr sz="2800" b="1" spc="-10" dirty="0">
                <a:latin typeface="Calibri"/>
                <a:cs typeface="Calibri"/>
              </a:rPr>
              <a:t>cardiaque  </a:t>
            </a:r>
            <a:r>
              <a:rPr sz="2800" b="1" spc="-15" dirty="0">
                <a:latin typeface="Calibri"/>
                <a:cs typeface="Calibri"/>
              </a:rPr>
              <a:t>(dyspnée,fatigue, </a:t>
            </a:r>
            <a:r>
              <a:rPr sz="2800" b="1" spc="-10" dirty="0">
                <a:latin typeface="Calibri"/>
                <a:cs typeface="Calibri"/>
              </a:rPr>
              <a:t>toux,oedèmes </a:t>
            </a:r>
            <a:r>
              <a:rPr sz="2800" b="1" spc="-5" dirty="0">
                <a:latin typeface="Calibri"/>
                <a:cs typeface="Calibri"/>
              </a:rPr>
              <a:t>des</a:t>
            </a:r>
            <a:r>
              <a:rPr sz="2800" b="1" spc="1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chevilles….)</a:t>
            </a:r>
            <a:endParaRPr sz="28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Calibri"/>
              <a:buAutoNum type="arabicPlain"/>
            </a:pPr>
            <a:endParaRPr sz="3800" dirty="0">
              <a:latin typeface="Times New Roman"/>
              <a:cs typeface="Times New Roman"/>
            </a:endParaRPr>
          </a:p>
          <a:p>
            <a:pPr marL="730885" marR="69850" lvl="1">
              <a:lnSpc>
                <a:spcPts val="3020"/>
              </a:lnSpc>
              <a:buAutoNum type="arabicPlain"/>
              <a:tabLst>
                <a:tab pos="1102360" algn="l"/>
              </a:tabLst>
            </a:pPr>
            <a:r>
              <a:rPr lang="fr-FR" sz="2800" b="1" spc="-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La </a:t>
            </a:r>
            <a:r>
              <a:rPr sz="2800" b="1" spc="-15" dirty="0">
                <a:latin typeface="Calibri"/>
                <a:cs typeface="Calibri"/>
              </a:rPr>
              <a:t>preuve </a:t>
            </a:r>
            <a:r>
              <a:rPr sz="2800" b="1" spc="-5" dirty="0">
                <a:latin typeface="Calibri"/>
                <a:cs typeface="Calibri"/>
              </a:rPr>
              <a:t>objective </a:t>
            </a:r>
            <a:r>
              <a:rPr sz="2800" b="1" spc="-15" dirty="0">
                <a:latin typeface="Calibri"/>
                <a:cs typeface="Calibri"/>
              </a:rPr>
              <a:t>d’une dysfonction </a:t>
            </a:r>
            <a:r>
              <a:rPr sz="2800" b="1" spc="-20" dirty="0">
                <a:latin typeface="Calibri"/>
                <a:cs typeface="Calibri"/>
              </a:rPr>
              <a:t>systolique  et/ou </a:t>
            </a:r>
            <a:r>
              <a:rPr sz="2800" b="1" spc="-15" dirty="0">
                <a:latin typeface="Calibri"/>
                <a:cs typeface="Calibri"/>
              </a:rPr>
              <a:t>diastolique </a:t>
            </a:r>
            <a:r>
              <a:rPr sz="2800" b="1" spc="-5" dirty="0">
                <a:latin typeface="Calibri"/>
                <a:cs typeface="Calibri"/>
              </a:rPr>
              <a:t>au </a:t>
            </a:r>
            <a:r>
              <a:rPr sz="2800" b="1" spc="-15" dirty="0">
                <a:latin typeface="Calibri"/>
                <a:cs typeface="Calibri"/>
              </a:rPr>
              <a:t>repos </a:t>
            </a:r>
            <a:r>
              <a:rPr sz="2800" b="1" spc="-5" dirty="0">
                <a:latin typeface="Calibri"/>
                <a:cs typeface="Calibri"/>
              </a:rPr>
              <a:t>de </a:t>
            </a:r>
            <a:r>
              <a:rPr sz="2800" b="1" spc="-20" dirty="0">
                <a:latin typeface="Calibri"/>
                <a:cs typeface="Calibri"/>
              </a:rPr>
              <a:t>préférence </a:t>
            </a:r>
            <a:r>
              <a:rPr sz="2800" b="1" spc="-5" dirty="0">
                <a:latin typeface="Calibri"/>
                <a:cs typeface="Calibri"/>
              </a:rPr>
              <a:t>par  </a:t>
            </a:r>
            <a:r>
              <a:rPr sz="2800" b="1" spc="-15" dirty="0">
                <a:latin typeface="Calibri"/>
                <a:cs typeface="Calibri"/>
              </a:rPr>
              <a:t>échocardiographie.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fr-FR" altLang="fr-FR" b="1">
                <a:solidFill>
                  <a:srgbClr val="003399"/>
                </a:solidFill>
              </a:rPr>
              <a:t>Béta-bloquants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905000"/>
            <a:ext cx="7543800" cy="685800"/>
          </a:xfrm>
        </p:spPr>
        <p:txBody>
          <a:bodyPr/>
          <a:lstStyle/>
          <a:p>
            <a:r>
              <a:rPr lang="fr-FR" altLang="fr-FR"/>
              <a:t>Réduisent la vitesse, économisent l’énergie</a:t>
            </a:r>
          </a:p>
        </p:txBody>
      </p:sp>
      <p:sp>
        <p:nvSpPr>
          <p:cNvPr id="41988" name="Rectangle 8"/>
          <p:cNvSpPr>
            <a:spLocks noChangeArrowheads="1"/>
          </p:cNvSpPr>
          <p:nvPr/>
        </p:nvSpPr>
        <p:spPr bwMode="auto">
          <a:xfrm>
            <a:off x="7924800" y="6324602"/>
            <a:ext cx="10438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800">
                <a:solidFill>
                  <a:srgbClr val="000000"/>
                </a:solidFill>
              </a:rPr>
              <a:t>R. Leung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182574" y="2636838"/>
            <a:ext cx="6935665" cy="4013200"/>
            <a:chOff x="144" y="1168"/>
            <a:chExt cx="4733" cy="2528"/>
          </a:xfrm>
        </p:grpSpPr>
        <p:pic>
          <p:nvPicPr>
            <p:cNvPr id="41990" name="Picture 11" descr="NormaleO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373"/>
              <a:ext cx="3917" cy="2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991" name="Group 12"/>
            <p:cNvGrpSpPr>
              <a:grpSpLocks/>
            </p:cNvGrpSpPr>
            <p:nvPr/>
          </p:nvGrpSpPr>
          <p:grpSpPr bwMode="auto">
            <a:xfrm>
              <a:off x="448" y="2540"/>
              <a:ext cx="111" cy="1156"/>
              <a:chOff x="448" y="2236"/>
              <a:chExt cx="111" cy="1156"/>
            </a:xfrm>
          </p:grpSpPr>
          <p:sp>
            <p:nvSpPr>
              <p:cNvPr id="41993" name="Rectangle 13"/>
              <p:cNvSpPr>
                <a:spLocks noChangeArrowheads="1"/>
              </p:cNvSpPr>
              <p:nvPr/>
            </p:nvSpPr>
            <p:spPr bwMode="auto">
              <a:xfrm>
                <a:off x="448" y="2236"/>
                <a:ext cx="111" cy="115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41994" name="Rectangle 14"/>
              <p:cNvSpPr>
                <a:spLocks noChangeArrowheads="1"/>
              </p:cNvSpPr>
              <p:nvPr/>
            </p:nvSpPr>
            <p:spPr bwMode="auto">
              <a:xfrm>
                <a:off x="460" y="2236"/>
                <a:ext cx="86" cy="115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41995" name="Rectangle 15"/>
              <p:cNvSpPr>
                <a:spLocks noChangeArrowheads="1"/>
              </p:cNvSpPr>
              <p:nvPr/>
            </p:nvSpPr>
            <p:spPr bwMode="auto">
              <a:xfrm>
                <a:off x="473" y="2236"/>
                <a:ext cx="60" cy="115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41992" name="Picture 16" descr="speed limi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168"/>
              <a:ext cx="727" cy="1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191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700808"/>
            <a:ext cx="8229600" cy="367240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fr-FR" altLang="fr-FR" sz="2600" b="1" i="1" u="sng" dirty="0">
                <a:solidFill>
                  <a:srgbClr val="CC3300"/>
                </a:solidFill>
                <a:latin typeface="Times New Roman" pitchFamily="18" charset="0"/>
              </a:rPr>
              <a:t>Instauration du traitement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fr-FR" altLang="fr-FR" sz="2600" i="1" dirty="0">
              <a:latin typeface="Arial Rounded MT Bold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fr-FR" altLang="fr-FR" sz="2600" i="1" dirty="0">
                <a:latin typeface="Arial Rounded MT Bold" pitchFamily="34" charset="0"/>
              </a:rPr>
              <a:t> l’instauration du TRT doit donc s’effectuer sous surveillance médicale attentive à chaque pallier 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fr-FR" altLang="fr-FR" sz="2600" i="1" dirty="0">
              <a:latin typeface="Arial Rounded MT Bold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fr-FR" altLang="fr-FR" sz="2600" i="1" dirty="0">
                <a:latin typeface="Arial Rounded MT Bold" pitchFamily="34" charset="0"/>
              </a:rPr>
              <a:t>L’augmentation progressive des doses sera adaptée à chaque réponse individuelle.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fr-FR" altLang="fr-FR" sz="2600" i="1" dirty="0">
              <a:latin typeface="Arial Rounded MT Bold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fr-FR" altLang="fr-FR" sz="2600" i="1" dirty="0">
                <a:latin typeface="Arial Rounded MT Bold" pitchFamily="34" charset="0"/>
              </a:rPr>
              <a:t> Les patients doivent être sous traitement de fond avec un IEC, s’il n’est pas contre-indiqué.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fr-FR" altLang="fr-FR" sz="2000" i="1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7401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620713"/>
            <a:ext cx="8229600" cy="221599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altLang="fr-FR" sz="2400" i="1" dirty="0"/>
              <a:t>Débuter par une dose très faible  et augmenter progressivement la dose jusqu’à atteindre la dose d’entretien qui s’est révélée efficace lors d’essais cliniques.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fr-FR" altLang="fr-FR" sz="2400" i="1" dirty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altLang="fr-FR" sz="2400" i="1" dirty="0"/>
              <a:t> </a:t>
            </a:r>
            <a:r>
              <a:rPr lang="fr-FR" altLang="fr-FR" sz="2400" i="1" dirty="0" smtClean="0"/>
              <a:t> </a:t>
            </a:r>
            <a:r>
              <a:rPr lang="fr-FR" altLang="fr-FR" sz="2400" i="1" dirty="0"/>
              <a:t>Si apparition de symptômes à l’introduction des </a:t>
            </a:r>
            <a:r>
              <a:rPr lang="fr-FR" altLang="fr-FR" sz="2400" i="1" dirty="0" smtClean="0"/>
              <a:t>BB=arrêt</a:t>
            </a:r>
            <a:endParaRPr lang="fr-FR" altLang="fr-FR" sz="2400" i="1" dirty="0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4040067" y="5589605"/>
            <a:ext cx="41206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7254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73" name="Group 121"/>
          <p:cNvGraphicFramePr>
            <a:graphicFrameLocks noGrp="1"/>
          </p:cNvGraphicFramePr>
          <p:nvPr>
            <p:ph type="tbl" idx="1"/>
          </p:nvPr>
        </p:nvGraphicFramePr>
        <p:xfrm>
          <a:off x="178777" y="770793"/>
          <a:ext cx="8641374" cy="3830164"/>
        </p:xfrm>
        <a:graphic>
          <a:graphicData uri="http://schemas.openxmlformats.org/drawingml/2006/table">
            <a:tbl>
              <a:tblPr/>
              <a:tblGrid>
                <a:gridCol w="18009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06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32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199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4158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440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MEDICAMENT</a:t>
                      </a:r>
                    </a:p>
                  </a:txBody>
                  <a:tcPr marL="84406" marR="84406" marT="42203" marB="422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1ERE DOSE.</a:t>
                      </a: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TITRATION</a:t>
                      </a: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PDE TITRATION </a:t>
                      </a: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DOSE CIBLE</a:t>
                      </a: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CI</a:t>
                      </a: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43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CARVEDILOL</a:t>
                      </a:r>
                    </a:p>
                  </a:txBody>
                  <a:tcPr marL="84406" marR="84406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3.125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6,25 -12,5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25 - 50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15 JOURS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50mg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(en2prise/j)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•asthme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•BPCO sévère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•bradycardie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Symptmatique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•BAV 2°,3°N App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•Hypotension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symptmatique</a:t>
                      </a: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38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BISOPROLOL</a:t>
                      </a:r>
                    </a:p>
                  </a:txBody>
                  <a:tcPr marL="84406" marR="84406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1.25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2,5 – 3,75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5 – 7,5  -10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1 S</a:t>
                      </a:r>
                      <a:r>
                        <a:rPr kumimoji="0" lang="fr-FR" altLang="fr-F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r>
                        <a:rPr kumimoji="0" lang="en-US" altLang="fr-F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5mg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fr-F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S−&gt;10mg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10mg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(une prise/j)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52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METOPROLOL SUCCINATE</a:t>
                      </a:r>
                    </a:p>
                  </a:txBody>
                  <a:tcPr marL="84406" marR="84406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12.5-25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25 – 50 -100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Une semaine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200mg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(une prise/j)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94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NEBIVOLOL</a:t>
                      </a:r>
                    </a:p>
                  </a:txBody>
                  <a:tcPr marL="84406" marR="84406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1.25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2,5 – 5 -10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Une semaine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10mg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3672" name="Text Box 120"/>
          <p:cNvSpPr txBox="1">
            <a:spLocks noChangeArrowheads="1"/>
          </p:cNvSpPr>
          <p:nvPr/>
        </p:nvSpPr>
        <p:spPr bwMode="auto">
          <a:xfrm>
            <a:off x="383931" y="4758104"/>
            <a:ext cx="83761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fr-FR" sz="1846" i="1" dirty="0" smtClean="0">
                <a:cs typeface="Arial" panose="020B0604020202020204" pitchFamily="34" charset="0"/>
              </a:rPr>
              <a:t>  </a:t>
            </a:r>
            <a:r>
              <a:rPr lang="en-US" altLang="fr-FR" sz="2400" i="1" dirty="0">
                <a:cs typeface="Arial" panose="020B0604020202020204" pitchFamily="34" charset="0"/>
              </a:rPr>
              <a:t>Surveillance</a:t>
            </a:r>
            <a:r>
              <a:rPr lang="fr-FR" altLang="fr-FR" sz="2400" i="1" dirty="0"/>
              <a:t> : TA, FC, ECG </a:t>
            </a:r>
            <a:r>
              <a:rPr lang="fr-FR" altLang="fr-FR" sz="2400" i="1" dirty="0" smtClean="0"/>
              <a:t>a chaque pallier</a:t>
            </a:r>
            <a:endParaRPr lang="fr-FR" alt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14730060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923" y="17"/>
            <a:ext cx="8229600" cy="836613"/>
          </a:xfrm>
        </p:spPr>
        <p:txBody>
          <a:bodyPr/>
          <a:lstStyle/>
          <a:p>
            <a:r>
              <a:rPr lang="fr-FR" altLang="fr-FR" sz="3200" b="1" u="sng">
                <a:solidFill>
                  <a:srgbClr val="00CC00"/>
                </a:solidFill>
                <a:latin typeface="Arial Rounded MT Bold" pitchFamily="34" charset="0"/>
              </a:rPr>
              <a:t>AGENTS INOTROPES POSITIFS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fr-FR" altLang="fr-FR" sz="230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fr-FR" altLang="fr-FR" sz="2300" i="1">
                <a:latin typeface="Arial Rounded MT Bold" pitchFamily="34" charset="0"/>
              </a:rPr>
              <a:t>Fréquemment utilisés par voie IV en cas d’IC sévère avec signes de congestion pulmonaire et hypo perfusion périphérique.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fr-FR" altLang="fr-FR" sz="2300" i="1">
              <a:latin typeface="Arial Rounded MT Bold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fr-FR" altLang="fr-FR" sz="2300" i="1">
                <a:latin typeface="Arial Rounded MT Bold" pitchFamily="34" charset="0"/>
              </a:rPr>
              <a:t> Le produit le plus fréquemment utilisé est la </a:t>
            </a:r>
            <a:r>
              <a:rPr lang="fr-FR" altLang="fr-FR" sz="2300" i="1">
                <a:solidFill>
                  <a:srgbClr val="CC3300"/>
                </a:solidFill>
                <a:latin typeface="Arial Rounded MT Bold" pitchFamily="34" charset="0"/>
              </a:rPr>
              <a:t>Dobutamine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fr-FR" altLang="fr-FR" sz="2300" i="1">
                <a:latin typeface="Arial Rounded MT Bold" pitchFamily="34" charset="0"/>
              </a:rPr>
              <a:t> Les problèmes liés à l’administration de la Dobutamine sont :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fr-FR" altLang="fr-FR" sz="2000" i="1">
                <a:latin typeface="Arial Rounded MT Bold" pitchFamily="34" charset="0"/>
              </a:rPr>
              <a:t>Échappement thérapeutique,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fr-FR" altLang="fr-FR" sz="2000" i="1">
                <a:latin typeface="Arial Rounded MT Bold" pitchFamily="34" charset="0"/>
              </a:rPr>
              <a:t>Accélération de la fréquence cardiaque, 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fr-FR" altLang="fr-FR" sz="2000" i="1">
                <a:latin typeface="Arial Rounded MT Bold" pitchFamily="34" charset="0"/>
              </a:rPr>
              <a:t>Induction d’une tachyarythmie sévère et/ou d’une ischémie myocardique.</a:t>
            </a:r>
          </a:p>
          <a:p>
            <a:pPr>
              <a:lnSpc>
                <a:spcPct val="90000"/>
              </a:lnSpc>
              <a:buFontTx/>
              <a:buNone/>
            </a:pPr>
            <a:endParaRPr lang="fr-FR" altLang="fr-FR" sz="2300" i="1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537286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"/>
            <a:ext cx="8229600" cy="981075"/>
          </a:xfrm>
        </p:spPr>
        <p:txBody>
          <a:bodyPr/>
          <a:lstStyle/>
          <a:p>
            <a:r>
              <a:rPr lang="fr-FR" altLang="fr-FR" sz="3600" b="1" u="sng">
                <a:solidFill>
                  <a:srgbClr val="00CC00"/>
                </a:solidFill>
                <a:latin typeface="Arial Rounded MT Bold" pitchFamily="34" charset="0"/>
              </a:rPr>
              <a:t>Antithrombotiques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213"/>
            <a:ext cx="8229600" cy="4425950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fr-FR" altLang="fr-FR" sz="2000" i="1" dirty="0">
              <a:latin typeface="Arial Rounded MT Bold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fr-FR" altLang="fr-FR" sz="2400" b="1" i="1" u="sng" dirty="0">
                <a:solidFill>
                  <a:srgbClr val="CC3300"/>
                </a:solidFill>
                <a:latin typeface="Arial Rounded MT Bold" pitchFamily="34" charset="0"/>
              </a:rPr>
              <a:t>Antiagrégants plaquettaires</a:t>
            </a:r>
            <a:r>
              <a:rPr lang="fr-FR" altLang="fr-FR" sz="2400" i="1" dirty="0">
                <a:solidFill>
                  <a:srgbClr val="CC3300"/>
                </a:solidFill>
                <a:latin typeface="Arial Rounded MT Bold" pitchFamily="34" charset="0"/>
              </a:rPr>
              <a:t>: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fr-FR" altLang="fr-FR" sz="2400" i="1" dirty="0">
                <a:latin typeface="Arial Rounded MT Bold" pitchFamily="34" charset="0"/>
              </a:rPr>
              <a:t>en prévention secondaire dans l’IC d’origine </a:t>
            </a:r>
            <a:r>
              <a:rPr lang="fr-FR" altLang="fr-FR" sz="2400" i="1" dirty="0" err="1" smtClean="0">
                <a:latin typeface="Arial Rounded MT Bold" pitchFamily="34" charset="0"/>
              </a:rPr>
              <a:t>ischemique</a:t>
            </a:r>
            <a:endParaRPr lang="fr-FR" altLang="fr-FR" sz="2400" i="1" dirty="0" smtClean="0">
              <a:latin typeface="Arial Rounded MT Bold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fr-FR" altLang="fr-FR" sz="2400" i="1" dirty="0" smtClean="0">
              <a:latin typeface="Arial Rounded MT Bold" pitchFamily="34" charset="0"/>
            </a:endParaRPr>
          </a:p>
          <a:p>
            <a:pPr>
              <a:buClr>
                <a:schemeClr val="tx1"/>
              </a:buClr>
              <a:buNone/>
            </a:pPr>
            <a:r>
              <a:rPr lang="fr-FR" altLang="fr-FR" sz="2400" b="1" i="1" u="sng" dirty="0">
                <a:solidFill>
                  <a:srgbClr val="CC3300"/>
                </a:solidFill>
                <a:latin typeface="Arial Rounded MT Bold" pitchFamily="34" charset="0"/>
              </a:rPr>
              <a:t>Digitaliques :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fr-FR" altLang="fr-FR" sz="2400" i="1" dirty="0">
              <a:latin typeface="Arial Rounded MT Bold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fr-FR" altLang="fr-FR" sz="2400" b="1" i="1" u="sng" dirty="0">
                <a:solidFill>
                  <a:srgbClr val="CC3300"/>
                </a:solidFill>
                <a:latin typeface="Arial Rounded MT Bold" pitchFamily="34" charset="0"/>
              </a:rPr>
              <a:t>anticoagulants par voie orale: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fr-FR" altLang="fr-FR" sz="2400" i="1" dirty="0">
                <a:latin typeface="Arial Rounded MT Bold" pitchFamily="34" charset="0"/>
              </a:rPr>
              <a:t>Fortement recommandés(Classe de recommandation I, niveau de preuve A) dans: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fr-FR" altLang="fr-FR" sz="2400" i="1" dirty="0">
                <a:latin typeface="Arial Rounded MT Bold" pitchFamily="34" charset="0"/>
              </a:rPr>
              <a:t>  - L’IC chronique associée à une fibrillation auriculaire,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fr-FR" altLang="fr-FR" sz="2400" i="1" dirty="0">
                <a:latin typeface="Arial Rounded MT Bold" pitchFamily="34" charset="0"/>
              </a:rPr>
              <a:t>  - ATCD d’événements thromboemboliques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fr-FR" altLang="fr-FR" sz="2400" i="1" dirty="0">
                <a:latin typeface="Arial Rounded MT Bold" pitchFamily="34" charset="0"/>
              </a:rPr>
              <a:t>  - Thrombus mobile intra VG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fr-FR" altLang="fr-FR" sz="2400" b="1" i="1" u="sng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4975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259632" y="2420888"/>
            <a:ext cx="72122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3600" b="1" dirty="0">
                <a:solidFill>
                  <a:srgbClr val="3333CC"/>
                </a:solidFill>
                <a:latin typeface="Futura Md BT" pitchFamily="34" charset="0"/>
              </a:rPr>
              <a:t>Resynchronisation ventriculaire</a:t>
            </a:r>
          </a:p>
        </p:txBody>
      </p:sp>
    </p:spTree>
    <p:extLst>
      <p:ext uri="{BB962C8B-B14F-4D97-AF65-F5344CB8AC3E}">
        <p14:creationId xmlns:p14="http://schemas.microsoft.com/office/powerpoint/2010/main" val="54914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edtronic.com/BE/images/ventricular_dysyncrony_f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668" y="785794"/>
            <a:ext cx="4097142" cy="5739550"/>
          </a:xfrm>
          <a:prstGeom prst="rect">
            <a:avLst/>
          </a:prstGeom>
          <a:noFill/>
        </p:spPr>
      </p:pic>
      <p:pic>
        <p:nvPicPr>
          <p:cNvPr id="6" name="Picture 4" descr="http://www.jim.fr/e-docs/00/02/3F/83/carac_photo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857232"/>
            <a:ext cx="4311308" cy="559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49895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fr-FR" altLang="fr-FR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94" y="260350"/>
            <a:ext cx="8573965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3571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600200"/>
            <a:ext cx="853440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100" u="sng" dirty="0"/>
              <a:t>1-Ivabradine</a:t>
            </a:r>
          </a:p>
          <a:p>
            <a:endParaRPr lang="fr-FR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100" dirty="0"/>
              <a:t>inhibiteur des canaux If situés dans le nœud sinusal: son principal effet est d'entraîner une bradycardie sinusale (aucun effet si patient en FA).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100" dirty="0"/>
              <a:t>Indiqué à la place des bêtabloquants en cas d'intolérance ou de contre-indications ou si </a:t>
            </a:r>
            <a:r>
              <a:rPr lang="fr-FR" sz="2100" dirty="0" err="1"/>
              <a:t>tjr</a:t>
            </a:r>
            <a:r>
              <a:rPr lang="fr-FR" sz="2100" dirty="0"/>
              <a:t> une FC &gt;70/mn (malgré BB).</a:t>
            </a:r>
          </a:p>
          <a:p>
            <a:endParaRPr lang="fr-FR" sz="2100" b="1" u="sng" dirty="0"/>
          </a:p>
          <a:p>
            <a:r>
              <a:rPr lang="fr-FR" sz="2100" b="1" u="sng" dirty="0"/>
              <a:t>Sacubitril/valsartan (ENTRESTO°) = ARAII+ inhibiteur de la néprilysine</a:t>
            </a:r>
          </a:p>
          <a:p>
            <a:endParaRPr lang="fr-FR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100" dirty="0"/>
              <a:t>Il en résulte une inhibition du SRAA </a:t>
            </a:r>
            <a:r>
              <a:rPr lang="fr-FR" sz="2100" dirty="0" smtClean="0"/>
              <a:t>et </a:t>
            </a:r>
            <a:r>
              <a:rPr lang="fr-FR" sz="2100" dirty="0"/>
              <a:t>une augmentation des concentrations des peptides natriurétiques et de la bradykinine.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100" dirty="0"/>
              <a:t>Dose initiale de 24 mg/26 mg 2 fois par jour jusqu'à la dose cible de 97 mg/103 mg 2 fois par jour,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2EB43D0-1822-4650-94DC-3E1E88183A67}"/>
              </a:ext>
            </a:extLst>
          </p:cNvPr>
          <p:cNvSpPr/>
          <p:nvPr/>
        </p:nvSpPr>
        <p:spPr>
          <a:xfrm>
            <a:off x="685800" y="533400"/>
            <a:ext cx="7239000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NOUVEAUX TRAITEMENTS DE  L’INSUFFISANCE CARDIAQUE :</a:t>
            </a:r>
          </a:p>
        </p:txBody>
      </p:sp>
    </p:spTree>
    <p:extLst>
      <p:ext uri="{BB962C8B-B14F-4D97-AF65-F5344CB8AC3E}">
        <p14:creationId xmlns:p14="http://schemas.microsoft.com/office/powerpoint/2010/main" val="2594316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63BC549B-E8A6-4B26-BDDD-228C6FC1E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64" y="128810"/>
            <a:ext cx="8589107" cy="743387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fr-FR" b="1" dirty="0"/>
              <a:t>TERMINOLOGIE</a:t>
            </a:r>
          </a:p>
        </p:txBody>
      </p:sp>
      <p:graphicFrame>
        <p:nvGraphicFramePr>
          <p:cNvPr id="8" name="Espace réservé du contenu 7">
            <a:extLst>
              <a:ext uri="{FF2B5EF4-FFF2-40B4-BE49-F238E27FC236}">
                <a16:creationId xmlns:a16="http://schemas.microsoft.com/office/drawing/2014/main" xmlns="" id="{ED87CA2E-AD3B-4E55-A6DE-680B28CF83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4733262"/>
              </p:ext>
            </p:extLst>
          </p:nvPr>
        </p:nvGraphicFramePr>
        <p:xfrm>
          <a:off x="175064" y="1938495"/>
          <a:ext cx="8690639" cy="44178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902">
                  <a:extLst>
                    <a:ext uri="{9D8B030D-6E8A-4147-A177-3AD203B41FA5}">
                      <a16:colId xmlns:a16="http://schemas.microsoft.com/office/drawing/2014/main" xmlns="" val="319106895"/>
                    </a:ext>
                  </a:extLst>
                </a:gridCol>
                <a:gridCol w="489624">
                  <a:extLst>
                    <a:ext uri="{9D8B030D-6E8A-4147-A177-3AD203B41FA5}">
                      <a16:colId xmlns:a16="http://schemas.microsoft.com/office/drawing/2014/main" xmlns="" val="2529626766"/>
                    </a:ext>
                  </a:extLst>
                </a:gridCol>
                <a:gridCol w="1568897">
                  <a:extLst>
                    <a:ext uri="{9D8B030D-6E8A-4147-A177-3AD203B41FA5}">
                      <a16:colId xmlns:a16="http://schemas.microsoft.com/office/drawing/2014/main" xmlns="" val="2507277312"/>
                    </a:ext>
                  </a:extLst>
                </a:gridCol>
                <a:gridCol w="2972434">
                  <a:extLst>
                    <a:ext uri="{9D8B030D-6E8A-4147-A177-3AD203B41FA5}">
                      <a16:colId xmlns:a16="http://schemas.microsoft.com/office/drawing/2014/main" xmlns="" val="3544421689"/>
                    </a:ext>
                  </a:extLst>
                </a:gridCol>
                <a:gridCol w="3087782">
                  <a:extLst>
                    <a:ext uri="{9D8B030D-6E8A-4147-A177-3AD203B41FA5}">
                      <a16:colId xmlns:a16="http://schemas.microsoft.com/office/drawing/2014/main" xmlns="" val="1430618096"/>
                    </a:ext>
                  </a:extLst>
                </a:gridCol>
              </a:tblGrid>
              <a:tr h="65203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d’IC 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 à FE altérée (FE r)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 à FE moyenne  (FE m) 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 à FE préservée (FE p)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13499427"/>
                  </a:ext>
                </a:extLst>
              </a:tr>
              <a:tr h="652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Symptômes +/- signes 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Symptômes +/- signes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Symptômes +/- signes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76981386"/>
                  </a:ext>
                </a:extLst>
              </a:tr>
              <a:tr h="6227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 VG &lt;40%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 VG 40-49%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 VG ≥50%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13803899"/>
                  </a:ext>
                </a:extLst>
              </a:tr>
              <a:tr h="24910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élévation de peptides natriurétiques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au moins un des critères suivants 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a- anomalie structurelle (HVG et/ou OG dilatée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b- dysfonction diastolique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élévation de peptides natriurétiques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au moins un des critères suivants 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a- anomalie structurelle (HVG et/ou OG dilatée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b- dysfonction diastolique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96912833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>
                <a:solidFill>
                  <a:prstClr val="white"/>
                </a:solidFill>
              </a:rPr>
              <a:pPr/>
              <a:t>6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CBE654E8-1619-409B-B841-868290FF6454}"/>
              </a:ext>
            </a:extLst>
          </p:cNvPr>
          <p:cNvSpPr txBox="1"/>
          <p:nvPr/>
        </p:nvSpPr>
        <p:spPr>
          <a:xfrm>
            <a:off x="0" y="1220680"/>
            <a:ext cx="8589107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fr-FR" b="1" dirty="0">
                <a:solidFill>
                  <a:prstClr val="black"/>
                </a:solidFill>
              </a:rPr>
              <a:t>•</a:t>
            </a:r>
            <a:r>
              <a:rPr lang="fr-F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SELON LA FRACTION D’EJECTION DU VENTRICLE GAUCHE</a:t>
            </a:r>
          </a:p>
        </p:txBody>
      </p:sp>
    </p:spTree>
    <p:extLst>
      <p:ext uri="{BB962C8B-B14F-4D97-AF65-F5344CB8AC3E}">
        <p14:creationId xmlns:p14="http://schemas.microsoft.com/office/powerpoint/2010/main" val="382853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57250"/>
            <a:ext cx="8991599" cy="51435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57250"/>
            <a:ext cx="4009292" cy="11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214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57250"/>
            <a:ext cx="901739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91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>
                <a:solidFill>
                  <a:srgbClr val="CC3300"/>
                </a:solidFill>
                <a:latin typeface="Arial Rounded MT Bold" pitchFamily="34" charset="0"/>
              </a:rPr>
              <a:t>Conclusion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685802" y="1981200"/>
            <a:ext cx="8074269" cy="41148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fr-FR" altLang="fr-FR" sz="2400" i="1"/>
              <a:t>     </a:t>
            </a:r>
            <a:r>
              <a:rPr lang="fr-FR" altLang="fr-FR" sz="2400" i="1">
                <a:latin typeface="Arial Rounded MT Bold" pitchFamily="34" charset="0"/>
              </a:rPr>
              <a:t>La PEC de l’IC repose tout d’abord sur: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fr-FR" altLang="fr-FR" sz="2400" i="1">
              <a:latin typeface="Arial Rounded MT Bold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fr-FR" altLang="fr-FR" sz="2400" i="1">
                <a:latin typeface="Arial Rounded MT Bold" pitchFamily="34" charset="0"/>
              </a:rPr>
              <a:t> la prévention Primaire qui passe par la PEC des facteurs de risque cardio-vasculaires et le contrôle des pathologies conduisant à une dysfonction cardiaque puis à une insuffisance cardiaque(coronaropathie, valvulopathies, cardiopathies congénitales …) 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fr-FR" altLang="fr-FR" sz="2400" i="1">
              <a:latin typeface="Arial Rounded MT Bold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fr-FR" altLang="fr-FR" sz="2400" i="1">
                <a:latin typeface="Arial Rounded MT Bold" pitchFamily="34" charset="0"/>
              </a:rPr>
              <a:t> la prévention secondaire qui vise à éviter l’évolution vers une insuffisance cardiaque symptomatique une fois établi le diagnostic de dysfonction cardiaque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fr-FR" altLang="fr-FR" sz="240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005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9">
            <a:extLst>
              <a:ext uri="{FF2B5EF4-FFF2-40B4-BE49-F238E27FC236}">
                <a16:creationId xmlns:a16="http://schemas.microsoft.com/office/drawing/2014/main" xmlns="" id="{80126178-0779-41D1-A1D0-0457937D8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28811"/>
            <a:ext cx="8229600" cy="58687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fr-FR" b="1" dirty="0"/>
              <a:t>TERMINOLOGIE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E9A517C7-3FCE-43D7-96EA-46C9042AA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152" y="1921084"/>
            <a:ext cx="8689951" cy="4435267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>
                <a:solidFill>
                  <a:prstClr val="white"/>
                </a:solidFill>
              </a:rPr>
              <a:pPr/>
              <a:t>7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AF55AB2C-69CF-4898-AA98-74063F5C05DA}"/>
              </a:ext>
            </a:extLst>
          </p:cNvPr>
          <p:cNvSpPr txBox="1"/>
          <p:nvPr/>
        </p:nvSpPr>
        <p:spPr>
          <a:xfrm>
            <a:off x="348032" y="995217"/>
            <a:ext cx="822960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fr-F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Terminologie selon la sévérité des symptômes: 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repose sur le classification de la NYHA en quatre stades de gravite croissante</a:t>
            </a:r>
          </a:p>
        </p:txBody>
      </p:sp>
    </p:spTree>
    <p:extLst>
      <p:ext uri="{BB962C8B-B14F-4D97-AF65-F5344CB8AC3E}">
        <p14:creationId xmlns:p14="http://schemas.microsoft.com/office/powerpoint/2010/main" val="84359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492896"/>
            <a:ext cx="8208912" cy="3096344"/>
          </a:xfrm>
          <a:noFill/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fr-FR" sz="2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PHYSIOPATHOLOGIE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En cas d’insuffisance cardiaque , il existe une diminution du débit cardiaque avec comme répercussion une hypotension artérielle et une </a:t>
            </a:r>
            <a:r>
              <a:rPr lang="fr-FR" sz="28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hypoperfusion</a:t>
            </a:r>
            <a:r>
              <a:rPr lang="fr-FR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tissulaire . Cela va entraîner l’activation de mécanismes compensateurs reposant essentiellement sur le  système </a:t>
            </a:r>
            <a:r>
              <a:rPr lang="fr-FR" sz="28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neurohormonal</a:t>
            </a:r>
            <a:r>
              <a:rPr lang="fr-FR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. </a:t>
            </a:r>
            <a:r>
              <a:rPr lang="fr-FR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fr-FR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fr-FR" sz="2800" dirty="0"/>
              <a:t>Ils sont </a:t>
            </a:r>
            <a:r>
              <a:rPr lang="fr-FR" sz="2800" dirty="0" smtClean="0"/>
              <a:t>principalement au </a:t>
            </a:r>
            <a:r>
              <a:rPr lang="fr-FR" sz="2800" dirty="0"/>
              <a:t>nombre de </a:t>
            </a:r>
            <a:r>
              <a:rPr lang="fr-FR" sz="2800" dirty="0" smtClean="0"/>
              <a:t>deux</a:t>
            </a:r>
            <a:r>
              <a:rPr lang="fr-FR" sz="2800" dirty="0"/>
              <a:t> :</a:t>
            </a:r>
            <a:r>
              <a:rPr lang="fr-FR" sz="2800" i="1" dirty="0"/>
              <a:t/>
            </a:r>
            <a:br>
              <a:rPr lang="fr-FR" sz="2800" i="1" dirty="0"/>
            </a:br>
            <a:r>
              <a:rPr lang="fr-FR" sz="2800" b="1" i="1" u="sng" dirty="0"/>
              <a:t>1/ </a:t>
            </a:r>
            <a:r>
              <a:rPr lang="fr-FR" sz="2800" b="1" u="sng" dirty="0"/>
              <a:t>La stimulation </a:t>
            </a:r>
            <a:r>
              <a:rPr lang="fr-FR" sz="2800" b="1" u="sng" dirty="0" err="1"/>
              <a:t>neurohormonale</a:t>
            </a:r>
            <a:r>
              <a:rPr lang="fr-FR" sz="2800" b="1" u="sng" dirty="0"/>
              <a:t> </a:t>
            </a:r>
            <a:br>
              <a:rPr lang="fr-FR" sz="2800" b="1" u="sng" dirty="0"/>
            </a:br>
            <a:r>
              <a:rPr lang="fr-FR" sz="2800" b="1" dirty="0"/>
              <a:t/>
            </a:r>
            <a:br>
              <a:rPr lang="fr-FR" sz="2800" b="1" dirty="0"/>
            </a:br>
            <a:r>
              <a:rPr lang="fr-FR" sz="2800" b="1" dirty="0"/>
              <a:t>A/ </a:t>
            </a:r>
            <a:r>
              <a:rPr lang="fr-FR" sz="2700" b="1" dirty="0">
                <a:latin typeface="+mn-lt"/>
              </a:rPr>
              <a:t>Le système sympathique est activé </a:t>
            </a:r>
            <a:r>
              <a:rPr lang="fr-FR" sz="2800" b="1" dirty="0"/>
              <a:t>,</a:t>
            </a:r>
            <a:r>
              <a:rPr lang="fr-FR" sz="2800" dirty="0"/>
              <a:t> avec une triple action : </a:t>
            </a:r>
            <a:br>
              <a:rPr lang="fr-FR" sz="2800" dirty="0"/>
            </a:b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>l’action chronotrope positive </a:t>
            </a:r>
            <a:br>
              <a:rPr lang="fr-FR" sz="2800" dirty="0"/>
            </a:b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>l’augmentation de la force contractile des fibres myocardiques par stimulation des récepteurs bêta-1-adrénergiques cardiaques .</a:t>
            </a:r>
            <a:br>
              <a:rPr lang="fr-FR" sz="2800" dirty="0"/>
            </a:b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>la vasoconstriction artériolaire au dépens de la peau et du rein , permettant le maintien de la vascularisation des tissus privilégiés tels le cerveau et le myocarde . </a:t>
            </a:r>
            <a:br>
              <a:rPr lang="fr-FR" sz="2800" dirty="0"/>
            </a:br>
            <a:r>
              <a:rPr lang="fr-FR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fr-FR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fr-FR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fr-FR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758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D7DBF-C005-4B69-B76E-FF4EDAA62A7F}" type="slidenum">
              <a:rPr lang="fr-FR" smtClean="0"/>
              <a:t>9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59532" y="1340768"/>
            <a:ext cx="8424936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B/ 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Le système rénine- angiotensine- aldostérone </a:t>
            </a: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Est activé lors des poussées d’insuffisance cardiaque. 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L’hypersécrétion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 rénine stimule la formation 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d’angiotensine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 et 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II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entraînant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une vasoconstriction 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artérielle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et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une sécrétion médullosurrénale d’aldostérone 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responsable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 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rétention 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hydrosodée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et de fuite potassique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.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2390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</TotalTime>
  <Words>2729</Words>
  <Application>Microsoft Office PowerPoint</Application>
  <PresentationFormat>Affichage à l'écran (4:3)</PresentationFormat>
  <Paragraphs>532</Paragraphs>
  <Slides>62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62</vt:i4>
      </vt:variant>
    </vt:vector>
  </HeadingPairs>
  <TitlesOfParts>
    <vt:vector size="72" baseType="lpstr">
      <vt:lpstr>Arial</vt:lpstr>
      <vt:lpstr>Arial Rounded MT Bold</vt:lpstr>
      <vt:lpstr>Calibri</vt:lpstr>
      <vt:lpstr>Calibri Light</vt:lpstr>
      <vt:lpstr>Futura Md BT</vt:lpstr>
      <vt:lpstr>Times</vt:lpstr>
      <vt:lpstr>Times New Roman</vt:lpstr>
      <vt:lpstr>Wingdings</vt:lpstr>
      <vt:lpstr>Thème Office</vt:lpstr>
      <vt:lpstr>Document</vt:lpstr>
      <vt:lpstr>INSUFFISANCE CARDIAQUE CHRONIQUE</vt:lpstr>
      <vt:lpstr>OBJECTIFS PÉDAGOGIQUES</vt:lpstr>
      <vt:lpstr>LE PLAN DU COURS </vt:lpstr>
      <vt:lpstr>Définition</vt:lpstr>
      <vt:lpstr>Définition</vt:lpstr>
      <vt:lpstr>TERMINOLOGIE</vt:lpstr>
      <vt:lpstr>TERMINOLOGIE</vt:lpstr>
      <vt:lpstr>PHYSIOPATHOLOGIE En cas d’insuffisance cardiaque , il existe une diminution du débit cardiaque avec comme répercussion une hypotension artérielle et une hypoperfusion tissulaire . Cela va entraîner l’activation de mécanismes compensateurs reposant essentiellement sur le  système neurohormonal .  Ils sont principalement au nombre de deux : 1/ La stimulation neurohormonale   A/ Le système sympathique est activé , avec une triple action :   l’action chronotrope positive   l’augmentation de la force contractile des fibres myocardiques par stimulation des récepteurs bêta-1-adrénergiques cardiaques .  la vasoconstriction artériolaire au dépens de la peau et du rein , permettant le maintien de la vascularisation des tissus privilégiés tels le cerveau et le myocarde .    </vt:lpstr>
      <vt:lpstr>Présentation PowerPoint</vt:lpstr>
      <vt:lpstr>Présentation PowerPoint</vt:lpstr>
      <vt:lpstr>Epidémiologie :</vt:lpstr>
      <vt:lpstr>ETIOLOGIES</vt:lpstr>
      <vt:lpstr>Présentation PowerPoint</vt:lpstr>
      <vt:lpstr>Diagnostic de l’IVG</vt:lpstr>
      <vt:lpstr>Présentation PowerPoint</vt:lpstr>
      <vt:lpstr>Présentation PowerPoint</vt:lpstr>
      <vt:lpstr>Signes physiques :</vt:lpstr>
      <vt:lpstr>Présentation PowerPoint</vt:lpstr>
      <vt:lpstr> Radiographie thoracique </vt:lpstr>
      <vt:lpstr>Présentation PowerPoint</vt:lpstr>
      <vt:lpstr>Présentation PowerPoint</vt:lpstr>
      <vt:lpstr>Présentation PowerPoint</vt:lpstr>
      <vt:lpstr>Présentation PowerPoint</vt:lpstr>
      <vt:lpstr>Diagnostic de l’IVD</vt:lpstr>
      <vt:lpstr>Présentation PowerPoint</vt:lpstr>
      <vt:lpstr>Présentation PowerPoint</vt:lpstr>
      <vt:lpstr>Présentation PowerPoint</vt:lpstr>
      <vt:lpstr>Présentation PowerPoint</vt:lpstr>
      <vt:lpstr>Diagnostic de l’insuffisance cardiaque globale</vt:lpstr>
      <vt:lpstr>Présentation PowerPoint</vt:lpstr>
      <vt:lpstr>Présentation PowerPoint</vt:lpstr>
      <vt:lpstr>Présentation PowerPoint</vt:lpstr>
      <vt:lpstr>Facteurs de décompensation:</vt:lpstr>
      <vt:lpstr>Présentation PowerPoint</vt:lpstr>
      <vt:lpstr>Les buts</vt:lpstr>
      <vt:lpstr>Présentation PowerPoint</vt:lpstr>
      <vt:lpstr>B. MESURES GENERALES ET HYGIENO-DIETETIQUES  </vt:lpstr>
      <vt:lpstr>Présentation PowerPoint</vt:lpstr>
      <vt:lpstr>TRAITEMENT MEDICAMENTEUX DE L’IC CHRONIQUE</vt:lpstr>
      <vt:lpstr>L’analogie de l’âne</vt:lpstr>
      <vt:lpstr>Diurétiques, regime hyposodé</vt:lpstr>
      <vt:lpstr>LES DIURÉTIQUES</vt:lpstr>
      <vt:lpstr>Diurétiques épargnants de K</vt:lpstr>
      <vt:lpstr>DIURÉTIQUES PAR VOIE ORALE</vt:lpstr>
      <vt:lpstr>Présentation PowerPoint</vt:lpstr>
      <vt:lpstr>IEC : règles de prescription</vt:lpstr>
      <vt:lpstr>IEC : Doses recommandées dans l’IC</vt:lpstr>
      <vt:lpstr>             ARA II</vt:lpstr>
      <vt:lpstr>Antagonistes des récepteurs de l’angiotensine II (ARA II)</vt:lpstr>
      <vt:lpstr>Béta-bloquants</vt:lpstr>
      <vt:lpstr>Présentation PowerPoint</vt:lpstr>
      <vt:lpstr>Présentation PowerPoint</vt:lpstr>
      <vt:lpstr>Présentation PowerPoint</vt:lpstr>
      <vt:lpstr>AGENTS INOTROPES POSITIFS</vt:lpstr>
      <vt:lpstr>Antithrombotiques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Insuffisance cardiaque Dr H.Foudad</dc:title>
  <dc:creator>ency-education.com</dc:creator>
  <cp:lastModifiedBy>Compte Microsoft</cp:lastModifiedBy>
  <cp:revision>85</cp:revision>
  <dcterms:created xsi:type="dcterms:W3CDTF">2019-06-02T16:27:07Z</dcterms:created>
  <dcterms:modified xsi:type="dcterms:W3CDTF">2021-05-05T23:06:27Z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2016-02-11T00:00:00Z</vt:filetime>
  </property>
  <property fmtid="{D5CDD505-2E9C-101B-9397-08002B2CF9AE}" pid="3" name="Creator">
    <vt:lpwstr>Acrobat PDFMaker 11 pour PowerPoint</vt:lpwstr>
  </property>
  <property fmtid="{D5CDD505-2E9C-101B-9397-08002B2CF9AE}" pid="4" name="LastSaved">
    <vt:filetime>2019-06-02T00:00:00Z</vt:filetime>
  </property>
</Properties>
</file>