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7" r:id="rId2"/>
    <p:sldId id="305" r:id="rId3"/>
    <p:sldId id="306" r:id="rId4"/>
    <p:sldId id="296" r:id="rId5"/>
    <p:sldId id="293" r:id="rId6"/>
    <p:sldId id="290" r:id="rId7"/>
    <p:sldId id="348" r:id="rId8"/>
    <p:sldId id="360" r:id="rId9"/>
    <p:sldId id="291" r:id="rId10"/>
    <p:sldId id="292" r:id="rId11"/>
    <p:sldId id="349" r:id="rId12"/>
    <p:sldId id="350" r:id="rId13"/>
    <p:sldId id="264" r:id="rId14"/>
    <p:sldId id="299" r:id="rId15"/>
    <p:sldId id="266" r:id="rId16"/>
    <p:sldId id="300" r:id="rId17"/>
    <p:sldId id="304" r:id="rId18"/>
    <p:sldId id="286" r:id="rId19"/>
    <p:sldId id="289" r:id="rId20"/>
    <p:sldId id="262" r:id="rId21"/>
    <p:sldId id="269" r:id="rId22"/>
    <p:sldId id="270" r:id="rId23"/>
    <p:sldId id="328" r:id="rId24"/>
    <p:sldId id="320" r:id="rId25"/>
    <p:sldId id="334" r:id="rId26"/>
    <p:sldId id="322" r:id="rId27"/>
    <p:sldId id="341" r:id="rId28"/>
    <p:sldId id="336" r:id="rId29"/>
    <p:sldId id="323" r:id="rId30"/>
    <p:sldId id="324" r:id="rId31"/>
    <p:sldId id="351" r:id="rId32"/>
    <p:sldId id="347" r:id="rId33"/>
    <p:sldId id="325" r:id="rId34"/>
    <p:sldId id="332" r:id="rId35"/>
    <p:sldId id="331" r:id="rId36"/>
    <p:sldId id="326" r:id="rId37"/>
    <p:sldId id="327" r:id="rId38"/>
    <p:sldId id="342" r:id="rId39"/>
    <p:sldId id="352" r:id="rId40"/>
    <p:sldId id="357" r:id="rId41"/>
    <p:sldId id="337" r:id="rId42"/>
    <p:sldId id="338" r:id="rId43"/>
    <p:sldId id="272" r:id="rId44"/>
    <p:sldId id="273" r:id="rId45"/>
    <p:sldId id="274" r:id="rId46"/>
    <p:sldId id="282" r:id="rId47"/>
    <p:sldId id="358" r:id="rId48"/>
    <p:sldId id="354" r:id="rId49"/>
    <p:sldId id="353" r:id="rId50"/>
    <p:sldId id="346" r:id="rId51"/>
    <p:sldId id="280" r:id="rId52"/>
    <p:sldId id="344" r:id="rId53"/>
    <p:sldId id="345" r:id="rId54"/>
    <p:sldId id="281" r:id="rId55"/>
    <p:sldId id="283" r:id="rId56"/>
    <p:sldId id="359" r:id="rId57"/>
    <p:sldId id="302" r:id="rId58"/>
    <p:sldId id="301" r:id="rId59"/>
    <p:sldId id="310" r:id="rId60"/>
    <p:sldId id="303" r:id="rId61"/>
    <p:sldId id="340" r:id="rId62"/>
    <p:sldId id="318" r:id="rId63"/>
    <p:sldId id="335" r:id="rId64"/>
    <p:sldId id="333" r:id="rId65"/>
    <p:sldId id="319" r:id="rId66"/>
    <p:sldId id="330" r:id="rId6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hnm909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8E00"/>
    <a:srgbClr val="5D5D5F"/>
    <a:srgbClr val="6822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-1500" y="-102"/>
      </p:cViewPr>
      <p:guideLst>
        <p:guide orient="horz" pos="2160"/>
        <p:guide pos="29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07D47-1460-8B46-B0DF-7F95A094B1B6}" type="datetimeFigureOut">
              <a:rPr lang="fr-FR" smtClean="0"/>
              <a:pPr/>
              <a:t>16/09/2019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D54-B764-5441-B3CE-0D9BA637AD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51715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F7493-6340-9749-8959-ECC0BD75A617}" type="datetimeFigureOut">
              <a:rPr lang="fr-FR" smtClean="0"/>
              <a:pPr/>
              <a:t>16/09/2019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635CB-DD0B-8B42-BA33-CFE032DFC5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86869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35CB-DD0B-8B42-BA33-CFE032DFC5D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35CB-DD0B-8B42-BA33-CFE032DFC5D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35CB-DD0B-8B42-BA33-CFE032DFC5D8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635CB-DD0B-8B42-BA33-CFE032DFC5D8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REATION/ASTRA%20ZENECA/AZ-AL-Rencontres%20SCA/AZ-AL-Rencontres%20SCA%20masque/PTT/LINKS/COEUR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REATION/ASTRA%20ZENECA/AZ-AL-Rencontres%20SCA/AZ-AL-Rencontres%20SCA%20masque/PTT/LINKS/COEUR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COEUR.png" descr="/Volumes/CREATION/ASTRA ZENECA/AZ-AL-Rencontres SCA/AZ-AL-Rencontres SCA masque/PTT/LINKS/COEUR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31" r="-1"/>
          <a:stretch/>
        </p:blipFill>
        <p:spPr>
          <a:xfrm>
            <a:off x="0" y="783605"/>
            <a:ext cx="3414655" cy="485519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21124" y="3433966"/>
            <a:ext cx="5078390" cy="17526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5D5D5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1124" y="1678191"/>
            <a:ext cx="576419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68225E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/>
          <a:srcRect r="9353" b="56184"/>
          <a:stretch/>
        </p:blipFill>
        <p:spPr>
          <a:xfrm>
            <a:off x="-1" y="5830475"/>
            <a:ext cx="9144001" cy="1027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749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3198" y="6356350"/>
            <a:ext cx="6773702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3711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COEUR.png" descr="/Volumes/CREATION/ASTRA ZENECA/AZ-AL-Rencontres SCA/AZ-AL-Rencontres SCA masque/PTT/LINKS/COEUR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31" r="-1"/>
          <a:stretch/>
        </p:blipFill>
        <p:spPr>
          <a:xfrm>
            <a:off x="0" y="783605"/>
            <a:ext cx="3414655" cy="48551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2419" y="2247473"/>
            <a:ext cx="5540923" cy="1812922"/>
          </a:xfrm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68225E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/>
          <a:srcRect r="16326" b="73264"/>
          <a:stretch/>
        </p:blipFill>
        <p:spPr>
          <a:xfrm>
            <a:off x="703383" y="6231015"/>
            <a:ext cx="8440617" cy="6269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055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6749699" cy="5016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6767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28E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28E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6749700" cy="5016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4769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6749699" cy="5016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853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6942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file://localhost/Volumes/CREATION/ASTRA%20ZENECA/AZ-AL-Rencontres%20SCA/AZ-AL-Rencontres%20SCA%20masque/PTT/LINKS/COEUR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EUR.png" descr="/Volumes/CREATION/ASTRA ZENECA/AZ-AL-Rencontres SCA/AZ-AL-Rencontres SCA masque/PTT/LINKS/COEUR.png"/>
          <p:cNvPicPr>
            <a:picLocks noChangeAspect="1"/>
          </p:cNvPicPr>
          <p:nvPr userDrawn="1"/>
        </p:nvPicPr>
        <p:blipFill rotWithShape="1">
          <a:blip r:embed="rId9" r:link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653" t="32114" b="-4258"/>
          <a:stretch/>
        </p:blipFill>
        <p:spPr>
          <a:xfrm>
            <a:off x="0" y="0"/>
            <a:ext cx="893831" cy="35027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1"/>
          <a:srcRect l="9281" t="16663" r="71516" b="52130"/>
          <a:stretch/>
        </p:blipFill>
        <p:spPr>
          <a:xfrm>
            <a:off x="7206900" y="6126163"/>
            <a:ext cx="1937100" cy="73183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3197" y="1269954"/>
            <a:ext cx="8352053" cy="4856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7497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D5D5F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38556" y="6469919"/>
            <a:ext cx="1332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D9ABA87C-3278-0B41-B1A8-CE9B522DDCE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3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4213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68225E"/>
          </a:solidFill>
          <a:latin typeface="Arial"/>
          <a:ea typeface="+mj-ea"/>
          <a:cs typeface="Arial"/>
        </a:defRPr>
      </a:lvl1pPr>
    </p:titleStyle>
    <p:bodyStyle>
      <a:lvl1pPr marL="265113" indent="-265113" algn="l" defTabSz="457200" rtl="0" eaLnBrk="1" latinLnBrk="0" hangingPunct="1">
        <a:spcBef>
          <a:spcPct val="20000"/>
        </a:spcBef>
        <a:buClrTx/>
        <a:buFont typeface="Lucida Grande"/>
        <a:buChar char="•"/>
        <a:defRPr sz="2400" kern="1200">
          <a:solidFill>
            <a:srgbClr val="68225E"/>
          </a:solidFill>
          <a:latin typeface="Arial"/>
          <a:ea typeface="+mn-ea"/>
          <a:cs typeface="Arial"/>
        </a:defRPr>
      </a:lvl1pPr>
      <a:lvl2pPr marL="541338" indent="-276225" algn="l" defTabSz="457200" rtl="0" eaLnBrk="1" latinLnBrk="0" hangingPunct="1">
        <a:spcBef>
          <a:spcPct val="20000"/>
        </a:spcBef>
        <a:buFont typeface="Lucida Grande"/>
        <a:buChar char="-"/>
        <a:defRPr sz="2200" kern="1200">
          <a:solidFill>
            <a:srgbClr val="5D5D5F"/>
          </a:solidFill>
          <a:latin typeface="Arial"/>
          <a:ea typeface="+mn-ea"/>
          <a:cs typeface="Arial"/>
        </a:defRPr>
      </a:lvl2pPr>
      <a:lvl3pPr marL="808038" indent="-2667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D5D5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</a:t>
            </a:r>
            <a:r>
              <a:rPr lang="fr-FR" dirty="0" err="1" smtClean="0"/>
              <a:t>Adel</a:t>
            </a:r>
            <a:r>
              <a:rPr lang="fr-FR" dirty="0" smtClean="0"/>
              <a:t> </a:t>
            </a:r>
            <a:r>
              <a:rPr lang="fr-FR" dirty="0" err="1" smtClean="0"/>
              <a:t>Rhouati</a:t>
            </a:r>
            <a:endParaRPr lang="fr-FR" dirty="0" smtClean="0"/>
          </a:p>
          <a:p>
            <a:r>
              <a:rPr lang="fr-FR" dirty="0" smtClean="0"/>
              <a:t>CHU </a:t>
            </a:r>
            <a:r>
              <a:rPr lang="fr-FR" dirty="0" err="1" smtClean="0"/>
              <a:t>Benbadis</a:t>
            </a:r>
            <a:endParaRPr lang="fr-FR" dirty="0" smtClean="0"/>
          </a:p>
          <a:p>
            <a:r>
              <a:rPr lang="fr-FR" dirty="0" smtClean="0"/>
              <a:t>Constantine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Athérosclérose et risque cardiovasculaire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4219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700088"/>
            <a:ext cx="86391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el\Downloads\cardiovascular-disease-death-ra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706"/>
            <a:ext cx="9144000" cy="645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el\Downloads\cardiovascular-disease-death-rates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706"/>
            <a:ext cx="9144000" cy="645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Pathogénie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Aathérosclérose</a:t>
            </a:r>
            <a:r>
              <a:rPr lang="fr-FR" dirty="0" smtClean="0"/>
              <a:t> = athérome + sclérose. L’athérome (du grec </a:t>
            </a:r>
            <a:r>
              <a:rPr lang="fr-FR" i="1" dirty="0" err="1" smtClean="0"/>
              <a:t>athere</a:t>
            </a:r>
            <a:r>
              <a:rPr lang="fr-FR" dirty="0" smtClean="0"/>
              <a:t> : bouillie) désigne la partie lipidique; la sclérose (du grec </a:t>
            </a:r>
            <a:r>
              <a:rPr lang="fr-FR" i="1" dirty="0" err="1" smtClean="0"/>
              <a:t>scleros</a:t>
            </a:r>
            <a:r>
              <a:rPr lang="fr-FR" dirty="0" smtClean="0"/>
              <a:t> : dur) désignant la fibrose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dirty="0" smtClean="0"/>
              <a:t>Maladie </a:t>
            </a:r>
            <a:r>
              <a:rPr lang="fr-FR" b="1" dirty="0" smtClean="0"/>
              <a:t>inflammatoire</a:t>
            </a:r>
            <a:r>
              <a:rPr lang="fr-FR" dirty="0" smtClean="0"/>
              <a:t> progressive caractérisée par des </a:t>
            </a:r>
            <a:r>
              <a:rPr lang="fr-FR" b="1" dirty="0" smtClean="0"/>
              <a:t>dépôts</a:t>
            </a:r>
            <a:r>
              <a:rPr lang="fr-FR" dirty="0" smtClean="0"/>
              <a:t> riches en </a:t>
            </a:r>
            <a:r>
              <a:rPr lang="fr-FR" b="1" dirty="0" smtClean="0"/>
              <a:t>lipides</a:t>
            </a:r>
            <a:r>
              <a:rPr lang="fr-FR" dirty="0" smtClean="0"/>
              <a:t> au niveau de la </a:t>
            </a:r>
            <a:r>
              <a:rPr lang="fr-FR" b="1" dirty="0" smtClean="0"/>
              <a:t>paroi</a:t>
            </a:r>
            <a:r>
              <a:rPr lang="fr-FR" dirty="0" smtClean="0"/>
              <a:t> des </a:t>
            </a:r>
            <a:r>
              <a:rPr lang="fr-FR" b="1" dirty="0" smtClean="0"/>
              <a:t>artères </a:t>
            </a:r>
            <a:r>
              <a:rPr lang="fr-FR" dirty="0" smtClean="0"/>
              <a:t>de gros et de moyen calibre</a:t>
            </a:r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686" y="2604637"/>
            <a:ext cx="35909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flipH="1">
            <a:off x="4875159" y="3357797"/>
            <a:ext cx="1918741" cy="449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914085" y="3034631"/>
            <a:ext cx="177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Noyau lipidique</a:t>
            </a:r>
          </a:p>
          <a:p>
            <a:pPr algn="ctr"/>
            <a:r>
              <a:rPr lang="fr-FR" dirty="0" smtClean="0"/>
              <a:t>(athérome)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727140" y="3034631"/>
            <a:ext cx="247010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31639" y="2818150"/>
            <a:ext cx="159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Chape fibreuse</a:t>
            </a:r>
          </a:p>
          <a:p>
            <a:pPr algn="ctr"/>
            <a:r>
              <a:rPr lang="fr-FR" dirty="0" smtClean="0"/>
              <a:t>(sclérose)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Paroi artérielle normale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767" y="1270000"/>
            <a:ext cx="8193079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944380" y="4557010"/>
            <a:ext cx="1244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9449"/>
          </a:xfrm>
        </p:spPr>
        <p:txBody>
          <a:bodyPr/>
          <a:lstStyle/>
          <a:p>
            <a:r>
              <a:rPr lang="fr-FR" dirty="0" smtClean="0"/>
              <a:t>Dysfonction endothéliale: 1</a:t>
            </a:r>
            <a:r>
              <a:rPr lang="fr-FR" baseline="30000" dirty="0" smtClean="0"/>
              <a:t>er</a:t>
            </a:r>
            <a:r>
              <a:rPr lang="fr-FR" dirty="0" smtClean="0"/>
              <a:t> événement 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/>
          <a:lstStyle/>
          <a:p>
            <a:pPr algn="ctr"/>
            <a:r>
              <a:rPr lang="fr-FR" dirty="0" smtClean="0"/>
              <a:t>Endothélium normal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4851" y="2883756"/>
            <a:ext cx="4420173" cy="3951288"/>
          </a:xfrm>
        </p:spPr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↘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Perméabilité</a:t>
            </a:r>
          </a:p>
          <a:p>
            <a:r>
              <a:rPr lang="fr-FR" dirty="0" smtClean="0">
                <a:latin typeface="Calibri"/>
                <a:cs typeface="Calibri"/>
              </a:rPr>
              <a:t>↘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Inflammation</a:t>
            </a:r>
          </a:p>
          <a:p>
            <a:r>
              <a:rPr lang="fr-FR" dirty="0" smtClean="0">
                <a:latin typeface="Calibri"/>
                <a:cs typeface="Calibri"/>
              </a:rPr>
              <a:t>↘</a:t>
            </a:r>
            <a:r>
              <a:rPr lang="fr-FR" dirty="0" smtClean="0"/>
              <a:t> L’adhésion des leucocytes</a:t>
            </a:r>
          </a:p>
          <a:p>
            <a:r>
              <a:rPr lang="fr-FR" dirty="0" smtClean="0">
                <a:latin typeface="Calibri"/>
                <a:cs typeface="Calibri"/>
              </a:rPr>
              <a:t>↗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Vasodilatation</a:t>
            </a:r>
          </a:p>
          <a:p>
            <a:r>
              <a:rPr lang="fr-FR" dirty="0" smtClean="0">
                <a:latin typeface="Calibri"/>
                <a:cs typeface="Calibri"/>
              </a:rPr>
              <a:t>↘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Thrombose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854994"/>
            <a:ext cx="4041775" cy="639762"/>
          </a:xfrm>
        </p:spPr>
        <p:txBody>
          <a:bodyPr/>
          <a:lstStyle/>
          <a:p>
            <a:r>
              <a:rPr lang="fr-FR" dirty="0" smtClean="0"/>
              <a:t>Dysfonction endothéliale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883756"/>
            <a:ext cx="4425749" cy="3951288"/>
          </a:xfrm>
        </p:spPr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↗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Perméabilité</a:t>
            </a:r>
          </a:p>
          <a:p>
            <a:r>
              <a:rPr lang="fr-FR" dirty="0" smtClean="0">
                <a:latin typeface="Calibri"/>
                <a:cs typeface="Calibri"/>
              </a:rPr>
              <a:t>↗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Cytokines inflammatoires</a:t>
            </a:r>
          </a:p>
          <a:p>
            <a:r>
              <a:rPr lang="fr-FR" dirty="0" smtClean="0">
                <a:latin typeface="Calibri"/>
                <a:cs typeface="Calibri"/>
              </a:rPr>
              <a:t>↗ </a:t>
            </a:r>
            <a:r>
              <a:rPr lang="fr-FR" dirty="0" smtClean="0"/>
              <a:t>L’adhésion des leucocytes</a:t>
            </a:r>
          </a:p>
          <a:p>
            <a:r>
              <a:rPr lang="fr-FR" dirty="0" smtClean="0">
                <a:latin typeface="Calibri"/>
                <a:cs typeface="Calibri"/>
              </a:rPr>
              <a:t>↘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Vasodilatation</a:t>
            </a:r>
          </a:p>
          <a:p>
            <a:r>
              <a:rPr lang="fr-FR" dirty="0" smtClean="0">
                <a:latin typeface="Calibri"/>
                <a:cs typeface="Calibri"/>
              </a:rPr>
              <a:t>↗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Thrombose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006" y="839449"/>
            <a:ext cx="63055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Stades de l’athérosclérose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24" y="1269954"/>
            <a:ext cx="9048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2023" y="3522689"/>
            <a:ext cx="3695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Strie lipidique</a:t>
            </a:r>
          </a:p>
          <a:p>
            <a:pPr algn="ctr"/>
            <a:endParaRPr lang="fr-FR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Dysfonction endothéliale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Pénétration et oxydation du LDL</a:t>
            </a:r>
          </a:p>
          <a:p>
            <a:pPr marL="342900" indent="-342900"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Recrutement des leucocytes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Formation des cellules spumeuses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07698" y="3522689"/>
            <a:ext cx="3013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Plaque d’athérosclérose</a:t>
            </a:r>
          </a:p>
          <a:p>
            <a:pPr algn="ctr"/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Migration des CML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Formation d’une chape fibreuse entourant le noyau lipidique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520721" y="3522689"/>
            <a:ext cx="2623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Rupture de la plaque</a:t>
            </a:r>
          </a:p>
          <a:p>
            <a:pPr algn="ctr"/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Stress hémodynamique et dégradation de la matrice extracellulaire</a:t>
            </a:r>
            <a:r>
              <a:rPr lang="fr-FR" dirty="0" smtClean="0">
                <a:sym typeface="Wingdings" pitchFamily="2" charset="2"/>
              </a:rPr>
              <a:t>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 Rupture de la chape fibreuse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Thrombose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286801"/>
            <a:ext cx="8229600" cy="1023839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Strie lipidique</a:t>
            </a:r>
            <a:r>
              <a:rPr lang="fr-FR" dirty="0" smtClean="0"/>
              <a:t>: </a:t>
            </a:r>
            <a:r>
              <a:rPr lang="fr-FR" sz="2200" dirty="0" smtClean="0"/>
              <a:t>Epaississement</a:t>
            </a:r>
            <a:r>
              <a:rPr lang="fr-FR" sz="2000" dirty="0" smtClean="0"/>
              <a:t> </a:t>
            </a:r>
            <a:r>
              <a:rPr lang="fr-FR" sz="2200" dirty="0" err="1" smtClean="0"/>
              <a:t>intimal</a:t>
            </a:r>
            <a:r>
              <a:rPr lang="en-US" sz="2000" dirty="0" smtClean="0"/>
              <a:t>, </a:t>
            </a:r>
            <a:r>
              <a:rPr lang="fr-FR" sz="2200" dirty="0" smtClean="0"/>
              <a:t>apparait dès l’enfance, sans conséquence clinique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57200" y="1310640"/>
            <a:ext cx="252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Irritants chimiques</a:t>
            </a:r>
          </a:p>
          <a:p>
            <a:r>
              <a:rPr lang="fr-FR" dirty="0" smtClean="0"/>
              <a:t>(tabac, lipides, glucose)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77840" y="1310640"/>
            <a:ext cx="35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Stress hémodynamique (flux turbulent dans les bifurcations)</a:t>
            </a:r>
            <a:endParaRPr lang="fr-FR" dirty="0"/>
          </a:p>
        </p:txBody>
      </p:sp>
      <p:cxnSp>
        <p:nvCxnSpPr>
          <p:cNvPr id="12" name="Connecteur droit avec flèche 11"/>
          <p:cNvCxnSpPr>
            <a:endCxn id="15" idx="1"/>
          </p:cNvCxnSpPr>
          <p:nvPr/>
        </p:nvCxnSpPr>
        <p:spPr>
          <a:xfrm>
            <a:off x="1584960" y="1956971"/>
            <a:ext cx="1615440" cy="508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15" idx="3"/>
          </p:cNvCxnSpPr>
          <p:nvPr/>
        </p:nvCxnSpPr>
        <p:spPr>
          <a:xfrm flipH="1">
            <a:off x="4846320" y="1956971"/>
            <a:ext cx="1615440" cy="508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200400" y="2111514"/>
            <a:ext cx="16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Dysfonction endothéliale</a:t>
            </a:r>
            <a:endParaRPr lang="fr-FR" sz="2000" b="1" dirty="0"/>
          </a:p>
        </p:txBody>
      </p:sp>
      <p:cxnSp>
        <p:nvCxnSpPr>
          <p:cNvPr id="18" name="Connecteur droit avec flèche 17"/>
          <p:cNvCxnSpPr>
            <a:stCxn id="15" idx="2"/>
          </p:cNvCxnSpPr>
          <p:nvPr/>
        </p:nvCxnSpPr>
        <p:spPr>
          <a:xfrm flipH="1">
            <a:off x="1874520" y="2819400"/>
            <a:ext cx="2148840" cy="9989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62000" y="381839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Pénétration et oxydation du LDL</a:t>
            </a:r>
            <a:endParaRPr lang="fr-FR" dirty="0"/>
          </a:p>
        </p:txBody>
      </p:sp>
      <p:cxnSp>
        <p:nvCxnSpPr>
          <p:cNvPr id="22" name="Connecteur droit avec flèche 21"/>
          <p:cNvCxnSpPr>
            <a:stCxn id="15" idx="2"/>
          </p:cNvCxnSpPr>
          <p:nvPr/>
        </p:nvCxnSpPr>
        <p:spPr>
          <a:xfrm>
            <a:off x="4023360" y="2819400"/>
            <a:ext cx="2103120" cy="9989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964876" y="3882628"/>
            <a:ext cx="27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Cytokines inflammatoires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4964876" y="4344293"/>
            <a:ext cx="1009204" cy="788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28" idx="1"/>
          </p:cNvCxnSpPr>
          <p:nvPr/>
        </p:nvCxnSpPr>
        <p:spPr>
          <a:xfrm>
            <a:off x="2232660" y="4554080"/>
            <a:ext cx="906780" cy="579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139440" y="4810035"/>
            <a:ext cx="170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Recrutement des leucocytes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4053840" y="5485070"/>
            <a:ext cx="0" cy="7193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743200" y="6204465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Cellules spumeuses</a:t>
            </a:r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4253642" y="5544622"/>
            <a:ext cx="344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Accumulation du LDL oxydé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fr-FR" dirty="0" smtClean="0"/>
              <a:t>2.  Plaque athérosclérotique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Les cellules spumeuses meurent </a:t>
            </a:r>
            <a:r>
              <a:rPr lang="fr-FR" dirty="0" smtClean="0">
                <a:sym typeface="Wingdings" pitchFamily="2" charset="2"/>
              </a:rPr>
              <a:t> noyau nécrotique riche en lipides</a:t>
            </a:r>
          </a:p>
          <a:p>
            <a:r>
              <a:rPr lang="fr-FR" dirty="0" smtClean="0">
                <a:sym typeface="Wingdings" pitchFamily="2" charset="2"/>
              </a:rPr>
              <a:t>Migration et prolifération des cellules musculaires lisses</a:t>
            </a:r>
          </a:p>
          <a:p>
            <a:r>
              <a:rPr lang="fr-FR" dirty="0" smtClean="0">
                <a:sym typeface="Wingdings" pitchFamily="2" charset="2"/>
              </a:rPr>
              <a:t>Elaboration de matrice extracellulaire chape fibreuse entourant le noyau lipidique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181" y="1269954"/>
            <a:ext cx="2809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Comprendre l’importance de l’athérosclérose et de ses complications: </a:t>
            </a:r>
            <a:r>
              <a:rPr lang="fr-FR" b="1" dirty="0" smtClean="0"/>
              <a:t>épidémiologie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Comprendre les mécanismes du développement de l’athérosclérose et ses complications: </a:t>
            </a:r>
            <a:r>
              <a:rPr lang="fr-FR" b="1" dirty="0" smtClean="0"/>
              <a:t>pathogénie 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Savoir comment éviter l’athérosclérose et ses complications: </a:t>
            </a:r>
            <a:r>
              <a:rPr lang="fr-FR" b="1" dirty="0" smtClean="0"/>
              <a:t>prévention 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5350395"/>
            <a:ext cx="8613574" cy="3651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Accumulation puis oxydation du LDL dans l’intima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Réaction inflammatoire: Sécrétion de cytokines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Expression de molécule d’adhésion pour les leucocytes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Pénétration des monocytes qui deviennent des macrophages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Accumulation du LDL dans les macrophages</a:t>
            </a:r>
            <a:r>
              <a:rPr lang="fr-FR" sz="2000" dirty="0" smtClean="0">
                <a:sym typeface="Wingdings" pitchFamily="2" charset="2"/>
              </a:rPr>
              <a:t> Cellules spumeuses</a:t>
            </a:r>
            <a:endParaRPr lang="fr-F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Migration des cellules musculaires lisses de la media vers l’intima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Prolifération des CML et élaboration de matrice extracellulaire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Tardivement: calcification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963" y="1023839"/>
            <a:ext cx="8351837" cy="324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365291" y="1174655"/>
            <a:ext cx="199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Cellules spumeuses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358983" y="1359321"/>
            <a:ext cx="434715" cy="189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Evolution et complications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325" y="798987"/>
            <a:ext cx="31813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71031" y="2951637"/>
            <a:ext cx="2876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33198" y="2951637"/>
            <a:ext cx="273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Plaque stable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Noyau lipidique faible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Chape fibreuse épaisse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62675" y="2951637"/>
            <a:ext cx="2908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Plaque vulnérable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Noyau lipidique large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Chape fibreuse fine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398426" y="5861154"/>
            <a:ext cx="160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cicatrisation</a:t>
            </a:r>
            <a:endParaRPr lang="fr-FR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668" y="5426075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6805534" y="5861154"/>
            <a:ext cx="149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Infarctus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Conséquences cliniques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24419" y="1270000"/>
            <a:ext cx="2169775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424066" y="1270000"/>
            <a:ext cx="18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AVC ischémique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35002" y="1639332"/>
            <a:ext cx="220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SCA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424066" y="2293495"/>
            <a:ext cx="210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Sténose des artères rénales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424066" y="3222885"/>
            <a:ext cx="210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Anévrysme de l’aorte abdominale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139558" y="4182256"/>
            <a:ext cx="178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AOMI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Définition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Prévention individuelle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Prévention collective  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Prévention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Ensemble des mesures qui visent a éliminer ou minimiser l’impact des MCV</a:t>
            </a:r>
          </a:p>
          <a:p>
            <a:endParaRPr lang="fr-FR" dirty="0" smtClean="0"/>
          </a:p>
          <a:p>
            <a:r>
              <a:rPr lang="fr-FR" dirty="0" smtClean="0"/>
              <a:t>Doit être appliquée à:</a:t>
            </a:r>
          </a:p>
          <a:p>
            <a:pPr lvl="1"/>
            <a:r>
              <a:rPr lang="fr-FR" dirty="0" smtClean="0"/>
              <a:t> l’échelle de la population (</a:t>
            </a:r>
            <a:r>
              <a:rPr lang="fr-FR" b="1" dirty="0" smtClean="0"/>
              <a:t>prévention collective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 et a l’échelle de l’individu</a:t>
            </a:r>
            <a:r>
              <a:rPr lang="fr-FR" b="1" dirty="0" smtClean="0"/>
              <a:t> (prévention individuelle)</a:t>
            </a: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individuelle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Elle s’applique chez:</a:t>
            </a:r>
          </a:p>
          <a:p>
            <a:pPr lvl="1"/>
            <a:r>
              <a:rPr lang="fr-FR" sz="2600" dirty="0" smtClean="0"/>
              <a:t>les patients ayant déjà une MCV (</a:t>
            </a:r>
            <a:r>
              <a:rPr lang="fr-FR" sz="2600" b="1" dirty="0" smtClean="0"/>
              <a:t>prévention secondaire</a:t>
            </a:r>
            <a:r>
              <a:rPr lang="fr-FR" sz="2600" dirty="0" smtClean="0"/>
              <a:t>)</a:t>
            </a:r>
          </a:p>
          <a:p>
            <a:pPr lvl="1"/>
            <a:r>
              <a:rPr lang="fr-FR" sz="2600" dirty="0" smtClean="0"/>
              <a:t>et chez les patients à risque de développer une MCV (</a:t>
            </a:r>
            <a:r>
              <a:rPr lang="fr-FR" sz="2600" b="1" dirty="0" smtClean="0"/>
              <a:t>prévention primaire</a:t>
            </a:r>
            <a:r>
              <a:rPr lang="fr-FR" sz="2600" dirty="0" smtClean="0"/>
              <a:t>)</a:t>
            </a:r>
          </a:p>
          <a:p>
            <a:endParaRPr lang="fr-FR" sz="2800" dirty="0" smtClean="0"/>
          </a:p>
          <a:p>
            <a:r>
              <a:rPr lang="fr-FR" sz="2800" dirty="0" smtClean="0"/>
              <a:t>Plus le </a:t>
            </a:r>
            <a:r>
              <a:rPr lang="fr-FR" sz="2800" b="1" dirty="0" smtClean="0"/>
              <a:t>risque cardiovasculaire</a:t>
            </a:r>
            <a:r>
              <a:rPr lang="fr-FR" sz="2800" dirty="0" smtClean="0"/>
              <a:t> du patient est élevé, plus cette prévention est justifiée. Il est donc important de savoir comment évaluer le RCV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individuelle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Evaluer le risque cardiovasculaire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Intervenir en fonction du risque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individuelle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3600" b="1" dirty="0" smtClean="0"/>
              <a:t>Evaluer le risque cardiovasculaire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Intervenir en fonction du risque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1919"/>
            <a:ext cx="8229600" cy="10238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Evaluer le risque CV: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 </a:t>
            </a:r>
            <a:r>
              <a:rPr lang="fr-FR" sz="1800" dirty="0" smtClean="0"/>
              <a:t>Probabilité de survenue d’un événement cardio-vasculaire majeur (décès </a:t>
            </a:r>
            <a:r>
              <a:rPr lang="fr-FR" sz="1800" dirty="0" err="1" smtClean="0"/>
              <a:t>cardio</a:t>
            </a:r>
            <a:r>
              <a:rPr lang="fr-FR" sz="1800" dirty="0" smtClean="0"/>
              <a:t>-    vasculaire, infarctus, AVC) sur une période donnée (par exemple : à 5 ans, à 10 ans).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197" y="1730326"/>
            <a:ext cx="8352053" cy="5451521"/>
          </a:xfrm>
        </p:spPr>
        <p:txBody>
          <a:bodyPr>
            <a:normAutofit/>
          </a:bodyPr>
          <a:lstStyle/>
          <a:p>
            <a:r>
              <a:rPr lang="fr-FR" dirty="0" smtClean="0"/>
              <a:t>Chez qui? homme &gt; 40 ans, femme &gt; 50 ans</a:t>
            </a:r>
          </a:p>
          <a:p>
            <a:endParaRPr lang="fr-FR" dirty="0" smtClean="0"/>
          </a:p>
          <a:p>
            <a:r>
              <a:rPr lang="fr-FR" dirty="0" smtClean="0"/>
              <a:t>Comment?</a:t>
            </a:r>
          </a:p>
          <a:p>
            <a:pPr lvl="1"/>
            <a:r>
              <a:rPr lang="en-US" dirty="0" err="1" smtClean="0"/>
              <a:t>Rechercher</a:t>
            </a:r>
            <a:r>
              <a:rPr lang="en-US" dirty="0" smtClean="0"/>
              <a:t> les FDR</a:t>
            </a:r>
            <a:endParaRPr lang="fr-FR" dirty="0" smtClean="0"/>
          </a:p>
          <a:p>
            <a:pPr lvl="1"/>
            <a:r>
              <a:rPr lang="fr-FR" dirty="0" smtClean="0"/>
              <a:t>Utiliser une échelle d'estimation du RCV: SCORE, ASCVD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estimator</a:t>
            </a:r>
            <a:r>
              <a:rPr lang="fr-FR" dirty="0" smtClean="0"/>
              <a:t>, …. </a:t>
            </a:r>
          </a:p>
          <a:p>
            <a:pPr lvl="1"/>
            <a:r>
              <a:rPr lang="fr-FR" dirty="0" smtClean="0"/>
              <a:t>Imagerie (écho-doppler, </a:t>
            </a:r>
            <a:r>
              <a:rPr lang="fr-FR" dirty="0" err="1" smtClean="0"/>
              <a:t>coroscan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A répéter tous les 5 ans.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Epidémiologie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Echelle SCORE (décès CV a 10 ans)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fr-FR" b="1" dirty="0" smtClean="0"/>
              <a:t>Régions a haut risque (</a:t>
            </a:r>
            <a:r>
              <a:rPr lang="fr-FR" dirty="0" smtClean="0"/>
              <a:t>http://www.HeartScore.org)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400" b="1" dirty="0" smtClean="0"/>
              <a:t>Cholesterol: 1 </a:t>
            </a:r>
            <a:r>
              <a:rPr lang="nl-NL" sz="1400" b="1" dirty="0" err="1" smtClean="0"/>
              <a:t>mmol</a:t>
            </a:r>
            <a:r>
              <a:rPr lang="nl-NL" sz="1400" b="1" dirty="0" smtClean="0"/>
              <a:t>/L = 0.39 g/L</a:t>
            </a:r>
            <a:endParaRPr lang="fr-FR" sz="1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2714" y="1270000"/>
            <a:ext cx="4473185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470650"/>
            <a:ext cx="1331912" cy="365125"/>
          </a:xfrm>
        </p:spPr>
        <p:txBody>
          <a:bodyPr/>
          <a:lstStyle/>
          <a:p>
            <a:fld id="{D9ABA87C-3278-0B41-B1A8-CE9B522DDCED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63" y="842963"/>
            <a:ext cx="73056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7045377" y="3057993"/>
            <a:ext cx="7667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2016_CVD PREV2016. For web_VD-CD20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SlideSet_CVD PREV00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2608289" y="4137285"/>
            <a:ext cx="5396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897443" y="3642610"/>
            <a:ext cx="12291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5791200" y="3886200"/>
            <a:ext cx="213360" cy="2510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6766560" y="3886200"/>
            <a:ext cx="381000" cy="2510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2072640" y="4137285"/>
            <a:ext cx="198120" cy="267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2608289" y="4137285"/>
            <a:ext cx="302551" cy="267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4541520" y="4137285"/>
            <a:ext cx="243840" cy="267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6004560" y="4137285"/>
            <a:ext cx="259080" cy="267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3429000" y="4404360"/>
            <a:ext cx="228600" cy="289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7467600" y="4404360"/>
            <a:ext cx="289560" cy="289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2072640" y="4693920"/>
            <a:ext cx="198120" cy="259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2910840" y="4693920"/>
            <a:ext cx="237094" cy="259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4785360" y="4693920"/>
            <a:ext cx="341276" cy="259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6004560" y="4693920"/>
            <a:ext cx="259080" cy="259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6606540" y="4693920"/>
            <a:ext cx="320040" cy="259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SlideSet_CVD PREV00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3"/>
          <p:cNvCxnSpPr/>
          <p:nvPr/>
        </p:nvCxnSpPr>
        <p:spPr>
          <a:xfrm>
            <a:off x="2602523" y="4149969"/>
            <a:ext cx="5627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SlideSet_CVD PREV00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>
            <a:off x="2608289" y="4137285"/>
            <a:ext cx="5396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897443" y="3642610"/>
            <a:ext cx="12291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584874" y="4079823"/>
            <a:ext cx="18152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008682" y="4289685"/>
            <a:ext cx="10043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497049" y="4289685"/>
            <a:ext cx="4047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883640" y="4289685"/>
            <a:ext cx="5571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147934" y="4557009"/>
            <a:ext cx="7495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400144" y="4557009"/>
            <a:ext cx="5762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4699416" y="4766871"/>
            <a:ext cx="6181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5883640" y="4766871"/>
            <a:ext cx="11642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2008682" y="4766871"/>
            <a:ext cx="5996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2608289" y="4766871"/>
            <a:ext cx="7257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8213"/>
            <a:ext cx="9143999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8866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http://tools.cardiosource.org/ASCVD-Risk-Estimator/</a:t>
            </a:r>
          </a:p>
        </p:txBody>
      </p:sp>
    </p:spTree>
    <p:extLst>
      <p:ext uri="{BB962C8B-B14F-4D97-AF65-F5344CB8AC3E}">
        <p14:creationId xmlns:p14="http://schemas.microsoft.com/office/powerpoint/2010/main" xmlns="" val="1271073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4338"/>
            <a:ext cx="9143999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facteurs à prendre en compte dans l’évaluation du RCV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ATCD familiaux</a:t>
            </a:r>
          </a:p>
          <a:p>
            <a:endParaRPr lang="en-US" dirty="0" smtClean="0"/>
          </a:p>
          <a:p>
            <a:r>
              <a:rPr lang="fr-FR" dirty="0" smtClean="0"/>
              <a:t>Obésité abdominale</a:t>
            </a:r>
          </a:p>
          <a:p>
            <a:endParaRPr lang="fr-FR" dirty="0" smtClean="0"/>
          </a:p>
          <a:p>
            <a:r>
              <a:rPr lang="fr-FR" dirty="0" smtClean="0"/>
              <a:t>Sédentarité </a:t>
            </a:r>
          </a:p>
          <a:p>
            <a:endParaRPr lang="fr-FR" dirty="0" smtClean="0"/>
          </a:p>
          <a:p>
            <a:r>
              <a:rPr lang="fr-FR" dirty="0" smtClean="0"/>
              <a:t>Niveau social</a:t>
            </a:r>
          </a:p>
          <a:p>
            <a:endParaRPr lang="fr-FR" dirty="0" smtClean="0"/>
          </a:p>
          <a:p>
            <a:r>
              <a:rPr lang="fr-FR" dirty="0" smtClean="0"/>
              <a:t>Stress et troubles psychiatriques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Maladies inflammatoires auto-immunes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du RCV: Imagerie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Présence de plaques a l’écho-doppler des artères carotides ou fémorales</a:t>
            </a:r>
          </a:p>
          <a:p>
            <a:endParaRPr lang="fr-FR" dirty="0" smtClean="0"/>
          </a:p>
          <a:p>
            <a:r>
              <a:rPr lang="fr-FR" dirty="0" smtClean="0"/>
              <a:t>Score calcique des artères coronaires au scanner.</a:t>
            </a:r>
          </a:p>
          <a:p>
            <a:endParaRPr lang="fr-FR" dirty="0" smtClean="0"/>
          </a:p>
          <a:p>
            <a:r>
              <a:rPr lang="fr-FR" dirty="0" smtClean="0"/>
              <a:t>Utile pour les patients a risque faible ou modéré qui n’ont pas atteint les cibles thérapeutiques avec les mesures hygiéno-diététiques.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29698" name="AutoShape 2" descr="RÃ©sultat de recherche d'images pour &quot;score calc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0" name="AutoShape 4" descr="RÃ©sultat de recherche d'images pour &quot;score calc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Athérosclérose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Principale étiologie des maladies cardio-vasculaires (MCV)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~ 90% des SCA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~ 50% des AVC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FIGURE 1 Examples of Coronary Artery Sc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1339"/>
            <a:ext cx="9144000" cy="4257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individuelle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fr-FR" dirty="0" smtClean="0"/>
              <a:t>Evaluer le risque cardiovasculaire</a:t>
            </a:r>
          </a:p>
          <a:p>
            <a:pPr marL="457200" indent="-457200"/>
            <a:endParaRPr lang="fr-FR" dirty="0" smtClean="0"/>
          </a:p>
          <a:p>
            <a:pPr marL="457200" indent="-457200"/>
            <a:r>
              <a:rPr lang="fr-FR" sz="3600" b="1" dirty="0" smtClean="0"/>
              <a:t>Intervenir en fonction du risque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individuelle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fr-FR" dirty="0" smtClean="0"/>
              <a:t>Evaluer le risque cardiovasculaire</a:t>
            </a:r>
          </a:p>
          <a:p>
            <a:pPr marL="457200" indent="-457200"/>
            <a:endParaRPr lang="fr-FR" dirty="0" smtClean="0"/>
          </a:p>
          <a:p>
            <a:pPr marL="457200" indent="-457200"/>
            <a:r>
              <a:rPr lang="fr-FR" sz="3600" b="1" dirty="0" smtClean="0"/>
              <a:t>Intervenir en fonction du risque</a:t>
            </a:r>
          </a:p>
          <a:p>
            <a:pPr marL="722313" lvl="1" indent="-457200">
              <a:buFont typeface="+mj-lt"/>
              <a:buAutoNum type="arabicPeriod"/>
            </a:pPr>
            <a:r>
              <a:rPr lang="fr-FR" b="1" dirty="0" smtClean="0">
                <a:solidFill>
                  <a:schemeClr val="tx1"/>
                </a:solidFill>
              </a:rPr>
              <a:t>Agir sur les facteurs de risque</a:t>
            </a:r>
          </a:p>
          <a:p>
            <a:pPr marL="722313" lvl="1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Prescrire de l’aspirine?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 de risque CV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Elément clinique ou biologique dont la présence ou l’augmentation majorent statistiquement la </a:t>
            </a:r>
            <a:r>
              <a:rPr lang="fr-FR" dirty="0" err="1" smtClean="0"/>
              <a:t>morbi</a:t>
            </a:r>
            <a:r>
              <a:rPr lang="fr-FR" dirty="0" smtClean="0"/>
              <a:t>-mortalité cardiovasculaire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de risque non modifiables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Age: +++</a:t>
            </a:r>
          </a:p>
          <a:p>
            <a:endParaRPr lang="fr-FR" dirty="0" smtClean="0"/>
          </a:p>
          <a:p>
            <a:r>
              <a:rPr lang="fr-FR" dirty="0" smtClean="0"/>
              <a:t>Sexe masculin: </a:t>
            </a:r>
          </a:p>
          <a:p>
            <a:pPr lvl="1"/>
            <a:r>
              <a:rPr lang="fr-FR" dirty="0" smtClean="0"/>
              <a:t>La maladie survient ≈10 ans plus tard chez la femme.</a:t>
            </a:r>
          </a:p>
          <a:p>
            <a:pPr lvl="1"/>
            <a:r>
              <a:rPr lang="fr-FR" dirty="0" smtClean="0"/>
              <a:t>Le traitement hormonal n’a pas de rôle dans la prévention.</a:t>
            </a:r>
          </a:p>
          <a:p>
            <a:endParaRPr lang="fr-FR" dirty="0" smtClean="0"/>
          </a:p>
          <a:p>
            <a:r>
              <a:rPr lang="fr-FR" dirty="0" smtClean="0"/>
              <a:t>Antécédents familiaux de maladie cardiovasculaire prématurée (&lt;55 ans père ou frère, &lt; 65 ans mère ou sœur)</a:t>
            </a:r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de risque modifiables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Dyslipidémie </a:t>
            </a:r>
          </a:p>
          <a:p>
            <a:endParaRPr lang="fr-FR" sz="2600" dirty="0" smtClean="0"/>
          </a:p>
          <a:p>
            <a:r>
              <a:rPr lang="fr-FR" sz="2600" dirty="0" smtClean="0"/>
              <a:t>Tabagisme</a:t>
            </a:r>
          </a:p>
          <a:p>
            <a:endParaRPr lang="fr-FR" sz="2600" dirty="0" smtClean="0"/>
          </a:p>
          <a:p>
            <a:r>
              <a:rPr lang="fr-FR" sz="2600" dirty="0" smtClean="0"/>
              <a:t>HTA </a:t>
            </a:r>
          </a:p>
          <a:p>
            <a:endParaRPr lang="fr-FR" sz="2600" dirty="0" smtClean="0"/>
          </a:p>
          <a:p>
            <a:r>
              <a:rPr lang="fr-FR" sz="2600" dirty="0" smtClean="0"/>
              <a:t>Diabète 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sz="1900" dirty="0" smtClean="0"/>
              <a:t>Sédentarité</a:t>
            </a:r>
            <a:r>
              <a:rPr lang="fr-FR" sz="1900" dirty="0" smtClean="0">
                <a:sym typeface="Wingdings" pitchFamily="2" charset="2"/>
              </a:rPr>
              <a:t> </a:t>
            </a:r>
            <a:r>
              <a:rPr lang="fr-FR" sz="1900" dirty="0" smtClean="0"/>
              <a:t> </a:t>
            </a:r>
          </a:p>
          <a:p>
            <a:endParaRPr lang="fr-FR" sz="1900" dirty="0" smtClean="0"/>
          </a:p>
          <a:p>
            <a:r>
              <a:rPr lang="fr-FR" sz="1900" dirty="0" smtClean="0"/>
              <a:t>Obésité</a:t>
            </a:r>
          </a:p>
          <a:p>
            <a:pPr>
              <a:buNone/>
            </a:pPr>
            <a:r>
              <a:rPr lang="fr-FR" sz="1900" dirty="0" smtClean="0"/>
              <a:t> </a:t>
            </a:r>
          </a:p>
          <a:p>
            <a:r>
              <a:rPr lang="fr-FR" sz="1900" dirty="0" smtClean="0"/>
              <a:t>Régime alimentaire </a:t>
            </a:r>
            <a:r>
              <a:rPr lang="fr-FR" sz="1900" dirty="0" err="1" smtClean="0"/>
              <a:t>athérogène</a:t>
            </a:r>
            <a:endParaRPr lang="fr-FR" sz="1900" dirty="0" smtClean="0"/>
          </a:p>
          <a:p>
            <a:endParaRPr lang="fr-FR" sz="1900" dirty="0" smtClean="0"/>
          </a:p>
          <a:p>
            <a:r>
              <a:rPr lang="fr-FR" sz="1900" dirty="0" smtClean="0"/>
              <a:t>Facteurs psychosociaux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Dyslipidémie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relation de cause à effet entre le LDL et l’athérosclérose est établie</a:t>
            </a:r>
          </a:p>
          <a:p>
            <a:endParaRPr lang="fr-FR" dirty="0" smtClean="0"/>
          </a:p>
          <a:p>
            <a:r>
              <a:rPr lang="fr-FR" dirty="0" smtClean="0"/>
              <a:t>La réduction du LDL par les </a:t>
            </a:r>
            <a:r>
              <a:rPr lang="fr-FR" b="1" dirty="0" smtClean="0"/>
              <a:t>statines</a:t>
            </a:r>
            <a:r>
              <a:rPr lang="fr-FR" dirty="0" smtClean="0"/>
              <a:t> et si besoin l’</a:t>
            </a:r>
            <a:r>
              <a:rPr lang="fr-FR" dirty="0" err="1" smtClean="0"/>
              <a:t>ézétimibe</a:t>
            </a:r>
            <a:r>
              <a:rPr lang="fr-FR" dirty="0" smtClean="0"/>
              <a:t> (inhibiteur de l’absorption intestinale) et les inhibiteurs de la PCSK9 (qui dégrade le récepteur hépatique du LDL) diminue le risque cardiovasculaire.</a:t>
            </a:r>
          </a:p>
          <a:p>
            <a:endParaRPr lang="fr-FR" dirty="0" smtClean="0"/>
          </a:p>
          <a:p>
            <a:r>
              <a:rPr lang="fr-FR" dirty="0" smtClean="0"/>
              <a:t>L’HDL bas et L’hyper TG sont associés a un RCV élevé mais ne sont pas considérés comme des cibles thérapeutiques</a:t>
            </a:r>
          </a:p>
          <a:p>
            <a:endParaRPr lang="fr-FR" dirty="0" smtClean="0"/>
          </a:p>
          <a:p>
            <a:r>
              <a:rPr lang="fr-FR" sz="2000" dirty="0" smtClean="0"/>
              <a:t>La lipoprotéine(a) est un FDR héréditaire a mesurer si possible</a:t>
            </a:r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470650"/>
            <a:ext cx="1331912" cy="365125"/>
          </a:xfrm>
        </p:spPr>
        <p:txBody>
          <a:bodyPr/>
          <a:lstStyle/>
          <a:p>
            <a:fld id="{D9ABA87C-3278-0B41-B1A8-CE9B522DDCED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81922" name="Picture 2" descr="RÃ©sultat de recherche d'images pour &quot;pcsk9 inhibitor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532" y="794478"/>
            <a:ext cx="5457825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Cibles thérapeutiques du LDL (ESC 2019)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197" y="1269954"/>
            <a:ext cx="8352053" cy="5199965"/>
          </a:xfrm>
        </p:spPr>
        <p:txBody>
          <a:bodyPr>
            <a:normAutofit/>
          </a:bodyPr>
          <a:lstStyle/>
          <a:p>
            <a:r>
              <a:rPr lang="fr-FR" b="1" dirty="0" smtClean="0"/>
              <a:t>Risque très élevé: 0.55 g/L</a:t>
            </a:r>
          </a:p>
          <a:p>
            <a:pPr lvl="1"/>
            <a:r>
              <a:rPr lang="fr-FR" dirty="0" smtClean="0"/>
              <a:t>SCORE &gt; 10%</a:t>
            </a:r>
          </a:p>
          <a:p>
            <a:pPr lvl="1"/>
            <a:r>
              <a:rPr lang="fr-FR" dirty="0" smtClean="0"/>
              <a:t>Prévention secondaire</a:t>
            </a:r>
          </a:p>
          <a:p>
            <a:pPr lvl="1"/>
            <a:r>
              <a:rPr lang="fr-FR" dirty="0" smtClean="0"/>
              <a:t>IRC sévère (DFG &lt; 30 ml/min)</a:t>
            </a:r>
          </a:p>
          <a:p>
            <a:pPr lvl="1"/>
            <a:r>
              <a:rPr lang="fr-FR" dirty="0" smtClean="0"/>
              <a:t>Diabète compliqué ou + 3 FDR</a:t>
            </a:r>
          </a:p>
          <a:p>
            <a:r>
              <a:rPr lang="fr-FR" b="1" dirty="0" smtClean="0"/>
              <a:t>Risque élevé: 0.7 g/L</a:t>
            </a:r>
          </a:p>
          <a:p>
            <a:pPr lvl="1"/>
            <a:r>
              <a:rPr lang="fr-FR" dirty="0" smtClean="0"/>
              <a:t>SCORE: 5-10%</a:t>
            </a:r>
          </a:p>
          <a:p>
            <a:pPr lvl="1"/>
            <a:r>
              <a:rPr lang="fr-FR" dirty="0" smtClean="0"/>
              <a:t>IRC modérée (30&lt; DFG &lt; 60 ml/min)</a:t>
            </a:r>
          </a:p>
          <a:p>
            <a:pPr lvl="1"/>
            <a:r>
              <a:rPr lang="fr-FR" dirty="0" smtClean="0"/>
              <a:t>Diabète + 1FDR ou &gt; 10 ans</a:t>
            </a:r>
          </a:p>
          <a:p>
            <a:pPr lvl="1"/>
            <a:r>
              <a:rPr lang="fr-FR" dirty="0" smtClean="0"/>
              <a:t>LDL &gt; 1.90 ou PA &gt; 180/110 mm Hg</a:t>
            </a:r>
          </a:p>
          <a:p>
            <a:r>
              <a:rPr lang="fr-FR" b="1" dirty="0" smtClean="0"/>
              <a:t>Risque modéré: 1 g/L</a:t>
            </a:r>
            <a:r>
              <a:rPr lang="fr-FR" dirty="0" smtClean="0"/>
              <a:t>. SCORE 1-5%, diabète</a:t>
            </a:r>
          </a:p>
          <a:p>
            <a:r>
              <a:rPr lang="fr-FR" b="1" dirty="0" smtClean="0"/>
              <a:t>Risque faible: 1.16 g/L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993" y="1270000"/>
            <a:ext cx="7974627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Maladies cardiovasculaires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1ere Cause de mortalité dans le monde (17.8 millions/an)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8.9 millions par </a:t>
            </a:r>
            <a:r>
              <a:rPr lang="fr-FR" dirty="0" smtClean="0"/>
              <a:t>cardiopathie ischémique</a:t>
            </a:r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6.2 millions par AVC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La mortalité est en diminution surtout dans les pays développés: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~50%  grâce au traitement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~50%  grâce à la prévention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prescrire une statine? (ACC 2013)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Prévention secondaire  </a:t>
            </a:r>
            <a:r>
              <a:rPr lang="fr-FR" sz="1600" dirty="0" smtClean="0"/>
              <a:t>(SCA, angor, AVCI, AIT, AOMI)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Age &lt; 75 ans: statine à forte dose (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LDL&lt;0.7)</a:t>
            </a:r>
          </a:p>
          <a:p>
            <a:pPr lvl="1"/>
            <a:r>
              <a:rPr lang="fr-FR" dirty="0" smtClean="0"/>
              <a:t>Age &gt; 75 ans: statine à dose modérée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LDL &gt; 1.90 g/L</a:t>
            </a:r>
            <a:r>
              <a:rPr lang="fr-FR" dirty="0" smtClean="0"/>
              <a:t>: statine à forte dose (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LDL&lt;1)</a:t>
            </a:r>
          </a:p>
          <a:p>
            <a:endParaRPr lang="fr-FR" dirty="0" smtClean="0"/>
          </a:p>
          <a:p>
            <a:r>
              <a:rPr lang="fr-FR" dirty="0" smtClean="0"/>
              <a:t>40&lt; âge &lt;75 ans, LDL&gt;0.7 et </a:t>
            </a:r>
            <a:r>
              <a:rPr lang="fr-FR" b="1" dirty="0" smtClean="0"/>
              <a:t>diabète</a:t>
            </a:r>
            <a:r>
              <a:rPr lang="fr-FR" dirty="0" smtClean="0"/>
              <a:t>: (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LDL&lt;1)</a:t>
            </a:r>
          </a:p>
          <a:p>
            <a:pPr lvl="1"/>
            <a:r>
              <a:rPr lang="fr-FR" dirty="0" smtClean="0"/>
              <a:t>ASCVD </a:t>
            </a:r>
            <a:r>
              <a:rPr lang="fr-FR" dirty="0" err="1" smtClean="0"/>
              <a:t>risk</a:t>
            </a:r>
            <a:r>
              <a:rPr lang="fr-FR" dirty="0" smtClean="0"/>
              <a:t> &gt; 7.5%: statine à forte dose</a:t>
            </a:r>
          </a:p>
          <a:p>
            <a:pPr lvl="1"/>
            <a:r>
              <a:rPr lang="fr-FR" dirty="0" smtClean="0"/>
              <a:t>ASCVD </a:t>
            </a:r>
            <a:r>
              <a:rPr lang="fr-FR" dirty="0" err="1" smtClean="0"/>
              <a:t>risk</a:t>
            </a:r>
            <a:r>
              <a:rPr lang="fr-FR" dirty="0" smtClean="0"/>
              <a:t> &lt; 7.5%: statine à dose modérée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40 &lt; âge &lt; 75 ans, LDL&gt;0.7 </a:t>
            </a:r>
            <a:r>
              <a:rPr lang="fr-FR" b="1" dirty="0" smtClean="0"/>
              <a:t>sans diabète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ASCVD &gt; 7.5%: statine (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LDL&lt;1)</a:t>
            </a:r>
          </a:p>
          <a:p>
            <a:pPr lvl="3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Forte dose: ex atorvastatine 40-80 mg</a:t>
            </a:r>
          </a:p>
          <a:p>
            <a:r>
              <a:rPr lang="fr-FR" dirty="0" smtClean="0"/>
              <a:t>Dose modérée: ex atorvastatine 10-20 mg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Tabac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Athérogène</a:t>
            </a:r>
            <a:r>
              <a:rPr lang="fr-FR" dirty="0" smtClean="0"/>
              <a:t> et </a:t>
            </a:r>
            <a:r>
              <a:rPr lang="fr-FR" dirty="0" err="1" smtClean="0"/>
              <a:t>prothrombotique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Perte de ≈10 ans de vie (3 ans pour l’HTA sévère)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Risque dose dépendant a partir d’une cigarette.</a:t>
            </a:r>
          </a:p>
          <a:p>
            <a:endParaRPr lang="fr-FR" dirty="0" smtClean="0"/>
          </a:p>
          <a:p>
            <a:r>
              <a:rPr lang="fr-FR" dirty="0" smtClean="0"/>
              <a:t>Toutes les formes sont nocives y compris le tabagisme passif et a un moindre degré la cigarette électronique.</a:t>
            </a:r>
          </a:p>
          <a:p>
            <a:endParaRPr lang="fr-FR" dirty="0" smtClean="0"/>
          </a:p>
          <a:p>
            <a:r>
              <a:rPr lang="fr-FR" dirty="0" smtClean="0"/>
              <a:t>Le RCV diminue rapidement après l’arrêt et disparait presque totalement après 10-15 ans.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in mortality in patients with coronary heart disease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4245" y="1270000"/>
            <a:ext cx="8110123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Dose–response relationship between tobacco smoke and </a:t>
            </a:r>
            <a:r>
              <a:rPr lang="en-US" dirty="0" err="1" smtClean="0"/>
              <a:t>ischaemic</a:t>
            </a:r>
            <a:r>
              <a:rPr lang="en-US" dirty="0" smtClean="0"/>
              <a:t> heart disease events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3388" y="1275875"/>
            <a:ext cx="8351837" cy="484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partir de 115/75 mm Hg chaque augmentation de 20 mm Hg de PAS ou de 10 mm Hg de PAD double le risque CV.</a:t>
            </a:r>
          </a:p>
          <a:p>
            <a:endParaRPr lang="fr-FR" dirty="0" smtClean="0"/>
          </a:p>
          <a:p>
            <a:r>
              <a:rPr lang="fr-FR" dirty="0" smtClean="0"/>
              <a:t>Le traitement de l’HTA diminue le risque de maladie coronaire, d’AVC et d’insuffisance cardiaque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Diabète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diabète multiplie le RCV par 2 (4 chez la femme)</a:t>
            </a:r>
          </a:p>
          <a:p>
            <a:endParaRPr lang="fr-FR" dirty="0" smtClean="0"/>
          </a:p>
          <a:p>
            <a:r>
              <a:rPr lang="fr-FR" dirty="0" smtClean="0"/>
              <a:t>Les maladies CV sont la 1ere cause de mortalité chez le diabétique.</a:t>
            </a:r>
          </a:p>
          <a:p>
            <a:endParaRPr lang="fr-FR" dirty="0" smtClean="0"/>
          </a:p>
          <a:p>
            <a:r>
              <a:rPr lang="fr-FR" dirty="0" smtClean="0"/>
              <a:t>Le contrôle de la PA et du cholestérol diminuent le RCV</a:t>
            </a:r>
          </a:p>
          <a:p>
            <a:endParaRPr lang="fr-FR" dirty="0" smtClean="0"/>
          </a:p>
          <a:p>
            <a:r>
              <a:rPr lang="fr-FR" dirty="0" smtClean="0"/>
              <a:t>Le bénéfice du contrôle strict de la glycémie sur le RCV n’est pas formellement démontré </a:t>
            </a:r>
          </a:p>
          <a:p>
            <a:endParaRPr lang="fr-FR" dirty="0" smtClean="0"/>
          </a:p>
          <a:p>
            <a:r>
              <a:rPr lang="fr-FR" dirty="0" smtClean="0"/>
              <a:t>2 classe d’antidiabétiques diminuent le RCV: inhibiteurs du SGLT2 et agonistes du récepteur du GLP1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812088" y="6470650"/>
            <a:ext cx="1331912" cy="365125"/>
          </a:xfrm>
        </p:spPr>
        <p:txBody>
          <a:bodyPr/>
          <a:lstStyle/>
          <a:p>
            <a:fld id="{D9ABA87C-3278-0B41-B1A8-CE9B522DDCED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82946" name="Picture 2" descr="Résultat de recherche d'images pour &quot;glp 1 agonis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4" y="112181"/>
            <a:ext cx="9077565" cy="6808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Obésité et syndrome métabolique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L’obésité abdominale est souvent associée à une hyperglycémie, une TA élevée, des TG élevées et un HDL bas (syndrome métabolique)</a:t>
            </a:r>
          </a:p>
          <a:p>
            <a:endParaRPr lang="fr-FR" dirty="0" smtClean="0"/>
          </a:p>
          <a:p>
            <a:r>
              <a:rPr lang="fr-FR" dirty="0" smtClean="0"/>
              <a:t>La surcharge pondérale et l’obésité sont associées a une augmentation de la mortalité totale et cardiovasculaire</a:t>
            </a:r>
          </a:p>
          <a:p>
            <a:endParaRPr lang="fr-FR" dirty="0" smtClean="0"/>
          </a:p>
          <a:p>
            <a:r>
              <a:rPr lang="fr-FR" dirty="0" smtClean="0"/>
              <a:t>Maintenir un BMI entre 20 et 25 kg/m</a:t>
            </a:r>
            <a:r>
              <a:rPr lang="fr-FR" baseline="30000" dirty="0" smtClean="0"/>
              <a:t>2</a:t>
            </a:r>
            <a:r>
              <a:rPr lang="fr-FR" dirty="0" smtClean="0"/>
              <a:t> diminue la PA, améliore le profil lipidique et la tolérance au glucose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Sédentarité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FDR majeur indépendant de la participation à une activité physique (AP). </a:t>
            </a:r>
            <a:r>
              <a:rPr lang="fr-FR" sz="1600" dirty="0" smtClean="0"/>
              <a:t>On peut être actif et sédentaire en même temps. Ex: position assise toute la journée avec des séances régulières de footing.</a:t>
            </a:r>
          </a:p>
          <a:p>
            <a:endParaRPr lang="fr-FR" dirty="0" smtClean="0"/>
          </a:p>
          <a:p>
            <a:r>
              <a:rPr lang="fr-FR" dirty="0" smtClean="0"/>
              <a:t>L’activité physique diminue la mortalité cardiovasculaire et améliore les autres FDR (HTA, diabète, dyslipidémie, obésité)</a:t>
            </a:r>
          </a:p>
          <a:p>
            <a:endParaRPr lang="fr-FR" dirty="0" smtClean="0"/>
          </a:p>
          <a:p>
            <a:r>
              <a:rPr lang="fr-FR" dirty="0" smtClean="0"/>
              <a:t>Il est recommandé de pratiquer au moins 150 min d’AP modérée (30 min sur 5j) ou 75 min d’AP intense (15 min sur 5j) par semaine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psycho-sociaux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Bas niveau </a:t>
            </a:r>
            <a:r>
              <a:rPr lang="fr-FR" dirty="0" err="1" smtClean="0"/>
              <a:t>socio-economique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Isolement social</a:t>
            </a:r>
          </a:p>
          <a:p>
            <a:endParaRPr lang="fr-FR" dirty="0" smtClean="0"/>
          </a:p>
          <a:p>
            <a:r>
              <a:rPr lang="fr-FR" dirty="0" smtClean="0"/>
              <a:t>Stress professionnel et familial</a:t>
            </a:r>
          </a:p>
          <a:p>
            <a:endParaRPr lang="fr-FR" dirty="0" smtClean="0"/>
          </a:p>
          <a:p>
            <a:r>
              <a:rPr lang="fr-FR" dirty="0" smtClean="0"/>
              <a:t>Hostilité</a:t>
            </a:r>
          </a:p>
          <a:p>
            <a:endParaRPr lang="fr-FR" dirty="0" smtClean="0"/>
          </a:p>
          <a:p>
            <a:r>
              <a:rPr lang="fr-FR" dirty="0" smtClean="0"/>
              <a:t>Anxiété, dépression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Algérie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1204913"/>
            <a:ext cx="57340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1" y="5934670"/>
            <a:ext cx="8686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World Health Organization - </a:t>
            </a:r>
            <a:r>
              <a:rPr lang="en-US" dirty="0" err="1" smtClean="0"/>
              <a:t>Noncommunicable</a:t>
            </a:r>
            <a:r>
              <a:rPr lang="en-US" dirty="0" smtClean="0"/>
              <a:t> Diseases (NCD) Country Profiles , 2014.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Régime alimentaire </a:t>
            </a:r>
            <a:r>
              <a:rPr lang="fr-FR" dirty="0" err="1" smtClean="0"/>
              <a:t>athérogène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8187" y="1269954"/>
            <a:ext cx="8352053" cy="508639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Aggrave les autres FDR (lipides, HTA, diabète, obésité)</a:t>
            </a:r>
          </a:p>
          <a:p>
            <a:r>
              <a:rPr lang="fr-FR" dirty="0" smtClean="0"/>
              <a:t>Le régime conseillé:</a:t>
            </a:r>
          </a:p>
          <a:p>
            <a:pPr lvl="1"/>
            <a:r>
              <a:rPr lang="fr-FR" dirty="0" smtClean="0">
                <a:latin typeface="Calibri"/>
                <a:cs typeface="Calibri"/>
              </a:rPr>
              <a:t>↘acides gras saturés (viande rouge transformée +++) </a:t>
            </a:r>
          </a:p>
          <a:p>
            <a:pPr lvl="1"/>
            <a:r>
              <a:rPr lang="fr-FR" dirty="0" smtClean="0">
                <a:latin typeface="Calibri"/>
                <a:cs typeface="Calibri"/>
              </a:rPr>
              <a:t>Eviter les acides gras trans (margarine dure, viennoiseries, pâtisseries, biscuits…)</a:t>
            </a:r>
          </a:p>
          <a:p>
            <a:pPr lvl="1"/>
            <a:r>
              <a:rPr lang="fr-FR" dirty="0" smtClean="0">
                <a:latin typeface="Calibri"/>
                <a:cs typeface="Calibri"/>
              </a:rPr>
              <a:t>&lt;5g sel/j</a:t>
            </a:r>
          </a:p>
          <a:p>
            <a:pPr lvl="1"/>
            <a:r>
              <a:rPr lang="fr-FR" dirty="0" smtClean="0">
                <a:latin typeface="Calibri"/>
                <a:cs typeface="Calibri"/>
              </a:rPr>
              <a:t>↗fibres (céréales complètes)</a:t>
            </a:r>
          </a:p>
          <a:p>
            <a:pPr lvl="1"/>
            <a:r>
              <a:rPr lang="fr-FR" dirty="0" smtClean="0">
                <a:latin typeface="Calibri"/>
                <a:cs typeface="Calibri"/>
              </a:rPr>
              <a:t>2-3 portions de fruits /j</a:t>
            </a:r>
          </a:p>
          <a:p>
            <a:pPr lvl="1"/>
            <a:r>
              <a:rPr lang="fr-FR" dirty="0" smtClean="0">
                <a:latin typeface="Calibri"/>
                <a:cs typeface="Calibri"/>
              </a:rPr>
              <a:t>2-3 portions de légumes/j</a:t>
            </a:r>
          </a:p>
          <a:p>
            <a:pPr lvl="1"/>
            <a:r>
              <a:rPr lang="fr-FR" dirty="0" smtClean="0">
                <a:latin typeface="Calibri"/>
                <a:cs typeface="Calibri"/>
              </a:rPr>
              <a:t>Poisson 1-2/</a:t>
            </a:r>
            <a:r>
              <a:rPr lang="fr-FR" dirty="0" err="1" smtClean="0">
                <a:latin typeface="Calibri"/>
                <a:cs typeface="Calibri"/>
              </a:rPr>
              <a:t>sem</a:t>
            </a:r>
            <a:endParaRPr lang="fr-FR" dirty="0" smtClean="0">
              <a:latin typeface="Calibri"/>
              <a:cs typeface="Calibri"/>
            </a:endParaRPr>
          </a:p>
          <a:p>
            <a:pPr lvl="1"/>
            <a:r>
              <a:rPr lang="fr-FR" dirty="0" smtClean="0">
                <a:latin typeface="Calibri"/>
                <a:cs typeface="Calibri"/>
              </a:rPr>
              <a:t>↗noix non salées</a:t>
            </a:r>
          </a:p>
          <a:p>
            <a:pPr lvl="1"/>
            <a:r>
              <a:rPr lang="fr-FR" dirty="0" smtClean="0">
                <a:latin typeface="Calibri"/>
                <a:cs typeface="Calibri"/>
              </a:rPr>
              <a:t>Eviter l’alcool</a:t>
            </a:r>
          </a:p>
          <a:p>
            <a:pPr lvl="1"/>
            <a:r>
              <a:rPr lang="fr-FR" dirty="0" smtClean="0">
                <a:latin typeface="Calibri"/>
                <a:cs typeface="Calibri"/>
              </a:rPr>
              <a:t>Eviter les boissons sucrées</a:t>
            </a:r>
          </a:p>
          <a:p>
            <a:pPr lvl="1"/>
            <a:endParaRPr lang="fr-FR" dirty="0" smtClean="0">
              <a:latin typeface="Calibri"/>
              <a:cs typeface="Calibri"/>
            </a:endParaRPr>
          </a:p>
          <a:p>
            <a:pPr lvl="1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individuelle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fr-FR" dirty="0" smtClean="0"/>
              <a:t>Evaluer le risque cardiovasculaire</a:t>
            </a:r>
          </a:p>
          <a:p>
            <a:pPr marL="457200" indent="-457200"/>
            <a:endParaRPr lang="fr-FR" dirty="0" smtClean="0"/>
          </a:p>
          <a:p>
            <a:pPr marL="457200" indent="-457200"/>
            <a:r>
              <a:rPr lang="fr-FR" sz="3600" b="1" dirty="0" smtClean="0"/>
              <a:t>Intervenir en fonction du risque</a:t>
            </a:r>
          </a:p>
          <a:p>
            <a:pPr marL="722313" lvl="1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Agir sur les facteurs de risque</a:t>
            </a:r>
          </a:p>
          <a:p>
            <a:pPr marL="722313" lvl="1" indent="-457200">
              <a:buFont typeface="+mj-lt"/>
              <a:buAutoNum type="arabicPeriod"/>
            </a:pPr>
            <a:r>
              <a:rPr lang="fr-FR" b="1" dirty="0" smtClean="0">
                <a:solidFill>
                  <a:schemeClr val="tx1"/>
                </a:solidFill>
              </a:rPr>
              <a:t>Prescrire de l’aspirine?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prescrire l’aspirine?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Intérêt incertain en prévention primaire (risque hémorragique)</a:t>
            </a:r>
          </a:p>
          <a:p>
            <a:endParaRPr lang="fr-FR" dirty="0" smtClean="0"/>
          </a:p>
          <a:p>
            <a:r>
              <a:rPr lang="fr-FR" dirty="0" smtClean="0"/>
              <a:t>Systématique en prévention secondaire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collective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Prévention collective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Lutte anti-tabac</a:t>
            </a:r>
          </a:p>
          <a:p>
            <a:endParaRPr lang="fr-FR" dirty="0" smtClean="0"/>
          </a:p>
          <a:p>
            <a:r>
              <a:rPr lang="fr-FR" dirty="0" smtClean="0"/>
              <a:t>Réglementation de l’industrie alimentaire</a:t>
            </a:r>
          </a:p>
          <a:p>
            <a:endParaRPr lang="fr-FR" dirty="0" smtClean="0"/>
          </a:p>
          <a:p>
            <a:r>
              <a:rPr lang="fr-FR" dirty="0" smtClean="0"/>
              <a:t>Education scolaire</a:t>
            </a:r>
          </a:p>
          <a:p>
            <a:endParaRPr lang="fr-FR" dirty="0" smtClean="0"/>
          </a:p>
          <a:p>
            <a:r>
              <a:rPr lang="fr-FR" dirty="0" smtClean="0"/>
              <a:t>Campagnes d’information</a:t>
            </a:r>
          </a:p>
          <a:p>
            <a:endParaRPr lang="fr-FR" dirty="0" smtClean="0"/>
          </a:p>
          <a:p>
            <a:r>
              <a:rPr lang="fr-FR" dirty="0" smtClean="0"/>
              <a:t>Accès au sport et zones de plein air,…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L’athérosclérose est la 1</a:t>
            </a:r>
            <a:r>
              <a:rPr lang="fr-FR" baseline="30000" dirty="0" smtClean="0"/>
              <a:t>ère</a:t>
            </a:r>
            <a:r>
              <a:rPr lang="fr-FR" dirty="0" smtClean="0"/>
              <a:t> cause de mortalité dans le monde</a:t>
            </a:r>
          </a:p>
          <a:p>
            <a:endParaRPr lang="fr-FR" dirty="0" smtClean="0"/>
          </a:p>
          <a:p>
            <a:r>
              <a:rPr lang="fr-FR" dirty="0" smtClean="0"/>
              <a:t>Les FDR entrainent une dysfonction endothéliale qui favorise la pénétration du LDL constituant un noyau lipidique qui va être entouré par une chape fibreuse: plaque athérosclérotique</a:t>
            </a:r>
          </a:p>
          <a:p>
            <a:endParaRPr lang="fr-FR" dirty="0" smtClean="0"/>
          </a:p>
          <a:p>
            <a:r>
              <a:rPr lang="fr-FR" dirty="0" smtClean="0"/>
              <a:t>La rupture de la chape entraine la formation de thrombose obstruant plus ou moins les artères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prévention passe par le contrôle des FDR: tabac, dyslipidémie, HTA, diabète,…</a:t>
            </a:r>
          </a:p>
          <a:p>
            <a:endParaRPr lang="fr-FR" dirty="0" smtClean="0"/>
          </a:p>
          <a:p>
            <a:r>
              <a:rPr lang="fr-FR" dirty="0" smtClean="0"/>
              <a:t>L’aspirine </a:t>
            </a:r>
            <a:r>
              <a:rPr lang="fr-FR" smtClean="0"/>
              <a:t>est réservée </a:t>
            </a:r>
            <a:r>
              <a:rPr lang="fr-FR" dirty="0" smtClean="0"/>
              <a:t>a la prévention secondaire</a:t>
            </a:r>
          </a:p>
          <a:p>
            <a:endParaRPr lang="fr-FR" dirty="0" smtClean="0"/>
          </a:p>
          <a:p>
            <a:r>
              <a:rPr lang="fr-FR" dirty="0" smtClean="0"/>
              <a:t>Intérêt de la prévention collective à l’échelle de la population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Algérie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33198" y="6012656"/>
            <a:ext cx="7643208" cy="708819"/>
          </a:xfrm>
        </p:spPr>
        <p:txBody>
          <a:bodyPr/>
          <a:lstStyle/>
          <a:p>
            <a:r>
              <a:rPr lang="en-US" sz="1400" b="1" dirty="0" smtClean="0"/>
              <a:t>World Health Organization - </a:t>
            </a:r>
            <a:r>
              <a:rPr lang="en-US" sz="1400" b="1" dirty="0" err="1" smtClean="0"/>
              <a:t>Noncommunicable</a:t>
            </a:r>
            <a:r>
              <a:rPr lang="en-US" sz="1400" b="1" dirty="0" smtClean="0"/>
              <a:t> Diseases (NCD) Country Profiles, 2018.</a:t>
            </a:r>
            <a:endParaRPr lang="fr-FR" sz="1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206" y="1383506"/>
            <a:ext cx="6934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Qu'est-ce qui cause le plus de décès?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A87C-3278-0B41-B1A8-CE9B522DDCED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3388" y="2264087"/>
            <a:ext cx="8351837" cy="286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809625"/>
            <a:ext cx="5562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1" y="6304002"/>
            <a:ext cx="8686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World Health Organization - </a:t>
            </a:r>
            <a:r>
              <a:rPr lang="en-US" dirty="0" err="1" smtClean="0"/>
              <a:t>Noncommunicable</a:t>
            </a:r>
            <a:r>
              <a:rPr lang="en-US" dirty="0" smtClean="0"/>
              <a:t> Diseases (NCD) Country Profiles , 2014.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37788</TotalTime>
  <Words>1755</Words>
  <Application>Microsoft Office PowerPoint</Application>
  <PresentationFormat>Affichage à l'écran (4:3)</PresentationFormat>
  <Paragraphs>410</Paragraphs>
  <Slides>66</Slides>
  <Notes>4</Notes>
  <HiddenSlides>12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67" baseType="lpstr">
      <vt:lpstr>Thème Office</vt:lpstr>
      <vt:lpstr>Athérosclérose et risque cardiovasculaire</vt:lpstr>
      <vt:lpstr>Objectifs </vt:lpstr>
      <vt:lpstr>Epidémiologie </vt:lpstr>
      <vt:lpstr>Athérosclérose </vt:lpstr>
      <vt:lpstr>Maladies cardiovasculaires</vt:lpstr>
      <vt:lpstr>En Algérie </vt:lpstr>
      <vt:lpstr>En Algérie </vt:lpstr>
      <vt:lpstr>Qu'est-ce qui cause le plus de décès?</vt:lpstr>
      <vt:lpstr>Diapositive 9</vt:lpstr>
      <vt:lpstr>Diapositive 10</vt:lpstr>
      <vt:lpstr>Diapositive 11</vt:lpstr>
      <vt:lpstr>Diapositive 12</vt:lpstr>
      <vt:lpstr>Pathogénie </vt:lpstr>
      <vt:lpstr>Définition </vt:lpstr>
      <vt:lpstr>Paroi artérielle normale</vt:lpstr>
      <vt:lpstr>Dysfonction endothéliale: 1er événement  </vt:lpstr>
      <vt:lpstr>Stades de l’athérosclérose </vt:lpstr>
      <vt:lpstr>Strie lipidique: Epaississement intimal, apparait dès l’enfance, sans conséquence clinique </vt:lpstr>
      <vt:lpstr>2.  Plaque athérosclérotique</vt:lpstr>
      <vt:lpstr>Diapositive 20</vt:lpstr>
      <vt:lpstr>3. Evolution et complications</vt:lpstr>
      <vt:lpstr>Conséquences cliniques</vt:lpstr>
      <vt:lpstr>Prévention </vt:lpstr>
      <vt:lpstr>Définition </vt:lpstr>
      <vt:lpstr>Prévention individuelle  </vt:lpstr>
      <vt:lpstr>Diapositive 26</vt:lpstr>
      <vt:lpstr>Prévention individuelle</vt:lpstr>
      <vt:lpstr>Prévention individuelle</vt:lpstr>
      <vt:lpstr>Evaluer le risque CV:   Probabilité de survenue d’un événement cardio-vasculaire majeur (décès cardio-    vasculaire, infarctus, AVC) sur une période donnée (par exemple : à 5 ans, à 10 ans).</vt:lpstr>
      <vt:lpstr>Echelle SCORE (décès CV a 10 ans) Régions a haut risque (http://www.HeartScore.org)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Autres facteurs à prendre en compte dans l’évaluation du RCV</vt:lpstr>
      <vt:lpstr>Evaluation du RCV: Imagerie</vt:lpstr>
      <vt:lpstr>Diapositive 40</vt:lpstr>
      <vt:lpstr>Prévention individuelle</vt:lpstr>
      <vt:lpstr>Prévention individuelle</vt:lpstr>
      <vt:lpstr>Facteur de risque CV </vt:lpstr>
      <vt:lpstr>Facteurs de risque non modifiables</vt:lpstr>
      <vt:lpstr>Facteurs de risque modifiables</vt:lpstr>
      <vt:lpstr>Dyslipidémie </vt:lpstr>
      <vt:lpstr>Diapositive 47</vt:lpstr>
      <vt:lpstr>Cibles thérapeutiques du LDL (ESC 2019)</vt:lpstr>
      <vt:lpstr>Diapositive 49</vt:lpstr>
      <vt:lpstr>Quand prescrire une statine? (ACC 2013)</vt:lpstr>
      <vt:lpstr>Tabac </vt:lpstr>
      <vt:lpstr>Reduction in mortality in patients with coronary heart disease</vt:lpstr>
      <vt:lpstr>Dose–response relationship between tobacco smoke and ischaemic heart disease events </vt:lpstr>
      <vt:lpstr>HTA</vt:lpstr>
      <vt:lpstr>Diabète </vt:lpstr>
      <vt:lpstr>Diapositive 56</vt:lpstr>
      <vt:lpstr>Obésité et syndrome métabolique</vt:lpstr>
      <vt:lpstr>Sédentarité </vt:lpstr>
      <vt:lpstr>Facteurs psycho-sociaux</vt:lpstr>
      <vt:lpstr>Régime alimentaire athérogène </vt:lpstr>
      <vt:lpstr>Prévention individuelle</vt:lpstr>
      <vt:lpstr>Quand prescrire l’aspirine?</vt:lpstr>
      <vt:lpstr>Prévention collective </vt:lpstr>
      <vt:lpstr>Prévention collective </vt:lpstr>
      <vt:lpstr>Conclusion </vt:lpstr>
      <vt:lpstr>Conclusion </vt:lpstr>
    </vt:vector>
  </TitlesOfParts>
  <Company>VIVACTIS CONSEIL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ency-education.com</dc:creator>
  <cp:lastModifiedBy>adel</cp:lastModifiedBy>
  <cp:revision>242</cp:revision>
  <dcterms:created xsi:type="dcterms:W3CDTF">2015-04-17T09:01:33Z</dcterms:created>
  <dcterms:modified xsi:type="dcterms:W3CDTF">2019-09-16T07:31:53Z</dcterms:modified>
</cp:coreProperties>
</file>