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9" r:id="rId17"/>
    <p:sldId id="278" r:id="rId18"/>
    <p:sldId id="279" r:id="rId19"/>
    <p:sldId id="282" r:id="rId20"/>
    <p:sldId id="283" r:id="rId21"/>
    <p:sldId id="273" r:id="rId22"/>
    <p:sldId id="274" r:id="rId23"/>
    <p:sldId id="275" r:id="rId24"/>
    <p:sldId id="276" r:id="rId25"/>
    <p:sldId id="277" r:id="rId26"/>
    <p:sldId id="284" r:id="rId27"/>
    <p:sldId id="285" r:id="rId28"/>
    <p:sldId id="286" r:id="rId29"/>
    <p:sldId id="287" r:id="rId30"/>
    <p:sldId id="292" r:id="rId31"/>
    <p:sldId id="288" r:id="rId32"/>
    <p:sldId id="293" r:id="rId33"/>
    <p:sldId id="289" r:id="rId34"/>
    <p:sldId id="290" r:id="rId35"/>
    <p:sldId id="294" r:id="rId36"/>
    <p:sldId id="295" r:id="rId37"/>
    <p:sldId id="297" r:id="rId38"/>
    <p:sldId id="298" r:id="rId39"/>
    <p:sldId id="29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4512-0A31-4E6B-B48E-2C0A8C8D62D2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A7B0-3826-42A5-AA57-04DCA5CC47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817C8-E9BB-42B5-9F97-C4104E64D036}" type="slidenum">
              <a:rPr lang="fr-FR"/>
              <a:pPr/>
              <a:t>2</a:t>
            </a:fld>
            <a:endParaRPr lang="fr-FR"/>
          </a:p>
        </p:txBody>
      </p:sp>
      <p:sp>
        <p:nvSpPr>
          <p:cNvPr id="11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C5C6F-EDFD-4FCF-88DD-2E948992DC34}" type="slidenum">
              <a:rPr lang="fr-FR"/>
              <a:pPr/>
              <a:t>21</a:t>
            </a:fld>
            <a:endParaRPr lang="fr-FR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4FA4D-5969-4808-93FF-C665FA8AAEF8}" type="slidenum">
              <a:rPr lang="fr-FR"/>
              <a:pPr/>
              <a:t>23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7FC71-14CE-4D0C-AC0C-774109973087}" type="slidenum">
              <a:rPr lang="fr-FR"/>
              <a:pPr/>
              <a:t>24</a:t>
            </a:fld>
            <a:endParaRPr lang="fr-F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9ADBB-AFE5-45F1-8839-02285D1F4148}" type="slidenum">
              <a:rPr lang="fr-FR"/>
              <a:pPr/>
              <a:t>25</a:t>
            </a:fld>
            <a:endParaRPr lang="fr-F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4227A-9D81-4AA1-AFBB-6D5E10997606}" type="slidenum">
              <a:rPr lang="fr-FR"/>
              <a:pPr/>
              <a:t>4</a:t>
            </a:fld>
            <a:endParaRPr lang="fr-F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5B72C-0746-4694-B243-D000B2EDF4F9}" type="slidenum">
              <a:rPr lang="fr-FR"/>
              <a:pPr/>
              <a:t>13</a:t>
            </a:fld>
            <a:endParaRPr lang="fr-F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253"/>
            <a:ext cx="5029200" cy="41145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8BDB5-D428-409E-8DDD-68924BE2245F}" type="slidenum">
              <a:rPr lang="fr-FR"/>
              <a:pPr/>
              <a:t>14</a:t>
            </a:fld>
            <a:endParaRPr lang="fr-F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253"/>
            <a:ext cx="5029200" cy="41145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C3F11-766C-4FE4-A382-E3A664456C81}" type="slidenum">
              <a:rPr lang="fr-FR"/>
              <a:pPr/>
              <a:t>15</a:t>
            </a:fld>
            <a:endParaRPr lang="fr-F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253"/>
            <a:ext cx="5029200" cy="41145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F484-F541-4F48-BB8F-FDD001F9570D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86B31-998D-4CF5-9F48-DB96D6F929D7}" type="slidenum">
              <a:rPr lang="fr-FR"/>
              <a:pPr/>
              <a:t>17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253"/>
            <a:ext cx="5029200" cy="41145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FAC08-5F56-4179-AE0D-4B1A1121BC24}" type="slidenum">
              <a:rPr lang="fr-FR"/>
              <a:pPr/>
              <a:t>18</a:t>
            </a:fld>
            <a:endParaRPr lang="fr-F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253"/>
            <a:ext cx="5029200" cy="41145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ECAD2-10C9-445D-BA3D-194E4A06D843}" type="slidenum">
              <a:rPr lang="fr-FR"/>
              <a:pPr/>
              <a:t>20</a:t>
            </a:fld>
            <a:endParaRPr lang="fr-F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2" y="966781"/>
            <a:ext cx="8572528" cy="1604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fr-FR" sz="4400" b="1" i="1" dirty="0" smtClean="0">
                <a:latin typeface="Aharoni" pitchFamily="2" charset="-79"/>
                <a:cs typeface="Aharoni" pitchFamily="2" charset="-79"/>
              </a:rPr>
              <a:t>Les anticoagulants</a:t>
            </a:r>
          </a:p>
          <a:p>
            <a:pPr algn="ctr"/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Dr H.Foudad</a:t>
            </a:r>
          </a:p>
          <a:p>
            <a:pPr algn="ctr"/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Hôpital militaire Constantine </a:t>
            </a:r>
            <a:endParaRPr lang="fr-FR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3250" name="Picture 2" descr="https://cdn.makeagif.com/media/6-16-2015/Wex-E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43" y="3000372"/>
            <a:ext cx="558803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642918"/>
            <a:ext cx="8715436" cy="6215082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fr-FR" sz="2800" b="1" u="sng" dirty="0" smtClean="0"/>
              <a:t>Surveillance biologique :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2800" dirty="0" smtClean="0"/>
              <a:t>  </a:t>
            </a:r>
            <a:r>
              <a:rPr lang="fr-FR" sz="2800" dirty="0" smtClean="0">
                <a:solidFill>
                  <a:schemeClr val="hlink"/>
                </a:solidFill>
              </a:rPr>
              <a:t>Bilan biologique avant le traitement</a:t>
            </a:r>
            <a:r>
              <a:rPr lang="fr-FR" sz="2800" dirty="0" smtClean="0"/>
              <a:t>  :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Taux de plaquette (NFS)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Temps de </a:t>
            </a:r>
            <a:r>
              <a:rPr lang="fr-FR" sz="2800" dirty="0" smtClean="0"/>
              <a:t>quick </a:t>
            </a:r>
            <a:endParaRPr lang="fr-FR" sz="2800" dirty="0" smtClean="0"/>
          </a:p>
          <a:p>
            <a:pPr lvl="3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Temps </a:t>
            </a:r>
            <a:r>
              <a:rPr lang="fr-FR" sz="2800" dirty="0" smtClean="0"/>
              <a:t>de céphaline activée (TCA</a:t>
            </a:r>
            <a:r>
              <a:rPr lang="fr-FR" sz="2800" dirty="0" smtClean="0"/>
              <a:t>)</a:t>
            </a:r>
            <a:endParaRPr lang="fr-FR" sz="2800" dirty="0" smtClean="0"/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Fibrinogène 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Test </a:t>
            </a:r>
            <a:r>
              <a:rPr lang="fr-FR" sz="2800" dirty="0" smtClean="0"/>
              <a:t>de grossesse chez les femmes en âge de procréer (relais AVK)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fr-FR" sz="2800" dirty="0" smtClean="0"/>
          </a:p>
          <a:p>
            <a:pPr marL="449263" lvl="1" indent="-449263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fr-FR" dirty="0" smtClean="0">
                <a:solidFill>
                  <a:schemeClr val="hlink"/>
                </a:solidFill>
              </a:rPr>
              <a:t>Surveillance efficacité :</a:t>
            </a:r>
            <a:r>
              <a:rPr lang="fr-FR" dirty="0" smtClean="0"/>
              <a:t> </a:t>
            </a:r>
          </a:p>
          <a:p>
            <a:pPr marL="1438275" lvl="4" indent="269875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 TCA 2 à 3 X le témoin</a:t>
            </a:r>
          </a:p>
          <a:p>
            <a:pPr marL="1438275" lvl="4" indent="269875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Héparinémie  0,3 à0,6 UI /L : uniquement pour les sujet a risque accrue de surdosage 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2500" dirty="0" smtClean="0"/>
          </a:p>
          <a:p>
            <a:pPr eaLnBrk="1" hangingPunct="1"/>
            <a:endParaRPr lang="fr-FR" sz="25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u="sng" dirty="0" smtClean="0">
                <a:solidFill>
                  <a:srgbClr val="7030A0"/>
                </a:solidFill>
              </a:rPr>
              <a:t>HNF (4):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80"/>
            <a:ext cx="9144000" cy="6357958"/>
          </a:xfrm>
        </p:spPr>
        <p:txBody>
          <a:bodyPr>
            <a:noAutofit/>
          </a:bodyPr>
          <a:lstStyle/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dirty="0" smtClean="0"/>
              <a:t>obtenus par  procédés de dépolymérisation des chaînes longues de l’héparine standard 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fr-FR" dirty="0"/>
          </a:p>
          <a:p>
            <a:pPr marL="0" lvl="1" indent="0" eaLnBrk="1" hangingPunct="1">
              <a:lnSpc>
                <a:spcPct val="90000"/>
              </a:lnSpc>
            </a:pPr>
            <a:r>
              <a:rPr lang="fr-FR" dirty="0" smtClean="0"/>
              <a:t>Ont surtout une forte activité anti Xa et peu d’activité anti IIa il en résulte : </a:t>
            </a:r>
          </a:p>
          <a:p>
            <a:pPr marL="630238" lvl="3" indent="0" eaLnBrk="1" hangingPunct="1">
              <a:lnSpc>
                <a:spcPct val="90000"/>
              </a:lnSpc>
            </a:pPr>
            <a:r>
              <a:rPr lang="fr-FR" sz="2800" dirty="0" smtClean="0"/>
              <a:t>qu’il y a moins d’hémorragies </a:t>
            </a:r>
          </a:p>
          <a:p>
            <a:pPr marL="630238" lvl="3" indent="0" eaLnBrk="1" hangingPunct="1">
              <a:lnSpc>
                <a:spcPct val="90000"/>
              </a:lnSpc>
            </a:pPr>
            <a:r>
              <a:rPr lang="fr-FR" sz="2800" dirty="0" smtClean="0"/>
              <a:t>alors que l’activité anti Xa persiste .</a:t>
            </a:r>
          </a:p>
          <a:p>
            <a:pPr marL="0" lvl="1" indent="0" eaLnBrk="1" hangingPunct="1">
              <a:lnSpc>
                <a:spcPct val="90000"/>
              </a:lnSpc>
            </a:pPr>
            <a:endParaRPr lang="fr-FR" dirty="0" smtClean="0"/>
          </a:p>
          <a:p>
            <a:pPr marL="0" lvl="1" indent="0" eaLnBrk="1" hangingPunct="1">
              <a:lnSpc>
                <a:spcPct val="90000"/>
              </a:lnSpc>
            </a:pPr>
            <a:r>
              <a:rPr lang="fr-FR" dirty="0" smtClean="0"/>
              <a:t>Elimination rénale : surdosage  en cas d’insuffisance rénale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dirty="0" smtClean="0"/>
              <a:t> </a:t>
            </a:r>
          </a:p>
          <a:p>
            <a:pPr marL="0" lvl="1" indent="0" eaLnBrk="1" hangingPunct="1">
              <a:lnSpc>
                <a:spcPct val="90000"/>
              </a:lnSpc>
            </a:pPr>
            <a:r>
              <a:rPr lang="fr-FR" dirty="0" smtClean="0"/>
              <a:t>Voie sous cutanée </a:t>
            </a:r>
          </a:p>
          <a:p>
            <a:pPr marL="0" lvl="1" indent="0" eaLnBrk="1" hangingPunct="1">
              <a:lnSpc>
                <a:spcPct val="90000"/>
              </a:lnSpc>
            </a:pPr>
            <a:r>
              <a:rPr lang="fr-FR" dirty="0" smtClean="0"/>
              <a:t> Pas de surveillance biologique +++  , sauf chez les patients susceptible de saigner, sujet âgé, IR  (activité anti Xa)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u="sng" dirty="0" smtClean="0">
                <a:solidFill>
                  <a:srgbClr val="7030A0"/>
                </a:solidFill>
              </a:rPr>
              <a:t>HBPM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7030A0"/>
                </a:solidFill>
              </a:rPr>
              <a:t>HBPM 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b="1" u="sng" dirty="0" smtClean="0"/>
              <a:t> Molécules disponibles : </a:t>
            </a:r>
          </a:p>
          <a:p>
            <a:pPr lvl="1" eaLnBrk="1" hangingPunct="1"/>
            <a:r>
              <a:rPr lang="fr-FR" dirty="0" smtClean="0"/>
              <a:t>Nadroparine calcique (Fraxiparine)</a:t>
            </a:r>
          </a:p>
          <a:p>
            <a:pPr lvl="1" eaLnBrk="1" hangingPunct="1"/>
            <a:r>
              <a:rPr lang="fr-FR" dirty="0" err="1" smtClean="0"/>
              <a:t>Enoxaparine</a:t>
            </a:r>
            <a:r>
              <a:rPr lang="fr-FR" dirty="0" smtClean="0"/>
              <a:t> sodique (</a:t>
            </a:r>
            <a:r>
              <a:rPr lang="fr-FR" dirty="0" err="1" smtClean="0"/>
              <a:t>Lovenox</a:t>
            </a:r>
            <a:r>
              <a:rPr lang="fr-FR" dirty="0" smtClean="0"/>
              <a:t>) +++++</a:t>
            </a:r>
          </a:p>
          <a:p>
            <a:pPr lvl="1" eaLnBrk="1" hangingPunct="1"/>
            <a:r>
              <a:rPr lang="fr-FR" dirty="0" err="1" smtClean="0"/>
              <a:t>Daltéparine</a:t>
            </a:r>
            <a:r>
              <a:rPr lang="fr-FR" dirty="0" smtClean="0"/>
              <a:t> sodique (</a:t>
            </a:r>
            <a:r>
              <a:rPr lang="fr-FR" dirty="0" err="1" smtClean="0"/>
              <a:t>Fragmine</a:t>
            </a:r>
            <a:r>
              <a:rPr lang="fr-FR" dirty="0" smtClean="0"/>
              <a:t>)</a:t>
            </a:r>
          </a:p>
          <a:p>
            <a:pPr lvl="1" eaLnBrk="1" hangingPunct="1"/>
            <a:r>
              <a:rPr lang="fr-FR" dirty="0" err="1" smtClean="0"/>
              <a:t>Innohep</a:t>
            </a:r>
            <a:r>
              <a:rPr lang="fr-FR" dirty="0" smtClean="0"/>
              <a:t> </a:t>
            </a:r>
          </a:p>
          <a:p>
            <a:pPr eaLnBrk="1" hangingPunct="1"/>
            <a:r>
              <a:rPr lang="fr-FR" sz="2800" b="1" u="sng" dirty="0" smtClean="0"/>
              <a:t>Utilisation :</a:t>
            </a:r>
          </a:p>
          <a:p>
            <a:pPr marL="539750" lvl="2" indent="0" eaLnBrk="1" hangingPunct="1"/>
            <a:r>
              <a:rPr lang="fr-FR" sz="2800" dirty="0" smtClean="0"/>
              <a:t>Préventif +++ : 0,4 ml /jour administrée en général 12 heures avant le geste chirurgical puis une fois par jour</a:t>
            </a:r>
          </a:p>
          <a:p>
            <a:pPr marL="539750" lvl="2" indent="0" eaLnBrk="1" hangingPunct="1"/>
            <a:r>
              <a:rPr lang="fr-FR" sz="2800" dirty="0" smtClean="0"/>
              <a:t>Curatif :</a:t>
            </a:r>
          </a:p>
          <a:p>
            <a:pPr marL="539750" lvl="3" indent="0" eaLnBrk="1" hangingPunct="1"/>
            <a:r>
              <a:rPr lang="fr-FR" sz="2800" dirty="0" smtClean="0"/>
              <a:t>TVP et embolie pulmonaire :(Fraxiparine, </a:t>
            </a:r>
            <a:r>
              <a:rPr lang="fr-FR" sz="2800" dirty="0" err="1" smtClean="0"/>
              <a:t>Fragmine</a:t>
            </a:r>
            <a:r>
              <a:rPr lang="fr-FR" sz="2800" dirty="0" smtClean="0"/>
              <a:t> et Lovenox) :dose  0.1ml/10 kg/ 2 fois par jours ( </a:t>
            </a:r>
            <a:r>
              <a:rPr lang="fr-FR" sz="2800" dirty="0" err="1" smtClean="0"/>
              <a:t>lovenox</a:t>
            </a:r>
            <a:r>
              <a:rPr lang="fr-FR" sz="28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</a:rPr>
              <a:t>HNF ET HBPM</a:t>
            </a:r>
            <a:r>
              <a:rPr lang="fr-FR" sz="2800" b="1" u="sng" dirty="0" smtClean="0">
                <a:solidFill>
                  <a:srgbClr val="7030A0"/>
                </a:solidFill>
              </a:rPr>
              <a:t> </a:t>
            </a:r>
            <a:r>
              <a:rPr lang="fr-FR" sz="4000" b="1" u="sng" dirty="0" smtClean="0">
                <a:solidFill>
                  <a:srgbClr val="7030A0"/>
                </a:solidFill>
              </a:rPr>
              <a:t>(1)</a:t>
            </a:r>
            <a:endParaRPr lang="fr-FR" sz="4000" b="1" u="sng" dirty="0">
              <a:solidFill>
                <a:srgbClr val="7030A0"/>
              </a:solidFill>
            </a:endParaRP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4648200" y="2438400"/>
            <a:ext cx="1588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893888" y="1752600"/>
            <a:ext cx="5497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Effets secondaires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87313" y="1143000"/>
            <a:ext cx="8915400" cy="563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87313" y="11430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b="1"/>
              <a:t>Héparines non fractionnées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735513" y="11430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b="1"/>
              <a:t>HBPM</a:t>
            </a: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87313" y="1752600"/>
            <a:ext cx="891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" y="2895600"/>
            <a:ext cx="10820400" cy="1638300"/>
            <a:chOff x="48" y="1824"/>
            <a:chExt cx="6816" cy="1032"/>
          </a:xfrm>
        </p:grpSpPr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48" y="2208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Thrombopénies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5400000">
              <a:off x="1372" y="2132"/>
              <a:ext cx="637" cy="406"/>
              <a:chOff x="2160" y="2784"/>
              <a:chExt cx="2448" cy="528"/>
            </a:xfrm>
          </p:grpSpPr>
          <p:sp>
            <p:nvSpPr>
              <p:cNvPr id="113676" name="Line 12"/>
              <p:cNvSpPr>
                <a:spLocks noChangeShapeType="1"/>
              </p:cNvSpPr>
              <p:nvPr/>
            </p:nvSpPr>
            <p:spPr bwMode="auto">
              <a:xfrm>
                <a:off x="3408" y="2784"/>
                <a:ext cx="120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7" name="Line 13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120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3678" name="Rectangle 14"/>
            <p:cNvSpPr>
              <a:spLocks noChangeArrowheads="1"/>
            </p:cNvSpPr>
            <p:nvPr/>
          </p:nvSpPr>
          <p:spPr bwMode="auto">
            <a:xfrm>
              <a:off x="1872" y="1824"/>
              <a:ext cx="132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 dirty="0"/>
                <a:t>Précoces et modérées</a:t>
              </a:r>
            </a:p>
          </p:txBody>
        </p:sp>
        <p:sp>
          <p:nvSpPr>
            <p:cNvPr id="113679" name="Rectangle 15"/>
            <p:cNvSpPr>
              <a:spLocks noChangeArrowheads="1"/>
            </p:cNvSpPr>
            <p:nvPr/>
          </p:nvSpPr>
          <p:spPr bwMode="auto">
            <a:xfrm>
              <a:off x="1904" y="2400"/>
              <a:ext cx="102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 dirty="0"/>
                <a:t>Sévères et tardives</a:t>
              </a:r>
            </a:p>
          </p:txBody>
        </p:sp>
        <p:sp>
          <p:nvSpPr>
            <p:cNvPr id="113680" name="Rectangle 16"/>
            <p:cNvSpPr>
              <a:spLocks noChangeArrowheads="1"/>
            </p:cNvSpPr>
            <p:nvPr/>
          </p:nvSpPr>
          <p:spPr bwMode="auto">
            <a:xfrm>
              <a:off x="3024" y="2208"/>
              <a:ext cx="38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Thrombopénies non exclues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6200" y="2438400"/>
            <a:ext cx="8077200" cy="381000"/>
            <a:chOff x="48" y="1536"/>
            <a:chExt cx="5088" cy="240"/>
          </a:xfrm>
        </p:grpSpPr>
        <p:sp>
          <p:nvSpPr>
            <p:cNvPr id="113682" name="Rectangle 18"/>
            <p:cNvSpPr>
              <a:spLocks noChangeArrowheads="1"/>
            </p:cNvSpPr>
            <p:nvPr/>
          </p:nvSpPr>
          <p:spPr bwMode="auto">
            <a:xfrm>
              <a:off x="48" y="1536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Risque hémorragique</a:t>
              </a:r>
            </a:p>
          </p:txBody>
        </p:sp>
        <p:sp>
          <p:nvSpPr>
            <p:cNvPr id="113683" name="Rectangle 19"/>
            <p:cNvSpPr>
              <a:spLocks noChangeArrowheads="1"/>
            </p:cNvSpPr>
            <p:nvPr/>
          </p:nvSpPr>
          <p:spPr bwMode="auto">
            <a:xfrm>
              <a:off x="3024" y="1536"/>
              <a:ext cx="2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Risque hémorragique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4572000"/>
            <a:ext cx="8926513" cy="1524000"/>
            <a:chOff x="48" y="2880"/>
            <a:chExt cx="5623" cy="960"/>
          </a:xfrm>
        </p:grpSpPr>
        <p:sp>
          <p:nvSpPr>
            <p:cNvPr id="113685" name="Rectangle 21"/>
            <p:cNvSpPr>
              <a:spLocks noChangeArrowheads="1"/>
            </p:cNvSpPr>
            <p:nvPr/>
          </p:nvSpPr>
          <p:spPr bwMode="auto">
            <a:xfrm>
              <a:off x="48" y="2880"/>
              <a:ext cx="2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Eruptions cutanées possibles</a:t>
              </a:r>
            </a:p>
          </p:txBody>
        </p:sp>
        <p:sp>
          <p:nvSpPr>
            <p:cNvPr id="113686" name="Rectangle 22"/>
            <p:cNvSpPr>
              <a:spLocks noChangeArrowheads="1"/>
            </p:cNvSpPr>
            <p:nvPr/>
          </p:nvSpPr>
          <p:spPr bwMode="auto">
            <a:xfrm>
              <a:off x="48" y="3216"/>
              <a:ext cx="2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Elévation des transaminases</a:t>
              </a:r>
            </a:p>
          </p:txBody>
        </p:sp>
        <p:sp>
          <p:nvSpPr>
            <p:cNvPr id="113687" name="Rectangle 23"/>
            <p:cNvSpPr>
              <a:spLocks noChangeArrowheads="1"/>
            </p:cNvSpPr>
            <p:nvPr/>
          </p:nvSpPr>
          <p:spPr bwMode="auto">
            <a:xfrm>
              <a:off x="48" y="3552"/>
              <a:ext cx="29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Ostéoporose (traitemt prolongé)</a:t>
              </a:r>
            </a:p>
          </p:txBody>
        </p:sp>
        <p:sp>
          <p:nvSpPr>
            <p:cNvPr id="113688" name="Rectangle 24"/>
            <p:cNvSpPr>
              <a:spLocks noChangeArrowheads="1"/>
            </p:cNvSpPr>
            <p:nvPr/>
          </p:nvSpPr>
          <p:spPr bwMode="auto">
            <a:xfrm>
              <a:off x="3024" y="2880"/>
              <a:ext cx="2647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600"/>
                <a:t>Réactions allergiques locales ou générales</a:t>
              </a:r>
            </a:p>
          </p:txBody>
        </p:sp>
      </p:grpSp>
      <p:sp>
        <p:nvSpPr>
          <p:cNvPr id="113689" name="Line 25"/>
          <p:cNvSpPr>
            <a:spLocks noChangeShapeType="1"/>
          </p:cNvSpPr>
          <p:nvPr/>
        </p:nvSpPr>
        <p:spPr bwMode="auto">
          <a:xfrm>
            <a:off x="4648200" y="1143000"/>
            <a:ext cx="15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1027"/>
          <p:cNvSpPr>
            <a:spLocks noChangeArrowheads="1"/>
          </p:cNvSpPr>
          <p:nvPr/>
        </p:nvSpPr>
        <p:spPr bwMode="auto">
          <a:xfrm>
            <a:off x="87313" y="6858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b="1"/>
              <a:t>Héparines non fractionnées</a:t>
            </a:r>
          </a:p>
        </p:txBody>
      </p:sp>
      <p:sp>
        <p:nvSpPr>
          <p:cNvPr id="115716" name="Rectangle 1028"/>
          <p:cNvSpPr>
            <a:spLocks noChangeArrowheads="1"/>
          </p:cNvSpPr>
          <p:nvPr/>
        </p:nvSpPr>
        <p:spPr bwMode="auto">
          <a:xfrm>
            <a:off x="4735513" y="6858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b="1"/>
              <a:t>HBPM</a:t>
            </a:r>
          </a:p>
        </p:txBody>
      </p:sp>
      <p:sp>
        <p:nvSpPr>
          <p:cNvPr id="115718" name="Line 1030"/>
          <p:cNvSpPr>
            <a:spLocks noChangeShapeType="1"/>
          </p:cNvSpPr>
          <p:nvPr/>
        </p:nvSpPr>
        <p:spPr bwMode="auto">
          <a:xfrm>
            <a:off x="87313" y="1447800"/>
            <a:ext cx="891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15720" name="Rectangle 1032"/>
          <p:cNvSpPr>
            <a:spLocks noChangeArrowheads="1"/>
          </p:cNvSpPr>
          <p:nvPr/>
        </p:nvSpPr>
        <p:spPr bwMode="auto">
          <a:xfrm>
            <a:off x="2928926" y="3413128"/>
            <a:ext cx="43545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1905000" algn="l"/>
              </a:tabLst>
            </a:pPr>
            <a:r>
              <a:rPr lang="fr-FR" sz="2600" dirty="0"/>
              <a:t>Antécédents ulcéreux</a:t>
            </a:r>
          </a:p>
        </p:txBody>
      </p:sp>
      <p:sp>
        <p:nvSpPr>
          <p:cNvPr id="115721" name="Rectangle 1033"/>
          <p:cNvSpPr>
            <a:spLocks noChangeArrowheads="1"/>
          </p:cNvSpPr>
          <p:nvPr/>
        </p:nvSpPr>
        <p:spPr bwMode="auto">
          <a:xfrm>
            <a:off x="1893888" y="1371600"/>
            <a:ext cx="5497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Précautions d’emploi</a:t>
            </a:r>
          </a:p>
        </p:txBody>
      </p:sp>
      <p:sp>
        <p:nvSpPr>
          <p:cNvPr id="115722" name="Rectangle 1034"/>
          <p:cNvSpPr>
            <a:spLocks noChangeArrowheads="1"/>
          </p:cNvSpPr>
          <p:nvPr/>
        </p:nvSpPr>
        <p:spPr bwMode="auto">
          <a:xfrm>
            <a:off x="2381250" y="19050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1905000" algn="l"/>
              </a:tabLst>
            </a:pPr>
            <a:r>
              <a:rPr lang="fr-FR" sz="2600" dirty="0"/>
              <a:t>Insuffisance hépatique ou rénale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1905000" algn="l"/>
              </a:tabLst>
            </a:pPr>
            <a:r>
              <a:rPr lang="fr-FR" sz="2600" dirty="0"/>
              <a:t>HTA sévère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1905000" algn="l"/>
              </a:tabLst>
            </a:pPr>
            <a:r>
              <a:rPr lang="fr-FR" sz="2600" dirty="0"/>
              <a:t>Sujets âgés</a:t>
            </a: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76200" y="3748089"/>
            <a:ext cx="8926513" cy="2895600"/>
            <a:chOff x="48" y="2361"/>
            <a:chExt cx="5623" cy="1824"/>
          </a:xfrm>
        </p:grpSpPr>
        <p:sp>
          <p:nvSpPr>
            <p:cNvPr id="115724" name="Rectangle 1036"/>
            <p:cNvSpPr>
              <a:spLocks noChangeArrowheads="1"/>
            </p:cNvSpPr>
            <p:nvPr/>
          </p:nvSpPr>
          <p:spPr bwMode="auto">
            <a:xfrm>
              <a:off x="1200" y="2361"/>
              <a:ext cx="346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r-FR" sz="3200" dirty="0"/>
                <a:t>Interactions médicamenteuses</a:t>
              </a:r>
            </a:p>
          </p:txBody>
        </p:sp>
        <p:sp>
          <p:nvSpPr>
            <p:cNvPr id="115725" name="Rectangle 1037"/>
            <p:cNvSpPr>
              <a:spLocks noChangeArrowheads="1"/>
            </p:cNvSpPr>
            <p:nvPr/>
          </p:nvSpPr>
          <p:spPr bwMode="auto">
            <a:xfrm>
              <a:off x="48" y="2649"/>
              <a:ext cx="5623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tabLst>
                  <a:tab pos="1905000" algn="l"/>
                </a:tabLst>
              </a:pPr>
              <a:r>
                <a:rPr lang="fr-FR" sz="2600" i="1" u="sng" dirty="0"/>
                <a:t>Association CI</a:t>
              </a:r>
              <a:r>
                <a:rPr lang="fr-FR" sz="2600" dirty="0"/>
                <a:t> :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1905000" algn="l"/>
                </a:tabLst>
              </a:pPr>
              <a:r>
                <a:rPr lang="fr-FR" b="1" dirty="0"/>
                <a:t>injection IM, ponction et injection intra articulaires ou intra artérielles, infiltration sympathique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tabLst>
                  <a:tab pos="1905000" algn="l"/>
                </a:tabLst>
              </a:pPr>
              <a:r>
                <a:rPr lang="fr-FR" sz="2600" i="1" u="sng" dirty="0"/>
                <a:t>Association déconseillées</a:t>
              </a:r>
              <a:r>
                <a:rPr lang="fr-FR" sz="2600" dirty="0"/>
                <a:t> :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1905000" algn="l"/>
                </a:tabLst>
              </a:pPr>
              <a:r>
                <a:rPr lang="fr-FR" b="1" dirty="0"/>
                <a:t>AINS, salicylés, </a:t>
              </a:r>
              <a:r>
                <a:rPr lang="fr-FR" b="1" dirty="0" err="1"/>
                <a:t>ticlopidine</a:t>
              </a:r>
              <a:endParaRPr lang="fr-FR" b="1" dirty="0"/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tabLst>
                  <a:tab pos="1905000" algn="l"/>
                </a:tabLst>
              </a:pPr>
              <a:r>
                <a:rPr lang="fr-FR" sz="2600" i="1" u="sng" dirty="0"/>
                <a:t>Association avec prudence</a:t>
              </a:r>
              <a:r>
                <a:rPr lang="fr-FR" sz="2600" dirty="0"/>
                <a:t> :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1905000" algn="l"/>
                </a:tabLst>
              </a:pPr>
              <a:r>
                <a:rPr lang="fr-FR" b="1" dirty="0"/>
                <a:t>AVK, corticoïdes, </a:t>
              </a:r>
              <a:r>
                <a:rPr lang="fr-FR" b="1" dirty="0" err="1"/>
                <a:t>thrombolytiques</a:t>
              </a:r>
              <a:endParaRPr lang="fr-FR" b="1" dirty="0"/>
            </a:p>
          </p:txBody>
        </p:sp>
      </p:grpSp>
      <p:sp>
        <p:nvSpPr>
          <p:cNvPr id="115726" name="Rectangle 1038"/>
          <p:cNvSpPr>
            <a:spLocks noChangeArrowheads="1"/>
          </p:cNvSpPr>
          <p:nvPr/>
        </p:nvSpPr>
        <p:spPr bwMode="auto">
          <a:xfrm>
            <a:off x="87313" y="685800"/>
            <a:ext cx="8980487" cy="601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5727" name="Line 1039"/>
          <p:cNvSpPr>
            <a:spLocks noChangeShapeType="1"/>
          </p:cNvSpPr>
          <p:nvPr/>
        </p:nvSpPr>
        <p:spPr bwMode="auto">
          <a:xfrm flipH="1">
            <a:off x="4648200" y="685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4"/>
            <a:ext cx="9067800" cy="609600"/>
          </a:xfrm>
        </p:spPr>
        <p:txBody>
          <a:bodyPr>
            <a:no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</a:rPr>
              <a:t>HNF ET HBPM (1)</a:t>
            </a:r>
            <a:endParaRPr lang="fr-FR" sz="4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Line 3"/>
          <p:cNvSpPr>
            <a:spLocks noChangeShapeType="1"/>
          </p:cNvSpPr>
          <p:nvPr/>
        </p:nvSpPr>
        <p:spPr bwMode="auto">
          <a:xfrm flipH="1">
            <a:off x="4648200" y="60198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87313" y="6858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b="1"/>
              <a:t>Héparines non fractionnées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735513" y="6858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b="1"/>
              <a:t>HBPM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87313" y="1447800"/>
            <a:ext cx="891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87313" y="685800"/>
            <a:ext cx="8980487" cy="601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63675"/>
            <a:ext cx="8774113" cy="3946525"/>
            <a:chOff x="144" y="922"/>
            <a:chExt cx="5527" cy="2486"/>
          </a:xfrm>
        </p:grpSpPr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1193" y="922"/>
              <a:ext cx="346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r-FR" sz="3200"/>
                <a:t>Contre-indications</a:t>
              </a: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3063" y="3135"/>
              <a:ext cx="124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fr-FR" sz="2800"/>
                <a:t>Injection IM</a:t>
              </a: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auto">
            <a:xfrm>
              <a:off x="144" y="1306"/>
              <a:ext cx="5527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Antécédents d’allergie et/ou de thrombopénie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Manifestations ou tendances hémorragiques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Période post-op (chir. cerveau ou moelle épinière)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Endocardite bactérienne (sauf prothèse mécanique) ou épanchement péricardique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Ulcère gastro-duodénal évolutif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AVC hémorragique</a:t>
              </a:r>
            </a:p>
          </p:txBody>
        </p:sp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144" y="3135"/>
              <a:ext cx="209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/>
                <a:t>Certaines associations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0663" y="5410200"/>
            <a:ext cx="8618537" cy="1143000"/>
            <a:chOff x="139" y="3408"/>
            <a:chExt cx="5429" cy="720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39" y="3408"/>
              <a:ext cx="3900" cy="720"/>
              <a:chOff x="139" y="3408"/>
              <a:chExt cx="3900" cy="720"/>
            </a:xfrm>
          </p:grpSpPr>
          <p:sp>
            <p:nvSpPr>
              <p:cNvPr id="117775" name="Rectangle 15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221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fr-FR" sz="3200"/>
                  <a:t>Antidote</a:t>
                </a:r>
              </a:p>
            </p:txBody>
          </p:sp>
          <p:sp>
            <p:nvSpPr>
              <p:cNvPr id="117776" name="Rectangle 16"/>
              <p:cNvSpPr>
                <a:spLocks noChangeArrowheads="1"/>
              </p:cNvSpPr>
              <p:nvPr/>
            </p:nvSpPr>
            <p:spPr bwMode="auto">
              <a:xfrm>
                <a:off x="139" y="3696"/>
                <a:ext cx="270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fr-FR" sz="2800"/>
                  <a:t>1mg de Protamine </a:t>
                </a:r>
                <a:r>
                  <a:rPr lang="fr-FR" sz="2800">
                    <a:sym typeface="Wingdings 3" pitchFamily="18" charset="2"/>
                  </a:rPr>
                  <a:t></a:t>
                </a:r>
                <a:r>
                  <a:rPr lang="fr-FR" sz="2800"/>
                  <a:t> 100 UI d’héparine</a:t>
                </a:r>
                <a:endParaRPr lang="fr-FR" sz="2800" u="sng"/>
              </a:p>
            </p:txBody>
          </p:sp>
        </p:grpSp>
        <p:sp>
          <p:nvSpPr>
            <p:cNvPr id="117777" name="Rectangle 17"/>
            <p:cNvSpPr>
              <a:spLocks noChangeArrowheads="1"/>
            </p:cNvSpPr>
            <p:nvPr/>
          </p:nvSpPr>
          <p:spPr bwMode="auto">
            <a:xfrm>
              <a:off x="3012" y="3696"/>
              <a:ext cx="25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fr-FR" sz="2800"/>
                <a:t>?</a:t>
              </a:r>
              <a:endParaRPr lang="fr-FR" sz="2800" u="sng"/>
            </a:p>
          </p:txBody>
        </p:sp>
      </p:grpSp>
      <p:sp>
        <p:nvSpPr>
          <p:cNvPr id="117778" name="Line 18"/>
          <p:cNvSpPr>
            <a:spLocks noChangeShapeType="1"/>
          </p:cNvSpPr>
          <p:nvPr/>
        </p:nvSpPr>
        <p:spPr bwMode="auto">
          <a:xfrm flipH="1">
            <a:off x="4648200" y="685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H="1">
            <a:off x="4648200" y="4648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4"/>
            <a:ext cx="9067800" cy="609600"/>
          </a:xfrm>
        </p:spPr>
        <p:txBody>
          <a:bodyPr>
            <a:no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</a:rPr>
              <a:t>HNF ET HBPM (2)</a:t>
            </a:r>
            <a:endParaRPr lang="fr-FR" sz="4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52400" y="92867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3200" u="sng" dirty="0"/>
              <a:t>Intérêt des HBPM / rapport aux HNF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52400" y="1643050"/>
            <a:ext cx="8839200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3200" dirty="0"/>
              <a:t> moins </a:t>
            </a:r>
            <a:r>
              <a:rPr lang="fr-FR" altLang="fr-FR" sz="3200" dirty="0" smtClean="0"/>
              <a:t>hémorragiques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3200" dirty="0" smtClean="0"/>
              <a:t>actions prolongées =&gt; conditions d’administration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3200" dirty="0" smtClean="0"/>
              <a:t>thrombopénies moins fréquentes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3200" dirty="0" smtClean="0"/>
              <a:t>surveillance biologique simplifiée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fr-FR" altLang="fr-FR" sz="3200" dirty="0" smtClean="0"/>
          </a:p>
          <a:p>
            <a:pPr>
              <a:spcBef>
                <a:spcPct val="20000"/>
              </a:spcBef>
              <a:buFontTx/>
              <a:buChar char="-"/>
            </a:pPr>
            <a:endParaRPr lang="fr-FR" altLang="fr-FR" sz="3200" dirty="0" smtClean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3200" dirty="0" smtClean="0"/>
              <a:t>En cas d’insuffisance rénale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3200" dirty="0" smtClean="0"/>
              <a:t>Antidote plus efficace( protamine).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fr-FR" altLang="fr-FR" sz="3200" dirty="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52400" y="2895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fr-FR" altLang="fr-FR" sz="3200" dirty="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52400" y="35052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fr-FR" altLang="fr-FR" sz="3200" dirty="0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52400" y="4391036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3200" u="sng" dirty="0" smtClean="0"/>
              <a:t>Intérêt des HNF / rapport aux HBPM</a:t>
            </a:r>
            <a:endParaRPr lang="fr-FR" altLang="fr-FR" sz="3200" u="sng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4"/>
            <a:ext cx="9067800" cy="609600"/>
          </a:xfrm>
        </p:spPr>
        <p:txBody>
          <a:bodyPr>
            <a:no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</a:rPr>
              <a:t>HNF ET HBPM (3)</a:t>
            </a:r>
            <a:endParaRPr lang="fr-FR" sz="40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1440" tIns="45720" rIns="91440" bIns="45720">
            <a:normAutofit/>
          </a:bodyPr>
          <a:lstStyle/>
          <a:p>
            <a:pPr>
              <a:tabLst>
                <a:tab pos="1143000" algn="l"/>
              </a:tabLst>
            </a:pPr>
            <a:r>
              <a:rPr lang="fr-FR" sz="4000" b="1" u="sng" dirty="0">
                <a:solidFill>
                  <a:srgbClr val="7030A0"/>
                </a:solidFill>
              </a:rPr>
              <a:t>FONDAPARINUX (1)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6200" y="1143000"/>
            <a:ext cx="23526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3200" u="sng" dirty="0"/>
              <a:t>Propriétés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276600" y="1524000"/>
            <a:ext cx="5867400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dirty="0"/>
              <a:t>Activation de </a:t>
            </a:r>
            <a:r>
              <a:rPr lang="fr-FR" sz="3200" dirty="0" smtClean="0"/>
              <a:t>l’ATIII avec action</a:t>
            </a:r>
          </a:p>
          <a:p>
            <a:pPr marL="342900" indent="-342900">
              <a:spcBef>
                <a:spcPct val="20000"/>
              </a:spcBef>
            </a:pPr>
            <a:r>
              <a:rPr lang="fr-FR" sz="3200" dirty="0" smtClean="0"/>
              <a:t>anti Xa exclusive</a:t>
            </a:r>
            <a:endParaRPr lang="fr-FR" sz="3200" dirty="0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276600" y="838200"/>
            <a:ext cx="5562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3200" dirty="0"/>
              <a:t>Pentasaccharide de </a:t>
            </a:r>
            <a:r>
              <a:rPr lang="fr-FR" sz="3200" b="1" u="sng" dirty="0"/>
              <a:t>synthèse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2480469" y="1108869"/>
            <a:ext cx="717550" cy="874712"/>
            <a:chOff x="2160" y="2784"/>
            <a:chExt cx="2448" cy="528"/>
          </a:xfrm>
        </p:grpSpPr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3408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 flipH="1">
              <a:off x="2160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21171" y="2643188"/>
            <a:ext cx="9067800" cy="3000390"/>
            <a:chOff x="48" y="1488"/>
            <a:chExt cx="5712" cy="1584"/>
          </a:xfrm>
        </p:grpSpPr>
        <p:sp>
          <p:nvSpPr>
            <p:cNvPr id="129044" name="Rectangle 20"/>
            <p:cNvSpPr>
              <a:spLocks noChangeArrowheads="1"/>
            </p:cNvSpPr>
            <p:nvPr/>
          </p:nvSpPr>
          <p:spPr bwMode="auto">
            <a:xfrm>
              <a:off x="48" y="1488"/>
              <a:ext cx="15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Indications</a:t>
              </a:r>
            </a:p>
          </p:txBody>
        </p:sp>
        <p:sp>
          <p:nvSpPr>
            <p:cNvPr id="129045" name="Rectangle 21"/>
            <p:cNvSpPr>
              <a:spLocks noChangeArrowheads="1"/>
            </p:cNvSpPr>
            <p:nvPr/>
          </p:nvSpPr>
          <p:spPr bwMode="auto">
            <a:xfrm>
              <a:off x="576" y="1900"/>
              <a:ext cx="5184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-"/>
              </a:pPr>
              <a:r>
                <a:rPr lang="fr-FR" sz="3200" dirty="0"/>
                <a:t>Prophylaxie des troubles </a:t>
              </a:r>
              <a:r>
                <a:rPr lang="fr-FR" sz="3200" dirty="0" err="1"/>
                <a:t>thrombo-emboliques</a:t>
              </a:r>
              <a:r>
                <a:rPr lang="fr-FR" sz="3200" dirty="0"/>
                <a:t> veineux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-"/>
              </a:pPr>
              <a:r>
                <a:rPr lang="fr-FR" sz="3200" dirty="0"/>
                <a:t>Traitement curatif des TVP et de l’embolie pulmonaire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-"/>
              </a:pPr>
              <a:r>
                <a:rPr lang="fr-FR" sz="3200" dirty="0"/>
                <a:t>Angor instable ou infarctus du myocarde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1440" tIns="45720" rIns="91440" bIns="45720">
            <a:normAutofit/>
          </a:bodyPr>
          <a:lstStyle/>
          <a:p>
            <a:pPr>
              <a:tabLst>
                <a:tab pos="1143000" algn="l"/>
              </a:tabLst>
            </a:pPr>
            <a:r>
              <a:rPr lang="fr-FR" sz="4000" b="1" u="sng" dirty="0">
                <a:solidFill>
                  <a:srgbClr val="7030A0"/>
                </a:solidFill>
              </a:rPr>
              <a:t>FONDAPARINUX (2)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" y="836613"/>
            <a:ext cx="9067800" cy="1797050"/>
            <a:chOff x="48" y="3024"/>
            <a:chExt cx="5712" cy="1132"/>
          </a:xfrm>
        </p:grpSpPr>
        <p:sp>
          <p:nvSpPr>
            <p:cNvPr id="131088" name="Rectangle 16"/>
            <p:cNvSpPr>
              <a:spLocks noChangeArrowheads="1"/>
            </p:cNvSpPr>
            <p:nvPr/>
          </p:nvSpPr>
          <p:spPr bwMode="auto">
            <a:xfrm>
              <a:off x="48" y="3024"/>
              <a:ext cx="55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2800" u="sng" dirty="0"/>
                <a:t>Administration et posologies</a:t>
              </a:r>
            </a:p>
          </p:txBody>
        </p:sp>
        <p:sp>
          <p:nvSpPr>
            <p:cNvPr id="131089" name="Rectangle 17"/>
            <p:cNvSpPr>
              <a:spLocks noChangeArrowheads="1"/>
            </p:cNvSpPr>
            <p:nvPr/>
          </p:nvSpPr>
          <p:spPr bwMode="auto">
            <a:xfrm>
              <a:off x="576" y="3436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-"/>
              </a:pPr>
              <a:r>
                <a:rPr lang="fr-FR" sz="2800" dirty="0"/>
                <a:t>Administration SC profonde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-"/>
              </a:pPr>
              <a:r>
                <a:rPr lang="fr-FR" sz="2800" dirty="0"/>
                <a:t>Curatif : 7,5 mg x 1/j (50 à </a:t>
              </a:r>
              <a:r>
                <a:rPr lang="fr-FR" sz="2800" dirty="0" smtClean="0"/>
                <a:t>100 kg</a:t>
              </a:r>
              <a:r>
                <a:rPr lang="fr-FR" sz="2800" dirty="0"/>
                <a:t>)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-"/>
              </a:pPr>
              <a:r>
                <a:rPr lang="fr-FR" sz="2800" dirty="0"/>
                <a:t>Préventif : 2,5 mg x 1/j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-32" y="2857496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u="sng" dirty="0" smtClean="0"/>
              <a:t> Surveillance biologique du Fondaparinux:</a:t>
            </a:r>
          </a:p>
          <a:p>
            <a:endParaRPr lang="fr-FR" sz="2800" dirty="0" smtClean="0"/>
          </a:p>
          <a:p>
            <a:r>
              <a:rPr lang="fr-FR" sz="2800" dirty="0" smtClean="0"/>
              <a:t>Ne nécessite aucune surveillance de l’efficacité ou des plaquettes.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85776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u="sng" dirty="0" smtClean="0"/>
              <a:t> Précautions spécifiques du Fondaparinux:</a:t>
            </a:r>
          </a:p>
          <a:p>
            <a:endParaRPr lang="fr-FR" sz="2800" dirty="0" smtClean="0"/>
          </a:p>
          <a:p>
            <a:r>
              <a:rPr lang="fr-FR" sz="2800" dirty="0" smtClean="0"/>
              <a:t>Très grande prudence si IR modérée: clearance entre 30 et 50 ml/mn. CI formelle si IR avec clearance &lt; 30 ml/mn.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1440" tIns="45720" rIns="91440" bIns="45720">
            <a:normAutofit/>
          </a:bodyPr>
          <a:lstStyle/>
          <a:p>
            <a:pPr>
              <a:tabLst>
                <a:tab pos="1143000" algn="l"/>
              </a:tabLst>
            </a:pPr>
            <a:r>
              <a:rPr lang="fr-FR" sz="4000" b="1" u="sng" dirty="0">
                <a:solidFill>
                  <a:srgbClr val="7030A0"/>
                </a:solidFill>
              </a:rPr>
              <a:t>FONDAPARINUX (3)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90600"/>
          </a:xfrm>
        </p:spPr>
        <p:txBody>
          <a:bodyPr/>
          <a:lstStyle/>
          <a:p>
            <a:r>
              <a:rPr lang="fr-FR" sz="5400" b="1" dirty="0" smtClean="0">
                <a:solidFill>
                  <a:srgbClr val="7030A0"/>
                </a:solidFill>
              </a:rPr>
              <a:t>Rappels</a:t>
            </a:r>
            <a:endParaRPr lang="fr-FR" sz="5400" b="1" dirty="0">
              <a:solidFill>
                <a:srgbClr val="7030A0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04800" y="2224088"/>
            <a:ext cx="5984875" cy="1738312"/>
            <a:chOff x="192" y="2937"/>
            <a:chExt cx="3770" cy="1095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92" y="3302"/>
              <a:ext cx="10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sz="3200" dirty="0">
                  <a:sym typeface="Wingdings" pitchFamily="2" charset="2"/>
                </a:rPr>
                <a:t>3 étapes 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205" y="3120"/>
              <a:ext cx="528" cy="744"/>
              <a:chOff x="2616" y="1224"/>
              <a:chExt cx="528" cy="744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2640" y="1595"/>
                <a:ext cx="504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 rot="-5400000">
                <a:off x="2508" y="1332"/>
                <a:ext cx="744" cy="528"/>
                <a:chOff x="1680" y="2592"/>
                <a:chExt cx="2400" cy="528"/>
              </a:xfrm>
            </p:grpSpPr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auto">
                <a:xfrm>
                  <a:off x="2880" y="2592"/>
                  <a:ext cx="1200" cy="52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680" y="2592"/>
                  <a:ext cx="1200" cy="52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728" y="2937"/>
              <a:ext cx="22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sz="3200" dirty="0">
                  <a:sym typeface="Wingdings" pitchFamily="2" charset="2"/>
                </a:rPr>
                <a:t>Hémostase primaire</a:t>
              </a: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1728" y="3302"/>
              <a:ext cx="13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sz="3200" u="sng" dirty="0">
                  <a:sym typeface="Wingdings" pitchFamily="2" charset="2"/>
                </a:rPr>
                <a:t>Coagulation</a:t>
              </a: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728" y="3667"/>
              <a:ext cx="12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sz="3200" dirty="0">
                  <a:sym typeface="Wingdings" pitchFamily="2" charset="2"/>
                </a:rPr>
                <a:t>Fibrinolyse</a:t>
              </a:r>
            </a:p>
          </p:txBody>
        </p:sp>
      </p:grp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304800" y="16002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fr-FR" sz="3200" b="1" u="sng" dirty="0"/>
              <a:t>DEFINITIONS</a:t>
            </a:r>
            <a:endParaRPr lang="fr-FR" sz="3200" dirty="0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228600" y="44196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endParaRPr lang="fr-FR" sz="900" b="1" u="sng" dirty="0">
              <a:solidFill>
                <a:schemeClr val="folHlin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ü"/>
            </a:pPr>
            <a:r>
              <a:rPr lang="fr-FR" sz="3200" dirty="0" smtClean="0"/>
              <a:t>Hémostase I</a:t>
            </a:r>
            <a:r>
              <a:rPr lang="fr-FR" sz="3200" baseline="30000" dirty="0" smtClean="0"/>
              <a:t>aire</a:t>
            </a:r>
            <a:endParaRPr lang="fr-FR" sz="3200" baseline="300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ü"/>
            </a:pPr>
            <a:r>
              <a:rPr lang="fr-FR" sz="3200" dirty="0"/>
              <a:t>Coagulation	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ü"/>
            </a:pPr>
            <a:r>
              <a:rPr lang="fr-FR" sz="3200" dirty="0"/>
              <a:t>Fibrinolyse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3162332" y="4648200"/>
            <a:ext cx="5981700" cy="609600"/>
            <a:chOff x="1944" y="1488"/>
            <a:chExt cx="3768" cy="384"/>
          </a:xfrm>
        </p:grpSpPr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1944" y="1680"/>
              <a:ext cx="50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688" y="1488"/>
              <a:ext cx="30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fr-FR" sz="3200" dirty="0"/>
                <a:t>Clou plaquettaire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086100" y="5257800"/>
            <a:ext cx="5981700" cy="609600"/>
            <a:chOff x="1944" y="3312"/>
            <a:chExt cx="3768" cy="384"/>
          </a:xfrm>
        </p:grpSpPr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1944" y="3504"/>
              <a:ext cx="50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688" y="3312"/>
              <a:ext cx="30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fr-FR" sz="3200" dirty="0"/>
                <a:t>Caillot de </a:t>
              </a:r>
              <a:r>
                <a:rPr lang="fr-FR" sz="3200" dirty="0" err="1" smtClean="0"/>
                <a:t>fibrino</a:t>
              </a:r>
              <a:r>
                <a:rPr lang="fr-FR" sz="3200" dirty="0" smtClean="0"/>
                <a:t>-</a:t>
              </a:r>
              <a:r>
                <a:rPr lang="fr-FR" sz="3200" dirty="0" err="1" smtClean="0"/>
                <a:t>cruorique</a:t>
              </a:r>
              <a:endParaRPr lang="fr-FR" sz="3200" dirty="0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086100" y="5791200"/>
            <a:ext cx="5981700" cy="609600"/>
            <a:chOff x="1944" y="2208"/>
            <a:chExt cx="3768" cy="384"/>
          </a:xfrm>
        </p:grpSpPr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1944" y="2400"/>
              <a:ext cx="50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688" y="2208"/>
              <a:ext cx="30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fr-FR" sz="3200" dirty="0"/>
                <a:t>Dissolution du caillot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143000" algn="l"/>
              </a:tabLst>
            </a:pPr>
            <a:r>
              <a:rPr lang="fr-FR" sz="4000" b="1" u="sng" dirty="0">
                <a:solidFill>
                  <a:srgbClr val="7030A0"/>
                </a:solidFill>
              </a:rPr>
              <a:t>AUTRES ANTICOAGULANTS INJECTABLES</a:t>
            </a:r>
            <a:endParaRPr lang="fr-FR" sz="3600" b="1" u="sng" dirty="0">
              <a:solidFill>
                <a:srgbClr val="7030A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" y="1071546"/>
            <a:ext cx="8839200" cy="1676400"/>
            <a:chOff x="96" y="864"/>
            <a:chExt cx="5568" cy="1056"/>
          </a:xfrm>
        </p:grpSpPr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96" y="864"/>
              <a:ext cx="5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Danaparoide sodique (ORGARAN</a:t>
              </a:r>
              <a:r>
                <a:rPr lang="fr-FR" sz="3200" u="sng" baseline="30000" dirty="0">
                  <a:cs typeface="Times New Roman" charset="0"/>
                </a:rPr>
                <a:t>®</a:t>
              </a:r>
              <a:r>
                <a:rPr lang="fr-FR" sz="3200" u="sng" dirty="0">
                  <a:cs typeface="Times New Roman" charset="0"/>
                </a:rPr>
                <a:t> 750 mg</a:t>
              </a:r>
              <a:r>
                <a:rPr lang="fr-FR" sz="3200" u="sng" dirty="0"/>
                <a:t>)</a:t>
              </a:r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96" y="1152"/>
              <a:ext cx="55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Origine animale, mais structure chimique </a:t>
              </a:r>
              <a:r>
                <a:rPr lang="fr-FR" sz="2800" dirty="0">
                  <a:sym typeface="Symbol" pitchFamily="18" charset="2"/>
                </a:rPr>
                <a:t></a:t>
              </a:r>
              <a:r>
                <a:rPr lang="fr-FR" sz="2800" dirty="0"/>
                <a:t> de l’héparine</a:t>
              </a:r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96" y="1440"/>
              <a:ext cx="55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Prophylaxie et traitement curatif des manifestations thrombo embolique chez les patients atteints de </a:t>
              </a:r>
              <a:r>
                <a:rPr lang="fr-FR" sz="2800" dirty="0" smtClean="0"/>
                <a:t>TIH</a:t>
              </a:r>
              <a:endParaRPr lang="fr-FR" sz="2800" dirty="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2400" y="2857498"/>
            <a:ext cx="8839200" cy="1714502"/>
            <a:chOff x="96" y="1920"/>
            <a:chExt cx="5568" cy="1080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96" y="1920"/>
              <a:ext cx="5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Désirudine (REVASC</a:t>
              </a:r>
              <a:r>
                <a:rPr lang="fr-FR" sz="3200" u="sng" baseline="30000" dirty="0">
                  <a:cs typeface="Times New Roman" charset="0"/>
                </a:rPr>
                <a:t>®</a:t>
              </a:r>
              <a:r>
                <a:rPr lang="fr-FR" sz="3200" u="sng" dirty="0">
                  <a:cs typeface="Times New Roman" charset="0"/>
                </a:rPr>
                <a:t> 15 mg</a:t>
              </a:r>
              <a:r>
                <a:rPr lang="fr-FR" sz="3200" u="sng" dirty="0"/>
                <a:t>)</a:t>
              </a:r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96" y="2232"/>
              <a:ext cx="55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Dérivé de synthèse, inhibiteur puissant de la thrombine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Prévention des TVP après chirurgie orthopédique (prothèse du genou ou de la hanche)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52400" y="4643448"/>
            <a:ext cx="8839200" cy="2143126"/>
            <a:chOff x="96" y="2928"/>
            <a:chExt cx="5568" cy="1350"/>
          </a:xfrm>
        </p:grpSpPr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96" y="2928"/>
              <a:ext cx="5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Lépirudine (REFLUDAN</a:t>
              </a:r>
              <a:r>
                <a:rPr lang="fr-FR" sz="3200" u="sng" baseline="30000" dirty="0">
                  <a:cs typeface="Times New Roman" charset="0"/>
                </a:rPr>
                <a:t>®</a:t>
              </a:r>
              <a:r>
                <a:rPr lang="fr-FR" sz="3200" u="sng" dirty="0">
                  <a:cs typeface="Times New Roman" charset="0"/>
                </a:rPr>
                <a:t> 50 mg</a:t>
              </a:r>
              <a:r>
                <a:rPr lang="fr-FR" sz="3200" u="sng" dirty="0"/>
                <a:t>)</a:t>
              </a:r>
            </a:p>
          </p:txBody>
        </p:sp>
        <p:sp>
          <p:nvSpPr>
            <p:cNvPr id="69654" name="Rectangle 22"/>
            <p:cNvSpPr>
              <a:spLocks noChangeArrowheads="1"/>
            </p:cNvSpPr>
            <p:nvPr/>
          </p:nvSpPr>
          <p:spPr bwMode="auto">
            <a:xfrm>
              <a:off x="96" y="3258"/>
              <a:ext cx="5568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Dérivé de synthèse, inhibiteur puissant de la thrombine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Inhibition de la coagulation chez des patients atteints d'une TIH de type II et de maladie thromboembolique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Maniement très délicat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1440" tIns="45720" rIns="91440" bIns="45720">
            <a:normAutofit/>
          </a:bodyPr>
          <a:lstStyle/>
          <a:p>
            <a:pPr>
              <a:tabLst>
                <a:tab pos="1143000" algn="l"/>
              </a:tabLst>
            </a:pPr>
            <a:r>
              <a:rPr lang="fr-FR" sz="4000" b="1" u="sng" dirty="0" smtClean="0">
                <a:solidFill>
                  <a:srgbClr val="7030A0"/>
                </a:solidFill>
              </a:rPr>
              <a:t>Anti vitamine K AVK (1</a:t>
            </a:r>
            <a:r>
              <a:rPr lang="fr-FR" sz="4000" b="1" u="sng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76200" y="1143000"/>
            <a:ext cx="24955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3200" u="sng" dirty="0"/>
              <a:t>Propriétés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276600" y="15240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dirty="0"/>
              <a:t>Action retardée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276600" y="838200"/>
            <a:ext cx="5562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3200" dirty="0"/>
              <a:t>Antagonistes de la vitamine K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2480469" y="1108869"/>
            <a:ext cx="717550" cy="874712"/>
            <a:chOff x="2160" y="2784"/>
            <a:chExt cx="2448" cy="528"/>
          </a:xfrm>
        </p:grpSpPr>
        <p:sp>
          <p:nvSpPr>
            <p:cNvPr id="107527" name="Line 7"/>
            <p:cNvSpPr>
              <a:spLocks noChangeShapeType="1"/>
            </p:cNvSpPr>
            <p:nvPr/>
          </p:nvSpPr>
          <p:spPr bwMode="auto">
            <a:xfrm>
              <a:off x="3408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 flipH="1">
              <a:off x="2160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" y="3352800"/>
            <a:ext cx="9448800" cy="3124200"/>
            <a:chOff x="48" y="2112"/>
            <a:chExt cx="5952" cy="1968"/>
          </a:xfrm>
        </p:grpSpPr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48" y="2880"/>
              <a:ext cx="146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3 groupes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92" y="2304"/>
              <a:ext cx="647" cy="1536"/>
              <a:chOff x="1607" y="1115"/>
              <a:chExt cx="1272" cy="591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-5400000">
                <a:off x="1947" y="775"/>
                <a:ext cx="591" cy="1272"/>
                <a:chOff x="2160" y="2784"/>
                <a:chExt cx="2448" cy="528"/>
              </a:xfrm>
            </p:grpSpPr>
            <p:sp>
              <p:nvSpPr>
                <p:cNvPr id="107533" name="Line 13"/>
                <p:cNvSpPr>
                  <a:spLocks noChangeShapeType="1"/>
                </p:cNvSpPr>
                <p:nvPr/>
              </p:nvSpPr>
              <p:spPr bwMode="auto">
                <a:xfrm>
                  <a:off x="3408" y="2784"/>
                  <a:ext cx="1200" cy="52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160" y="2784"/>
                  <a:ext cx="1200" cy="52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7535" name="Line 15"/>
              <p:cNvSpPr>
                <a:spLocks noChangeShapeType="1"/>
              </p:cNvSpPr>
              <p:nvPr/>
            </p:nvSpPr>
            <p:spPr bwMode="auto">
              <a:xfrm rot="-5400000">
                <a:off x="2243" y="775"/>
                <a:ext cx="0" cy="1271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2016" y="2112"/>
              <a:ext cx="39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3200" dirty="0"/>
                <a:t>Action brève </a:t>
              </a:r>
              <a:r>
                <a:rPr lang="fr-FR" sz="2800" dirty="0"/>
                <a:t>(délai d’action 24 à 72 h ; durée d’action de 1 à 2 j)</a:t>
              </a:r>
            </a:p>
          </p:txBody>
        </p:sp>
        <p:sp>
          <p:nvSpPr>
            <p:cNvPr id="107537" name="Rectangle 17"/>
            <p:cNvSpPr>
              <a:spLocks noChangeArrowheads="1"/>
            </p:cNvSpPr>
            <p:nvPr/>
          </p:nvSpPr>
          <p:spPr bwMode="auto">
            <a:xfrm>
              <a:off x="2016" y="2832"/>
              <a:ext cx="364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3200" dirty="0"/>
                <a:t>Action intermédiaire </a:t>
              </a:r>
              <a:r>
                <a:rPr lang="fr-FR" sz="2800" dirty="0"/>
                <a:t>(délai d’action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2800" dirty="0"/>
                <a:t> 1 à 2 j ; durée d’action environ 2 j)</a:t>
              </a:r>
            </a:p>
          </p:txBody>
        </p:sp>
        <p:sp>
          <p:nvSpPr>
            <p:cNvPr id="107538" name="Rectangle 18"/>
            <p:cNvSpPr>
              <a:spLocks noChangeArrowheads="1"/>
            </p:cNvSpPr>
            <p:nvPr/>
          </p:nvSpPr>
          <p:spPr bwMode="auto">
            <a:xfrm>
              <a:off x="2016" y="3552"/>
              <a:ext cx="388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fr-FR" sz="3200" dirty="0"/>
                <a:t>Action lente </a:t>
              </a:r>
              <a:r>
                <a:rPr lang="fr-FR" sz="2800" dirty="0"/>
                <a:t>(délai d’action 36 à 72 h ; durée d’action de 3 à 5 j)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200" y="2178050"/>
            <a:ext cx="9067800" cy="1022350"/>
            <a:chOff x="48" y="1372"/>
            <a:chExt cx="5712" cy="644"/>
          </a:xfrm>
        </p:grpSpPr>
        <p:sp>
          <p:nvSpPr>
            <p:cNvPr id="107540" name="Rectangle 20"/>
            <p:cNvSpPr>
              <a:spLocks noChangeArrowheads="1"/>
            </p:cNvSpPr>
            <p:nvPr/>
          </p:nvSpPr>
          <p:spPr bwMode="auto">
            <a:xfrm>
              <a:off x="48" y="1488"/>
              <a:ext cx="24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Familles chimiques</a:t>
              </a:r>
            </a:p>
          </p:txBody>
        </p:sp>
        <p:sp>
          <p:nvSpPr>
            <p:cNvPr id="107541" name="Rectangle 21"/>
            <p:cNvSpPr>
              <a:spLocks noChangeArrowheads="1"/>
            </p:cNvSpPr>
            <p:nvPr/>
          </p:nvSpPr>
          <p:spPr bwMode="auto">
            <a:xfrm>
              <a:off x="2928" y="1804"/>
              <a:ext cx="28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3200" dirty="0"/>
                <a:t>Dérivés de l’</a:t>
              </a:r>
              <a:r>
                <a:rPr lang="fr-FR" sz="3200" dirty="0" err="1"/>
                <a:t>indane</a:t>
              </a:r>
              <a:r>
                <a:rPr lang="fr-FR" sz="3200" dirty="0"/>
                <a:t>-</a:t>
              </a:r>
              <a:r>
                <a:rPr lang="fr-FR" sz="3200" dirty="0" err="1"/>
                <a:t>dione</a:t>
              </a:r>
              <a:endParaRPr lang="fr-FR" sz="3200" dirty="0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-5400000">
              <a:off x="2427" y="1438"/>
              <a:ext cx="452" cy="551"/>
              <a:chOff x="2160" y="2784"/>
              <a:chExt cx="2448" cy="528"/>
            </a:xfrm>
          </p:grpSpPr>
          <p:sp>
            <p:nvSpPr>
              <p:cNvPr id="107543" name="Line 23"/>
              <p:cNvSpPr>
                <a:spLocks noChangeShapeType="1"/>
              </p:cNvSpPr>
              <p:nvPr/>
            </p:nvSpPr>
            <p:spPr bwMode="auto">
              <a:xfrm>
                <a:off x="3408" y="2784"/>
                <a:ext cx="1200" cy="52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44" name="Line 24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1200" cy="52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7545" name="Rectangle 25"/>
            <p:cNvSpPr>
              <a:spLocks noChangeArrowheads="1"/>
            </p:cNvSpPr>
            <p:nvPr/>
          </p:nvSpPr>
          <p:spPr bwMode="auto">
            <a:xfrm>
              <a:off x="2928" y="1372"/>
              <a:ext cx="28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fr-FR" sz="3200" dirty="0"/>
                <a:t>Dérivés coumariniques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213" y="714356"/>
            <a:ext cx="929321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0232" y="0"/>
            <a:ext cx="5133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  <a:ea typeface="+mj-ea"/>
                <a:cs typeface="+mj-cs"/>
              </a:rPr>
              <a:t>Anti vitamine K AVK (2)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" y="3143248"/>
            <a:ext cx="883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3200" u="sng" dirty="0"/>
              <a:t>Indications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Prévention de la maladie </a:t>
            </a:r>
            <a:r>
              <a:rPr lang="fr-FR" sz="3200" dirty="0" err="1"/>
              <a:t>thrombo-embolique</a:t>
            </a:r>
            <a:endParaRPr lang="fr-FR" sz="3200" dirty="0"/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Prothèse valvulaire, </a:t>
            </a:r>
            <a:r>
              <a:rPr lang="fr-FR" sz="3200" dirty="0" err="1"/>
              <a:t>valvulopathie</a:t>
            </a:r>
            <a:endParaRPr lang="fr-FR" sz="3200" dirty="0"/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Fibrillation auriculaire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IDM compliqué d’insuffisance cardiaque ou troubles du rythme, ou anévrisme ventriculaire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Embolies systémiques récidivantes</a:t>
            </a: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  <a:noFill/>
          <a:ln/>
        </p:spPr>
        <p:txBody>
          <a:bodyPr lIns="91440" tIns="45720" rIns="91440" bIns="45720">
            <a:normAutofit/>
          </a:bodyPr>
          <a:lstStyle/>
          <a:p>
            <a:pPr>
              <a:tabLst>
                <a:tab pos="1143000" algn="l"/>
              </a:tabLst>
            </a:pPr>
            <a:r>
              <a:rPr lang="fr-FR" sz="4000" b="1" u="sng" dirty="0" smtClean="0">
                <a:solidFill>
                  <a:srgbClr val="7030A0"/>
                </a:solidFill>
              </a:rPr>
              <a:t>Anti vitamine K AVK (3)</a:t>
            </a:r>
            <a:endParaRPr lang="fr-FR" sz="4000" b="1" u="sng" dirty="0">
              <a:solidFill>
                <a:srgbClr val="7030A0"/>
              </a:solidFill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152400" y="57148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3200" u="sng" dirty="0"/>
              <a:t>Pharmacocinétique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Résorption digestive importante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Fixation importante à l’albumine plasmatique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Catabolisme hépatique</a:t>
            </a:r>
          </a:p>
          <a:p>
            <a:pPr marL="895350" lvl="1" indent="-3619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Elimination urinaire prédominante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" y="-24"/>
            <a:ext cx="8991600" cy="685800"/>
          </a:xfrm>
        </p:spPr>
        <p:txBody>
          <a:bodyPr>
            <a:no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</a:rPr>
              <a:t>Anti vitamine K AVK (4)</a:t>
            </a:r>
            <a:endParaRPr lang="fr-FR" sz="4000" b="1" dirty="0">
              <a:solidFill>
                <a:srgbClr val="7030A0"/>
              </a:solidFill>
            </a:endParaRPr>
          </a:p>
        </p:txBody>
      </p:sp>
      <p:sp>
        <p:nvSpPr>
          <p:cNvPr id="75782" name="Rectangle 2054"/>
          <p:cNvSpPr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5250" indent="-9525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3200" u="sng" dirty="0"/>
              <a:t>Adaptation posologique</a:t>
            </a:r>
            <a:r>
              <a:rPr lang="fr-FR" sz="3200" dirty="0"/>
              <a:t> :</a:t>
            </a:r>
          </a:p>
          <a:p>
            <a:pPr marL="57150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Fonction de l’INR </a:t>
            </a:r>
            <a:r>
              <a:rPr lang="fr-FR" sz="2800" dirty="0"/>
              <a:t>(International </a:t>
            </a:r>
            <a:r>
              <a:rPr lang="fr-FR" sz="2800" dirty="0" err="1"/>
              <a:t>Normalized</a:t>
            </a:r>
            <a:r>
              <a:rPr lang="fr-FR" sz="2800" dirty="0"/>
              <a:t> Ratio)</a:t>
            </a:r>
          </a:p>
          <a:p>
            <a:pPr marL="57150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dirty="0"/>
              <a:t>Valeurs cibles :</a:t>
            </a:r>
          </a:p>
          <a:p>
            <a:pPr marL="990600" lvl="2" indent="-228600">
              <a:lnSpc>
                <a:spcPct val="7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800" dirty="0"/>
              <a:t> </a:t>
            </a:r>
            <a:r>
              <a:rPr lang="fr-FR" sz="2800" dirty="0" smtClean="0"/>
              <a:t>3 </a:t>
            </a:r>
            <a:r>
              <a:rPr lang="fr-FR" sz="2800" dirty="0"/>
              <a:t>à 4,5 </a:t>
            </a:r>
            <a:r>
              <a:rPr lang="fr-FR" sz="2800" dirty="0" smtClean="0"/>
              <a:t>(prothèses mécaniques)</a:t>
            </a:r>
            <a:endParaRPr lang="fr-FR" sz="2800" dirty="0"/>
          </a:p>
          <a:p>
            <a:pPr marL="990600" lvl="2" indent="-228600">
              <a:lnSpc>
                <a:spcPct val="7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800" dirty="0"/>
              <a:t> 2 à </a:t>
            </a:r>
            <a:r>
              <a:rPr lang="fr-FR" sz="2800" dirty="0" smtClean="0"/>
              <a:t>3</a:t>
            </a:r>
            <a:endParaRPr lang="fr-FR" sz="2800" dirty="0"/>
          </a:p>
        </p:txBody>
      </p:sp>
      <p:grpSp>
        <p:nvGrpSpPr>
          <p:cNvPr id="2" name="Group 2061"/>
          <p:cNvGrpSpPr>
            <a:grpSpLocks/>
          </p:cNvGrpSpPr>
          <p:nvPr/>
        </p:nvGrpSpPr>
        <p:grpSpPr bwMode="auto">
          <a:xfrm>
            <a:off x="76200" y="928670"/>
            <a:ext cx="9067800" cy="3124200"/>
            <a:chOff x="0" y="576"/>
            <a:chExt cx="5712" cy="1968"/>
          </a:xfrm>
        </p:grpSpPr>
        <p:sp>
          <p:nvSpPr>
            <p:cNvPr id="75779" name="Rectangle 2051"/>
            <p:cNvSpPr>
              <a:spLocks noChangeArrowheads="1"/>
            </p:cNvSpPr>
            <p:nvPr/>
          </p:nvSpPr>
          <p:spPr bwMode="auto">
            <a:xfrm>
              <a:off x="0" y="1272"/>
              <a:ext cx="15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90500" indent="-190500"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fr-FR" sz="3200" u="sng" dirty="0"/>
                <a:t>Posologies</a:t>
              </a:r>
            </a:p>
          </p:txBody>
        </p:sp>
        <p:sp>
          <p:nvSpPr>
            <p:cNvPr id="75780" name="Rectangle 2052"/>
            <p:cNvSpPr>
              <a:spLocks noChangeArrowheads="1"/>
            </p:cNvSpPr>
            <p:nvPr/>
          </p:nvSpPr>
          <p:spPr bwMode="auto">
            <a:xfrm>
              <a:off x="1824" y="576"/>
              <a:ext cx="388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fr-FR" sz="3100" dirty="0"/>
                <a:t>Dose initiale empirique car sensibilité individuelle importante </a:t>
              </a:r>
            </a:p>
          </p:txBody>
        </p:sp>
        <p:sp>
          <p:nvSpPr>
            <p:cNvPr id="75781" name="Rectangle 2053"/>
            <p:cNvSpPr>
              <a:spLocks noChangeArrowheads="1"/>
            </p:cNvSpPr>
            <p:nvPr/>
          </p:nvSpPr>
          <p:spPr bwMode="auto">
            <a:xfrm>
              <a:off x="1824" y="1320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</a:pPr>
              <a:r>
                <a:rPr lang="fr-FR" sz="3100" dirty="0"/>
                <a:t>Adaptation posologique individuelle</a:t>
              </a:r>
            </a:p>
          </p:txBody>
        </p:sp>
        <p:grpSp>
          <p:nvGrpSpPr>
            <p:cNvPr id="3" name="Group 2055"/>
            <p:cNvGrpSpPr>
              <a:grpSpLocks/>
            </p:cNvGrpSpPr>
            <p:nvPr/>
          </p:nvGrpSpPr>
          <p:grpSpPr bwMode="auto">
            <a:xfrm>
              <a:off x="1392" y="984"/>
              <a:ext cx="384" cy="984"/>
              <a:chOff x="1607" y="1115"/>
              <a:chExt cx="1272" cy="591"/>
            </a:xfrm>
          </p:grpSpPr>
          <p:grpSp>
            <p:nvGrpSpPr>
              <p:cNvPr id="4" name="Group 2056"/>
              <p:cNvGrpSpPr>
                <a:grpSpLocks/>
              </p:cNvGrpSpPr>
              <p:nvPr/>
            </p:nvGrpSpPr>
            <p:grpSpPr bwMode="auto">
              <a:xfrm rot="-5400000">
                <a:off x="1947" y="775"/>
                <a:ext cx="591" cy="1272"/>
                <a:chOff x="2160" y="2784"/>
                <a:chExt cx="2448" cy="528"/>
              </a:xfrm>
            </p:grpSpPr>
            <p:sp>
              <p:nvSpPr>
                <p:cNvPr id="75785" name="Line 2057"/>
                <p:cNvSpPr>
                  <a:spLocks noChangeShapeType="1"/>
                </p:cNvSpPr>
                <p:nvPr/>
              </p:nvSpPr>
              <p:spPr bwMode="auto">
                <a:xfrm>
                  <a:off x="3408" y="2784"/>
                  <a:ext cx="1200" cy="52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86" name="Line 2058"/>
                <p:cNvSpPr>
                  <a:spLocks noChangeShapeType="1"/>
                </p:cNvSpPr>
                <p:nvPr/>
              </p:nvSpPr>
              <p:spPr bwMode="auto">
                <a:xfrm flipH="1">
                  <a:off x="2160" y="2784"/>
                  <a:ext cx="1200" cy="52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5787" name="Line 2059"/>
              <p:cNvSpPr>
                <a:spLocks noChangeShapeType="1"/>
              </p:cNvSpPr>
              <p:nvPr/>
            </p:nvSpPr>
            <p:spPr bwMode="auto">
              <a:xfrm rot="-5400000">
                <a:off x="2243" y="775"/>
                <a:ext cx="0" cy="1271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5788" name="Rectangle 2060"/>
            <p:cNvSpPr>
              <a:spLocks noChangeArrowheads="1"/>
            </p:cNvSpPr>
            <p:nvPr/>
          </p:nvSpPr>
          <p:spPr bwMode="auto">
            <a:xfrm>
              <a:off x="1824" y="1776"/>
              <a:ext cx="384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fr-FR" sz="3100" dirty="0"/>
                <a:t>1 seule prise journalière pour les dérivés de longue durée d’action, 2 prises pour les autres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762000"/>
          </a:xfrm>
        </p:spPr>
        <p:txBody>
          <a:bodyPr/>
          <a:lstStyle/>
          <a:p>
            <a:r>
              <a:rPr lang="fr-FR" sz="4000" b="1" u="sng" dirty="0" smtClean="0">
                <a:solidFill>
                  <a:srgbClr val="7030A0"/>
                </a:solidFill>
              </a:rPr>
              <a:t>Anti vitamine K AVK (5)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76200" y="6858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3200" u="sng" dirty="0"/>
              <a:t>Effets secondaires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28600" y="2928934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i="1" dirty="0"/>
              <a:t>Dérivés coumariniques</a:t>
            </a:r>
            <a:r>
              <a:rPr lang="fr-FR" sz="3200" dirty="0"/>
              <a:t> : troubles digestifs, urticaire, alopécie, ulcération buccales </a:t>
            </a:r>
            <a:r>
              <a:rPr lang="fr-FR" sz="3000" dirty="0"/>
              <a:t>(acénocoumarol)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28600" y="1333488"/>
            <a:ext cx="872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dirty="0"/>
              <a:t>Risque hémorragique en cas de surdosage (INR </a:t>
            </a:r>
            <a:r>
              <a:rPr lang="fr-FR" sz="3200" dirty="0">
                <a:sym typeface="Symbol" pitchFamily="18" charset="2"/>
              </a:rPr>
              <a:t></a:t>
            </a:r>
            <a:r>
              <a:rPr lang="fr-FR" sz="3200" dirty="0"/>
              <a:t> 5)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28600" y="4162436"/>
            <a:ext cx="920118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i="1" dirty="0"/>
              <a:t>Dérivés de </a:t>
            </a:r>
            <a:r>
              <a:rPr lang="fr-FR" sz="3200" i="1" dirty="0" smtClean="0"/>
              <a:t>l’</a:t>
            </a:r>
            <a:r>
              <a:rPr lang="fr-FR" sz="3200" i="1" dirty="0" err="1" smtClean="0"/>
              <a:t>indane</a:t>
            </a:r>
            <a:r>
              <a:rPr lang="fr-FR" sz="3200" i="1" dirty="0" smtClean="0"/>
              <a:t>-</a:t>
            </a:r>
            <a:r>
              <a:rPr lang="fr-FR" sz="3200" i="1" dirty="0" err="1" smtClean="0"/>
              <a:t>dione</a:t>
            </a:r>
            <a:r>
              <a:rPr lang="fr-FR" sz="3200" dirty="0" smtClean="0"/>
              <a:t>: réactions d’hypersensibilité</a:t>
            </a:r>
            <a:endParaRPr lang="fr-FR" sz="3200" dirty="0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28600" y="2047868"/>
            <a:ext cx="872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dirty="0"/>
              <a:t>Diarrhées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228600" y="5376882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dirty="0"/>
              <a:t>Nécroses cutanées par thromboses capillaires en cas de déficit en protéine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14546" y="142852"/>
            <a:ext cx="4655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7030A0"/>
                </a:solidFill>
              </a:rPr>
              <a:t>Surdosage aux AVK</a:t>
            </a:r>
            <a:endParaRPr lang="fr-FR" sz="44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28670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          </a:t>
            </a:r>
            <a:r>
              <a:rPr lang="fr-FR" sz="2400" b="1" u="sng" dirty="0" smtClean="0">
                <a:solidFill>
                  <a:srgbClr val="7030A0"/>
                </a:solidFill>
              </a:rPr>
              <a:t>1/ Conduite à tenir en cas de surdosage Asymptomatique</a:t>
            </a:r>
          </a:p>
          <a:p>
            <a:r>
              <a:rPr lang="fr-FR" sz="2400" b="1" dirty="0" smtClean="0"/>
              <a:t> </a:t>
            </a:r>
          </a:p>
          <a:p>
            <a:r>
              <a:rPr lang="fr-FR" sz="2400" b="1" dirty="0" smtClean="0"/>
              <a:t>1.1 Mode de prise en charge</a:t>
            </a:r>
          </a:p>
          <a:p>
            <a:pPr>
              <a:buFont typeface="Wingdings" pitchFamily="2" charset="2"/>
              <a:buChar char="ü"/>
            </a:pPr>
            <a:endParaRPr lang="fr-FR" sz="24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Dans le cadre de la prise en charge d’un surdosage asymptomatique, il est recommandé de privilégier une prise en charge ambulatoire, si le contexte médical et social le permet.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L’hospitalisation est préférable s’il existe un ou plusieurs facteurs de risque hémorragique individuel (âge, antécédent hémorragique, comorbidité).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 smtClean="0"/>
          </a:p>
          <a:p>
            <a:r>
              <a:rPr lang="fr-FR" sz="2800" b="1" dirty="0" smtClean="0"/>
              <a:t>1.2 A faire dans tous les cas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La cause du surdosage doit être recherchée et prise en compte dans l’adaptation éventuelle de la posologie.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Un contrôle de l’INR doit être réalisé le lendemain.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En cas de persistance d’un INR supra thérapeutique, les recommandations restent valables et doivent être reconduites.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La surveillance ultérieure de l’INR doit se calquer sur celle habituellement réalisée lors de la mise en route du traitement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1.3 Mesures correctrices recommandées en cas de surdosage en AVK, en fonction de l’INR mesuré et de l’INR cible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214290"/>
            <a:ext cx="89297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7030A0"/>
                </a:solidFill>
              </a:rPr>
              <a:t>2.Conduite à tenir en cas d’hémorragies spontanées ou traumatiques (surdosage symptomatique):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    </a:t>
            </a:r>
            <a:r>
              <a:rPr lang="fr-FR" sz="2800" b="1" u="sng" dirty="0" smtClean="0"/>
              <a:t>2.1 Comment classer les hémorragies en fonction de leur gravité ?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Une hémorragie grave, ou potentiellement grave, dans le cadre d’un traitement par AVK est définie par la présence d’au moins un des critères suivants :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hémorragie extériorisée non contrôlable par les moyens usuels ;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ampus.cerimes.fr/semiologie/enseignement/esemio5/site/html/images/figur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endParaRPr lang="fr-FR" sz="28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prstClr val="black"/>
                </a:solidFill>
              </a:rPr>
              <a:t>instabilité hémodynamique : PAS &lt; 90 </a:t>
            </a:r>
            <a:r>
              <a:rPr lang="fr-FR" sz="2800" dirty="0" err="1" smtClean="0">
                <a:solidFill>
                  <a:prstClr val="black"/>
                </a:solidFill>
              </a:rPr>
              <a:t>mmHg</a:t>
            </a:r>
            <a:r>
              <a:rPr lang="fr-FR" sz="2800" dirty="0" smtClean="0">
                <a:solidFill>
                  <a:prstClr val="black"/>
                </a:solidFill>
              </a:rPr>
              <a:t> ou diminution de 40 </a:t>
            </a:r>
            <a:r>
              <a:rPr lang="fr-FR" sz="2800" dirty="0" err="1" smtClean="0">
                <a:solidFill>
                  <a:prstClr val="black"/>
                </a:solidFill>
              </a:rPr>
              <a:t>mmHg</a:t>
            </a:r>
            <a:r>
              <a:rPr lang="fr-FR" sz="2800" dirty="0" smtClean="0">
                <a:solidFill>
                  <a:prstClr val="black"/>
                </a:solidFill>
              </a:rPr>
              <a:t> par rapport à la PAS habituelle, ou PAM &lt; 65 </a:t>
            </a:r>
            <a:r>
              <a:rPr lang="fr-FR" sz="2800" dirty="0" err="1" smtClean="0">
                <a:solidFill>
                  <a:prstClr val="black"/>
                </a:solidFill>
              </a:rPr>
              <a:t>mmHg</a:t>
            </a:r>
            <a:r>
              <a:rPr lang="fr-FR" sz="2800" dirty="0" smtClean="0">
                <a:solidFill>
                  <a:prstClr val="black"/>
                </a:solidFill>
              </a:rPr>
              <a:t>, ou tout signe de choc ;</a:t>
            </a:r>
          </a:p>
          <a:p>
            <a:pPr lvl="0">
              <a:buFont typeface="Wingdings" pitchFamily="2" charset="2"/>
              <a:buChar char="ü"/>
            </a:pPr>
            <a:endParaRPr lang="fr-FR" sz="2800" dirty="0" smtClean="0">
              <a:solidFill>
                <a:prstClr val="black"/>
              </a:solidFill>
            </a:endParaRPr>
          </a:p>
          <a:p>
            <a:pPr lvl="0"/>
            <a:endParaRPr lang="fr-FR" sz="28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prstClr val="black"/>
                </a:solidFill>
              </a:rPr>
              <a:t>nécessité d’un geste hémostatique urgent : chirurgie, radiologie interventionnelle, endoscopie</a:t>
            </a:r>
          </a:p>
          <a:p>
            <a:pPr lvl="0">
              <a:buFont typeface="Wingdings" pitchFamily="2" charset="2"/>
              <a:buChar char="ü"/>
            </a:pPr>
            <a:endParaRPr lang="fr-FR" sz="28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fr-FR" sz="28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prstClr val="black"/>
                </a:solidFill>
              </a:rPr>
              <a:t>nécessité de transfusion de culots globulaires ;</a:t>
            </a:r>
            <a:endParaRPr lang="fr-F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67113" y="2779713"/>
            <a:ext cx="1809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71414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fr-FR" sz="24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localisation menaçant le pronostic vital ou fonctionnel, par exemple :</a:t>
            </a:r>
          </a:p>
          <a:p>
            <a:pPr marL="539750"/>
            <a:endParaRPr lang="fr-FR" sz="2800" dirty="0" smtClean="0"/>
          </a:p>
          <a:p>
            <a:pPr marL="539750"/>
            <a:r>
              <a:rPr lang="fr-FR" sz="2800" dirty="0" smtClean="0"/>
              <a:t> hémorragie intracrânienne et </a:t>
            </a:r>
            <a:r>
              <a:rPr lang="fr-FR" sz="2800" dirty="0" err="1" smtClean="0"/>
              <a:t>intraspinale</a:t>
            </a:r>
            <a:r>
              <a:rPr lang="fr-FR" sz="2800" dirty="0" smtClean="0"/>
              <a:t>,</a:t>
            </a:r>
          </a:p>
          <a:p>
            <a:pPr marL="539750"/>
            <a:r>
              <a:rPr lang="fr-FR" sz="2800" dirty="0" smtClean="0"/>
              <a:t> </a:t>
            </a:r>
          </a:p>
          <a:p>
            <a:pPr marL="539750"/>
            <a:r>
              <a:rPr lang="fr-FR" sz="2800" dirty="0" smtClean="0"/>
              <a:t> hémorragie intraoculaire et rétro-orbitaire,</a:t>
            </a:r>
          </a:p>
          <a:p>
            <a:pPr marL="539750"/>
            <a:endParaRPr lang="fr-FR" sz="2800" dirty="0" smtClean="0"/>
          </a:p>
          <a:p>
            <a:pPr marL="539750"/>
            <a:r>
              <a:rPr lang="fr-FR" sz="2800" dirty="0" smtClean="0"/>
              <a:t> hémothorax, </a:t>
            </a:r>
            <a:r>
              <a:rPr lang="fr-FR" sz="2800" dirty="0" err="1" smtClean="0"/>
              <a:t>hémo</a:t>
            </a:r>
            <a:r>
              <a:rPr lang="fr-FR" sz="2800" dirty="0" smtClean="0"/>
              <a:t> et </a:t>
            </a:r>
            <a:r>
              <a:rPr lang="fr-FR" sz="2800" dirty="0" err="1" smtClean="0"/>
              <a:t>rétropéritoine</a:t>
            </a:r>
            <a:r>
              <a:rPr lang="fr-FR" sz="2800" dirty="0" smtClean="0"/>
              <a:t>, </a:t>
            </a:r>
            <a:r>
              <a:rPr lang="fr-FR" sz="2800" dirty="0" err="1" smtClean="0"/>
              <a:t>hémopéricarde</a:t>
            </a:r>
            <a:r>
              <a:rPr lang="fr-FR" sz="2800" dirty="0" smtClean="0"/>
              <a:t>,</a:t>
            </a:r>
          </a:p>
          <a:p>
            <a:pPr marL="539750"/>
            <a:endParaRPr lang="fr-FR" sz="2800" dirty="0" smtClean="0"/>
          </a:p>
          <a:p>
            <a:pPr marL="539750"/>
            <a:r>
              <a:rPr lang="fr-FR" sz="2800" dirty="0" smtClean="0"/>
              <a:t> hématome musculaire profond et/ou syndrome de loge,</a:t>
            </a:r>
          </a:p>
          <a:p>
            <a:pPr marL="539750"/>
            <a:endParaRPr lang="fr-FR" sz="2800" dirty="0" smtClean="0"/>
          </a:p>
          <a:p>
            <a:pPr marL="539750"/>
            <a:r>
              <a:rPr lang="fr-FR" sz="2800" dirty="0" smtClean="0"/>
              <a:t> hémorragie digestive aiguë,</a:t>
            </a:r>
          </a:p>
          <a:p>
            <a:pPr marL="539750"/>
            <a:endParaRPr lang="fr-FR" sz="2800" dirty="0" smtClean="0"/>
          </a:p>
          <a:p>
            <a:pPr marL="539750"/>
            <a:r>
              <a:rPr lang="fr-FR" sz="2800" dirty="0" smtClean="0"/>
              <a:t> hémarthrose.</a:t>
            </a:r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579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sz="3600" b="1" dirty="0" smtClean="0"/>
          </a:p>
          <a:p>
            <a:r>
              <a:rPr lang="fr-FR" sz="3600" b="1" dirty="0" smtClean="0"/>
              <a:t>S’il n’existe aucun de ces critères, l’hémorragie est qualifiée de non grave.</a:t>
            </a:r>
            <a:r>
              <a:rPr lang="fr-FR" sz="3600" b="1" u="sng" dirty="0" smtClean="0"/>
              <a:t> </a:t>
            </a:r>
          </a:p>
          <a:p>
            <a:endParaRPr lang="fr-FR" sz="3600" b="1" u="sng" dirty="0" smtClean="0"/>
          </a:p>
          <a:p>
            <a:pPr>
              <a:buNone/>
            </a:pPr>
            <a:r>
              <a:rPr lang="fr-FR" sz="3600" b="1" u="sng" dirty="0" smtClean="0"/>
              <a:t>2.2 Conduite à tenir en cas d’hémorragie non grave</a:t>
            </a:r>
          </a:p>
          <a:p>
            <a:endParaRPr lang="fr-FR" sz="3600" dirty="0" smtClean="0"/>
          </a:p>
          <a:p>
            <a:pPr>
              <a:buFont typeface="Wingdings" pitchFamily="2" charset="2"/>
              <a:buChar char="ü"/>
            </a:pPr>
            <a:r>
              <a:rPr lang="fr-FR" sz="3600" dirty="0" smtClean="0"/>
              <a:t>Une prise en charge ambulatoire par le médecin traitant est recommandée si :</a:t>
            </a:r>
          </a:p>
          <a:p>
            <a:pPr marL="539750">
              <a:buNone/>
            </a:pPr>
            <a:r>
              <a:rPr lang="fr-FR" sz="3600" dirty="0" smtClean="0"/>
              <a:t> </a:t>
            </a:r>
          </a:p>
          <a:p>
            <a:pPr marL="539750"/>
            <a:r>
              <a:rPr lang="fr-FR" sz="3600" dirty="0" smtClean="0"/>
              <a:t>l’environnement médico-social du patient le permet ;</a:t>
            </a:r>
          </a:p>
          <a:p>
            <a:pPr marL="539750"/>
            <a:r>
              <a:rPr lang="fr-FR" sz="3600" dirty="0" smtClean="0"/>
              <a:t> le type d’hémorragie le permet (ex. épistaxis rapidement contrôlable, etc.).</a:t>
            </a:r>
          </a:p>
          <a:p>
            <a:pPr>
              <a:buFont typeface="Wingdings" pitchFamily="2" charset="2"/>
              <a:buChar char="ü"/>
            </a:pPr>
            <a:endParaRPr lang="fr-FR" sz="3600" dirty="0" smtClean="0"/>
          </a:p>
          <a:p>
            <a:pPr>
              <a:buFont typeface="Wingdings" pitchFamily="2" charset="2"/>
              <a:buChar char="ü"/>
            </a:pPr>
            <a:endParaRPr lang="fr-FR" sz="3600" dirty="0" smtClean="0"/>
          </a:p>
          <a:p>
            <a:pPr>
              <a:buFont typeface="Wingdings" pitchFamily="2" charset="2"/>
              <a:buChar char="ü"/>
            </a:pPr>
            <a:r>
              <a:rPr lang="fr-FR" sz="3600" dirty="0" smtClean="0"/>
              <a:t>La mesure de l’INR en urgence est recommandée.</a:t>
            </a:r>
            <a:endParaRPr lang="fr-FR" sz="36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33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          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En cas de surdosage, les mêmes mesures de correction de l’INR que celles décrites précédemment  sont recommandées.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Dans tous les cas, la prise en charge ultérieure dépend du type d’hémorragie et de la réponse aux premières mesures hémostatiques. 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La recherche de la cause du saignement doit être réalisée.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7346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                     </a:t>
            </a:r>
            <a:r>
              <a:rPr lang="fr-FR" sz="2800" b="1" u="sng" dirty="0" smtClean="0"/>
              <a:t>2.3 Conduite à tenir en cas d’hémorragie grave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Une hémorragie grave nécessite une prise en charge hospitalière. 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La nécessité d’un geste hémostatique chirurgical, endoscopique ou </a:t>
            </a:r>
            <a:r>
              <a:rPr lang="fr-FR" sz="2800" dirty="0" err="1" smtClean="0"/>
              <a:t>endovasculaire</a:t>
            </a:r>
            <a:r>
              <a:rPr lang="fr-FR" sz="2800" dirty="0" smtClean="0"/>
              <a:t>, doit être rapidement discutée avec les chirurgiens et les radiologues.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A l’admission du patient, il est recommandé de mesurer l’INR en urgence. 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La mise en route du traitement ne doit pas attendre le résultat de l’INR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  <a:p>
            <a:pPr>
              <a:buFont typeface="Wingdings" pitchFamily="2" charset="2"/>
              <a:buChar char="ü"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/>
          </a:p>
          <a:p>
            <a:pPr lvl="0">
              <a:buFont typeface="Wingdings" pitchFamily="2" charset="2"/>
              <a:buChar char="ü"/>
            </a:pPr>
            <a:r>
              <a:rPr lang="fr-FR" sz="2800" dirty="0" smtClean="0"/>
              <a:t>En cas d’hémorragie grave, la restauration d’une hémostase normale (objectif d’un INR au moins inférieur à 1,5) doit être réalisée dans un délai le plus bref possible (quelques minutes).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buFont typeface="Wingdings" pitchFamily="2" charset="2"/>
              <a:buChar char="ü"/>
            </a:pPr>
            <a:endParaRPr lang="fr-FR" sz="28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prstClr val="black"/>
                </a:solidFill>
              </a:rPr>
              <a:t>Il est recommandé :</a:t>
            </a:r>
          </a:p>
          <a:p>
            <a:pPr marL="809625" lvl="0"/>
            <a:r>
              <a:rPr lang="fr-FR" sz="2800" dirty="0" smtClean="0">
                <a:solidFill>
                  <a:prstClr val="black"/>
                </a:solidFill>
              </a:rPr>
              <a:t> </a:t>
            </a:r>
          </a:p>
          <a:p>
            <a:pPr marL="809625" lvl="0"/>
            <a:r>
              <a:rPr lang="fr-FR" sz="2800" dirty="0" smtClean="0">
                <a:solidFill>
                  <a:prstClr val="black"/>
                </a:solidFill>
              </a:rPr>
              <a:t>d’arrêter l’AVK ;</a:t>
            </a:r>
          </a:p>
          <a:p>
            <a:pPr marL="809625" lvl="0"/>
            <a:endParaRPr lang="fr-FR" sz="2800" dirty="0" smtClean="0">
              <a:solidFill>
                <a:prstClr val="black"/>
              </a:solidFill>
            </a:endParaRPr>
          </a:p>
          <a:p>
            <a:pPr marL="809625" lvl="0"/>
            <a:r>
              <a:rPr lang="fr-FR" sz="2800" dirty="0" smtClean="0">
                <a:solidFill>
                  <a:prstClr val="black"/>
                </a:solidFill>
              </a:rPr>
              <a:t>d’administrer en urgence du PPSB et de la vitamine K </a:t>
            </a:r>
          </a:p>
          <a:p>
            <a:pPr marL="809625" lvl="0"/>
            <a:endParaRPr lang="fr-FR" sz="2800" dirty="0" smtClean="0">
              <a:solidFill>
                <a:prstClr val="black"/>
              </a:solidFill>
            </a:endParaRPr>
          </a:p>
          <a:p>
            <a:pPr marL="809625" lvl="0"/>
            <a:r>
              <a:rPr lang="fr-FR" sz="2800" dirty="0" smtClean="0">
                <a:solidFill>
                  <a:prstClr val="black"/>
                </a:solidFill>
              </a:rPr>
              <a:t>d’assurer simultanément le traitement usuel d’une éventuelle hémorragie massive (correction de l’</a:t>
            </a:r>
            <a:r>
              <a:rPr lang="fr-FR" sz="2800" dirty="0" err="1" smtClean="0">
                <a:solidFill>
                  <a:prstClr val="black"/>
                </a:solidFill>
              </a:rPr>
              <a:t>hypovolémie</a:t>
            </a:r>
            <a:r>
              <a:rPr lang="fr-FR" sz="2800" dirty="0" smtClean="0">
                <a:solidFill>
                  <a:prstClr val="black"/>
                </a:solidFill>
              </a:rPr>
              <a:t>, transfusion de culots globulaires si besoin, etc.).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7030A0"/>
                </a:solidFill>
                <a:ea typeface="+mj-ea"/>
                <a:cs typeface="+mj-cs"/>
              </a:rPr>
              <a:t>Les nouveaux anticoagulants oraux NACO(1)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92867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Particularités:</a:t>
            </a:r>
          </a:p>
          <a:p>
            <a:endParaRPr lang="fr-FR" sz="2800" dirty="0" smtClean="0"/>
          </a:p>
          <a:p>
            <a:r>
              <a:rPr lang="fr-FR" sz="2800" dirty="0" smtClean="0"/>
              <a:t>Molécules de synthèse chimique</a:t>
            </a:r>
          </a:p>
          <a:p>
            <a:endParaRPr lang="fr-FR" sz="2800" dirty="0" smtClean="0"/>
          </a:p>
          <a:p>
            <a:r>
              <a:rPr lang="fr-FR" sz="2800" dirty="0" smtClean="0"/>
              <a:t>Inhibition des facteurs cibles Xa et </a:t>
            </a:r>
            <a:r>
              <a:rPr lang="fr-FR" sz="2800" dirty="0" err="1" smtClean="0"/>
              <a:t>IIa</a:t>
            </a:r>
            <a:r>
              <a:rPr lang="fr-FR" sz="2800" dirty="0" smtClean="0"/>
              <a:t> libres et liés </a:t>
            </a:r>
          </a:p>
          <a:p>
            <a:endParaRPr lang="fr-FR" sz="2800" dirty="0" smtClean="0"/>
          </a:p>
          <a:p>
            <a:r>
              <a:rPr lang="fr-FR" sz="2800" dirty="0" smtClean="0"/>
              <a:t>Efficaces, faciles d’utilisation +++</a:t>
            </a:r>
          </a:p>
          <a:p>
            <a:endParaRPr lang="fr-FR" sz="2800" dirty="0" smtClean="0"/>
          </a:p>
          <a:p>
            <a:r>
              <a:rPr lang="fr-FR" sz="2800" dirty="0" smtClean="0"/>
              <a:t>Délai d’action rapide +++</a:t>
            </a:r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584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Modifications des pratiques +++</a:t>
            </a:r>
          </a:p>
          <a:p>
            <a:endParaRPr lang="fr-FR" sz="2800" dirty="0" smtClean="0"/>
          </a:p>
          <a:p>
            <a:r>
              <a:rPr lang="fr-FR" sz="2800" dirty="0" smtClean="0"/>
              <a:t>Pas d’interaction avec l’alimentation +++</a:t>
            </a:r>
          </a:p>
          <a:p>
            <a:endParaRPr lang="fr-FR" sz="2800" dirty="0" smtClean="0"/>
          </a:p>
          <a:p>
            <a:r>
              <a:rPr lang="fr-FR" sz="2800" dirty="0" smtClean="0"/>
              <a:t>Pas de surveillance biologique  spécifique +++</a:t>
            </a:r>
          </a:p>
          <a:p>
            <a:endParaRPr lang="fr-FR" sz="2800" dirty="0" smtClean="0"/>
          </a:p>
          <a:p>
            <a:r>
              <a:rPr lang="fr-FR" sz="2800" dirty="0" smtClean="0"/>
              <a:t>Bénéfice / risque établi pour patients des essais +++</a:t>
            </a:r>
          </a:p>
          <a:p>
            <a:endParaRPr lang="fr-FR" sz="2800" dirty="0" smtClean="0"/>
          </a:p>
          <a:p>
            <a:r>
              <a:rPr lang="fr-FR" sz="2800" dirty="0" smtClean="0"/>
              <a:t>Observance ? +/ -</a:t>
            </a:r>
          </a:p>
          <a:p>
            <a:endParaRPr lang="fr-FR" sz="2800" dirty="0" smtClean="0"/>
          </a:p>
          <a:p>
            <a:r>
              <a:rPr lang="fr-FR" sz="2800" dirty="0" smtClean="0"/>
              <a:t>Coût médico-économique ? </a:t>
            </a:r>
            <a:r>
              <a:rPr lang="fr-FR" sz="3600" b="1" dirty="0" smtClean="0"/>
              <a:t>- - -</a:t>
            </a:r>
          </a:p>
          <a:p>
            <a:endParaRPr lang="fr-FR" sz="2800" dirty="0" smtClean="0"/>
          </a:p>
          <a:p>
            <a:r>
              <a:rPr lang="fr-FR" sz="2800" dirty="0" smtClean="0"/>
              <a:t>Pas d’antidote spécifique disponible </a:t>
            </a:r>
            <a:r>
              <a:rPr lang="fr-FR" sz="2800" b="1" dirty="0" smtClean="0"/>
              <a:t>- - -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7030A0"/>
                </a:solidFill>
                <a:ea typeface="+mj-ea"/>
                <a:cs typeface="+mj-cs"/>
              </a:rPr>
              <a:t>Les nouveaux anticoagulants oraux NACO(2)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800" b="1" u="sng" dirty="0" smtClean="0"/>
          </a:p>
          <a:p>
            <a:pPr algn="ctr"/>
            <a:endParaRPr lang="fr-FR" sz="2800" b="1" u="sng" dirty="0" smtClean="0"/>
          </a:p>
          <a:p>
            <a:pPr algn="ctr"/>
            <a:r>
              <a:rPr lang="fr-FR" sz="2800" b="1" u="sng" dirty="0" smtClean="0"/>
              <a:t>Vérifier avant toute prescription :</a:t>
            </a:r>
            <a:endParaRPr lang="fr-FR" sz="2600" b="1" dirty="0" smtClean="0"/>
          </a:p>
          <a:p>
            <a:r>
              <a:rPr lang="fr-FR" sz="2400" b="1" dirty="0" smtClean="0"/>
              <a:t>L’indication respectée : respect AMM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NFS, plaquettes, ASAT, ALAT, TP, TCA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Clairance créatinine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Vérifier les interactions médicamenteuses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L’absence d’atteinte hépatique connue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L’absence d’état de grossesse ou d’allaitement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L’absence de saignement actif (digestif…++)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L’absence de troubles cognitifs chez le patient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7030A0"/>
                </a:solidFill>
                <a:ea typeface="+mj-ea"/>
                <a:cs typeface="+mj-cs"/>
              </a:rPr>
              <a:t>Les nouveaux anticoagulants oraux NACO(3)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0830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7030A0"/>
                </a:solidFill>
                <a:ea typeface="+mj-ea"/>
                <a:cs typeface="+mj-cs"/>
              </a:rPr>
              <a:t>Les nouveaux anticoagulants oraux NACO(4)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62000" y="2667000"/>
            <a:ext cx="2228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800" dirty="0"/>
              <a:t>Héparines et apparentés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52400" y="3048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 b="1" u="sng" dirty="0" smtClean="0">
                <a:solidFill>
                  <a:srgbClr val="7030A0"/>
                </a:solidFill>
              </a:rPr>
              <a:t>Différentes classes de médicaments agissant sur l’</a:t>
            </a:r>
            <a:r>
              <a:rPr lang="fr-FR" sz="3200" b="1" u="sng" dirty="0" err="1" smtClean="0">
                <a:solidFill>
                  <a:srgbClr val="7030A0"/>
                </a:solidFill>
              </a:rPr>
              <a:t>hemostase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8256588" y="1752600"/>
            <a:ext cx="0" cy="838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3357554" y="2667000"/>
            <a:ext cx="21431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800" dirty="0" smtClean="0"/>
              <a:t>AVK et NACO</a:t>
            </a:r>
            <a:endParaRPr lang="fr-FR" sz="2800" dirty="0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7286644" y="2643182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 dirty="0"/>
              <a:t>Fibrinolytiques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5800" y="3657600"/>
            <a:ext cx="2514600" cy="1066800"/>
            <a:chOff x="2160" y="2784"/>
            <a:chExt cx="2448" cy="528"/>
          </a:xfrm>
        </p:grpSpPr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3408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 flipH="1">
              <a:off x="2160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990600" y="6019800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800" dirty="0"/>
              <a:t>HBPM</a:t>
            </a: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0" y="60198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800" dirty="0"/>
              <a:t>HNF</a:t>
            </a: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2000232" y="6105548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dirty="0"/>
              <a:t>Héparinoides</a:t>
            </a:r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3286116" y="4071942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400" b="1" dirty="0"/>
              <a:t>Demie vie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400" b="1" dirty="0">
                <a:cs typeface="Times New Roman" pitchFamily="18" charset="0"/>
              </a:rPr>
              <a:t>± longue</a:t>
            </a:r>
            <a:endParaRPr lang="fr-FR" sz="2400" b="1" dirty="0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4286248" y="3352800"/>
            <a:ext cx="0" cy="838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1905000" y="1752600"/>
            <a:ext cx="0" cy="838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4267200" y="1752600"/>
            <a:ext cx="0" cy="838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5334000" y="2667000"/>
            <a:ext cx="2362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 dirty="0"/>
              <a:t>Antiagrégants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b="1" dirty="0"/>
              <a:t>plaquettaires</a:t>
            </a:r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6553200" y="1752600"/>
            <a:ext cx="0" cy="838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>
            <a:off x="1905000" y="1752600"/>
            <a:ext cx="63515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608013" y="5410200"/>
            <a:ext cx="839787" cy="609600"/>
            <a:chOff x="2160" y="2784"/>
            <a:chExt cx="2448" cy="528"/>
          </a:xfrm>
        </p:grpSpPr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>
              <a:off x="3408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flipH="1">
              <a:off x="2160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228600" y="4876800"/>
            <a:ext cx="19859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800" dirty="0"/>
              <a:t>Héparines</a:t>
            </a: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2667000" y="4876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800" dirty="0"/>
              <a:t>Apparentés</a:t>
            </a: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714612" y="5410200"/>
            <a:ext cx="1828800" cy="609600"/>
            <a:chOff x="2160" y="2784"/>
            <a:chExt cx="2448" cy="528"/>
          </a:xfrm>
        </p:grpSpPr>
        <p:sp>
          <p:nvSpPr>
            <p:cNvPr id="4175" name="Line 79"/>
            <p:cNvSpPr>
              <a:spLocks noChangeShapeType="1"/>
            </p:cNvSpPr>
            <p:nvPr/>
          </p:nvSpPr>
          <p:spPr bwMode="auto">
            <a:xfrm>
              <a:off x="3408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76" name="Line 80"/>
            <p:cNvSpPr>
              <a:spLocks noChangeShapeType="1"/>
            </p:cNvSpPr>
            <p:nvPr/>
          </p:nvSpPr>
          <p:spPr bwMode="auto">
            <a:xfrm flipH="1">
              <a:off x="2160" y="2784"/>
              <a:ext cx="1200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4357686" y="6105548"/>
            <a:ext cx="3333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 dirty="0"/>
              <a:t>Dérivés de l’hirudine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20688"/>
            <a:ext cx="8640960" cy="5880146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fr-FR" b="1" u="sng" dirty="0" smtClean="0">
                <a:solidFill>
                  <a:srgbClr val="7030A0"/>
                </a:solidFill>
              </a:rPr>
              <a:t>Catégories des anticoagulants :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héparines </a:t>
            </a:r>
          </a:p>
          <a:p>
            <a:pPr lvl="1" eaLnBrk="1" hangingPunct="1"/>
            <a:r>
              <a:rPr lang="fr-FR" dirty="0" smtClean="0"/>
              <a:t>Pentasaccharide (Fondaparinux ): Arixtra® anti Xa </a:t>
            </a:r>
          </a:p>
          <a:p>
            <a:pPr lvl="1" eaLnBrk="1" hangingPunct="1"/>
            <a:r>
              <a:rPr lang="fr-FR" dirty="0" smtClean="0"/>
              <a:t>Le danaparoide (orgaran)</a:t>
            </a:r>
          </a:p>
          <a:p>
            <a:pPr lvl="1" eaLnBrk="1" hangingPunct="1"/>
            <a:r>
              <a:rPr lang="fr-FR" dirty="0" smtClean="0"/>
              <a:t>Les hirudines </a:t>
            </a:r>
          </a:p>
          <a:p>
            <a:pPr marL="457200" lvl="1" indent="0" eaLnBrk="1" hangingPunct="1">
              <a:buNone/>
            </a:pPr>
            <a:endParaRPr lang="fr-FR" dirty="0" smtClean="0"/>
          </a:p>
          <a:p>
            <a:pPr lvl="1" eaLnBrk="1" hangingPunct="1"/>
            <a:r>
              <a:rPr lang="fr-FR" dirty="0" smtClean="0"/>
              <a:t> LES    AVK</a:t>
            </a:r>
          </a:p>
          <a:p>
            <a:pPr marL="457200" lvl="1" indent="0" eaLnBrk="1" hangingPunct="1">
              <a:buNone/>
            </a:pPr>
            <a:endParaRPr lang="fr-FR" dirty="0" smtClean="0"/>
          </a:p>
          <a:p>
            <a:pPr lvl="1" eaLnBrk="1" hangingPunct="1"/>
            <a:r>
              <a:rPr lang="fr-FR" dirty="0" smtClean="0"/>
              <a:t>LES  nouveaux anticoagulants oraux:</a:t>
            </a:r>
            <a:endParaRPr lang="fr-FR" dirty="0"/>
          </a:p>
          <a:p>
            <a:pPr marL="457200" lvl="1" indent="0" eaLnBrk="1" hangingPunct="1">
              <a:buNone/>
            </a:pPr>
            <a:r>
              <a:rPr lang="fr-FR" dirty="0"/>
              <a:t> </a:t>
            </a:r>
            <a:r>
              <a:rPr lang="fr-FR" dirty="0" smtClean="0"/>
              <a:t>      Anti Xa directe :</a:t>
            </a:r>
            <a:r>
              <a:rPr lang="fr-FR" b="1" dirty="0" smtClean="0"/>
              <a:t>le rivaroxaba </a:t>
            </a:r>
            <a:r>
              <a:rPr lang="fr-FR" dirty="0" smtClean="0"/>
              <a:t>( Xarelto )</a:t>
            </a:r>
          </a:p>
          <a:p>
            <a:pPr marL="457200" lvl="1" indent="0" eaLnBrk="1" hangingPunct="1">
              <a:buNone/>
            </a:pPr>
            <a:r>
              <a:rPr lang="fr-FR" dirty="0" smtClean="0"/>
              <a:t>       ANTI II a    orale le DABIGATRAN</a:t>
            </a:r>
          </a:p>
          <a:p>
            <a:pPr lvl="1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 </a:t>
            </a:r>
            <a:r>
              <a:rPr lang="fr-FR" b="1" u="sng" dirty="0" smtClean="0">
                <a:solidFill>
                  <a:srgbClr val="7030A0"/>
                </a:solidFill>
              </a:rPr>
              <a:t>Héparines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715436" cy="4500594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Les héparines sont des glycosaminoglycanes d’origine biologique, extraites le plus souvent de l’intestin de porc, parfois du poumon de bœuf. On distingue 2 types:</a:t>
            </a:r>
          </a:p>
          <a:p>
            <a:pPr eaLnBrk="1" hangingPunct="1">
              <a:buFont typeface="Wingdings" pitchFamily="2" charset="2"/>
              <a:buNone/>
            </a:pPr>
            <a:endParaRPr lang="fr-FR" sz="2800" dirty="0" smtClean="0"/>
          </a:p>
          <a:p>
            <a:pPr lvl="2" eaLnBrk="1" hangingPunct="1"/>
            <a:r>
              <a:rPr lang="fr-FR" sz="2800" dirty="0" smtClean="0"/>
              <a:t>l’héparine non fractionnée (HNF)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fr-FR" sz="2800" dirty="0" smtClean="0"/>
              <a:t> </a:t>
            </a:r>
          </a:p>
          <a:p>
            <a:pPr lvl="2" eaLnBrk="1" hangingPunct="1"/>
            <a:r>
              <a:rPr lang="fr-FR" sz="2800" dirty="0" smtClean="0"/>
              <a:t>héparines de bas poids moléculaire(HBPM):procédés de dépolymérisation des HNF.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u="sng" dirty="0" smtClean="0">
                <a:solidFill>
                  <a:srgbClr val="7030A0"/>
                </a:solidFill>
              </a:rPr>
              <a:t>HNF (1):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144000" cy="5500726"/>
          </a:xfrm>
        </p:spPr>
        <p:txBody>
          <a:bodyPr>
            <a:normAutofit/>
          </a:bodyPr>
          <a:lstStyle/>
          <a:p>
            <a:pPr lvl="1" eaLnBrk="1" hangingPunct="1">
              <a:buNone/>
            </a:pPr>
            <a:r>
              <a:rPr lang="fr-FR" dirty="0" smtClean="0"/>
              <a:t>- Structure : polysaccharide naturel </a:t>
            </a:r>
          </a:p>
          <a:p>
            <a:pPr lvl="1" eaLnBrk="1" hangingPunct="1">
              <a:buNone/>
            </a:pPr>
            <a:r>
              <a:rPr lang="fr-FR" dirty="0" smtClean="0"/>
              <a:t>- Mode d’action :, </a:t>
            </a:r>
          </a:p>
          <a:p>
            <a:pPr lvl="2" eaLnBrk="1" hangingPunct="1"/>
            <a:r>
              <a:rPr lang="fr-FR" sz="2800" dirty="0" smtClean="0"/>
              <a:t> héparine + l’antithrombine ATIII  :   inactivation de la thrombine IIa et du facteur Xa</a:t>
            </a:r>
          </a:p>
          <a:p>
            <a:pPr lvl="1">
              <a:lnSpc>
                <a:spcPct val="90000"/>
              </a:lnSpc>
              <a:buNone/>
            </a:pPr>
            <a:endParaRPr lang="fr-FR" dirty="0" smtClean="0"/>
          </a:p>
          <a:p>
            <a:pPr lvl="1">
              <a:lnSpc>
                <a:spcPct val="90000"/>
              </a:lnSpc>
            </a:pPr>
            <a:r>
              <a:rPr lang="fr-FR" dirty="0" smtClean="0"/>
              <a:t>Pharmacocinétique :</a:t>
            </a:r>
          </a:p>
          <a:p>
            <a:pPr lvl="2">
              <a:lnSpc>
                <a:spcPct val="90000"/>
              </a:lnSpc>
            </a:pPr>
            <a:r>
              <a:rPr lang="fr-FR" sz="2800" dirty="0" smtClean="0"/>
              <a:t>Détruite dans le tube digestif  : voie parentérale</a:t>
            </a:r>
          </a:p>
          <a:p>
            <a:pPr lvl="2">
              <a:lnSpc>
                <a:spcPct val="90000"/>
              </a:lnSpc>
            </a:pPr>
            <a:r>
              <a:rPr lang="fr-FR" sz="2800" dirty="0" smtClean="0"/>
              <a:t>Ne traverse pas la barrière placentaire ni les séreuses </a:t>
            </a:r>
          </a:p>
          <a:p>
            <a:pPr lvl="2">
              <a:lnSpc>
                <a:spcPct val="90000"/>
              </a:lnSpc>
            </a:pPr>
            <a:r>
              <a:rPr lang="fr-FR" sz="2800" dirty="0" smtClean="0"/>
              <a:t>Elimination : système </a:t>
            </a:r>
            <a:r>
              <a:rPr lang="fr-FR" sz="2800" dirty="0" err="1" smtClean="0"/>
              <a:t>reticulo</a:t>
            </a:r>
            <a:r>
              <a:rPr lang="fr-FR" sz="2800" dirty="0" smtClean="0"/>
              <a:t>- endothélial</a:t>
            </a:r>
          </a:p>
          <a:p>
            <a:pPr lvl="2">
              <a:lnSpc>
                <a:spcPct val="90000"/>
              </a:lnSpc>
            </a:pPr>
            <a:r>
              <a:rPr lang="fr-FR" sz="2800" dirty="0" smtClean="0"/>
              <a:t>Insuffisance rénale:  Pas de contre  indication </a:t>
            </a:r>
            <a:endParaRPr lang="fr-FR" sz="2800" b="1" dirty="0" smtClean="0"/>
          </a:p>
          <a:p>
            <a:pPr marL="633413" lvl="2" indent="-3175" eaLnBrk="1" hangingPunct="1">
              <a:buNone/>
            </a:pPr>
            <a:endParaRPr lang="fr-FR" dirty="0" smtClean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5562615" y="278605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741685" y="2500306"/>
            <a:ext cx="2402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 smtClean="0"/>
              <a:t>Pas de fibrine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712968" cy="51117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04 préparations: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fr-FR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2800" dirty="0" smtClean="0"/>
              <a:t>Héparinate sodique  </a:t>
            </a:r>
            <a:r>
              <a:rPr lang="fr-FR" sz="2800" dirty="0" smtClean="0">
                <a:solidFill>
                  <a:srgbClr val="FF0066"/>
                </a:solidFill>
              </a:rPr>
              <a:t>1ml = 5000UI</a:t>
            </a:r>
            <a:r>
              <a:rPr lang="fr-FR" sz="2800" dirty="0" smtClean="0"/>
              <a:t>  uniquement IV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8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800" dirty="0" smtClean="0"/>
              <a:t>Héparinate calcique </a:t>
            </a:r>
            <a:r>
              <a:rPr lang="fr-FR" sz="2800" dirty="0" smtClean="0">
                <a:solidFill>
                  <a:srgbClr val="FF0066"/>
                </a:solidFill>
              </a:rPr>
              <a:t>1 ml =25000 UI</a:t>
            </a:r>
            <a:r>
              <a:rPr lang="fr-FR" sz="2800" dirty="0" smtClean="0"/>
              <a:t>   voie SC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2800" dirty="0" smtClean="0"/>
              <a:t>Héparinate Mg         </a:t>
            </a:r>
            <a:r>
              <a:rPr lang="fr-FR" sz="2800" dirty="0" smtClean="0">
                <a:solidFill>
                  <a:srgbClr val="FF0066"/>
                </a:solidFill>
              </a:rPr>
              <a:t>1 ml = 25000UI</a:t>
            </a:r>
            <a:r>
              <a:rPr lang="fr-FR" sz="2800" dirty="0" smtClean="0"/>
              <a:t>   voie</a:t>
            </a:r>
            <a:r>
              <a:rPr lang="fr-FR" sz="2800" b="1" dirty="0" smtClean="0"/>
              <a:t>  </a:t>
            </a:r>
            <a:r>
              <a:rPr lang="fr-FR" sz="2800" dirty="0" smtClean="0"/>
              <a:t>SC</a:t>
            </a:r>
            <a:r>
              <a:rPr lang="fr-FR" sz="2000" b="1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fr-FR" sz="20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2800" dirty="0" smtClean="0"/>
              <a:t>Héparinate de lithium: pour les prélèvements 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fr-FR" sz="2800" dirty="0" smtClean="0"/>
              <a:t>                                            sanguins.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u="sng" dirty="0" smtClean="0">
                <a:solidFill>
                  <a:srgbClr val="7030A0"/>
                </a:solidFill>
              </a:rPr>
              <a:t>HNF (2):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FR" sz="2800" dirty="0" smtClean="0"/>
              <a:t>  Modalités d’administration :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800" dirty="0" smtClean="0"/>
              <a:t>   </a:t>
            </a:r>
            <a:r>
              <a:rPr lang="fr-FR" sz="2800" dirty="0" smtClean="0">
                <a:solidFill>
                  <a:schemeClr val="hlink"/>
                </a:solidFill>
              </a:rPr>
              <a:t>voie IV: </a:t>
            </a:r>
          </a:p>
          <a:p>
            <a:pPr lvl="2" eaLnBrk="1" hangingPunct="1">
              <a:buClr>
                <a:schemeClr val="tx1"/>
              </a:buClr>
              <a:buFontTx/>
              <a:buNone/>
            </a:pPr>
            <a:r>
              <a:rPr lang="fr-FR" sz="2800" dirty="0" smtClean="0"/>
              <a:t> traitement curatif </a:t>
            </a:r>
          </a:p>
          <a:p>
            <a:pPr lvl="2" eaLnBrk="1" hangingPunct="1">
              <a:buClr>
                <a:schemeClr val="tx1"/>
              </a:buClr>
              <a:buFontTx/>
              <a:buNone/>
            </a:pPr>
            <a:r>
              <a:rPr lang="fr-FR" sz="2800" dirty="0" smtClean="0"/>
              <a:t> Utilise l’ héparine sodique </a:t>
            </a:r>
          </a:p>
          <a:p>
            <a:pPr lvl="2" eaLnBrk="1" hangingPunct="1">
              <a:buClr>
                <a:schemeClr val="tx1"/>
              </a:buClr>
              <a:buFontTx/>
              <a:buNone/>
            </a:pPr>
            <a:r>
              <a:rPr lang="fr-FR" sz="2800" dirty="0" smtClean="0"/>
              <a:t>effet de courte durée  </a:t>
            </a:r>
            <a:endParaRPr lang="fr-FR" sz="2800" dirty="0"/>
          </a:p>
          <a:p>
            <a:pPr lvl="2" eaLnBrk="1" hangingPunct="1">
              <a:buClr>
                <a:schemeClr val="tx1"/>
              </a:buClr>
              <a:buFontTx/>
              <a:buNone/>
            </a:pPr>
            <a:r>
              <a:rPr lang="fr-FR" sz="2800" dirty="0" smtClean="0"/>
              <a:t>½ vie plasmatique courte 30-90’ ( injection continue ++ après un  bolus de</a:t>
            </a:r>
          </a:p>
          <a:p>
            <a:pPr lvl="2" eaLnBrk="1" hangingPunct="1">
              <a:buClr>
                <a:schemeClr val="tx1"/>
              </a:buClr>
              <a:buFontTx/>
              <a:buNone/>
            </a:pPr>
            <a:r>
              <a:rPr lang="fr-FR" sz="2800" dirty="0" smtClean="0"/>
              <a:t>50-70UI/kg  puis une dose journalière  de  posologie 400- 600UI/kg/j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2800" dirty="0" smtClean="0"/>
              <a:t>      </a:t>
            </a:r>
            <a:r>
              <a:rPr lang="fr-FR" sz="2800" dirty="0" smtClean="0">
                <a:solidFill>
                  <a:schemeClr val="hlink"/>
                </a:solidFill>
              </a:rPr>
              <a:t>Voie SC:</a:t>
            </a:r>
            <a:r>
              <a:rPr lang="fr-FR" sz="2800" dirty="0" smtClean="0"/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2800" dirty="0" smtClean="0"/>
              <a:t>       Effet biologique plus prolongé  ( 2 a 3 injections quotidiennes).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       Héparinémie efficace après 2H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 smtClean="0"/>
              <a:t>Posologie: </a:t>
            </a:r>
          </a:p>
          <a:p>
            <a:pPr lvl="4" eaLnBrk="1" hangingPunct="1"/>
            <a:r>
              <a:rPr lang="fr-FR" sz="2800" dirty="0" smtClean="0"/>
              <a:t>curatif :   0.2 ml/10 kg /j  repartis en 03 injections </a:t>
            </a:r>
          </a:p>
          <a:p>
            <a:pPr lvl="4" eaLnBrk="1" hangingPunct="1"/>
            <a:r>
              <a:rPr lang="fr-FR" sz="2800" dirty="0" smtClean="0"/>
              <a:t>Préventif : 5000UI ,(0,2 ml) X  02 /J </a:t>
            </a:r>
          </a:p>
          <a:p>
            <a:pPr lvl="4" eaLnBrk="1" hangingPunct="1"/>
            <a:endParaRPr lang="fr-FR" sz="13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1200" b="1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u="sng" dirty="0" smtClean="0">
                <a:solidFill>
                  <a:srgbClr val="7030A0"/>
                </a:solidFill>
              </a:rPr>
              <a:t>HNF (3):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1917</Words>
  <PresentationFormat>Affichage à l'écran (4:3)</PresentationFormat>
  <Paragraphs>393</Paragraphs>
  <Slides>39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Rappels</vt:lpstr>
      <vt:lpstr>Diapositive 3</vt:lpstr>
      <vt:lpstr>Diapositive 4</vt:lpstr>
      <vt:lpstr>Diapositive 5</vt:lpstr>
      <vt:lpstr> Héparines </vt:lpstr>
      <vt:lpstr>HNF (1):</vt:lpstr>
      <vt:lpstr>HNF (2):</vt:lpstr>
      <vt:lpstr>HNF (3):</vt:lpstr>
      <vt:lpstr>HNF (4):</vt:lpstr>
      <vt:lpstr>HBPM (1)</vt:lpstr>
      <vt:lpstr>HBPM (2)</vt:lpstr>
      <vt:lpstr>HNF ET HBPM (1)</vt:lpstr>
      <vt:lpstr>HNF ET HBPM (1)</vt:lpstr>
      <vt:lpstr>HNF ET HBPM (2)</vt:lpstr>
      <vt:lpstr>HNF ET HBPM (3)</vt:lpstr>
      <vt:lpstr>FONDAPARINUX (1)</vt:lpstr>
      <vt:lpstr>FONDAPARINUX (2)</vt:lpstr>
      <vt:lpstr>FONDAPARINUX (3)</vt:lpstr>
      <vt:lpstr>AUTRES ANTICOAGULANTS INJECTABLES</vt:lpstr>
      <vt:lpstr>Anti vitamine K AVK (1)</vt:lpstr>
      <vt:lpstr>Diapositive 22</vt:lpstr>
      <vt:lpstr>Anti vitamine K AVK (3)</vt:lpstr>
      <vt:lpstr>Anti vitamine K AVK (4)</vt:lpstr>
      <vt:lpstr>Anti vitamine K AVK (5)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ency-education.com</dc:creator>
  <cp:lastModifiedBy>MIMIH</cp:lastModifiedBy>
  <cp:revision>57</cp:revision>
  <dcterms:created xsi:type="dcterms:W3CDTF">2016-02-25T20:41:14Z</dcterms:created>
  <dcterms:modified xsi:type="dcterms:W3CDTF">2016-02-29T11:33:25Z</dcterms:modified>
</cp:coreProperties>
</file>