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260" r:id="rId4"/>
    <p:sldId id="262" r:id="rId5"/>
    <p:sldId id="258" r:id="rId6"/>
    <p:sldId id="257" r:id="rId7"/>
    <p:sldId id="28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7" r:id="rId31"/>
    <p:sldId id="291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9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hnm909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8E00"/>
    <a:srgbClr val="5D5D5F"/>
    <a:srgbClr val="68225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9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07D47-1460-8B46-B0DF-7F95A094B1B6}" type="datetimeFigureOut">
              <a:rPr lang="fr-FR" smtClean="0"/>
              <a:pPr/>
              <a:t>28/10/2015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25D54-B764-5441-B3CE-0D9BA637AD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17153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F7493-6340-9749-8959-ECC0BD75A617}" type="datetimeFigureOut">
              <a:rPr lang="fr-FR" smtClean="0"/>
              <a:pPr/>
              <a:t>28/10/2015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635CB-DD0B-8B42-BA33-CFE032DFC5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868693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REATION/ASTRA%20ZENECA/AZ-AL-Rencontres%20SCA/AZ-AL-Rencontres%20SCA%20masque/PTT/LINKS/COEUR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REATION/ASTRA%20ZENECA/AZ-AL-Rencontres%20SCA/AZ-AL-Rencontres%20SCA%20masque/PTT/LINKS/COEUR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COEUR.png" descr="/Volumes/CREATION/ASTRA ZENECA/AZ-AL-Rencontres SCA/AZ-AL-Rencontres SCA masque/PTT/LINKS/COEUR.png"/>
          <p:cNvPicPr>
            <a:picLocks noChangeAspect="1"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731" r="-1"/>
          <a:stretch/>
        </p:blipFill>
        <p:spPr>
          <a:xfrm>
            <a:off x="0" y="783605"/>
            <a:ext cx="3414655" cy="4855195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21124" y="3433966"/>
            <a:ext cx="5078390" cy="17526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5D5D5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21124" y="1678191"/>
            <a:ext cx="576419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68225E"/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/>
          <a:srcRect r="9353" b="56184"/>
          <a:stretch/>
        </p:blipFill>
        <p:spPr>
          <a:xfrm>
            <a:off x="-1" y="5830475"/>
            <a:ext cx="9144001" cy="102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749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33198" y="6356350"/>
            <a:ext cx="6773702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711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COEUR.png" descr="/Volumes/CREATION/ASTRA ZENECA/AZ-AL-Rencontres SCA/AZ-AL-Rencontres SCA masque/PTT/LINKS/COEUR.png"/>
          <p:cNvPicPr>
            <a:picLocks noChangeAspect="1"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731" r="-1"/>
          <a:stretch/>
        </p:blipFill>
        <p:spPr>
          <a:xfrm>
            <a:off x="0" y="783605"/>
            <a:ext cx="3414655" cy="485519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42419" y="2247473"/>
            <a:ext cx="5540923" cy="1812922"/>
          </a:xfrm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rgbClr val="68225E"/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4"/>
          <a:srcRect r="16326" b="73264"/>
          <a:stretch/>
        </p:blipFill>
        <p:spPr>
          <a:xfrm>
            <a:off x="703383" y="6231015"/>
            <a:ext cx="8440617" cy="62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05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749699" cy="5016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767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28E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28E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749700" cy="5016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4769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749699" cy="5016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53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942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file://localhost/Volumes/CREATION/ASTRA%20ZENECA/AZ-AL-Rencontres%20SCA/AZ-AL-Rencontres%20SCA%20masque/PTT/LINKS/COEUR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EUR.png" descr="/Volumes/CREATION/ASTRA ZENECA/AZ-AL-Rencontres SCA/AZ-AL-Rencontres SCA masque/PTT/LINKS/COEUR.png"/>
          <p:cNvPicPr>
            <a:picLocks noChangeAspect="1"/>
          </p:cNvPicPr>
          <p:nvPr userDrawn="1"/>
        </p:nvPicPr>
        <p:blipFill rotWithShape="1">
          <a:blip r:embed="rId9" r:link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653" t="32114" b="-4258"/>
          <a:stretch/>
        </p:blipFill>
        <p:spPr>
          <a:xfrm>
            <a:off x="0" y="0"/>
            <a:ext cx="893831" cy="350274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11"/>
          <a:srcRect l="9281" t="16663" r="71516" b="52130"/>
          <a:stretch/>
        </p:blipFill>
        <p:spPr>
          <a:xfrm>
            <a:off x="7206900" y="6126163"/>
            <a:ext cx="1937100" cy="731837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3197" y="1269954"/>
            <a:ext cx="8352053" cy="4856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7497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5D5D5F"/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738556" y="6469919"/>
            <a:ext cx="1332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D9ABA87C-3278-0B41-B1A8-CE9B522DDCE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3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4213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68225E"/>
          </a:solidFill>
          <a:latin typeface="Arial"/>
          <a:ea typeface="+mj-ea"/>
          <a:cs typeface="Arial"/>
        </a:defRPr>
      </a:lvl1pPr>
    </p:titleStyle>
    <p:bodyStyle>
      <a:lvl1pPr marL="265113" indent="-265113" algn="l" defTabSz="457200" rtl="0" eaLnBrk="1" latinLnBrk="0" hangingPunct="1">
        <a:spcBef>
          <a:spcPct val="20000"/>
        </a:spcBef>
        <a:buClrTx/>
        <a:buFont typeface="Lucida Grande"/>
        <a:buChar char="•"/>
        <a:defRPr sz="2400" kern="1200">
          <a:solidFill>
            <a:srgbClr val="68225E"/>
          </a:solidFill>
          <a:latin typeface="Arial"/>
          <a:ea typeface="+mn-ea"/>
          <a:cs typeface="Arial"/>
        </a:defRPr>
      </a:lvl1pPr>
      <a:lvl2pPr marL="541338" indent="-276225" algn="l" defTabSz="457200" rtl="0" eaLnBrk="1" latinLnBrk="0" hangingPunct="1">
        <a:spcBef>
          <a:spcPct val="20000"/>
        </a:spcBef>
        <a:buFont typeface="Lucida Grande"/>
        <a:buChar char="-"/>
        <a:defRPr sz="2200" kern="1200">
          <a:solidFill>
            <a:srgbClr val="5D5D5F"/>
          </a:solidFill>
          <a:latin typeface="Arial"/>
          <a:ea typeface="+mn-ea"/>
          <a:cs typeface="Arial"/>
        </a:defRPr>
      </a:lvl2pPr>
      <a:lvl3pPr marL="808038" indent="-2667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D5D5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</a:t>
            </a:r>
            <a:r>
              <a:rPr lang="fr-FR" dirty="0" err="1" smtClean="0"/>
              <a:t>Adel</a:t>
            </a:r>
            <a:r>
              <a:rPr lang="fr-FR" dirty="0" smtClean="0"/>
              <a:t> </a:t>
            </a:r>
            <a:r>
              <a:rPr lang="fr-FR" dirty="0" err="1" smtClean="0"/>
              <a:t>Rhouati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Antithrombotiques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Médicament </a:t>
            </a:r>
            <a:r>
              <a:rPr lang="fr-FR" dirty="0" smtClean="0"/>
              <a:t>largement </a:t>
            </a:r>
            <a:r>
              <a:rPr lang="fr-FR" dirty="0" smtClean="0"/>
              <a:t>utilisé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Peu cher et efficace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Mecanisme</a:t>
            </a:r>
            <a:r>
              <a:rPr lang="fr-FR" dirty="0" smtClean="0"/>
              <a:t> d’action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Inhibiteur </a:t>
            </a:r>
            <a:r>
              <a:rPr lang="fr-FR" dirty="0" smtClean="0"/>
              <a:t>irréversible </a:t>
            </a:r>
            <a:r>
              <a:rPr lang="fr-FR" dirty="0" smtClean="0"/>
              <a:t>de la </a:t>
            </a:r>
            <a:r>
              <a:rPr lang="fr-FR" dirty="0" err="1" smtClean="0"/>
              <a:t>cyclo</a:t>
            </a:r>
            <a:r>
              <a:rPr lang="fr-FR" dirty="0" smtClean="0"/>
              <a:t>-</a:t>
            </a:r>
            <a:r>
              <a:rPr lang="fr-FR" dirty="0" err="1" smtClean="0"/>
              <a:t>oxygenase</a:t>
            </a:r>
            <a:r>
              <a:rPr lang="fr-FR" dirty="0" smtClean="0"/>
              <a:t> 1 (COX 1) enzyme </a:t>
            </a:r>
            <a:r>
              <a:rPr lang="fr-FR" dirty="0" smtClean="0"/>
              <a:t>clé </a:t>
            </a:r>
            <a:r>
              <a:rPr lang="fr-FR" dirty="0" smtClean="0"/>
              <a:t>dans la </a:t>
            </a:r>
            <a:r>
              <a:rPr lang="fr-FR" dirty="0" smtClean="0"/>
              <a:t>synthèse </a:t>
            </a:r>
            <a:r>
              <a:rPr lang="fr-FR" dirty="0" smtClean="0"/>
              <a:t>du </a:t>
            </a:r>
            <a:r>
              <a:rPr lang="fr-FR" dirty="0" err="1" smtClean="0"/>
              <a:t>thromboxane</a:t>
            </a:r>
            <a:r>
              <a:rPr lang="fr-FR" dirty="0" smtClean="0"/>
              <a:t> A2 (TXA</a:t>
            </a:r>
            <a:r>
              <a:rPr lang="fr-FR" sz="1800" dirty="0" smtClean="0"/>
              <a:t>2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Indications et dosage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Prévention secondaire (coronaire</a:t>
            </a:r>
            <a:r>
              <a:rPr lang="fr-FR" dirty="0" smtClean="0"/>
              <a:t>, </a:t>
            </a:r>
            <a:r>
              <a:rPr lang="fr-FR" dirty="0" smtClean="0"/>
              <a:t>cérébral </a:t>
            </a:r>
            <a:r>
              <a:rPr lang="fr-FR" dirty="0" smtClean="0"/>
              <a:t>ou </a:t>
            </a:r>
            <a:r>
              <a:rPr lang="fr-FR" dirty="0" smtClean="0"/>
              <a:t>périphérique): </a:t>
            </a:r>
            <a:r>
              <a:rPr lang="fr-FR" dirty="0" smtClean="0"/>
              <a:t>75-100 mg/j</a:t>
            </a:r>
          </a:p>
          <a:p>
            <a:endParaRPr lang="fr-FR" dirty="0" smtClean="0"/>
          </a:p>
          <a:p>
            <a:r>
              <a:rPr lang="fr-FR" dirty="0" smtClean="0"/>
              <a:t>Pour un effet rapide (SCA et AVCI): 150-300 mg le 1</a:t>
            </a:r>
            <a:r>
              <a:rPr lang="fr-FR" baseline="30000" dirty="0" smtClean="0"/>
              <a:t>er</a:t>
            </a:r>
            <a:r>
              <a:rPr lang="fr-FR" dirty="0" smtClean="0"/>
              <a:t> jour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Effets secondaires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Gastro-intestinales+++: </a:t>
            </a:r>
            <a:r>
              <a:rPr lang="fr-FR" dirty="0" smtClean="0"/>
              <a:t>dyspepsie, gastrite </a:t>
            </a:r>
            <a:r>
              <a:rPr lang="fr-FR" dirty="0" smtClean="0"/>
              <a:t>érosive, ulcère, hémorragie, </a:t>
            </a:r>
            <a:r>
              <a:rPr lang="fr-FR" dirty="0" smtClean="0"/>
              <a:t>perforation. Dose </a:t>
            </a:r>
            <a:r>
              <a:rPr lang="fr-FR" dirty="0" smtClean="0"/>
              <a:t>dépendants. </a:t>
            </a:r>
            <a:r>
              <a:rPr lang="fr-FR" dirty="0" smtClean="0"/>
              <a:t>En cas </a:t>
            </a:r>
            <a:r>
              <a:rPr lang="fr-FR" dirty="0" smtClean="0"/>
              <a:t>d’ulcère, l’éradication </a:t>
            </a:r>
            <a:r>
              <a:rPr lang="fr-FR" dirty="0" smtClean="0"/>
              <a:t>d’HP et les IPP diminuent le risque de saignement</a:t>
            </a:r>
          </a:p>
          <a:p>
            <a:endParaRPr lang="fr-FR" dirty="0" smtClean="0"/>
          </a:p>
          <a:p>
            <a:r>
              <a:rPr lang="fr-FR" dirty="0" smtClean="0"/>
              <a:t>Allergie avec bronchospasme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fr-FR" dirty="0" smtClean="0"/>
              <a:t>Antagonistes </a:t>
            </a:r>
            <a:r>
              <a:rPr lang="fr-FR" dirty="0" smtClean="0"/>
              <a:t>des </a:t>
            </a:r>
            <a:r>
              <a:rPr lang="fr-FR" dirty="0" err="1" smtClean="0"/>
              <a:t>recepteurs</a:t>
            </a:r>
            <a:r>
              <a:rPr lang="fr-FR" dirty="0" smtClean="0"/>
              <a:t> a </a:t>
            </a:r>
            <a:r>
              <a:rPr lang="fr-FR" dirty="0" smtClean="0"/>
              <a:t>l’ADP (anti P2Y12)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812088" y="6470650"/>
            <a:ext cx="1331912" cy="365125"/>
          </a:xfrm>
        </p:spPr>
        <p:txBody>
          <a:bodyPr/>
          <a:lstStyle/>
          <a:p>
            <a:fld id="{D9ABA87C-3278-0B41-B1A8-CE9B522DDCED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075" y="509588"/>
            <a:ext cx="718185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Inhibent P2Y12 le </a:t>
            </a:r>
            <a:r>
              <a:rPr lang="fr-FR" dirty="0" err="1" smtClean="0"/>
              <a:t>recepteur</a:t>
            </a:r>
            <a:r>
              <a:rPr lang="fr-FR" dirty="0" smtClean="0"/>
              <a:t> plaquettaire de l’ADP</a:t>
            </a:r>
          </a:p>
          <a:p>
            <a:endParaRPr lang="fr-FR" dirty="0" smtClean="0"/>
          </a:p>
          <a:p>
            <a:r>
              <a:rPr lang="fr-FR" dirty="0" smtClean="0"/>
              <a:t>Ce sont les </a:t>
            </a:r>
            <a:r>
              <a:rPr lang="fr-FR" dirty="0" err="1" smtClean="0"/>
              <a:t>thienopyridines</a:t>
            </a:r>
            <a:r>
              <a:rPr lang="fr-FR" dirty="0" smtClean="0"/>
              <a:t> (</a:t>
            </a:r>
            <a:r>
              <a:rPr lang="fr-FR" dirty="0" err="1" smtClean="0"/>
              <a:t>clopidogrel</a:t>
            </a:r>
            <a:r>
              <a:rPr lang="fr-FR" dirty="0" smtClean="0"/>
              <a:t> et </a:t>
            </a:r>
            <a:r>
              <a:rPr lang="fr-FR" dirty="0" err="1" smtClean="0"/>
              <a:t>prasugrel</a:t>
            </a:r>
            <a:r>
              <a:rPr lang="fr-FR" dirty="0" smtClean="0"/>
              <a:t>) et le </a:t>
            </a:r>
            <a:r>
              <a:rPr lang="fr-FR" dirty="0" err="1" smtClean="0"/>
              <a:t>ticagrelor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Clopidogrel</a:t>
            </a:r>
            <a:r>
              <a:rPr lang="fr-FR" dirty="0" smtClean="0"/>
              <a:t> (</a:t>
            </a:r>
            <a:r>
              <a:rPr lang="fr-FR" dirty="0" err="1" smtClean="0"/>
              <a:t>Plavix</a:t>
            </a:r>
            <a:r>
              <a:rPr lang="fr-FR" dirty="0" smtClean="0"/>
              <a:t>®)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812088" y="6470650"/>
            <a:ext cx="1331912" cy="365125"/>
          </a:xfrm>
        </p:spPr>
        <p:txBody>
          <a:bodyPr/>
          <a:lstStyle/>
          <a:p>
            <a:fld id="{D9ABA87C-3278-0B41-B1A8-CE9B522DDCED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Mode d’action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Inhibe irréversiblement l’agrégation </a:t>
            </a:r>
            <a:r>
              <a:rPr lang="fr-FR" dirty="0" smtClean="0"/>
              <a:t>plaquettaire induite par l’ADP en bloquant le </a:t>
            </a:r>
            <a:r>
              <a:rPr lang="fr-FR" dirty="0" smtClean="0"/>
              <a:t>récepteur P2Y12</a:t>
            </a:r>
          </a:p>
          <a:p>
            <a:endParaRPr lang="fr-FR" dirty="0" smtClean="0"/>
          </a:p>
          <a:p>
            <a:r>
              <a:rPr lang="fr-FR" dirty="0" smtClean="0"/>
              <a:t>C’est une </a:t>
            </a:r>
            <a:r>
              <a:rPr lang="fr-FR" dirty="0" err="1" smtClean="0"/>
              <a:t>prodrogue</a:t>
            </a:r>
            <a:r>
              <a:rPr lang="fr-FR" dirty="0" smtClean="0"/>
              <a:t> nécessitant </a:t>
            </a:r>
            <a:r>
              <a:rPr lang="fr-FR" dirty="0" smtClean="0"/>
              <a:t>une activation </a:t>
            </a:r>
            <a:r>
              <a:rPr lang="fr-FR" dirty="0" smtClean="0"/>
              <a:t>métabolique </a:t>
            </a:r>
            <a:r>
              <a:rPr lang="fr-FR" dirty="0" smtClean="0"/>
              <a:t>par le foie</a:t>
            </a:r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Indications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Clopidogrel</a:t>
            </a:r>
            <a:r>
              <a:rPr lang="fr-FR" dirty="0" smtClean="0"/>
              <a:t> seul </a:t>
            </a:r>
            <a:r>
              <a:rPr lang="fr-FR" dirty="0" smtClean="0"/>
              <a:t>si aspirine mal toléré:</a:t>
            </a:r>
            <a:endParaRPr lang="fr-FR" dirty="0" smtClean="0"/>
          </a:p>
          <a:p>
            <a:pPr lvl="1"/>
            <a:r>
              <a:rPr lang="fr-FR" dirty="0" smtClean="0"/>
              <a:t>Légèrement </a:t>
            </a:r>
            <a:r>
              <a:rPr lang="fr-FR" dirty="0" smtClean="0"/>
              <a:t>plus efficace que l’aspirine mais plus cher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Aspirine + </a:t>
            </a:r>
            <a:r>
              <a:rPr lang="fr-FR" dirty="0" err="1" smtClean="0"/>
              <a:t>clopidogrel</a:t>
            </a:r>
            <a:r>
              <a:rPr lang="fr-FR" dirty="0" smtClean="0"/>
              <a:t> (charge 300-600 mg puis 75 mg/j):</a:t>
            </a:r>
          </a:p>
          <a:p>
            <a:pPr lvl="1"/>
            <a:r>
              <a:rPr lang="fr-FR" dirty="0" smtClean="0"/>
              <a:t>SCA:  pendant 12 mois en </a:t>
            </a:r>
            <a:r>
              <a:rPr lang="fr-FR" dirty="0" smtClean="0"/>
              <a:t>moyenne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Antithrombotiques</a:t>
            </a:r>
            <a:r>
              <a:rPr lang="fr-FR" dirty="0" smtClean="0"/>
              <a:t>: </a:t>
            </a:r>
            <a:r>
              <a:rPr lang="fr-FR" dirty="0" smtClean="0"/>
              <a:t>médicaments utilisés </a:t>
            </a:r>
            <a:r>
              <a:rPr lang="fr-FR" dirty="0" smtClean="0"/>
              <a:t>dans la </a:t>
            </a:r>
            <a:r>
              <a:rPr lang="fr-FR" dirty="0" smtClean="0"/>
              <a:t>prévention </a:t>
            </a:r>
            <a:r>
              <a:rPr lang="fr-FR" dirty="0" smtClean="0"/>
              <a:t>et le traitement des thromboses</a:t>
            </a:r>
          </a:p>
          <a:p>
            <a:endParaRPr lang="fr-FR" dirty="0" smtClean="0"/>
          </a:p>
          <a:p>
            <a:r>
              <a:rPr lang="fr-FR" dirty="0" smtClean="0"/>
              <a:t>Les accidentes </a:t>
            </a:r>
            <a:r>
              <a:rPr lang="fr-FR" dirty="0" err="1" smtClean="0"/>
              <a:t>thrombo-emboliques</a:t>
            </a:r>
            <a:r>
              <a:rPr lang="fr-FR" dirty="0" smtClean="0"/>
              <a:t> constituent une cause majeure de </a:t>
            </a:r>
            <a:r>
              <a:rPr lang="fr-FR" dirty="0" err="1" smtClean="0"/>
              <a:t>morbi</a:t>
            </a:r>
            <a:r>
              <a:rPr lang="fr-FR" dirty="0" smtClean="0"/>
              <a:t>-</a:t>
            </a:r>
            <a:r>
              <a:rPr lang="fr-FR" dirty="0" smtClean="0"/>
              <a:t>mortalité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Dans les </a:t>
            </a:r>
            <a:r>
              <a:rPr lang="fr-FR" dirty="0" smtClean="0"/>
              <a:t>artères: </a:t>
            </a:r>
            <a:r>
              <a:rPr lang="fr-FR" dirty="0" smtClean="0"/>
              <a:t>SCA, AVCI, </a:t>
            </a:r>
            <a:r>
              <a:rPr lang="fr-FR" dirty="0" smtClean="0"/>
              <a:t>ischémie aigue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Dans les veines : TVP et EP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Effets secondaires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Hemorragies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smtClean="0"/>
              <a:t>arrêter </a:t>
            </a:r>
            <a:r>
              <a:rPr lang="fr-FR" dirty="0" smtClean="0"/>
              <a:t>5-7j avant chirurgie majeure</a:t>
            </a:r>
          </a:p>
          <a:p>
            <a:endParaRPr lang="fr-FR" dirty="0" smtClean="0"/>
          </a:p>
          <a:p>
            <a:r>
              <a:rPr lang="fr-FR" dirty="0" smtClean="0"/>
              <a:t>Rarement: </a:t>
            </a:r>
            <a:r>
              <a:rPr lang="fr-FR" dirty="0" err="1" smtClean="0"/>
              <a:t>neutropenie</a:t>
            </a:r>
            <a:r>
              <a:rPr lang="fr-FR" dirty="0" smtClean="0"/>
              <a:t>, </a:t>
            </a:r>
            <a:r>
              <a:rPr lang="fr-FR" dirty="0" err="1" smtClean="0"/>
              <a:t>thrombopenie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Resistance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Réponse </a:t>
            </a:r>
            <a:r>
              <a:rPr lang="fr-FR" dirty="0" smtClean="0"/>
              <a:t>variable due au polymorphisme </a:t>
            </a:r>
            <a:r>
              <a:rPr lang="fr-FR" dirty="0" smtClean="0"/>
              <a:t>génétique </a:t>
            </a:r>
            <a:r>
              <a:rPr lang="fr-FR" dirty="0" smtClean="0"/>
              <a:t>des enzymes activant le </a:t>
            </a:r>
            <a:r>
              <a:rPr lang="fr-FR" dirty="0" err="1" smtClean="0"/>
              <a:t>clopi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Plus </a:t>
            </a:r>
            <a:r>
              <a:rPr lang="fr-FR" dirty="0" smtClean="0"/>
              <a:t>d’événements CV </a:t>
            </a:r>
            <a:r>
              <a:rPr lang="fr-FR" dirty="0" smtClean="0"/>
              <a:t>chez les patients </a:t>
            </a:r>
            <a:r>
              <a:rPr lang="fr-FR" dirty="0" smtClean="0"/>
              <a:t>résistants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Ticagrelor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Mode d’action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Inhibition </a:t>
            </a:r>
            <a:r>
              <a:rPr lang="fr-FR" dirty="0" smtClean="0"/>
              <a:t>réversible </a:t>
            </a:r>
            <a:r>
              <a:rPr lang="fr-FR" dirty="0" smtClean="0"/>
              <a:t>du P2Y12</a:t>
            </a:r>
          </a:p>
          <a:p>
            <a:endParaRPr lang="fr-FR" dirty="0" smtClean="0"/>
          </a:p>
          <a:p>
            <a:r>
              <a:rPr lang="fr-FR" dirty="0" smtClean="0"/>
              <a:t>Ne </a:t>
            </a:r>
            <a:r>
              <a:rPr lang="fr-FR" dirty="0" smtClean="0"/>
              <a:t>nécessite </a:t>
            </a:r>
            <a:r>
              <a:rPr lang="fr-FR" dirty="0" smtClean="0"/>
              <a:t>pas d’activation </a:t>
            </a:r>
            <a:r>
              <a:rPr lang="fr-FR" dirty="0" smtClean="0"/>
              <a:t>métabolique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Début </a:t>
            </a:r>
            <a:r>
              <a:rPr lang="fr-FR" dirty="0" smtClean="0"/>
              <a:t>et fin d’action plus rapide</a:t>
            </a:r>
          </a:p>
          <a:p>
            <a:endParaRPr lang="fr-FR" dirty="0" smtClean="0"/>
          </a:p>
          <a:p>
            <a:r>
              <a:rPr lang="fr-FR" dirty="0" smtClean="0"/>
              <a:t>Action plus puissante et plus </a:t>
            </a:r>
            <a:r>
              <a:rPr lang="fr-FR" dirty="0" smtClean="0"/>
              <a:t>prédictible </a:t>
            </a:r>
            <a:r>
              <a:rPr lang="fr-FR" dirty="0" smtClean="0"/>
              <a:t>que le </a:t>
            </a:r>
            <a:r>
              <a:rPr lang="fr-FR" dirty="0" err="1" smtClean="0"/>
              <a:t>clopidogrel</a:t>
            </a:r>
            <a:r>
              <a:rPr lang="fr-FR" dirty="0" smtClean="0"/>
              <a:t>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Indications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SCA en association avec l’aspirine. Plus efficace que le </a:t>
            </a:r>
            <a:r>
              <a:rPr lang="fr-FR" dirty="0" err="1" smtClean="0"/>
              <a:t>clopidogrel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Dose de charge 180 mg puis 90 mg x 2/j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Effets secondaires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Hémorragies </a:t>
            </a:r>
          </a:p>
          <a:p>
            <a:endParaRPr lang="fr-FR" dirty="0" smtClean="0"/>
          </a:p>
          <a:p>
            <a:r>
              <a:rPr lang="fr-FR" dirty="0" smtClean="0"/>
              <a:t>Dyspnée légère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fr-FR" dirty="0" smtClean="0"/>
              <a:t>Anti gp </a:t>
            </a:r>
            <a:r>
              <a:rPr lang="fr-FR" dirty="0" err="1" smtClean="0"/>
              <a:t>IIb</a:t>
            </a:r>
            <a:r>
              <a:rPr lang="fr-FR" dirty="0" smtClean="0"/>
              <a:t>/</a:t>
            </a:r>
            <a:r>
              <a:rPr lang="fr-FR" dirty="0" err="1" smtClean="0"/>
              <a:t>IIIa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Bloquent le récepteur Gp </a:t>
            </a:r>
            <a:r>
              <a:rPr lang="fr-FR" dirty="0" err="1" smtClean="0"/>
              <a:t>IIb</a:t>
            </a:r>
            <a:r>
              <a:rPr lang="fr-FR" dirty="0" smtClean="0"/>
              <a:t>/</a:t>
            </a:r>
            <a:r>
              <a:rPr lang="fr-FR" dirty="0" err="1" smtClean="0"/>
              <a:t>IIIa</a:t>
            </a:r>
            <a:r>
              <a:rPr lang="fr-FR" dirty="0" smtClean="0"/>
              <a:t> sur lequel se fixe la fibrine pour former des ponts entre les plaquettes permettant leur agrégation</a:t>
            </a:r>
          </a:p>
          <a:p>
            <a:endParaRPr lang="fr-FR" dirty="0" smtClean="0"/>
          </a:p>
          <a:p>
            <a:r>
              <a:rPr lang="fr-FR" dirty="0" smtClean="0"/>
              <a:t>Utilisés par voie IV en cas de complication au cours de l’angioplastie</a:t>
            </a:r>
          </a:p>
          <a:p>
            <a:endParaRPr lang="fr-FR" dirty="0" smtClean="0"/>
          </a:p>
          <a:p>
            <a:r>
              <a:rPr lang="fr-FR" dirty="0" smtClean="0"/>
              <a:t>Effets secondaires: hémorragies, thrombopénie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Anticoagulants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Fibrinolytiques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213" y="785813"/>
            <a:ext cx="72675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Mode d’action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Ce sont des activateurs du </a:t>
            </a:r>
            <a:r>
              <a:rPr lang="fr-FR" dirty="0" err="1" smtClean="0"/>
              <a:t>plasminogene</a:t>
            </a:r>
            <a:r>
              <a:rPr lang="fr-FR" dirty="0" smtClean="0"/>
              <a:t> en plasmine qui </a:t>
            </a:r>
            <a:r>
              <a:rPr lang="fr-FR" dirty="0" err="1" smtClean="0"/>
              <a:t>degrade</a:t>
            </a:r>
            <a:r>
              <a:rPr lang="fr-FR" dirty="0" smtClean="0"/>
              <a:t> la fibrine</a:t>
            </a:r>
          </a:p>
          <a:p>
            <a:r>
              <a:rPr lang="fr-FR" dirty="0" smtClean="0"/>
              <a:t>Le système est régulé par le </a:t>
            </a:r>
            <a:r>
              <a:rPr lang="fr-FR" dirty="0" err="1" smtClean="0"/>
              <a:t>plasminogene</a:t>
            </a:r>
            <a:r>
              <a:rPr lang="fr-FR" dirty="0" smtClean="0"/>
              <a:t> </a:t>
            </a:r>
            <a:r>
              <a:rPr lang="fr-FR" dirty="0" err="1" smtClean="0"/>
              <a:t>activator</a:t>
            </a:r>
            <a:r>
              <a:rPr lang="fr-FR" dirty="0" smtClean="0"/>
              <a:t> </a:t>
            </a:r>
            <a:r>
              <a:rPr lang="fr-FR" dirty="0" err="1" smtClean="0"/>
              <a:t>inhibitor</a:t>
            </a:r>
            <a:r>
              <a:rPr lang="fr-FR" dirty="0" smtClean="0"/>
              <a:t> (PAI-1) et l’</a:t>
            </a:r>
            <a:r>
              <a:rPr lang="el-GR" dirty="0" smtClean="0"/>
              <a:t>α</a:t>
            </a:r>
            <a:r>
              <a:rPr lang="en-US" sz="1400" dirty="0" smtClean="0"/>
              <a:t>2</a:t>
            </a:r>
            <a:r>
              <a:rPr lang="en-US" dirty="0" smtClean="0"/>
              <a:t>-antiplasmine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30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5838" y="1269954"/>
            <a:ext cx="71723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Indications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STEMI a défaut d’angioplastie primaire</a:t>
            </a:r>
          </a:p>
          <a:p>
            <a:endParaRPr lang="fr-FR" dirty="0" smtClean="0"/>
          </a:p>
          <a:p>
            <a:r>
              <a:rPr lang="fr-FR" dirty="0" smtClean="0"/>
              <a:t>AVCI</a:t>
            </a:r>
          </a:p>
          <a:p>
            <a:endParaRPr lang="fr-FR" dirty="0" smtClean="0"/>
          </a:p>
          <a:p>
            <a:r>
              <a:rPr lang="fr-FR" dirty="0" smtClean="0"/>
              <a:t>EP massive (état de choc)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Alteplase</a:t>
            </a:r>
            <a:r>
              <a:rPr lang="fr-FR" dirty="0" smtClean="0"/>
              <a:t> (</a:t>
            </a:r>
            <a:r>
              <a:rPr lang="fr-FR" dirty="0" err="1" smtClean="0"/>
              <a:t>A</a:t>
            </a:r>
            <a:r>
              <a:rPr lang="fr-FR" dirty="0" err="1" smtClean="0"/>
              <a:t>ctilyse</a:t>
            </a:r>
            <a:r>
              <a:rPr lang="fr-FR" dirty="0" smtClean="0"/>
              <a:t>®)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le </a:t>
            </a:r>
            <a:r>
              <a:rPr lang="fr-FR" dirty="0" err="1" smtClean="0"/>
              <a:t>rtPA</a:t>
            </a:r>
            <a:r>
              <a:rPr lang="fr-FR" dirty="0" smtClean="0"/>
              <a:t> (recombinant type </a:t>
            </a:r>
            <a:r>
              <a:rPr lang="fr-FR" dirty="0" err="1" smtClean="0"/>
              <a:t>plasminogene</a:t>
            </a:r>
            <a:r>
              <a:rPr lang="fr-FR" dirty="0" smtClean="0"/>
              <a:t> </a:t>
            </a:r>
            <a:r>
              <a:rPr lang="fr-FR" dirty="0" err="1" smtClean="0"/>
              <a:t>activator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Perfusion IV sur 60-90 min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Tenecteplase</a:t>
            </a:r>
            <a:r>
              <a:rPr lang="fr-FR" dirty="0" smtClean="0"/>
              <a:t> (</a:t>
            </a:r>
            <a:r>
              <a:rPr lang="fr-FR" dirty="0" err="1" smtClean="0"/>
              <a:t>Metalyse</a:t>
            </a:r>
            <a:r>
              <a:rPr lang="fr-FR" dirty="0" smtClean="0"/>
              <a:t>®)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Variante du </a:t>
            </a:r>
            <a:r>
              <a:rPr lang="fr-FR" dirty="0" err="1" smtClean="0"/>
              <a:t>tPA</a:t>
            </a:r>
            <a:r>
              <a:rPr lang="fr-FR" dirty="0" smtClean="0"/>
              <a:t> a demi vie plus longue permettant une administration en un </a:t>
            </a:r>
            <a:r>
              <a:rPr lang="fr-FR" b="1" dirty="0" err="1" smtClean="0"/>
              <a:t>bolus</a:t>
            </a:r>
            <a:r>
              <a:rPr lang="fr-FR" dirty="0" smtClean="0"/>
              <a:t> IV</a:t>
            </a:r>
          </a:p>
          <a:p>
            <a:endParaRPr lang="fr-FR" dirty="0" smtClean="0"/>
          </a:p>
          <a:p>
            <a:r>
              <a:rPr lang="fr-FR" dirty="0" smtClean="0"/>
              <a:t>Moins d’hémorragies qu’avec l’</a:t>
            </a:r>
            <a:r>
              <a:rPr lang="fr-FR" dirty="0" err="1" smtClean="0"/>
              <a:t>alteplase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SCA: aspirine + </a:t>
            </a:r>
            <a:r>
              <a:rPr lang="fr-FR" dirty="0" err="1" smtClean="0"/>
              <a:t>ticagrelor</a:t>
            </a:r>
            <a:r>
              <a:rPr lang="fr-FR" dirty="0" smtClean="0"/>
              <a:t> sinon </a:t>
            </a:r>
            <a:r>
              <a:rPr lang="fr-FR" dirty="0" err="1" smtClean="0"/>
              <a:t>asp</a:t>
            </a:r>
            <a:r>
              <a:rPr lang="fr-FR" dirty="0" smtClean="0"/>
              <a:t> + </a:t>
            </a:r>
            <a:r>
              <a:rPr lang="fr-FR" dirty="0" err="1" smtClean="0"/>
              <a:t>clopidogrel</a:t>
            </a:r>
            <a:r>
              <a:rPr lang="fr-FR" dirty="0" smtClean="0"/>
              <a:t> pendant 12 mois </a:t>
            </a:r>
          </a:p>
          <a:p>
            <a:endParaRPr lang="fr-FR" dirty="0" smtClean="0"/>
          </a:p>
          <a:p>
            <a:r>
              <a:rPr lang="fr-FR" dirty="0" smtClean="0"/>
              <a:t>Maladie coronaire stable, AVCI ou AOMI: </a:t>
            </a:r>
            <a:r>
              <a:rPr lang="fr-FR" dirty="0" err="1" smtClean="0"/>
              <a:t>asp</a:t>
            </a:r>
            <a:r>
              <a:rPr lang="fr-FR" dirty="0" smtClean="0"/>
              <a:t> ou </a:t>
            </a:r>
            <a:r>
              <a:rPr lang="fr-FR" dirty="0" err="1" smtClean="0"/>
              <a:t>clopidogrel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Fibrinolytiques: STEMI, AVCI, EP massive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3147934" y="1514007"/>
            <a:ext cx="2878112" cy="449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Lésion </a:t>
            </a:r>
            <a:r>
              <a:rPr lang="fr-FR" dirty="0" smtClean="0"/>
              <a:t>vasculaire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974361" y="2623279"/>
            <a:ext cx="1454046" cy="7944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Agrégation</a:t>
            </a:r>
            <a:endParaRPr lang="fr-FR" dirty="0" smtClean="0"/>
          </a:p>
          <a:p>
            <a:pPr algn="ctr"/>
            <a:r>
              <a:rPr lang="fr-FR" dirty="0" smtClean="0"/>
              <a:t>plaquettaire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745574" y="2623279"/>
            <a:ext cx="1439056" cy="7944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Cascade de la coagulation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745574" y="3882452"/>
            <a:ext cx="1439056" cy="6295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 de la fibrine 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3147934" y="5081666"/>
            <a:ext cx="2878112" cy="7195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Thrombus </a:t>
            </a:r>
            <a:r>
              <a:rPr lang="fr-FR" dirty="0" err="1" smtClean="0"/>
              <a:t>fibrino</a:t>
            </a:r>
            <a:r>
              <a:rPr lang="fr-FR" dirty="0" smtClean="0"/>
              <a:t>-plaquettaire </a:t>
            </a:r>
            <a:endParaRPr lang="fr-FR" dirty="0"/>
          </a:p>
        </p:txBody>
      </p:sp>
      <p:cxnSp>
        <p:nvCxnSpPr>
          <p:cNvPr id="13" name="Connecteur droit avec flèche 12"/>
          <p:cNvCxnSpPr>
            <a:stCxn id="7" idx="2"/>
            <a:endCxn id="8" idx="0"/>
          </p:cNvCxnSpPr>
          <p:nvPr/>
        </p:nvCxnSpPr>
        <p:spPr>
          <a:xfrm flipH="1">
            <a:off x="1701384" y="1963711"/>
            <a:ext cx="2885606" cy="6595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7" idx="2"/>
            <a:endCxn id="9" idx="0"/>
          </p:cNvCxnSpPr>
          <p:nvPr/>
        </p:nvCxnSpPr>
        <p:spPr>
          <a:xfrm>
            <a:off x="4586990" y="1963711"/>
            <a:ext cx="2878112" cy="6595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9" idx="2"/>
          </p:cNvCxnSpPr>
          <p:nvPr/>
        </p:nvCxnSpPr>
        <p:spPr>
          <a:xfrm>
            <a:off x="7465102" y="3417757"/>
            <a:ext cx="0" cy="464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e 22"/>
          <p:cNvCxnSpPr>
            <a:stCxn id="10" idx="2"/>
            <a:endCxn id="11" idx="3"/>
          </p:cNvCxnSpPr>
          <p:nvPr/>
        </p:nvCxnSpPr>
        <p:spPr>
          <a:xfrm rot="5400000">
            <a:off x="6280879" y="4257206"/>
            <a:ext cx="929391" cy="14390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Forme 24"/>
          <p:cNvCxnSpPr>
            <a:stCxn id="8" idx="2"/>
            <a:endCxn id="11" idx="1"/>
          </p:cNvCxnSpPr>
          <p:nvPr/>
        </p:nvCxnSpPr>
        <p:spPr>
          <a:xfrm rot="16200000" flipH="1">
            <a:off x="1412823" y="3706318"/>
            <a:ext cx="2023673" cy="14465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en arc 31"/>
          <p:cNvCxnSpPr/>
          <p:nvPr/>
        </p:nvCxnSpPr>
        <p:spPr>
          <a:xfrm rot="16200000" flipH="1">
            <a:off x="854439" y="2083633"/>
            <a:ext cx="659568" cy="41972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78698" y="1514007"/>
            <a:ext cx="200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Antiplaquettaires</a:t>
            </a:r>
            <a:endParaRPr lang="fr-FR" b="1" i="1" dirty="0">
              <a:solidFill>
                <a:srgbClr val="FF0000"/>
              </a:solidFill>
            </a:endParaRPr>
          </a:p>
        </p:txBody>
      </p:sp>
      <p:cxnSp>
        <p:nvCxnSpPr>
          <p:cNvPr id="35" name="Connecteur en arc 34"/>
          <p:cNvCxnSpPr/>
          <p:nvPr/>
        </p:nvCxnSpPr>
        <p:spPr>
          <a:xfrm rot="5400000">
            <a:off x="7631809" y="2070458"/>
            <a:ext cx="659568" cy="44607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7206900" y="1514007"/>
            <a:ext cx="193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Anticoagulants</a:t>
            </a:r>
            <a:endParaRPr lang="fr-FR" b="1" i="1" dirty="0">
              <a:solidFill>
                <a:srgbClr val="FF0000"/>
              </a:solidFill>
            </a:endParaRPr>
          </a:p>
        </p:txBody>
      </p:sp>
      <p:cxnSp>
        <p:nvCxnSpPr>
          <p:cNvPr id="40" name="Connecteur en arc 39"/>
          <p:cNvCxnSpPr/>
          <p:nvPr/>
        </p:nvCxnSpPr>
        <p:spPr>
          <a:xfrm rot="16200000" flipV="1">
            <a:off x="7676780" y="4573816"/>
            <a:ext cx="569627" cy="44607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7465103" y="5081667"/>
            <a:ext cx="182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>fibrinolytiques</a:t>
            </a:r>
            <a:endParaRPr lang="fr-F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812088" y="6470650"/>
            <a:ext cx="1331912" cy="365125"/>
          </a:xfrm>
        </p:spPr>
        <p:txBody>
          <a:bodyPr/>
          <a:lstStyle/>
          <a:p>
            <a:fld id="{D9ABA87C-3278-0B41-B1A8-CE9B522DDCED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5519" y="2655094"/>
            <a:ext cx="72675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thrombus est </a:t>
            </a:r>
            <a:r>
              <a:rPr lang="fr-FR" dirty="0" smtClean="0"/>
              <a:t>constitué </a:t>
            </a:r>
            <a:r>
              <a:rPr lang="fr-FR" dirty="0" smtClean="0"/>
              <a:t>de plaquettes, de fibrine et de globules rouges </a:t>
            </a:r>
            <a:r>
              <a:rPr lang="fr-FR" dirty="0" smtClean="0"/>
              <a:t>piégés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Les thromboses </a:t>
            </a:r>
            <a:r>
              <a:rPr lang="fr-FR" dirty="0" smtClean="0"/>
              <a:t>artérielles </a:t>
            </a:r>
            <a:r>
              <a:rPr lang="fr-FR" dirty="0" smtClean="0"/>
              <a:t>sont riches en plaquettes d’où </a:t>
            </a:r>
            <a:r>
              <a:rPr lang="fr-FR" dirty="0" smtClean="0"/>
              <a:t>l’efficacité </a:t>
            </a:r>
            <a:r>
              <a:rPr lang="fr-FR" dirty="0" smtClean="0"/>
              <a:t>des antiplaquettaires. Les </a:t>
            </a:r>
            <a:r>
              <a:rPr lang="fr-FR" dirty="0" smtClean="0"/>
              <a:t>anticoagulants </a:t>
            </a:r>
            <a:r>
              <a:rPr lang="fr-FR" dirty="0" smtClean="0"/>
              <a:t>et les fibrinolytiques </a:t>
            </a:r>
            <a:r>
              <a:rPr lang="fr-FR" dirty="0" smtClean="0"/>
              <a:t>peuvent être utilisés </a:t>
            </a:r>
            <a:r>
              <a:rPr lang="fr-FR" dirty="0" smtClean="0"/>
              <a:t>a la phase aigue </a:t>
            </a:r>
          </a:p>
          <a:p>
            <a:endParaRPr lang="fr-FR" dirty="0" smtClean="0"/>
          </a:p>
          <a:p>
            <a:r>
              <a:rPr lang="fr-FR" dirty="0" smtClean="0"/>
              <a:t>Les thromboses veineuses sont riches en fibrine. On utilise les anticoagulants et parfois les fibrinolytiques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A87C-3278-0B41-B1A8-CE9B522DDCE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Aspirine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Anti P2Y12 (récepteur de l’ADP)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Anti Gp </a:t>
            </a:r>
            <a:r>
              <a:rPr lang="fr-FR" dirty="0" err="1" smtClean="0"/>
              <a:t>IIb</a:t>
            </a:r>
            <a:r>
              <a:rPr lang="fr-FR" dirty="0" smtClean="0"/>
              <a:t>/</a:t>
            </a:r>
            <a:r>
              <a:rPr lang="fr-FR" dirty="0" err="1" smtClean="0"/>
              <a:t>IIIa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Antiplaquettaires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812088" y="6470650"/>
            <a:ext cx="1331912" cy="365125"/>
          </a:xfrm>
        </p:spPr>
        <p:txBody>
          <a:bodyPr/>
          <a:lstStyle/>
          <a:p>
            <a:fld id="{D9ABA87C-3278-0B41-B1A8-CE9B522DDCED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075" y="509588"/>
            <a:ext cx="718185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Aspirine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8551</TotalTime>
  <Words>583</Words>
  <Application>Microsoft Office PowerPoint</Application>
  <PresentationFormat>Affichage à l'écran (4:3)</PresentationFormat>
  <Paragraphs>149</Paragraphs>
  <Slides>34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Antithrombotiques </vt:lpstr>
      <vt:lpstr>Diapositive 2</vt:lpstr>
      <vt:lpstr>Diapositive 3</vt:lpstr>
      <vt:lpstr>Diapositive 4</vt:lpstr>
      <vt:lpstr>Diapositive 5</vt:lpstr>
      <vt:lpstr>Diapositive 6</vt:lpstr>
      <vt:lpstr>Antiplaquettaires </vt:lpstr>
      <vt:lpstr>Diapositive 8</vt:lpstr>
      <vt:lpstr>Aspirine </vt:lpstr>
      <vt:lpstr>Diapositive 10</vt:lpstr>
      <vt:lpstr>Mecanisme d’action</vt:lpstr>
      <vt:lpstr>Indications et dosage</vt:lpstr>
      <vt:lpstr>Effets secondaires </vt:lpstr>
      <vt:lpstr>Antagonistes des recepteurs a l’ADP (anti P2Y12)       </vt:lpstr>
      <vt:lpstr>Diapositive 15</vt:lpstr>
      <vt:lpstr>Diapositive 16</vt:lpstr>
      <vt:lpstr>Clopidogrel (Plavix®)</vt:lpstr>
      <vt:lpstr>Mode d’action</vt:lpstr>
      <vt:lpstr>Indications </vt:lpstr>
      <vt:lpstr>Effets secondaires</vt:lpstr>
      <vt:lpstr>Resistance </vt:lpstr>
      <vt:lpstr>Ticagrelor </vt:lpstr>
      <vt:lpstr>Mode d’action </vt:lpstr>
      <vt:lpstr>Indications  </vt:lpstr>
      <vt:lpstr>Effets secondaires</vt:lpstr>
      <vt:lpstr>Anti gp IIb/IIIa </vt:lpstr>
      <vt:lpstr>Diapositive 27</vt:lpstr>
      <vt:lpstr>Anticoagulants </vt:lpstr>
      <vt:lpstr>Fibrinolytiques </vt:lpstr>
      <vt:lpstr>Mode d’action</vt:lpstr>
      <vt:lpstr>Indications </vt:lpstr>
      <vt:lpstr>Alteplase (Actilyse®)</vt:lpstr>
      <vt:lpstr>Tenecteplase (Metalyse®)</vt:lpstr>
      <vt:lpstr>Conclusion </vt:lpstr>
    </vt:vector>
  </TitlesOfParts>
  <Company>VIVACTIS CONSEIL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ency-education.com</dc:creator>
  <cp:lastModifiedBy>lenovo</cp:lastModifiedBy>
  <cp:revision>63</cp:revision>
  <dcterms:created xsi:type="dcterms:W3CDTF">2015-04-17T09:01:33Z</dcterms:created>
  <dcterms:modified xsi:type="dcterms:W3CDTF">2015-10-29T14:20:49Z</dcterms:modified>
</cp:coreProperties>
</file>