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68"/>
  </p:notesMasterIdLst>
  <p:handoutMasterIdLst>
    <p:handoutMasterId r:id="rId69"/>
  </p:handoutMasterIdLst>
  <p:sldIdLst>
    <p:sldId id="256" r:id="rId3"/>
    <p:sldId id="290" r:id="rId4"/>
    <p:sldId id="318" r:id="rId5"/>
    <p:sldId id="322" r:id="rId6"/>
    <p:sldId id="323" r:id="rId7"/>
    <p:sldId id="324" r:id="rId8"/>
    <p:sldId id="336" r:id="rId9"/>
    <p:sldId id="329" r:id="rId10"/>
    <p:sldId id="319" r:id="rId11"/>
    <p:sldId id="257" r:id="rId12"/>
    <p:sldId id="312" r:id="rId13"/>
    <p:sldId id="308" r:id="rId14"/>
    <p:sldId id="275" r:id="rId15"/>
    <p:sldId id="274" r:id="rId16"/>
    <p:sldId id="279" r:id="rId17"/>
    <p:sldId id="320" r:id="rId18"/>
    <p:sldId id="263" r:id="rId19"/>
    <p:sldId id="258" r:id="rId20"/>
    <p:sldId id="259" r:id="rId21"/>
    <p:sldId id="260" r:id="rId22"/>
    <p:sldId id="261" r:id="rId23"/>
    <p:sldId id="325" r:id="rId24"/>
    <p:sldId id="262" r:id="rId25"/>
    <p:sldId id="264" r:id="rId26"/>
    <p:sldId id="265" r:id="rId27"/>
    <p:sldId id="310" r:id="rId28"/>
    <p:sldId id="326" r:id="rId29"/>
    <p:sldId id="309" r:id="rId30"/>
    <p:sldId id="266" r:id="rId31"/>
    <p:sldId id="267" r:id="rId32"/>
    <p:sldId id="316" r:id="rId33"/>
    <p:sldId id="268" r:id="rId34"/>
    <p:sldId id="317" r:id="rId35"/>
    <p:sldId id="327" r:id="rId36"/>
    <p:sldId id="313" r:id="rId37"/>
    <p:sldId id="270" r:id="rId38"/>
    <p:sldId id="293" r:id="rId39"/>
    <p:sldId id="330" r:id="rId40"/>
    <p:sldId id="295" r:id="rId41"/>
    <p:sldId id="296" r:id="rId42"/>
    <p:sldId id="297" r:id="rId43"/>
    <p:sldId id="331" r:id="rId44"/>
    <p:sldId id="332" r:id="rId45"/>
    <p:sldId id="333" r:id="rId46"/>
    <p:sldId id="334" r:id="rId47"/>
    <p:sldId id="298" r:id="rId48"/>
    <p:sldId id="299" r:id="rId49"/>
    <p:sldId id="300" r:id="rId50"/>
    <p:sldId id="335" r:id="rId51"/>
    <p:sldId id="271" r:id="rId52"/>
    <p:sldId id="289" r:id="rId53"/>
    <p:sldId id="272" r:id="rId54"/>
    <p:sldId id="291" r:id="rId55"/>
    <p:sldId id="273" r:id="rId56"/>
    <p:sldId id="277" r:id="rId57"/>
    <p:sldId id="278" r:id="rId58"/>
    <p:sldId id="281" r:id="rId59"/>
    <p:sldId id="282" r:id="rId60"/>
    <p:sldId id="283" r:id="rId61"/>
    <p:sldId id="284" r:id="rId62"/>
    <p:sldId id="286" r:id="rId63"/>
    <p:sldId id="285" r:id="rId64"/>
    <p:sldId id="287" r:id="rId65"/>
    <p:sldId id="288" r:id="rId66"/>
    <p:sldId id="292" r:id="rId6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93" userDrawn="1">
          <p15:clr>
            <a:srgbClr val="A4A3A4"/>
          </p15:clr>
        </p15:guide>
        <p15:guide id="3" orient="horz" pos="2174">
          <p15:clr>
            <a:srgbClr val="A4A3A4"/>
          </p15:clr>
        </p15:guide>
        <p15:guide id="4" pos="29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hnm909"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25E"/>
    <a:srgbClr val="E36A00"/>
    <a:srgbClr val="5D5D5F"/>
    <a:srgbClr val="F28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snapToObjects="1" showGuides="1">
      <p:cViewPr varScale="1">
        <p:scale>
          <a:sx n="74" d="100"/>
          <a:sy n="74" d="100"/>
        </p:scale>
        <p:origin x="1284" y="72"/>
      </p:cViewPr>
      <p:guideLst>
        <p:guide orient="horz" pos="2160"/>
        <p:guide pos="2993"/>
        <p:guide orient="horz" pos="2174"/>
        <p:guide pos="298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6AB66-DD89-4B19-BA1A-D4C1FA9B6448}" type="doc">
      <dgm:prSet loTypeId="urn:microsoft.com/office/officeart/2005/8/layout/arrow2" loCatId="process" qsTypeId="urn:microsoft.com/office/officeart/2005/8/quickstyle/simple1" qsCatId="simple" csTypeId="urn:microsoft.com/office/officeart/2005/8/colors/accent1_2" csCatId="accent1" phldr="1"/>
      <dgm:spPr/>
    </dgm:pt>
    <dgm:pt modelId="{9C6EEBBD-2F3B-4AE8-9E08-1A2F4F02CD0D}">
      <dgm:prSet phldrT="[Texte]"/>
      <dgm:spPr/>
      <dgm:t>
        <a:bodyPr/>
        <a:lstStyle/>
        <a:p>
          <a:r>
            <a:rPr lang="fr-FR" dirty="0" smtClean="0">
              <a:solidFill>
                <a:schemeClr val="tx1"/>
              </a:solidFill>
            </a:rPr>
            <a:t>Ischémie silencieuse</a:t>
          </a:r>
          <a:endParaRPr lang="fr-FR" dirty="0">
            <a:solidFill>
              <a:schemeClr val="tx1"/>
            </a:solidFill>
          </a:endParaRPr>
        </a:p>
      </dgm:t>
    </dgm:pt>
    <dgm:pt modelId="{E038D7A1-4D11-4F38-AB71-D110232F4E36}" type="parTrans" cxnId="{9A04F21F-29BD-4E3B-8A6E-B69E74CEFE0B}">
      <dgm:prSet/>
      <dgm:spPr/>
      <dgm:t>
        <a:bodyPr/>
        <a:lstStyle/>
        <a:p>
          <a:endParaRPr lang="fr-FR"/>
        </a:p>
      </dgm:t>
    </dgm:pt>
    <dgm:pt modelId="{17DBAA4C-E249-4DC3-B4A6-DEE03A8E16D0}" type="sibTrans" cxnId="{9A04F21F-29BD-4E3B-8A6E-B69E74CEFE0B}">
      <dgm:prSet/>
      <dgm:spPr/>
      <dgm:t>
        <a:bodyPr/>
        <a:lstStyle/>
        <a:p>
          <a:endParaRPr lang="fr-FR"/>
        </a:p>
      </dgm:t>
    </dgm:pt>
    <dgm:pt modelId="{E1392370-31D4-41E7-B6E8-4FF9E06B0D12}">
      <dgm:prSet phldrT="[Texte]"/>
      <dgm:spPr/>
      <dgm:t>
        <a:bodyPr/>
        <a:lstStyle/>
        <a:p>
          <a:r>
            <a:rPr lang="fr-FR" dirty="0" smtClean="0">
              <a:solidFill>
                <a:schemeClr val="tx1"/>
              </a:solidFill>
            </a:rPr>
            <a:t>SCA avec sus ST (STEMI)</a:t>
          </a:r>
          <a:endParaRPr lang="fr-FR" dirty="0">
            <a:solidFill>
              <a:schemeClr val="tx1"/>
            </a:solidFill>
          </a:endParaRPr>
        </a:p>
      </dgm:t>
    </dgm:pt>
    <dgm:pt modelId="{58C92192-B4F7-44C8-ADBE-324894D0AB4E}" type="parTrans" cxnId="{249815B9-F609-47CF-9980-9C6C78E973F3}">
      <dgm:prSet/>
      <dgm:spPr/>
      <dgm:t>
        <a:bodyPr/>
        <a:lstStyle/>
        <a:p>
          <a:endParaRPr lang="fr-FR"/>
        </a:p>
      </dgm:t>
    </dgm:pt>
    <dgm:pt modelId="{658FFE76-5775-4EDE-BA16-94AAB5488AA5}" type="sibTrans" cxnId="{249815B9-F609-47CF-9980-9C6C78E973F3}">
      <dgm:prSet/>
      <dgm:spPr/>
      <dgm:t>
        <a:bodyPr/>
        <a:lstStyle/>
        <a:p>
          <a:endParaRPr lang="fr-FR"/>
        </a:p>
      </dgm:t>
    </dgm:pt>
    <dgm:pt modelId="{1CC629CC-06A7-4AE4-A1DE-3670A62E4B4C}">
      <dgm:prSet phldrT="[Texte]"/>
      <dgm:spPr/>
      <dgm:t>
        <a:bodyPr/>
        <a:lstStyle/>
        <a:p>
          <a:r>
            <a:rPr lang="fr-FR" dirty="0" smtClean="0">
              <a:solidFill>
                <a:schemeClr val="tx1"/>
              </a:solidFill>
            </a:rPr>
            <a:t>Mort subite</a:t>
          </a:r>
          <a:endParaRPr lang="fr-FR" dirty="0">
            <a:solidFill>
              <a:schemeClr val="tx1"/>
            </a:solidFill>
          </a:endParaRPr>
        </a:p>
      </dgm:t>
    </dgm:pt>
    <dgm:pt modelId="{87DA93C1-564E-4B6C-B710-F9E3BCB858B1}" type="parTrans" cxnId="{770EC67F-89D1-4D9C-86B2-5887D8A2FA47}">
      <dgm:prSet/>
      <dgm:spPr/>
      <dgm:t>
        <a:bodyPr/>
        <a:lstStyle/>
        <a:p>
          <a:endParaRPr lang="fr-FR"/>
        </a:p>
      </dgm:t>
    </dgm:pt>
    <dgm:pt modelId="{2A93018A-12B4-4E67-A0C2-BBEA980DD8BC}" type="sibTrans" cxnId="{770EC67F-89D1-4D9C-86B2-5887D8A2FA47}">
      <dgm:prSet/>
      <dgm:spPr/>
      <dgm:t>
        <a:bodyPr/>
        <a:lstStyle/>
        <a:p>
          <a:endParaRPr lang="fr-FR"/>
        </a:p>
      </dgm:t>
    </dgm:pt>
    <dgm:pt modelId="{4FFDEC31-E78B-4024-9741-AD8780C28B5F}">
      <dgm:prSet/>
      <dgm:spPr/>
      <dgm:t>
        <a:bodyPr/>
        <a:lstStyle/>
        <a:p>
          <a:r>
            <a:rPr lang="fr-FR" dirty="0" smtClean="0">
              <a:solidFill>
                <a:schemeClr val="tx1"/>
              </a:solidFill>
            </a:rPr>
            <a:t>Angor  stable</a:t>
          </a:r>
          <a:endParaRPr lang="fr-FR" dirty="0">
            <a:solidFill>
              <a:schemeClr val="tx1"/>
            </a:solidFill>
          </a:endParaRPr>
        </a:p>
      </dgm:t>
    </dgm:pt>
    <dgm:pt modelId="{2554EDD7-290B-4256-896F-FD3DF53E4953}" type="parTrans" cxnId="{74EB9904-7BF3-4F0F-971F-A3E9DA29F1A3}">
      <dgm:prSet/>
      <dgm:spPr/>
      <dgm:t>
        <a:bodyPr/>
        <a:lstStyle/>
        <a:p>
          <a:endParaRPr lang="fr-FR"/>
        </a:p>
      </dgm:t>
    </dgm:pt>
    <dgm:pt modelId="{277E7B25-A8A0-451E-B3D4-04C14C28AC70}" type="sibTrans" cxnId="{74EB9904-7BF3-4F0F-971F-A3E9DA29F1A3}">
      <dgm:prSet/>
      <dgm:spPr/>
      <dgm:t>
        <a:bodyPr/>
        <a:lstStyle/>
        <a:p>
          <a:endParaRPr lang="fr-FR"/>
        </a:p>
      </dgm:t>
    </dgm:pt>
    <dgm:pt modelId="{DDFBA4F1-1A29-476F-B8AD-10DF64C32D3A}">
      <dgm:prSet/>
      <dgm:spPr/>
      <dgm:t>
        <a:bodyPr/>
        <a:lstStyle/>
        <a:p>
          <a:r>
            <a:rPr lang="fr-FR" dirty="0" smtClean="0">
              <a:solidFill>
                <a:schemeClr val="tx1"/>
              </a:solidFill>
            </a:rPr>
            <a:t>SCA sans sus ST (AI, NSTEMI)</a:t>
          </a:r>
          <a:endParaRPr lang="fr-FR" dirty="0">
            <a:solidFill>
              <a:schemeClr val="tx1"/>
            </a:solidFill>
          </a:endParaRPr>
        </a:p>
      </dgm:t>
    </dgm:pt>
    <dgm:pt modelId="{7310AA64-87A9-4B25-B981-35E389082C4C}" type="parTrans" cxnId="{169AA375-3B71-4392-B338-335A01EADAF3}">
      <dgm:prSet/>
      <dgm:spPr/>
      <dgm:t>
        <a:bodyPr/>
        <a:lstStyle/>
        <a:p>
          <a:endParaRPr lang="fr-FR"/>
        </a:p>
      </dgm:t>
    </dgm:pt>
    <dgm:pt modelId="{386EA81D-8D9D-44D2-82EC-8E0CD7BAF016}" type="sibTrans" cxnId="{169AA375-3B71-4392-B338-335A01EADAF3}">
      <dgm:prSet/>
      <dgm:spPr/>
      <dgm:t>
        <a:bodyPr/>
        <a:lstStyle/>
        <a:p>
          <a:endParaRPr lang="fr-FR"/>
        </a:p>
      </dgm:t>
    </dgm:pt>
    <dgm:pt modelId="{2D2BC24D-C14A-41A2-9947-51CA4CBF9D9A}" type="pres">
      <dgm:prSet presAssocID="{E8B6AB66-DD89-4B19-BA1A-D4C1FA9B6448}" presName="arrowDiagram" presStyleCnt="0">
        <dgm:presLayoutVars>
          <dgm:chMax val="5"/>
          <dgm:dir/>
          <dgm:resizeHandles val="exact"/>
        </dgm:presLayoutVars>
      </dgm:prSet>
      <dgm:spPr/>
    </dgm:pt>
    <dgm:pt modelId="{68F09E56-9A13-4D65-8E6A-FFDAF83965B8}" type="pres">
      <dgm:prSet presAssocID="{E8B6AB66-DD89-4B19-BA1A-D4C1FA9B6448}" presName="arrow" presStyleLbl="bgShp" presStyleIdx="0" presStyleCnt="1" custLinFactNeighborX="9" custLinFactNeighborY="-12735"/>
      <dgm:spPr>
        <a:solidFill>
          <a:srgbClr val="00B0F0"/>
        </a:solidFill>
      </dgm:spPr>
    </dgm:pt>
    <dgm:pt modelId="{4CE41567-D9EC-4036-8022-E27CFC68474F}" type="pres">
      <dgm:prSet presAssocID="{E8B6AB66-DD89-4B19-BA1A-D4C1FA9B6448}" presName="arrowDiagram5" presStyleCnt="0"/>
      <dgm:spPr/>
    </dgm:pt>
    <dgm:pt modelId="{2EA4D6DB-EF8E-4736-9485-7231A5108C19}" type="pres">
      <dgm:prSet presAssocID="{9C6EEBBD-2F3B-4AE8-9E08-1A2F4F02CD0D}" presName="bullet5a" presStyleLbl="node1" presStyleIdx="0" presStyleCnt="5"/>
      <dgm:spPr>
        <a:solidFill>
          <a:srgbClr val="FF0000"/>
        </a:solidFill>
      </dgm:spPr>
    </dgm:pt>
    <dgm:pt modelId="{02953D0C-9CD8-4354-89E3-7077B2812A6B}" type="pres">
      <dgm:prSet presAssocID="{9C6EEBBD-2F3B-4AE8-9E08-1A2F4F02CD0D}" presName="textBox5a" presStyleLbl="revTx" presStyleIdx="0" presStyleCnt="5" custLinFactNeighborX="16856" custLinFactNeighborY="23415">
        <dgm:presLayoutVars>
          <dgm:bulletEnabled val="1"/>
        </dgm:presLayoutVars>
      </dgm:prSet>
      <dgm:spPr/>
      <dgm:t>
        <a:bodyPr/>
        <a:lstStyle/>
        <a:p>
          <a:endParaRPr lang="fr-FR"/>
        </a:p>
      </dgm:t>
    </dgm:pt>
    <dgm:pt modelId="{D4CB00A0-C753-4B92-B45E-F5CC3D209E93}" type="pres">
      <dgm:prSet presAssocID="{4FFDEC31-E78B-4024-9741-AD8780C28B5F}" presName="bullet5b" presStyleLbl="node1" presStyleIdx="1" presStyleCnt="5"/>
      <dgm:spPr>
        <a:solidFill>
          <a:srgbClr val="FF0000"/>
        </a:solidFill>
      </dgm:spPr>
    </dgm:pt>
    <dgm:pt modelId="{973E030D-89C6-406C-87CF-44FAEAC4DBFC}" type="pres">
      <dgm:prSet presAssocID="{4FFDEC31-E78B-4024-9741-AD8780C28B5F}" presName="textBox5b" presStyleLbl="revTx" presStyleIdx="1" presStyleCnt="5" custScaleY="70540" custLinFactNeighborX="12259" custLinFactNeighborY="7136">
        <dgm:presLayoutVars>
          <dgm:bulletEnabled val="1"/>
        </dgm:presLayoutVars>
      </dgm:prSet>
      <dgm:spPr/>
      <dgm:t>
        <a:bodyPr/>
        <a:lstStyle/>
        <a:p>
          <a:endParaRPr lang="fr-FR"/>
        </a:p>
      </dgm:t>
    </dgm:pt>
    <dgm:pt modelId="{26479DDB-0952-48FC-81F2-1F2D990800D3}" type="pres">
      <dgm:prSet presAssocID="{DDFBA4F1-1A29-476F-B8AD-10DF64C32D3A}" presName="bullet5c" presStyleLbl="node1" presStyleIdx="2" presStyleCnt="5"/>
      <dgm:spPr>
        <a:solidFill>
          <a:srgbClr val="FF0000"/>
        </a:solidFill>
      </dgm:spPr>
    </dgm:pt>
    <dgm:pt modelId="{5584508D-2C90-4CAA-A6E7-CBC806FAFFD4}" type="pres">
      <dgm:prSet presAssocID="{DDFBA4F1-1A29-476F-B8AD-10DF64C32D3A}" presName="textBox5c" presStyleLbl="revTx" presStyleIdx="2" presStyleCnt="5" custScaleY="72442">
        <dgm:presLayoutVars>
          <dgm:bulletEnabled val="1"/>
        </dgm:presLayoutVars>
      </dgm:prSet>
      <dgm:spPr/>
      <dgm:t>
        <a:bodyPr/>
        <a:lstStyle/>
        <a:p>
          <a:endParaRPr lang="fr-FR"/>
        </a:p>
      </dgm:t>
    </dgm:pt>
    <dgm:pt modelId="{1AAEEBFD-9EBD-4A4E-9E04-3DE5DE54A1D6}" type="pres">
      <dgm:prSet presAssocID="{E1392370-31D4-41E7-B6E8-4FF9E06B0D12}" presName="bullet5d" presStyleLbl="node1" presStyleIdx="3" presStyleCnt="5"/>
      <dgm:spPr>
        <a:solidFill>
          <a:srgbClr val="FF0000"/>
        </a:solidFill>
      </dgm:spPr>
    </dgm:pt>
    <dgm:pt modelId="{390E3878-3453-43F3-A92D-8D62640C61A4}" type="pres">
      <dgm:prSet presAssocID="{E1392370-31D4-41E7-B6E8-4FF9E06B0D12}" presName="textBox5d" presStyleLbl="revTx" presStyleIdx="3" presStyleCnt="5" custScaleY="68391">
        <dgm:presLayoutVars>
          <dgm:bulletEnabled val="1"/>
        </dgm:presLayoutVars>
      </dgm:prSet>
      <dgm:spPr/>
      <dgm:t>
        <a:bodyPr/>
        <a:lstStyle/>
        <a:p>
          <a:endParaRPr lang="fr-FR"/>
        </a:p>
      </dgm:t>
    </dgm:pt>
    <dgm:pt modelId="{6892C709-A50F-4718-94E9-B2A49581BAC9}" type="pres">
      <dgm:prSet presAssocID="{1CC629CC-06A7-4AE4-A1DE-3670A62E4B4C}" presName="bullet5e" presStyleLbl="node1" presStyleIdx="4" presStyleCnt="5"/>
      <dgm:spPr>
        <a:solidFill>
          <a:srgbClr val="FF0000"/>
        </a:solidFill>
      </dgm:spPr>
    </dgm:pt>
    <dgm:pt modelId="{8B60C25A-8DAE-439E-BD28-8AB34E221099}" type="pres">
      <dgm:prSet presAssocID="{1CC629CC-06A7-4AE4-A1DE-3670A62E4B4C}" presName="textBox5e" presStyleLbl="revTx" presStyleIdx="4" presStyleCnt="5" custScaleY="66261">
        <dgm:presLayoutVars>
          <dgm:bulletEnabled val="1"/>
        </dgm:presLayoutVars>
      </dgm:prSet>
      <dgm:spPr/>
      <dgm:t>
        <a:bodyPr/>
        <a:lstStyle/>
        <a:p>
          <a:endParaRPr lang="fr-FR"/>
        </a:p>
      </dgm:t>
    </dgm:pt>
  </dgm:ptLst>
  <dgm:cxnLst>
    <dgm:cxn modelId="{2EF702CC-8AF3-4A82-9C35-B421E8DCE2DA}" type="presOf" srcId="{E8B6AB66-DD89-4B19-BA1A-D4C1FA9B6448}" destId="{2D2BC24D-C14A-41A2-9947-51CA4CBF9D9A}" srcOrd="0" destOrd="0" presId="urn:microsoft.com/office/officeart/2005/8/layout/arrow2"/>
    <dgm:cxn modelId="{43360901-BB28-42A5-8B5D-8C717C5E9CB9}" type="presOf" srcId="{1CC629CC-06A7-4AE4-A1DE-3670A62E4B4C}" destId="{8B60C25A-8DAE-439E-BD28-8AB34E221099}" srcOrd="0" destOrd="0" presId="urn:microsoft.com/office/officeart/2005/8/layout/arrow2"/>
    <dgm:cxn modelId="{9A04F21F-29BD-4E3B-8A6E-B69E74CEFE0B}" srcId="{E8B6AB66-DD89-4B19-BA1A-D4C1FA9B6448}" destId="{9C6EEBBD-2F3B-4AE8-9E08-1A2F4F02CD0D}" srcOrd="0" destOrd="0" parTransId="{E038D7A1-4D11-4F38-AB71-D110232F4E36}" sibTransId="{17DBAA4C-E249-4DC3-B4A6-DEE03A8E16D0}"/>
    <dgm:cxn modelId="{BDED75CC-C72E-4724-A0B7-A48F36544E2E}" type="presOf" srcId="{9C6EEBBD-2F3B-4AE8-9E08-1A2F4F02CD0D}" destId="{02953D0C-9CD8-4354-89E3-7077B2812A6B}" srcOrd="0" destOrd="0" presId="urn:microsoft.com/office/officeart/2005/8/layout/arrow2"/>
    <dgm:cxn modelId="{A10D79F1-BB35-441D-BFAA-AFD805A0494A}" type="presOf" srcId="{4FFDEC31-E78B-4024-9741-AD8780C28B5F}" destId="{973E030D-89C6-406C-87CF-44FAEAC4DBFC}" srcOrd="0" destOrd="0" presId="urn:microsoft.com/office/officeart/2005/8/layout/arrow2"/>
    <dgm:cxn modelId="{74EB9904-7BF3-4F0F-971F-A3E9DA29F1A3}" srcId="{E8B6AB66-DD89-4B19-BA1A-D4C1FA9B6448}" destId="{4FFDEC31-E78B-4024-9741-AD8780C28B5F}" srcOrd="1" destOrd="0" parTransId="{2554EDD7-290B-4256-896F-FD3DF53E4953}" sibTransId="{277E7B25-A8A0-451E-B3D4-04C14C28AC70}"/>
    <dgm:cxn modelId="{169AA375-3B71-4392-B338-335A01EADAF3}" srcId="{E8B6AB66-DD89-4B19-BA1A-D4C1FA9B6448}" destId="{DDFBA4F1-1A29-476F-B8AD-10DF64C32D3A}" srcOrd="2" destOrd="0" parTransId="{7310AA64-87A9-4B25-B981-35E389082C4C}" sibTransId="{386EA81D-8D9D-44D2-82EC-8E0CD7BAF016}"/>
    <dgm:cxn modelId="{51963810-EAB4-4EC3-A72C-00A4BC82866D}" type="presOf" srcId="{DDFBA4F1-1A29-476F-B8AD-10DF64C32D3A}" destId="{5584508D-2C90-4CAA-A6E7-CBC806FAFFD4}" srcOrd="0" destOrd="0" presId="urn:microsoft.com/office/officeart/2005/8/layout/arrow2"/>
    <dgm:cxn modelId="{7D9E5001-DEFD-4D8F-BBB0-5DEE4B58A8D1}" type="presOf" srcId="{E1392370-31D4-41E7-B6E8-4FF9E06B0D12}" destId="{390E3878-3453-43F3-A92D-8D62640C61A4}" srcOrd="0" destOrd="0" presId="urn:microsoft.com/office/officeart/2005/8/layout/arrow2"/>
    <dgm:cxn modelId="{249815B9-F609-47CF-9980-9C6C78E973F3}" srcId="{E8B6AB66-DD89-4B19-BA1A-D4C1FA9B6448}" destId="{E1392370-31D4-41E7-B6E8-4FF9E06B0D12}" srcOrd="3" destOrd="0" parTransId="{58C92192-B4F7-44C8-ADBE-324894D0AB4E}" sibTransId="{658FFE76-5775-4EDE-BA16-94AAB5488AA5}"/>
    <dgm:cxn modelId="{770EC67F-89D1-4D9C-86B2-5887D8A2FA47}" srcId="{E8B6AB66-DD89-4B19-BA1A-D4C1FA9B6448}" destId="{1CC629CC-06A7-4AE4-A1DE-3670A62E4B4C}" srcOrd="4" destOrd="0" parTransId="{87DA93C1-564E-4B6C-B710-F9E3BCB858B1}" sibTransId="{2A93018A-12B4-4E67-A0C2-BBEA980DD8BC}"/>
    <dgm:cxn modelId="{509CF364-BCBA-4454-B3F2-6E13FD422FA7}" type="presParOf" srcId="{2D2BC24D-C14A-41A2-9947-51CA4CBF9D9A}" destId="{68F09E56-9A13-4D65-8E6A-FFDAF83965B8}" srcOrd="0" destOrd="0" presId="urn:microsoft.com/office/officeart/2005/8/layout/arrow2"/>
    <dgm:cxn modelId="{70225FFD-98B4-4DD0-81FB-DAC209B13C1E}" type="presParOf" srcId="{2D2BC24D-C14A-41A2-9947-51CA4CBF9D9A}" destId="{4CE41567-D9EC-4036-8022-E27CFC68474F}" srcOrd="1" destOrd="0" presId="urn:microsoft.com/office/officeart/2005/8/layout/arrow2"/>
    <dgm:cxn modelId="{6F3A9E0A-3F82-4E1B-A5E0-C57023ABBABE}" type="presParOf" srcId="{4CE41567-D9EC-4036-8022-E27CFC68474F}" destId="{2EA4D6DB-EF8E-4736-9485-7231A5108C19}" srcOrd="0" destOrd="0" presId="urn:microsoft.com/office/officeart/2005/8/layout/arrow2"/>
    <dgm:cxn modelId="{C98DED65-1A10-4D76-BA88-224EA1BCBDA5}" type="presParOf" srcId="{4CE41567-D9EC-4036-8022-E27CFC68474F}" destId="{02953D0C-9CD8-4354-89E3-7077B2812A6B}" srcOrd="1" destOrd="0" presId="urn:microsoft.com/office/officeart/2005/8/layout/arrow2"/>
    <dgm:cxn modelId="{07A76DDD-94DD-4072-8942-59C022514858}" type="presParOf" srcId="{4CE41567-D9EC-4036-8022-E27CFC68474F}" destId="{D4CB00A0-C753-4B92-B45E-F5CC3D209E93}" srcOrd="2" destOrd="0" presId="urn:microsoft.com/office/officeart/2005/8/layout/arrow2"/>
    <dgm:cxn modelId="{B737D33B-1392-41D7-9FAC-9BA7F9C47864}" type="presParOf" srcId="{4CE41567-D9EC-4036-8022-E27CFC68474F}" destId="{973E030D-89C6-406C-87CF-44FAEAC4DBFC}" srcOrd="3" destOrd="0" presId="urn:microsoft.com/office/officeart/2005/8/layout/arrow2"/>
    <dgm:cxn modelId="{7506477A-1B75-4050-BA26-F7D80219BA9B}" type="presParOf" srcId="{4CE41567-D9EC-4036-8022-E27CFC68474F}" destId="{26479DDB-0952-48FC-81F2-1F2D990800D3}" srcOrd="4" destOrd="0" presId="urn:microsoft.com/office/officeart/2005/8/layout/arrow2"/>
    <dgm:cxn modelId="{AFE97A1D-3B30-45CB-8C9F-F0FC86F1C35D}" type="presParOf" srcId="{4CE41567-D9EC-4036-8022-E27CFC68474F}" destId="{5584508D-2C90-4CAA-A6E7-CBC806FAFFD4}" srcOrd="5" destOrd="0" presId="urn:microsoft.com/office/officeart/2005/8/layout/arrow2"/>
    <dgm:cxn modelId="{5F4EB804-6537-43EB-A915-6D9E7DE103B6}" type="presParOf" srcId="{4CE41567-D9EC-4036-8022-E27CFC68474F}" destId="{1AAEEBFD-9EBD-4A4E-9E04-3DE5DE54A1D6}" srcOrd="6" destOrd="0" presId="urn:microsoft.com/office/officeart/2005/8/layout/arrow2"/>
    <dgm:cxn modelId="{4B1361BD-4911-4344-8527-1125A37B9806}" type="presParOf" srcId="{4CE41567-D9EC-4036-8022-E27CFC68474F}" destId="{390E3878-3453-43F3-A92D-8D62640C61A4}" srcOrd="7" destOrd="0" presId="urn:microsoft.com/office/officeart/2005/8/layout/arrow2"/>
    <dgm:cxn modelId="{DE835775-3050-47AE-A41F-5ADFFF5953E7}" type="presParOf" srcId="{4CE41567-D9EC-4036-8022-E27CFC68474F}" destId="{6892C709-A50F-4718-94E9-B2A49581BAC9}" srcOrd="8" destOrd="0" presId="urn:microsoft.com/office/officeart/2005/8/layout/arrow2"/>
    <dgm:cxn modelId="{3EEF31D7-02CD-443B-86BA-2C16EED1B513}" type="presParOf" srcId="{4CE41567-D9EC-4036-8022-E27CFC68474F}" destId="{8B60C25A-8DAE-439E-BD28-8AB34E221099}"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907D47-1460-8B46-B0DF-7F95A094B1B6}" type="datetimeFigureOut">
              <a:rPr lang="fr-FR" smtClean="0"/>
              <a:pPr/>
              <a:t>23/12/2020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325D54-B764-5441-B3CE-0D9BA637AD3C}" type="slidenum">
              <a:rPr lang="fr-FR" smtClean="0"/>
              <a:pPr/>
              <a:t>‹N°›</a:t>
            </a:fld>
            <a:endParaRPr lang="fr-FR"/>
          </a:p>
        </p:txBody>
      </p:sp>
    </p:spTree>
    <p:extLst>
      <p:ext uri="{BB962C8B-B14F-4D97-AF65-F5344CB8AC3E}">
        <p14:creationId xmlns:p14="http://schemas.microsoft.com/office/powerpoint/2010/main" val="4051715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FF7493-6340-9749-8959-ECC0BD75A617}" type="datetimeFigureOut">
              <a:rPr lang="fr-FR" smtClean="0"/>
              <a:pPr/>
              <a:t>23/12/2020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E635CB-DD0B-8B42-BA33-CFE032DFC5D8}" type="slidenum">
              <a:rPr lang="fr-FR" smtClean="0"/>
              <a:pPr/>
              <a:t>‹N°›</a:t>
            </a:fld>
            <a:endParaRPr lang="fr-FR"/>
          </a:p>
        </p:txBody>
      </p:sp>
    </p:spTree>
    <p:extLst>
      <p:ext uri="{BB962C8B-B14F-4D97-AF65-F5344CB8AC3E}">
        <p14:creationId xmlns:p14="http://schemas.microsoft.com/office/powerpoint/2010/main" val="29868693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885DEB7-2B07-4886-B5E8-DA63AF33A071}" type="slidenum">
              <a:rPr lang="hu-HU" smtClean="0">
                <a:solidFill>
                  <a:prstClr val="black"/>
                </a:solidFill>
              </a:rPr>
              <a:pPr>
                <a:defRPr/>
              </a:pPr>
              <a:t>5</a:t>
            </a:fld>
            <a:endParaRPr lang="hu-HU">
              <a:solidFill>
                <a:prstClr val="black"/>
              </a:solidFill>
            </a:endParaRPr>
          </a:p>
        </p:txBody>
      </p:sp>
    </p:spTree>
    <p:extLst>
      <p:ext uri="{BB962C8B-B14F-4D97-AF65-F5344CB8AC3E}">
        <p14:creationId xmlns:p14="http://schemas.microsoft.com/office/powerpoint/2010/main" val="1455187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AE296-CFBB-4877-9E2F-2E76B98BABBB}" type="slidenum">
              <a:rPr lang="fr-FR" smtClean="0"/>
              <a:pPr/>
              <a:t>41</a:t>
            </a:fld>
            <a:endParaRPr lang="fr-FR"/>
          </a:p>
        </p:txBody>
      </p:sp>
    </p:spTree>
    <p:extLst>
      <p:ext uri="{BB962C8B-B14F-4D97-AF65-F5344CB8AC3E}">
        <p14:creationId xmlns:p14="http://schemas.microsoft.com/office/powerpoint/2010/main" val="1277284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AE296-CFBB-4877-9E2F-2E76B98BABBB}" type="slidenum">
              <a:rPr lang="fr-FR" smtClean="0"/>
              <a:pPr/>
              <a:t>46</a:t>
            </a:fld>
            <a:endParaRPr lang="fr-FR"/>
          </a:p>
        </p:txBody>
      </p:sp>
    </p:spTree>
    <p:extLst>
      <p:ext uri="{BB962C8B-B14F-4D97-AF65-F5344CB8AC3E}">
        <p14:creationId xmlns:p14="http://schemas.microsoft.com/office/powerpoint/2010/main" val="208631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AE296-CFBB-4877-9E2F-2E76B98BABBB}" type="slidenum">
              <a:rPr lang="fr-FR" smtClean="0"/>
              <a:pPr/>
              <a:t>47</a:t>
            </a:fld>
            <a:endParaRPr lang="fr-FR"/>
          </a:p>
        </p:txBody>
      </p:sp>
    </p:spTree>
    <p:extLst>
      <p:ext uri="{BB962C8B-B14F-4D97-AF65-F5344CB8AC3E}">
        <p14:creationId xmlns:p14="http://schemas.microsoft.com/office/powerpoint/2010/main" val="1698357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AE296-CFBB-4877-9E2F-2E76B98BABBB}" type="slidenum">
              <a:rPr lang="fr-FR" smtClean="0"/>
              <a:pPr/>
              <a:t>48</a:t>
            </a:fld>
            <a:endParaRPr lang="fr-FR"/>
          </a:p>
        </p:txBody>
      </p:sp>
    </p:spTree>
    <p:extLst>
      <p:ext uri="{BB962C8B-B14F-4D97-AF65-F5344CB8AC3E}">
        <p14:creationId xmlns:p14="http://schemas.microsoft.com/office/powerpoint/2010/main" val="328682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885DEB7-2B07-4886-B5E8-DA63AF33A071}" type="slidenum">
              <a:rPr lang="hu-HU" smtClean="0">
                <a:solidFill>
                  <a:prstClr val="black"/>
                </a:solidFill>
              </a:rPr>
              <a:pPr>
                <a:defRPr/>
              </a:pPr>
              <a:t>6</a:t>
            </a:fld>
            <a:endParaRPr lang="hu-HU">
              <a:solidFill>
                <a:prstClr val="black"/>
              </a:solidFill>
            </a:endParaRPr>
          </a:p>
        </p:txBody>
      </p:sp>
    </p:spTree>
    <p:extLst>
      <p:ext uri="{BB962C8B-B14F-4D97-AF65-F5344CB8AC3E}">
        <p14:creationId xmlns:p14="http://schemas.microsoft.com/office/powerpoint/2010/main" val="211940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885DEB7-2B07-4886-B5E8-DA63AF33A071}" type="slidenum">
              <a:rPr lang="hu-HU" smtClean="0">
                <a:solidFill>
                  <a:prstClr val="black"/>
                </a:solidFill>
              </a:rPr>
              <a:pPr>
                <a:defRPr/>
              </a:pPr>
              <a:t>11</a:t>
            </a:fld>
            <a:endParaRPr lang="hu-HU">
              <a:solidFill>
                <a:prstClr val="black"/>
              </a:solidFill>
            </a:endParaRPr>
          </a:p>
        </p:txBody>
      </p:sp>
    </p:spTree>
    <p:extLst>
      <p:ext uri="{BB962C8B-B14F-4D97-AF65-F5344CB8AC3E}">
        <p14:creationId xmlns:p14="http://schemas.microsoft.com/office/powerpoint/2010/main" val="197651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kép helye 1"/>
          <p:cNvSpPr>
            <a:spLocks noGrp="1" noRot="1" noChangeAspect="1" noTextEdit="1"/>
          </p:cNvSpPr>
          <p:nvPr>
            <p:ph type="sldImg"/>
          </p:nvPr>
        </p:nvSpPr>
        <p:spPr>
          <a:ln/>
        </p:spPr>
      </p:sp>
      <p:sp>
        <p:nvSpPr>
          <p:cNvPr id="50179" name="Jegyzetek helye 2"/>
          <p:cNvSpPr>
            <a:spLocks noGrp="1"/>
          </p:cNvSpPr>
          <p:nvPr>
            <p:ph type="body" idx="1"/>
          </p:nvPr>
        </p:nvSpPr>
        <p:spPr>
          <a:noFill/>
          <a:ln/>
        </p:spPr>
        <p:txBody>
          <a:bodyPr/>
          <a:lstStyle/>
          <a:p>
            <a:endParaRPr lang="en-US" smtClean="0">
              <a:latin typeface="Arial" pitchFamily="34" charset="0"/>
            </a:endParaRPr>
          </a:p>
        </p:txBody>
      </p:sp>
      <p:sp>
        <p:nvSpPr>
          <p:cNvPr id="50180" name="Dia számának helye 3"/>
          <p:cNvSpPr>
            <a:spLocks noGrp="1"/>
          </p:cNvSpPr>
          <p:nvPr>
            <p:ph type="sldNum" sz="quarter" idx="5"/>
          </p:nvPr>
        </p:nvSpPr>
        <p:spPr>
          <a:noFill/>
        </p:spPr>
        <p:txBody>
          <a:bodyPr/>
          <a:lstStyle/>
          <a:p>
            <a:fld id="{BCF749F8-41A5-4E9E-89C4-7E78CCE8C428}" type="slidenum">
              <a:rPr lang="hu-HU" smtClean="0">
                <a:solidFill>
                  <a:prstClr val="black"/>
                </a:solidFill>
              </a:rPr>
              <a:pPr/>
              <a:t>12</a:t>
            </a:fld>
            <a:endParaRPr lang="hu-HU" smtClean="0">
              <a:solidFill>
                <a:prstClr val="black"/>
              </a:solidFill>
            </a:endParaRPr>
          </a:p>
        </p:txBody>
      </p:sp>
    </p:spTree>
    <p:extLst>
      <p:ext uri="{BB962C8B-B14F-4D97-AF65-F5344CB8AC3E}">
        <p14:creationId xmlns:p14="http://schemas.microsoft.com/office/powerpoint/2010/main" val="311702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4E635CB-DD0B-8B42-BA33-CFE032DFC5D8}" type="slidenum">
              <a:rPr lang="fr-FR" smtClean="0"/>
              <a:pPr/>
              <a:t>19</a:t>
            </a:fld>
            <a:endParaRPr lang="fr-FR"/>
          </a:p>
        </p:txBody>
      </p:sp>
    </p:spTree>
    <p:extLst>
      <p:ext uri="{BB962C8B-B14F-4D97-AF65-F5344CB8AC3E}">
        <p14:creationId xmlns:p14="http://schemas.microsoft.com/office/powerpoint/2010/main" val="255220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885DEB7-2B07-4886-B5E8-DA63AF33A071}" type="slidenum">
              <a:rPr lang="hu-HU" smtClean="0">
                <a:solidFill>
                  <a:prstClr val="black"/>
                </a:solidFill>
              </a:rPr>
              <a:pPr>
                <a:defRPr/>
              </a:pPr>
              <a:t>28</a:t>
            </a:fld>
            <a:endParaRPr lang="hu-HU">
              <a:solidFill>
                <a:prstClr val="black"/>
              </a:solidFill>
            </a:endParaRPr>
          </a:p>
        </p:txBody>
      </p:sp>
    </p:spTree>
    <p:extLst>
      <p:ext uri="{BB962C8B-B14F-4D97-AF65-F5344CB8AC3E}">
        <p14:creationId xmlns:p14="http://schemas.microsoft.com/office/powerpoint/2010/main" val="335818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AE296-CFBB-4877-9E2F-2E76B98BABBB}" type="slidenum">
              <a:rPr lang="fr-FR" smtClean="0"/>
              <a:pPr/>
              <a:t>37</a:t>
            </a:fld>
            <a:endParaRPr lang="fr-FR"/>
          </a:p>
        </p:txBody>
      </p:sp>
    </p:spTree>
    <p:extLst>
      <p:ext uri="{BB962C8B-B14F-4D97-AF65-F5344CB8AC3E}">
        <p14:creationId xmlns:p14="http://schemas.microsoft.com/office/powerpoint/2010/main" val="66578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AE296-CFBB-4877-9E2F-2E76B98BABBB}" type="slidenum">
              <a:rPr lang="fr-FR" smtClean="0"/>
              <a:pPr/>
              <a:t>39</a:t>
            </a:fld>
            <a:endParaRPr lang="fr-FR"/>
          </a:p>
        </p:txBody>
      </p:sp>
    </p:spTree>
    <p:extLst>
      <p:ext uri="{BB962C8B-B14F-4D97-AF65-F5344CB8AC3E}">
        <p14:creationId xmlns:p14="http://schemas.microsoft.com/office/powerpoint/2010/main" val="3737997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AE296-CFBB-4877-9E2F-2E76B98BABBB}" type="slidenum">
              <a:rPr lang="fr-FR" smtClean="0"/>
              <a:pPr/>
              <a:t>40</a:t>
            </a:fld>
            <a:endParaRPr lang="fr-FR"/>
          </a:p>
        </p:txBody>
      </p:sp>
    </p:spTree>
    <p:extLst>
      <p:ext uri="{BB962C8B-B14F-4D97-AF65-F5344CB8AC3E}">
        <p14:creationId xmlns:p14="http://schemas.microsoft.com/office/powerpoint/2010/main" val="379311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CREATION/ASTRA%20ZENECA/AZ-AL-Rencontres%20SCA/AZ-AL-Rencontres%20SCA%20masque/PTT/LINKS/COEUR.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CREATION/ASTRA%20ZENECA/AZ-AL-Rencontres%20SCA/AZ-AL-Rencontres%20SCA%20masque/PTT/LINKS/COEUR.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Rectangle 8"/>
          <p:cNvSpPr/>
          <p:nvPr userDrawn="1"/>
        </p:nvSpPr>
        <p:spPr>
          <a:xfrm>
            <a:off x="-1" y="0"/>
            <a:ext cx="9144001" cy="685800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COEUR.png" descr="/Volumes/CREATION/ASTRA ZENECA/AZ-AL-Rencontres SCA/AZ-AL-Rencontres SCA masque/PTT/LINKS/COEUR.png"/>
          <p:cNvPicPr>
            <a:picLocks noChangeAspect="1"/>
          </p:cNvPicPr>
          <p:nvPr userDrawn="1"/>
        </p:nvPicPr>
        <p:blipFill rotWithShape="1">
          <a:blip r:embed="rId2" r:link="rId3">
            <a:extLst>
              <a:ext uri="{28A0092B-C50C-407E-A947-70E740481C1C}">
                <a14:useLocalDpi xmlns:a14="http://schemas.microsoft.com/office/drawing/2010/main" val="0"/>
              </a:ext>
            </a:extLst>
          </a:blip>
          <a:srcRect l="33731" r="-1"/>
          <a:stretch/>
        </p:blipFill>
        <p:spPr>
          <a:xfrm>
            <a:off x="0" y="783605"/>
            <a:ext cx="3414655" cy="4855195"/>
          </a:xfrm>
          <a:prstGeom prst="rect">
            <a:avLst/>
          </a:prstGeom>
        </p:spPr>
      </p:pic>
      <p:sp>
        <p:nvSpPr>
          <p:cNvPr id="3" name="Sous-titre 2"/>
          <p:cNvSpPr>
            <a:spLocks noGrp="1"/>
          </p:cNvSpPr>
          <p:nvPr>
            <p:ph type="subTitle" idx="1"/>
          </p:nvPr>
        </p:nvSpPr>
        <p:spPr>
          <a:xfrm>
            <a:off x="3021124" y="3433966"/>
            <a:ext cx="5078390" cy="1752600"/>
          </a:xfrm>
        </p:spPr>
        <p:txBody>
          <a:bodyPr>
            <a:normAutofit/>
          </a:bodyPr>
          <a:lstStyle>
            <a:lvl1pPr marL="0" indent="0" algn="l">
              <a:buNone/>
              <a:defRPr sz="2600">
                <a:solidFill>
                  <a:srgbClr val="5D5D5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2" name="Titre 1"/>
          <p:cNvSpPr>
            <a:spLocks noGrp="1"/>
          </p:cNvSpPr>
          <p:nvPr>
            <p:ph type="ctrTitle"/>
          </p:nvPr>
        </p:nvSpPr>
        <p:spPr>
          <a:xfrm>
            <a:off x="3021124" y="1678191"/>
            <a:ext cx="5764190" cy="1470025"/>
          </a:xfrm>
        </p:spPr>
        <p:txBody>
          <a:bodyPr>
            <a:normAutofit/>
          </a:bodyPr>
          <a:lstStyle>
            <a:lvl1pPr algn="l">
              <a:defRPr sz="3200">
                <a:solidFill>
                  <a:srgbClr val="68225E"/>
                </a:solidFill>
                <a:latin typeface="Arial"/>
                <a:cs typeface="Arial"/>
              </a:defRPr>
            </a:lvl1pPr>
          </a:lstStyle>
          <a:p>
            <a:r>
              <a:rPr lang="fr-FR" dirty="0" smtClean="0"/>
              <a:t>Cliquez et modifiez le titre</a:t>
            </a:r>
            <a:endParaRPr lang="fr-FR" dirty="0"/>
          </a:p>
        </p:txBody>
      </p:sp>
      <p:pic>
        <p:nvPicPr>
          <p:cNvPr id="8" name="Image 7"/>
          <p:cNvPicPr>
            <a:picLocks noChangeAspect="1"/>
          </p:cNvPicPr>
          <p:nvPr userDrawn="1"/>
        </p:nvPicPr>
        <p:blipFill rotWithShape="1">
          <a:blip r:embed="rId4"/>
          <a:srcRect r="9353" b="56184"/>
          <a:stretch/>
        </p:blipFill>
        <p:spPr>
          <a:xfrm>
            <a:off x="-1" y="5830475"/>
            <a:ext cx="9144001" cy="1027525"/>
          </a:xfrm>
          <a:prstGeom prst="rect">
            <a:avLst/>
          </a:prstGeom>
        </p:spPr>
      </p:pic>
    </p:spTree>
    <p:extLst>
      <p:ext uri="{BB962C8B-B14F-4D97-AF65-F5344CB8AC3E}">
        <p14:creationId xmlns:p14="http://schemas.microsoft.com/office/powerpoint/2010/main" val="352749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9F5881A-EC1C-4EF0-A147-9B1529C89127}" type="datetimeFigureOut">
              <a:rPr lang="en-US"/>
              <a:pPr>
                <a:defRPr/>
              </a:pPr>
              <a:t>12/23/2020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A1CF50-495A-46F6-B9D1-D5369BED932B}"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686364-6A02-44FA-8D55-C73BF1651A3A}" type="slidenum">
              <a:rPr lang="hu-HU">
                <a:solidFill>
                  <a:srgbClr val="000000"/>
                </a:solidFill>
              </a:rPr>
              <a:pPr>
                <a:defRPr/>
              </a:pPr>
              <a:t>‹N°›</a:t>
            </a:fld>
            <a:endParaRPr lang="hu-HU">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EC4C11-0923-47E4-80CD-E81ECD7CDC22}" type="slidenum">
              <a:rPr lang="hu-HU">
                <a:solidFill>
                  <a:srgbClr val="000000"/>
                </a:solidFill>
              </a:rPr>
              <a:pPr>
                <a:defRPr/>
              </a:pPr>
              <a:t>‹N°›</a:t>
            </a:fld>
            <a:endParaRPr lang="hu-HU">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C37A89-19EE-4252-87A4-D91A5B203BAA}" type="slidenum">
              <a:rPr lang="hu-HU">
                <a:solidFill>
                  <a:srgbClr val="000000"/>
                </a:solidFill>
              </a:rPr>
              <a:pPr>
                <a:defRPr/>
              </a:pPr>
              <a:t>‹N°›</a:t>
            </a:fld>
            <a:endParaRPr lang="hu-HU">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76AA59-2FB8-4447-BF1B-97EF325616B6}" type="slidenum">
              <a:rPr lang="hu-HU">
                <a:solidFill>
                  <a:srgbClr val="000000"/>
                </a:solidFill>
              </a:rPr>
              <a:pPr>
                <a:defRPr/>
              </a:pPr>
              <a:t>‹N°›</a:t>
            </a:fld>
            <a:endParaRPr lang="hu-HU">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E27385-5C39-4FD5-AF26-7F68EB2CB094}" type="slidenum">
              <a:rPr lang="hu-HU">
                <a:solidFill>
                  <a:srgbClr val="000000"/>
                </a:solidFill>
              </a:rPr>
              <a:pPr>
                <a:defRPr/>
              </a:pPr>
              <a:t>‹N°›</a:t>
            </a:fld>
            <a:endParaRPr lang="hu-HU">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856859-A1EA-46A8-9F77-E5466733A274}" type="slidenum">
              <a:rPr lang="hu-HU">
                <a:solidFill>
                  <a:srgbClr val="000000"/>
                </a:solidFill>
              </a:rPr>
              <a:pPr>
                <a:defRPr/>
              </a:pPr>
              <a:t>‹N°›</a:t>
            </a:fld>
            <a:endParaRPr lang="hu-HU">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6E7F060-F7CA-43F5-8A44-D291E5D5C005}" type="slidenum">
              <a:rPr lang="hu-HU">
                <a:solidFill>
                  <a:srgbClr val="000000"/>
                </a:solidFill>
              </a:rPr>
              <a:pPr>
                <a:defRPr/>
              </a:pPr>
              <a:t>‹N°›</a:t>
            </a:fld>
            <a:endParaRPr lang="hu-HU">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CB1E28-27D5-4F5D-BF21-0B57585F2BC8}" type="slidenum">
              <a:rPr lang="hu-HU">
                <a:solidFill>
                  <a:srgbClr val="000000"/>
                </a:solidFill>
              </a:rPr>
              <a:pPr>
                <a:defRPr/>
              </a:pPr>
              <a:t>‹N°›</a:t>
            </a:fld>
            <a:endParaRPr lang="hu-HU">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306E4-595C-412B-992B-34D2417735CB}" type="slidenum">
              <a:rPr lang="hu-HU">
                <a:solidFill>
                  <a:srgbClr val="000000"/>
                </a:solidFill>
              </a:rPr>
              <a:pPr>
                <a:defRPr/>
              </a:pPr>
              <a:t>‹N°›</a:t>
            </a:fld>
            <a:endParaRPr lang="hu-HU">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numéro de diapositive 5"/>
          <p:cNvSpPr>
            <a:spLocks noGrp="1"/>
          </p:cNvSpPr>
          <p:nvPr>
            <p:ph type="sldNum" sz="quarter" idx="12"/>
          </p:nvPr>
        </p:nvSpPr>
        <p:spPr/>
        <p:txBody>
          <a:bodyPr/>
          <a:lstStyle/>
          <a:p>
            <a:fld id="{D9ABA87C-3278-0B41-B1A8-CE9B522DDCED}" type="slidenum">
              <a:rPr lang="fr-FR" smtClean="0"/>
              <a:pPr/>
              <a:t>‹N°›</a:t>
            </a:fld>
            <a:endParaRPr lang="fr-FR"/>
          </a:p>
        </p:txBody>
      </p:sp>
      <p:sp>
        <p:nvSpPr>
          <p:cNvPr id="7" name="Espace réservé du contenu 6"/>
          <p:cNvSpPr>
            <a:spLocks noGrp="1"/>
          </p:cNvSpPr>
          <p:nvPr>
            <p:ph sz="quarter" idx="13"/>
          </p:nvPr>
        </p:nvSpPr>
        <p:spPr>
          <a:xfrm>
            <a:off x="432881" y="6237111"/>
            <a:ext cx="7305675" cy="620889"/>
          </a:xfrm>
        </p:spPr>
        <p:txBody>
          <a:bodyPr anchor="ctr">
            <a:normAutofit/>
          </a:bodyPr>
          <a:lstStyle>
            <a:lvl1pPr marL="0" indent="0">
              <a:buNone/>
              <a:defRPr sz="1000">
                <a:solidFill>
                  <a:srgbClr val="5D5D5F"/>
                </a:solidFill>
              </a:defRPr>
            </a:lvl1pPr>
          </a:lstStyle>
          <a:p>
            <a:pPr lvl="0"/>
            <a:r>
              <a:rPr lang="fr-FR" dirty="0" smtClean="0"/>
              <a:t>Cliquez pour modifier les styles du texte du masque</a:t>
            </a:r>
          </a:p>
        </p:txBody>
      </p:sp>
    </p:spTree>
    <p:extLst>
      <p:ext uri="{BB962C8B-B14F-4D97-AF65-F5344CB8AC3E}">
        <p14:creationId xmlns:p14="http://schemas.microsoft.com/office/powerpoint/2010/main" val="8371144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FC6D6C-B310-461D-BFA3-8C92711FC8FF}" type="slidenum">
              <a:rPr lang="hu-HU">
                <a:solidFill>
                  <a:srgbClr val="000000"/>
                </a:solidFill>
              </a:rPr>
              <a:pPr>
                <a:defRPr/>
              </a:pPr>
              <a:t>‹N°›</a:t>
            </a:fld>
            <a:endParaRPr lang="hu-HU">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3361DC-6B04-47BD-8BA5-7168DD48F11F}" type="slidenum">
              <a:rPr lang="hu-HU">
                <a:solidFill>
                  <a:srgbClr val="000000"/>
                </a:solidFill>
              </a:rPr>
              <a:pPr>
                <a:defRPr/>
              </a:pPr>
              <a:t>‹N°›</a:t>
            </a:fld>
            <a:endParaRPr lang="hu-HU">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8" name="Rectangle 7"/>
          <p:cNvSpPr/>
          <p:nvPr userDrawn="1"/>
        </p:nvSpPr>
        <p:spPr>
          <a:xfrm>
            <a:off x="-1" y="0"/>
            <a:ext cx="9144001" cy="685800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COEUR.png" descr="/Volumes/CREATION/ASTRA ZENECA/AZ-AL-Rencontres SCA/AZ-AL-Rencontres SCA masque/PTT/LINKS/COEUR.png"/>
          <p:cNvPicPr>
            <a:picLocks noChangeAspect="1"/>
          </p:cNvPicPr>
          <p:nvPr userDrawn="1"/>
        </p:nvPicPr>
        <p:blipFill rotWithShape="1">
          <a:blip r:embed="rId2" r:link="rId3">
            <a:extLst>
              <a:ext uri="{28A0092B-C50C-407E-A947-70E740481C1C}">
                <a14:useLocalDpi xmlns:a14="http://schemas.microsoft.com/office/drawing/2010/main" val="0"/>
              </a:ext>
            </a:extLst>
          </a:blip>
          <a:srcRect l="33731" r="-1"/>
          <a:stretch/>
        </p:blipFill>
        <p:spPr>
          <a:xfrm>
            <a:off x="0" y="783605"/>
            <a:ext cx="3414655" cy="4855195"/>
          </a:xfrm>
          <a:prstGeom prst="rect">
            <a:avLst/>
          </a:prstGeom>
        </p:spPr>
      </p:pic>
      <p:sp>
        <p:nvSpPr>
          <p:cNvPr id="2" name="Titre 1"/>
          <p:cNvSpPr>
            <a:spLocks noGrp="1"/>
          </p:cNvSpPr>
          <p:nvPr>
            <p:ph type="title"/>
          </p:nvPr>
        </p:nvSpPr>
        <p:spPr>
          <a:xfrm>
            <a:off x="3242419" y="2247473"/>
            <a:ext cx="5540923" cy="1812922"/>
          </a:xfrm>
        </p:spPr>
        <p:txBody>
          <a:bodyPr anchor="t">
            <a:normAutofit/>
          </a:bodyPr>
          <a:lstStyle>
            <a:lvl1pPr algn="l">
              <a:defRPr sz="3200" b="0" cap="none">
                <a:solidFill>
                  <a:srgbClr val="68225E"/>
                </a:solidFill>
                <a:latin typeface="Arial"/>
                <a:cs typeface="Arial"/>
              </a:defRPr>
            </a:lvl1pPr>
          </a:lstStyle>
          <a:p>
            <a:r>
              <a:rPr lang="fr-FR" dirty="0" smtClean="0"/>
              <a:t>Cliquez et modifiez le titre</a:t>
            </a:r>
            <a:endParaRPr lang="fr-FR" dirty="0"/>
          </a:p>
        </p:txBody>
      </p:sp>
      <p:pic>
        <p:nvPicPr>
          <p:cNvPr id="9" name="Image 8"/>
          <p:cNvPicPr>
            <a:picLocks noChangeAspect="1"/>
          </p:cNvPicPr>
          <p:nvPr userDrawn="1"/>
        </p:nvPicPr>
        <p:blipFill rotWithShape="1">
          <a:blip r:embed="rId4"/>
          <a:srcRect r="16326" b="73264"/>
          <a:stretch/>
        </p:blipFill>
        <p:spPr>
          <a:xfrm>
            <a:off x="703383" y="6231015"/>
            <a:ext cx="8440617" cy="626986"/>
          </a:xfrm>
          <a:prstGeom prst="rect">
            <a:avLst/>
          </a:prstGeom>
        </p:spPr>
      </p:pic>
    </p:spTree>
    <p:extLst>
      <p:ext uri="{BB962C8B-B14F-4D97-AF65-F5344CB8AC3E}">
        <p14:creationId xmlns:p14="http://schemas.microsoft.com/office/powerpoint/2010/main" val="239055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4" name="Espace réservé du contenu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pied de page 5"/>
          <p:cNvSpPr>
            <a:spLocks noGrp="1"/>
          </p:cNvSpPr>
          <p:nvPr>
            <p:ph type="ftr" sz="quarter" idx="11"/>
          </p:nvPr>
        </p:nvSpPr>
        <p:spPr>
          <a:xfrm>
            <a:off x="457200" y="6356350"/>
            <a:ext cx="6749699" cy="501650"/>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p:txBody>
          <a:bodyPr/>
          <a:lstStyle/>
          <a:p>
            <a:fld id="{D9ABA87C-3278-0B41-B1A8-CE9B522DDCED}" type="slidenum">
              <a:rPr lang="fr-FR" smtClean="0"/>
              <a:pPr/>
              <a:t>‹N°›</a:t>
            </a:fld>
            <a:endParaRPr lang="fr-FR"/>
          </a:p>
        </p:txBody>
      </p:sp>
    </p:spTree>
    <p:extLst>
      <p:ext uri="{BB962C8B-B14F-4D97-AF65-F5344CB8AC3E}">
        <p14:creationId xmlns:p14="http://schemas.microsoft.com/office/powerpoint/2010/main" val="406767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solidFill>
                  <a:srgbClr val="F28E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solidFill>
                  <a:srgbClr val="F28E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8" name="Espace réservé du pied de page 7"/>
          <p:cNvSpPr>
            <a:spLocks noGrp="1"/>
          </p:cNvSpPr>
          <p:nvPr>
            <p:ph type="ftr" sz="quarter" idx="11"/>
          </p:nvPr>
        </p:nvSpPr>
        <p:spPr>
          <a:xfrm>
            <a:off x="457200" y="6356350"/>
            <a:ext cx="6749700" cy="501650"/>
          </a:xfrm>
          <a:prstGeom prst="rect">
            <a:avLst/>
          </a:prstGeom>
        </p:spPr>
        <p:txBody>
          <a:bodyPr/>
          <a:lstStyle/>
          <a:p>
            <a:endParaRPr lang="fr-FR" dirty="0"/>
          </a:p>
        </p:txBody>
      </p:sp>
      <p:sp>
        <p:nvSpPr>
          <p:cNvPr id="9" name="Espace réservé du numéro de diapositive 8"/>
          <p:cNvSpPr>
            <a:spLocks noGrp="1"/>
          </p:cNvSpPr>
          <p:nvPr>
            <p:ph type="sldNum" sz="quarter" idx="12"/>
          </p:nvPr>
        </p:nvSpPr>
        <p:spPr/>
        <p:txBody>
          <a:bodyPr/>
          <a:lstStyle/>
          <a:p>
            <a:fld id="{D9ABA87C-3278-0B41-B1A8-CE9B522DDCED}" type="slidenum">
              <a:rPr lang="fr-FR" smtClean="0"/>
              <a:pPr/>
              <a:t>‹N°›</a:t>
            </a:fld>
            <a:endParaRPr lang="fr-FR"/>
          </a:p>
        </p:txBody>
      </p:sp>
    </p:spTree>
    <p:extLst>
      <p:ext uri="{BB962C8B-B14F-4D97-AF65-F5344CB8AC3E}">
        <p14:creationId xmlns:p14="http://schemas.microsoft.com/office/powerpoint/2010/main" val="364769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a:xfrm>
            <a:off x="457200" y="6356350"/>
            <a:ext cx="6749699" cy="501650"/>
          </a:xfrm>
          <a:prstGeom prst="rect">
            <a:avLst/>
          </a:prstGeom>
        </p:spPr>
        <p:txBody>
          <a:bodyPr/>
          <a:lstStyle/>
          <a:p>
            <a:endParaRPr lang="fr-FR" dirty="0"/>
          </a:p>
        </p:txBody>
      </p:sp>
      <p:sp>
        <p:nvSpPr>
          <p:cNvPr id="5" name="Espace réservé du numéro de diapositive 4"/>
          <p:cNvSpPr>
            <a:spLocks noGrp="1"/>
          </p:cNvSpPr>
          <p:nvPr>
            <p:ph type="sldNum" sz="quarter" idx="12"/>
          </p:nvPr>
        </p:nvSpPr>
        <p:spPr/>
        <p:txBody>
          <a:bodyPr/>
          <a:lstStyle/>
          <a:p>
            <a:fld id="{D9ABA87C-3278-0B41-B1A8-CE9B522DDCED}" type="slidenum">
              <a:rPr lang="fr-FR" smtClean="0"/>
              <a:pPr/>
              <a:t>‹N°›</a:t>
            </a:fld>
            <a:endParaRPr lang="fr-FR"/>
          </a:p>
        </p:txBody>
      </p:sp>
    </p:spTree>
    <p:extLst>
      <p:ext uri="{BB962C8B-B14F-4D97-AF65-F5344CB8AC3E}">
        <p14:creationId xmlns:p14="http://schemas.microsoft.com/office/powerpoint/2010/main" val="37853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1" y="0"/>
            <a:ext cx="9144001" cy="685800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942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Slide Number Placeholder 9"/>
          <p:cNvSpPr>
            <a:spLocks noGrp="1"/>
          </p:cNvSpPr>
          <p:nvPr>
            <p:ph type="sldNum" sz="quarter" idx="4"/>
          </p:nvPr>
        </p:nvSpPr>
        <p:spPr>
          <a:xfrm>
            <a:off x="8657812" y="6540690"/>
            <a:ext cx="479744" cy="298069"/>
          </a:xfrm>
          <a:prstGeom prst="rect">
            <a:avLst/>
          </a:prstGeom>
        </p:spPr>
        <p:txBody>
          <a:bodyPr vert="horz" lIns="91440" tIns="45720" rIns="91440" bIns="45720" rtlCol="0" anchor="ctr"/>
          <a:lstStyle>
            <a:lvl1pPr algn="ctr">
              <a:defRPr sz="1200">
                <a:solidFill>
                  <a:schemeClr val="tx1">
                    <a:tint val="75000"/>
                  </a:schemeClr>
                </a:solidFill>
              </a:defRPr>
            </a:lvl1pPr>
          </a:lstStyle>
          <a:p>
            <a:fld id="{2FE926B1-0BCD-4C46-B18A-44208FDEC604}" type="slidenum">
              <a:rPr lang="en-GB" smtClean="0"/>
              <a:pPr/>
              <a:t>‹N°›</a:t>
            </a:fld>
            <a:endParaRPr lang="en-GB" dirty="0"/>
          </a:p>
        </p:txBody>
      </p:sp>
      <p:sp>
        <p:nvSpPr>
          <p:cNvPr id="6" name="Text Placeholder 13"/>
          <p:cNvSpPr>
            <a:spLocks noGrp="1"/>
          </p:cNvSpPr>
          <p:nvPr>
            <p:ph type="body" sz="quarter" idx="14" hasCustomPrompt="1"/>
          </p:nvPr>
        </p:nvSpPr>
        <p:spPr>
          <a:xfrm>
            <a:off x="258763" y="6300217"/>
            <a:ext cx="6686550" cy="197422"/>
          </a:xfrm>
        </p:spPr>
        <p:txBody>
          <a:bodyPr anchor="b">
            <a:noAutofit/>
          </a:bodyPr>
          <a:lstStyle>
            <a:lvl1pPr marL="0" indent="0">
              <a:spcAft>
                <a:spcPts val="0"/>
              </a:spcAft>
              <a:buNone/>
              <a:defRPr sz="1000">
                <a:solidFill>
                  <a:schemeClr val="tx1"/>
                </a:solidFill>
              </a:defRPr>
            </a:lvl1pPr>
          </a:lstStyle>
          <a:p>
            <a:pPr lvl="0"/>
            <a:r>
              <a:rPr lang="en-US" dirty="0" smtClean="0"/>
              <a:t>Reference</a:t>
            </a:r>
            <a:endParaRPr lang="en-GB" dirty="0"/>
          </a:p>
        </p:txBody>
      </p:sp>
    </p:spTree>
    <p:extLst>
      <p:ext uri="{BB962C8B-B14F-4D97-AF65-F5344CB8AC3E}">
        <p14:creationId xmlns:p14="http://schemas.microsoft.com/office/powerpoint/2010/main" val="55718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0" y="274638"/>
            <a:ext cx="8415338" cy="511200"/>
          </a:xfrm>
        </p:spPr>
        <p:txBody>
          <a:bodyPr/>
          <a:lstStyle/>
          <a:p>
            <a:r>
              <a:rPr lang="en-US" smtClean="0"/>
              <a:t>Click to edit Master title style</a:t>
            </a:r>
            <a:endParaRPr lang="en-GB" dirty="0"/>
          </a:p>
        </p:txBody>
      </p:sp>
      <p:sp>
        <p:nvSpPr>
          <p:cNvPr id="10" name="Slide Number Placeholder 9"/>
          <p:cNvSpPr>
            <a:spLocks noGrp="1"/>
          </p:cNvSpPr>
          <p:nvPr>
            <p:ph type="sldNum" sz="quarter" idx="4"/>
          </p:nvPr>
        </p:nvSpPr>
        <p:spPr>
          <a:xfrm>
            <a:off x="8657812" y="6540690"/>
            <a:ext cx="479744" cy="298069"/>
          </a:xfrm>
          <a:prstGeom prst="rect">
            <a:avLst/>
          </a:prstGeom>
        </p:spPr>
        <p:txBody>
          <a:bodyPr vert="horz" lIns="91440" tIns="45720" rIns="91440" bIns="45720" rtlCol="0" anchor="ctr"/>
          <a:lstStyle>
            <a:lvl1pPr algn="ctr">
              <a:defRPr sz="1200">
                <a:solidFill>
                  <a:schemeClr val="tx1">
                    <a:tint val="75000"/>
                  </a:schemeClr>
                </a:solidFill>
              </a:defRPr>
            </a:lvl1pPr>
          </a:lstStyle>
          <a:p>
            <a:fld id="{2FE926B1-0BCD-4C46-B18A-44208FDEC604}" type="slidenum">
              <a:rPr lang="en-GB" smtClean="0"/>
              <a:pPr/>
              <a:t>‹N°›</a:t>
            </a:fld>
            <a:endParaRPr lang="en-GB" dirty="0"/>
          </a:p>
        </p:txBody>
      </p:sp>
      <p:sp>
        <p:nvSpPr>
          <p:cNvPr id="6" name="Text Placeholder 13"/>
          <p:cNvSpPr>
            <a:spLocks noGrp="1"/>
          </p:cNvSpPr>
          <p:nvPr>
            <p:ph type="body" sz="quarter" idx="14" hasCustomPrompt="1"/>
          </p:nvPr>
        </p:nvSpPr>
        <p:spPr>
          <a:xfrm>
            <a:off x="258763" y="6300217"/>
            <a:ext cx="6686550" cy="197422"/>
          </a:xfrm>
        </p:spPr>
        <p:txBody>
          <a:bodyPr anchor="b">
            <a:noAutofit/>
          </a:bodyPr>
          <a:lstStyle>
            <a:lvl1pPr marL="0" indent="0">
              <a:spcAft>
                <a:spcPts val="0"/>
              </a:spcAft>
              <a:buNone/>
              <a:defRPr sz="1000">
                <a:solidFill>
                  <a:schemeClr val="tx1"/>
                </a:solidFill>
              </a:defRPr>
            </a:lvl1pPr>
          </a:lstStyle>
          <a:p>
            <a:pPr lvl="0"/>
            <a:r>
              <a:rPr lang="en-US" dirty="0" smtClean="0"/>
              <a:t>Reference</a:t>
            </a:r>
            <a:endParaRPr lang="en-GB" dirty="0"/>
          </a:p>
        </p:txBody>
      </p:sp>
      <p:sp>
        <p:nvSpPr>
          <p:cNvPr id="5" name="Text Placeholder 6"/>
          <p:cNvSpPr>
            <a:spLocks noGrp="1"/>
          </p:cNvSpPr>
          <p:nvPr>
            <p:ph type="body" sz="quarter" idx="12" hasCustomPrompt="1"/>
          </p:nvPr>
        </p:nvSpPr>
        <p:spPr>
          <a:xfrm>
            <a:off x="309600" y="784800"/>
            <a:ext cx="8416800" cy="511200"/>
          </a:xfrm>
        </p:spPr>
        <p:txBody>
          <a:bodyPr>
            <a:normAutofit/>
          </a:bodyPr>
          <a:lstStyle>
            <a:lvl1pPr marL="0" indent="0">
              <a:buNone/>
              <a:defRPr sz="2400" b="1" baseline="0">
                <a:solidFill>
                  <a:schemeClr val="accent1"/>
                </a:solidFill>
                <a:latin typeface="Arial" pitchFamily="34" charset="0"/>
                <a:cs typeface="Arial" pitchFamily="34" charset="0"/>
              </a:defRPr>
            </a:lvl1pPr>
          </a:lstStyle>
          <a:p>
            <a:pPr lvl="0"/>
            <a:r>
              <a:rPr lang="en-US" dirty="0" smtClean="0"/>
              <a:t>Click to add Secondary title</a:t>
            </a:r>
            <a:endParaRPr lang="en-GB" dirty="0"/>
          </a:p>
        </p:txBody>
      </p:sp>
    </p:spTree>
    <p:extLst>
      <p:ext uri="{BB962C8B-B14F-4D97-AF65-F5344CB8AC3E}">
        <p14:creationId xmlns:p14="http://schemas.microsoft.com/office/powerpoint/2010/main" val="152078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localhost/Volumes/CREATION/ASTRA%20ZENECA/AZ-AL-Rencontres%20SCA/AZ-AL-Rencontres%20SCA%20masque/PTT/LINKS/COEUR.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EUR.png" descr="/Volumes/CREATION/ASTRA ZENECA/AZ-AL-Rencontres SCA/AZ-AL-Rencontres SCA masque/PTT/LINKS/COEUR.png"/>
          <p:cNvPicPr>
            <a:picLocks noChangeAspect="1"/>
          </p:cNvPicPr>
          <p:nvPr userDrawn="1"/>
        </p:nvPicPr>
        <p:blipFill rotWithShape="1">
          <a:blip r:embed="rId12" r:link="rId13">
            <a:extLst>
              <a:ext uri="{28A0092B-C50C-407E-A947-70E740481C1C}">
                <a14:useLocalDpi xmlns:a14="http://schemas.microsoft.com/office/drawing/2010/main" val="0"/>
              </a:ext>
            </a:extLst>
          </a:blip>
          <a:srcRect l="82653" t="32114" b="-4258"/>
          <a:stretch/>
        </p:blipFill>
        <p:spPr>
          <a:xfrm>
            <a:off x="0" y="0"/>
            <a:ext cx="893831" cy="3502741"/>
          </a:xfrm>
          <a:prstGeom prst="rect">
            <a:avLst/>
          </a:prstGeom>
        </p:spPr>
      </p:pic>
      <p:pic>
        <p:nvPicPr>
          <p:cNvPr id="8" name="Image 7"/>
          <p:cNvPicPr>
            <a:picLocks noChangeAspect="1"/>
          </p:cNvPicPr>
          <p:nvPr userDrawn="1"/>
        </p:nvPicPr>
        <p:blipFill rotWithShape="1">
          <a:blip r:embed="rId14"/>
          <a:srcRect l="9281" t="16663" r="71516" b="52130"/>
          <a:stretch/>
        </p:blipFill>
        <p:spPr>
          <a:xfrm>
            <a:off x="7206900" y="6126163"/>
            <a:ext cx="1937100" cy="731837"/>
          </a:xfrm>
          <a:prstGeom prst="rect">
            <a:avLst/>
          </a:prstGeom>
        </p:spPr>
      </p:pic>
      <p:sp>
        <p:nvSpPr>
          <p:cNvPr id="3" name="Espace réservé du texte 2"/>
          <p:cNvSpPr>
            <a:spLocks noGrp="1"/>
          </p:cNvSpPr>
          <p:nvPr>
            <p:ph type="body" idx="1"/>
          </p:nvPr>
        </p:nvSpPr>
        <p:spPr>
          <a:xfrm>
            <a:off x="433197" y="1269954"/>
            <a:ext cx="8352053" cy="4856209"/>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numéro de diapositive 5"/>
          <p:cNvSpPr>
            <a:spLocks noGrp="1"/>
          </p:cNvSpPr>
          <p:nvPr>
            <p:ph type="sldNum" sz="quarter" idx="4"/>
          </p:nvPr>
        </p:nvSpPr>
        <p:spPr>
          <a:xfrm>
            <a:off x="7738556" y="6469919"/>
            <a:ext cx="1332218"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D9ABA87C-3278-0B41-B1A8-CE9B522DDCED}" type="slidenum">
              <a:rPr lang="fr-FR" smtClean="0"/>
              <a:pPr/>
              <a:t>‹N°›</a:t>
            </a:fld>
            <a:endParaRPr lang="fr-FR" dirty="0"/>
          </a:p>
        </p:txBody>
      </p:sp>
      <p:sp>
        <p:nvSpPr>
          <p:cNvPr id="2" name="Espace réservé du titre 1"/>
          <p:cNvSpPr>
            <a:spLocks noGrp="1"/>
          </p:cNvSpPr>
          <p:nvPr>
            <p:ph type="title"/>
          </p:nvPr>
        </p:nvSpPr>
        <p:spPr>
          <a:xfrm>
            <a:off x="457200" y="0"/>
            <a:ext cx="8229600" cy="1023839"/>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ext uri="{BB962C8B-B14F-4D97-AF65-F5344CB8AC3E}">
        <p14:creationId xmlns:p14="http://schemas.microsoft.com/office/powerpoint/2010/main" val="3342133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timing>
    <p:tnLst>
      <p:par>
        <p:cTn id="1" dur="indefinite" restart="never" nodeType="tmRoot"/>
      </p:par>
    </p:tnLst>
  </p:timing>
  <p:hf hdr="0" dt="0"/>
  <p:txStyles>
    <p:titleStyle>
      <a:lvl1pPr algn="l" defTabSz="457200" rtl="0" eaLnBrk="1" latinLnBrk="0" hangingPunct="1">
        <a:spcBef>
          <a:spcPct val="0"/>
        </a:spcBef>
        <a:buNone/>
        <a:defRPr sz="2400" kern="1200">
          <a:solidFill>
            <a:srgbClr val="68225E"/>
          </a:solidFill>
          <a:latin typeface="Arial"/>
          <a:ea typeface="+mj-ea"/>
          <a:cs typeface="Arial"/>
        </a:defRPr>
      </a:lvl1pPr>
    </p:titleStyle>
    <p:bodyStyle>
      <a:lvl1pPr marL="265113" indent="-265113" algn="l" defTabSz="457200" rtl="0" eaLnBrk="1" latinLnBrk="0" hangingPunct="1">
        <a:spcBef>
          <a:spcPct val="20000"/>
        </a:spcBef>
        <a:buClrTx/>
        <a:buFont typeface="Lucida Grande"/>
        <a:buChar char="•"/>
        <a:defRPr sz="2200" kern="1200">
          <a:solidFill>
            <a:srgbClr val="68225E"/>
          </a:solidFill>
          <a:latin typeface="Arial"/>
          <a:ea typeface="+mn-ea"/>
          <a:cs typeface="Arial"/>
        </a:defRPr>
      </a:lvl1pPr>
      <a:lvl2pPr marL="541338" indent="-276225" algn="l" defTabSz="457200" rtl="0" eaLnBrk="1" latinLnBrk="0" hangingPunct="1">
        <a:spcBef>
          <a:spcPct val="20000"/>
        </a:spcBef>
        <a:buFont typeface="Lucida Grande"/>
        <a:buChar char="-"/>
        <a:defRPr sz="2000" kern="1200">
          <a:solidFill>
            <a:srgbClr val="5D5D5F"/>
          </a:solidFill>
          <a:latin typeface="Arial"/>
          <a:ea typeface="+mn-ea"/>
          <a:cs typeface="Arial"/>
        </a:defRPr>
      </a:lvl2pPr>
      <a:lvl3pPr marL="808038" indent="-266700" algn="l" defTabSz="457200" rtl="0" eaLnBrk="1" latinLnBrk="0" hangingPunct="1">
        <a:spcBef>
          <a:spcPct val="20000"/>
        </a:spcBef>
        <a:buFont typeface="Arial"/>
        <a:buChar char="•"/>
        <a:defRPr sz="1800" kern="1200">
          <a:solidFill>
            <a:srgbClr val="5D5D5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6D1D2822-858A-4CAD-9F07-1461E3C7C1BE}" type="slidenum">
              <a:rPr lang="hu-HU">
                <a:solidFill>
                  <a:srgbClr val="000000"/>
                </a:solidFill>
              </a:rPr>
              <a:pPr defTabSz="914400" fontAlgn="base">
                <a:spcBef>
                  <a:spcPct val="0"/>
                </a:spcBef>
                <a:spcAft>
                  <a:spcPct val="0"/>
                </a:spcAft>
                <a:defRPr/>
              </a:pPr>
              <a:t>‹N°›</a:t>
            </a:fld>
            <a:endParaRPr lang="hu-HU">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err="1" smtClean="0"/>
              <a:t>Adel</a:t>
            </a:r>
            <a:r>
              <a:rPr lang="fr-FR" dirty="0" smtClean="0"/>
              <a:t> </a:t>
            </a:r>
            <a:r>
              <a:rPr lang="fr-FR" dirty="0" err="1" smtClean="0"/>
              <a:t>Rhouati</a:t>
            </a:r>
            <a:endParaRPr lang="fr-FR" dirty="0" smtClean="0"/>
          </a:p>
          <a:p>
            <a:r>
              <a:rPr lang="fr-FR" dirty="0" smtClean="0"/>
              <a:t>CHU </a:t>
            </a:r>
            <a:r>
              <a:rPr lang="fr-FR" dirty="0" err="1" smtClean="0"/>
              <a:t>Benbadis</a:t>
            </a:r>
            <a:endParaRPr lang="fr-FR" dirty="0"/>
          </a:p>
        </p:txBody>
      </p:sp>
      <p:sp>
        <p:nvSpPr>
          <p:cNvPr id="3" name="Titre 2"/>
          <p:cNvSpPr>
            <a:spLocks noGrp="1"/>
          </p:cNvSpPr>
          <p:nvPr>
            <p:ph type="ctrTitle"/>
          </p:nvPr>
        </p:nvSpPr>
        <p:spPr/>
        <p:txBody>
          <a:bodyPr/>
          <a:lstStyle/>
          <a:p>
            <a:r>
              <a:rPr lang="fr-FR" dirty="0" smtClean="0"/>
              <a:t>Angor stable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Angor stable</a:t>
            </a:r>
            <a:endParaRPr lang="fr-FR" dirty="0"/>
          </a:p>
        </p:txBody>
      </p:sp>
      <p:sp>
        <p:nvSpPr>
          <p:cNvPr id="3" name="Espace réservé du contenu 2"/>
          <p:cNvSpPr>
            <a:spLocks noGrp="1"/>
          </p:cNvSpPr>
          <p:nvPr>
            <p:ph idx="1"/>
          </p:nvPr>
        </p:nvSpPr>
        <p:spPr/>
        <p:txBody>
          <a:bodyPr>
            <a:normAutofit/>
          </a:bodyPr>
          <a:lstStyle/>
          <a:p>
            <a:r>
              <a:rPr lang="fr-FR" b="1" dirty="0" smtClean="0"/>
              <a:t>Ischémie myocardique</a:t>
            </a:r>
            <a:r>
              <a:rPr lang="fr-FR" b="1" dirty="0"/>
              <a:t>: déséquilibre</a:t>
            </a:r>
            <a:r>
              <a:rPr lang="fr-FR" dirty="0"/>
              <a:t> entre les apports et les besoins en </a:t>
            </a:r>
            <a:r>
              <a:rPr lang="fr-FR" dirty="0" smtClean="0"/>
              <a:t>oxygène entrainant une hypoxie myocardique</a:t>
            </a:r>
          </a:p>
          <a:p>
            <a:endParaRPr lang="fr-FR" dirty="0"/>
          </a:p>
          <a:p>
            <a:r>
              <a:rPr lang="fr-FR" b="1" dirty="0" smtClean="0"/>
              <a:t>Angor</a:t>
            </a:r>
            <a:r>
              <a:rPr lang="fr-FR" dirty="0" smtClean="0"/>
              <a:t>: gêne thoracique causée par une </a:t>
            </a:r>
            <a:r>
              <a:rPr lang="fr-FR" b="1" dirty="0" smtClean="0"/>
              <a:t>ischémie</a:t>
            </a:r>
            <a:r>
              <a:rPr lang="fr-FR" dirty="0" smtClean="0"/>
              <a:t> myocardique</a:t>
            </a:r>
          </a:p>
          <a:p>
            <a:endParaRPr lang="fr-FR" dirty="0" smtClean="0"/>
          </a:p>
          <a:p>
            <a:r>
              <a:rPr lang="fr-FR" b="1" dirty="0" smtClean="0"/>
              <a:t>Stable</a:t>
            </a:r>
            <a:r>
              <a:rPr lang="fr-FR" dirty="0" smtClean="0"/>
              <a:t>: survient a l’effort ou au stress émotionnel et disparait au repos au bout de quelques minutes</a:t>
            </a:r>
          </a:p>
          <a:p>
            <a:endParaRPr lang="fr-FR" dirty="0" smtClean="0"/>
          </a:p>
          <a:p>
            <a:r>
              <a:rPr lang="fr-FR" dirty="0" smtClean="0"/>
              <a:t>Principale cause: </a:t>
            </a:r>
            <a:r>
              <a:rPr lang="fr-FR" b="1" dirty="0" smtClean="0"/>
              <a:t>athérosclérose</a:t>
            </a:r>
            <a:r>
              <a:rPr lang="fr-FR" dirty="0" smtClean="0"/>
              <a:t> coronaire</a:t>
            </a:r>
          </a:p>
          <a:p>
            <a:endParaRPr lang="fr-FR" dirty="0" smtClean="0"/>
          </a:p>
          <a:p>
            <a:r>
              <a:rPr lang="fr-FR" dirty="0" smtClean="0"/>
              <a:t>Autres causes: </a:t>
            </a:r>
            <a:r>
              <a:rPr lang="fr-FR" dirty="0" err="1" smtClean="0"/>
              <a:t>valvulopathie</a:t>
            </a:r>
            <a:r>
              <a:rPr lang="fr-FR" dirty="0" smtClean="0"/>
              <a:t> </a:t>
            </a:r>
            <a:r>
              <a:rPr lang="fr-FR" b="1" dirty="0" smtClean="0"/>
              <a:t>aortique</a:t>
            </a:r>
            <a:r>
              <a:rPr lang="fr-FR" dirty="0" smtClean="0"/>
              <a:t>, CMH, anémie sévère</a:t>
            </a:r>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10</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Athérosclérose </a:t>
            </a:r>
            <a:endParaRPr lang="fr-FR" dirty="0"/>
          </a:p>
        </p:txBody>
      </p:sp>
      <p:sp>
        <p:nvSpPr>
          <p:cNvPr id="3" name="Espace réservé du texte 2"/>
          <p:cNvSpPr>
            <a:spLocks noGrp="1"/>
          </p:cNvSpPr>
          <p:nvPr>
            <p:ph type="body" idx="4294967295"/>
          </p:nvPr>
        </p:nvSpPr>
        <p:spPr>
          <a:xfrm>
            <a:off x="0" y="1535113"/>
            <a:ext cx="4619625" cy="639762"/>
          </a:xfrm>
        </p:spPr>
        <p:txBody>
          <a:bodyPr/>
          <a:lstStyle/>
          <a:p>
            <a:r>
              <a:rPr lang="fr-FR" dirty="0" smtClean="0">
                <a:solidFill>
                  <a:schemeClr val="tx1"/>
                </a:solidFill>
              </a:rPr>
              <a:t>Plaque stable: angor stable</a:t>
            </a:r>
          </a:p>
          <a:p>
            <a:endParaRPr lang="fr-FR" dirty="0"/>
          </a:p>
        </p:txBody>
      </p:sp>
      <p:sp>
        <p:nvSpPr>
          <p:cNvPr id="5" name="Espace réservé du texte 4"/>
          <p:cNvSpPr>
            <a:spLocks noGrp="1"/>
          </p:cNvSpPr>
          <p:nvPr>
            <p:ph type="body" sz="quarter" idx="4294967295"/>
          </p:nvPr>
        </p:nvSpPr>
        <p:spPr>
          <a:xfrm>
            <a:off x="5102225" y="1557338"/>
            <a:ext cx="4041775" cy="639762"/>
          </a:xfrm>
        </p:spPr>
        <p:txBody>
          <a:bodyPr>
            <a:normAutofit fontScale="92500" lnSpcReduction="20000"/>
          </a:bodyPr>
          <a:lstStyle/>
          <a:p>
            <a:r>
              <a:rPr lang="fr-FR" dirty="0" smtClean="0">
                <a:solidFill>
                  <a:schemeClr val="tx1"/>
                </a:solidFill>
              </a:rPr>
              <a:t>Plaque instable: SCA (</a:t>
            </a:r>
            <a:r>
              <a:rPr lang="fr-FR" dirty="0" err="1" smtClean="0">
                <a:solidFill>
                  <a:schemeClr val="tx1"/>
                </a:solidFill>
              </a:rPr>
              <a:t>atherothrombose</a:t>
            </a:r>
            <a:r>
              <a:rPr lang="fr-FR" dirty="0" smtClean="0">
                <a:solidFill>
                  <a:schemeClr val="tx1"/>
                </a:solidFill>
              </a:rPr>
              <a:t>)</a:t>
            </a:r>
          </a:p>
          <a:p>
            <a:endParaRPr lang="fr-FR" dirty="0">
              <a:solidFill>
                <a:srgbClr val="FFFF00"/>
              </a:solidFill>
            </a:endParaRPr>
          </a:p>
        </p:txBody>
      </p:sp>
      <p:pic>
        <p:nvPicPr>
          <p:cNvPr id="7" name="Picture 5" descr="plaque 2"/>
          <p:cNvPicPr>
            <a:picLocks noGrp="1" noChangeAspect="1" noChangeArrowheads="1"/>
          </p:cNvPicPr>
          <p:nvPr>
            <p:ph sz="half" idx="4294967295"/>
          </p:nvPr>
        </p:nvPicPr>
        <p:blipFill>
          <a:blip r:embed="rId3" cstate="print"/>
          <a:stretch>
            <a:fillRect/>
          </a:stretch>
        </p:blipFill>
        <p:spPr bwMode="auto">
          <a:xfrm>
            <a:off x="764498" y="2556708"/>
            <a:ext cx="3208338" cy="3824288"/>
          </a:xfrm>
          <a:prstGeom prst="rect">
            <a:avLst/>
          </a:prstGeom>
          <a:noFill/>
        </p:spPr>
      </p:pic>
      <p:pic>
        <p:nvPicPr>
          <p:cNvPr id="8" name="Picture 3" descr="plaquerupture2"/>
          <p:cNvPicPr>
            <a:picLocks noGrp="1" noChangeAspect="1" noChangeArrowheads="1"/>
          </p:cNvPicPr>
          <p:nvPr>
            <p:ph sz="quarter" idx="4294967295"/>
          </p:nvPr>
        </p:nvPicPr>
        <p:blipFill>
          <a:blip r:embed="rId4" cstate="print"/>
          <a:stretch>
            <a:fillRect/>
          </a:stretch>
        </p:blipFill>
        <p:spPr bwMode="auto">
          <a:xfrm>
            <a:off x="5488846" y="2429708"/>
            <a:ext cx="2860675" cy="39512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286250"/>
            <a:ext cx="8229600" cy="1143000"/>
          </a:xfrm>
        </p:spPr>
        <p:txBody>
          <a:bodyPr/>
          <a:lstStyle/>
          <a:p>
            <a:r>
              <a:rPr lang="fr-FR" dirty="0" smtClean="0">
                <a:solidFill>
                  <a:srgbClr val="FFFF00"/>
                </a:solidFill>
              </a:rPr>
              <a:t>Ischémie myocardique</a:t>
            </a:r>
            <a:endParaRPr lang="hu-HU" dirty="0" smtClean="0">
              <a:solidFill>
                <a:srgbClr val="FFFF00"/>
              </a:solidFill>
            </a:endParaRPr>
          </a:p>
        </p:txBody>
      </p:sp>
      <p:sp>
        <p:nvSpPr>
          <p:cNvPr id="5123" name="Text Box 3"/>
          <p:cNvSpPr txBox="1">
            <a:spLocks noChangeArrowheads="1"/>
          </p:cNvSpPr>
          <p:nvPr/>
        </p:nvSpPr>
        <p:spPr bwMode="auto">
          <a:xfrm>
            <a:off x="1790700" y="428625"/>
            <a:ext cx="6496050" cy="923925"/>
          </a:xfrm>
          <a:prstGeom prst="rect">
            <a:avLst/>
          </a:prstGeom>
          <a:solidFill>
            <a:schemeClr val="bg1"/>
          </a:solidFill>
          <a:ln w="9525">
            <a:noFill/>
            <a:miter lim="800000"/>
            <a:headEnd/>
            <a:tailEnd/>
          </a:ln>
        </p:spPr>
        <p:txBody>
          <a:bodyPr>
            <a:spAutoFit/>
          </a:bodyPr>
          <a:lstStyle/>
          <a:p>
            <a:pPr defTabSz="914400" fontAlgn="base">
              <a:spcBef>
                <a:spcPct val="0"/>
              </a:spcBef>
              <a:spcAft>
                <a:spcPct val="0"/>
              </a:spcAft>
            </a:pPr>
            <a:r>
              <a:rPr lang="fr-FR" sz="5400" dirty="0" smtClean="0">
                <a:solidFill>
                  <a:srgbClr val="000000"/>
                </a:solidFill>
              </a:rPr>
              <a:t>Apports &lt; Besoins</a:t>
            </a:r>
            <a:endParaRPr lang="hu-HU" sz="5400" dirty="0">
              <a:solidFill>
                <a:srgbClr val="000000"/>
              </a:solidFill>
            </a:endParaRPr>
          </a:p>
        </p:txBody>
      </p:sp>
      <p:sp>
        <p:nvSpPr>
          <p:cNvPr id="5124" name="Text Box 6"/>
          <p:cNvSpPr txBox="1">
            <a:spLocks noChangeArrowheads="1"/>
          </p:cNvSpPr>
          <p:nvPr/>
        </p:nvSpPr>
        <p:spPr bwMode="auto">
          <a:xfrm>
            <a:off x="3032125" y="2479675"/>
            <a:ext cx="184150" cy="457200"/>
          </a:xfrm>
          <a:prstGeom prst="rect">
            <a:avLst/>
          </a:prstGeom>
          <a:noFill/>
          <a:ln w="9525">
            <a:noFill/>
            <a:miter lim="800000"/>
            <a:headEnd/>
            <a:tailEnd/>
          </a:ln>
        </p:spPr>
        <p:txBody>
          <a:bodyPr wrap="none">
            <a:spAutoFit/>
          </a:bodyPr>
          <a:lstStyle/>
          <a:p>
            <a:pPr defTabSz="914400" fontAlgn="base">
              <a:spcBef>
                <a:spcPct val="0"/>
              </a:spcBef>
              <a:spcAft>
                <a:spcPct val="0"/>
              </a:spcAft>
            </a:pPr>
            <a:endParaRPr lang="en-US">
              <a:solidFill>
                <a:srgbClr val="000000"/>
              </a:solidFill>
            </a:endParaRPr>
          </a:p>
        </p:txBody>
      </p:sp>
      <p:sp>
        <p:nvSpPr>
          <p:cNvPr id="5125" name="Text Box 7"/>
          <p:cNvSpPr txBox="1">
            <a:spLocks noChangeArrowheads="1"/>
          </p:cNvSpPr>
          <p:nvPr/>
        </p:nvSpPr>
        <p:spPr bwMode="auto">
          <a:xfrm>
            <a:off x="3946525" y="2479675"/>
            <a:ext cx="184150" cy="457200"/>
          </a:xfrm>
          <a:prstGeom prst="rect">
            <a:avLst/>
          </a:prstGeom>
          <a:noFill/>
          <a:ln w="9525">
            <a:noFill/>
            <a:miter lim="800000"/>
            <a:headEnd/>
            <a:tailEnd/>
          </a:ln>
        </p:spPr>
        <p:txBody>
          <a:bodyPr wrap="none">
            <a:spAutoFit/>
          </a:bodyPr>
          <a:lstStyle/>
          <a:p>
            <a:pPr defTabSz="914400" fontAlgn="base">
              <a:spcBef>
                <a:spcPct val="0"/>
              </a:spcBef>
              <a:spcAft>
                <a:spcPct val="0"/>
              </a:spcAft>
            </a:pPr>
            <a:endParaRPr lang="en-US">
              <a:solidFill>
                <a:srgbClr val="000000"/>
              </a:solidFill>
            </a:endParaRPr>
          </a:p>
        </p:txBody>
      </p:sp>
      <p:pic>
        <p:nvPicPr>
          <p:cNvPr id="5126" name="Picture 8" descr="D:\Documents and Settings\Andras Janosi\My Documents\My Pictures\j0336381(t).gif"/>
          <p:cNvPicPr>
            <a:picLocks noChangeAspect="1" noChangeArrowheads="1" noCrop="1"/>
          </p:cNvPicPr>
          <p:nvPr/>
        </p:nvPicPr>
        <p:blipFill>
          <a:blip r:embed="rId3" cstate="print"/>
          <a:srcRect/>
          <a:stretch>
            <a:fillRect/>
          </a:stretch>
        </p:blipFill>
        <p:spPr bwMode="auto">
          <a:xfrm>
            <a:off x="3505200" y="1979613"/>
            <a:ext cx="2514600" cy="2514600"/>
          </a:xfrm>
          <a:prstGeom prst="rect">
            <a:avLst/>
          </a:prstGeom>
          <a:noFill/>
          <a:ln w="9525">
            <a:noFill/>
            <a:miter lim="800000"/>
            <a:headEnd/>
            <a:tailEnd/>
          </a:ln>
        </p:spPr>
      </p:pic>
      <p:sp>
        <p:nvSpPr>
          <p:cNvPr id="11" name="Szalagnyíl jobbra 10"/>
          <p:cNvSpPr/>
          <p:nvPr/>
        </p:nvSpPr>
        <p:spPr>
          <a:xfrm>
            <a:off x="857250" y="4929188"/>
            <a:ext cx="785813" cy="12858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000000"/>
              </a:solidFill>
            </a:endParaRPr>
          </a:p>
        </p:txBody>
      </p:sp>
      <p:sp>
        <p:nvSpPr>
          <p:cNvPr id="7177" name="Szövegdoboz 11"/>
          <p:cNvSpPr txBox="1">
            <a:spLocks noChangeArrowheads="1"/>
          </p:cNvSpPr>
          <p:nvPr/>
        </p:nvSpPr>
        <p:spPr bwMode="auto">
          <a:xfrm>
            <a:off x="1857375" y="5857875"/>
            <a:ext cx="1696298" cy="707886"/>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sz="4000" dirty="0" smtClean="0">
                <a:solidFill>
                  <a:srgbClr val="FFFF00"/>
                </a:solidFill>
              </a:rPr>
              <a:t>Angor </a:t>
            </a:r>
            <a:endParaRPr lang="en-US" sz="4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7"/>
                                        </p:tgtEl>
                                        <p:attrNameLst>
                                          <p:attrName>style.visibility</p:attrName>
                                        </p:attrNameLst>
                                      </p:cBhvr>
                                      <p:to>
                                        <p:strVal val="visible"/>
                                      </p:to>
                                    </p:set>
                                    <p:anim calcmode="lin" valueType="num">
                                      <p:cBhvr additive="base">
                                        <p:cTn id="13" dur="500" fill="hold"/>
                                        <p:tgtEl>
                                          <p:spTgt spid="7177"/>
                                        </p:tgtEl>
                                        <p:attrNameLst>
                                          <p:attrName>ppt_x</p:attrName>
                                        </p:attrNameLst>
                                      </p:cBhvr>
                                      <p:tavLst>
                                        <p:tav tm="0">
                                          <p:val>
                                            <p:strVal val="#ppt_x"/>
                                          </p:val>
                                        </p:tav>
                                        <p:tav tm="100000">
                                          <p:val>
                                            <p:strVal val="#ppt_x"/>
                                          </p:val>
                                        </p:tav>
                                      </p:tavLst>
                                    </p:anim>
                                    <p:anim calcmode="lin" valueType="num">
                                      <p:cBhvr additive="base">
                                        <p:cTn id="14"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1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3" descr="C:\Users\Doria Bouafia\Desktop\PAPA\papa 00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4" descr="C:\Users\Doria Bouafia\Desktop\PAPA\papapa 003.jpg"/>
          <p:cNvPicPr>
            <a:picLocks noChangeAspect="1" noChangeArrowheads="1"/>
          </p:cNvPicPr>
          <p:nvPr/>
        </p:nvPicPr>
        <p:blipFill>
          <a:blip r:embed="rId2"/>
          <a:srcRect/>
          <a:stretch>
            <a:fillRect/>
          </a:stretch>
        </p:blipFill>
        <p:spPr bwMode="auto">
          <a:xfrm>
            <a:off x="668741" y="259307"/>
            <a:ext cx="7624549" cy="5718412"/>
          </a:xfrm>
          <a:prstGeom prst="rect">
            <a:avLst/>
          </a:prstGeom>
          <a:noFill/>
          <a:ln w="9525">
            <a:noFill/>
            <a:miter lim="800000"/>
            <a:headEnd/>
            <a:tailEnd/>
          </a:ln>
        </p:spPr>
      </p:pic>
      <p:sp>
        <p:nvSpPr>
          <p:cNvPr id="2" name="ZoneTexte 1"/>
          <p:cNvSpPr txBox="1"/>
          <p:nvPr/>
        </p:nvSpPr>
        <p:spPr>
          <a:xfrm>
            <a:off x="423080" y="5991367"/>
            <a:ext cx="8297839" cy="646331"/>
          </a:xfrm>
          <a:prstGeom prst="rect">
            <a:avLst/>
          </a:prstGeom>
          <a:noFill/>
        </p:spPr>
        <p:txBody>
          <a:bodyPr wrap="square" rtlCol="0">
            <a:spAutoFit/>
          </a:bodyPr>
          <a:lstStyle/>
          <a:p>
            <a:r>
              <a:rPr lang="fr-FR" dirty="0" smtClean="0"/>
              <a:t>En plus de l’obstruction coronaire, la dysfonction endothéliale due aux facteurs de risque d’athérosclérose favorise la vasoconstriction aggravant l’ischémie myocardique.</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Diagnostic </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Démarche diagnostique </a:t>
            </a:r>
            <a:endParaRPr lang="fr-FR" dirty="0"/>
          </a:p>
        </p:txBody>
      </p:sp>
      <p:sp>
        <p:nvSpPr>
          <p:cNvPr id="3" name="Espace réservé du contenu 2"/>
          <p:cNvSpPr>
            <a:spLocks noGrp="1"/>
          </p:cNvSpPr>
          <p:nvPr>
            <p:ph idx="1"/>
          </p:nvPr>
        </p:nvSpPr>
        <p:spPr/>
        <p:txBody>
          <a:bodyPr>
            <a:normAutofit/>
          </a:bodyPr>
          <a:lstStyle/>
          <a:p>
            <a:r>
              <a:rPr lang="fr-FR" b="1" dirty="0" smtClean="0"/>
              <a:t>Interrogatoire</a:t>
            </a:r>
            <a:r>
              <a:rPr lang="fr-FR" dirty="0" smtClean="0"/>
              <a:t> +++: évoque le diagnostic</a:t>
            </a:r>
          </a:p>
          <a:p>
            <a:endParaRPr lang="fr-FR" dirty="0" smtClean="0"/>
          </a:p>
          <a:p>
            <a:r>
              <a:rPr lang="fr-FR" dirty="0" smtClean="0"/>
              <a:t>Examen physique</a:t>
            </a:r>
          </a:p>
          <a:p>
            <a:r>
              <a:rPr lang="fr-FR" dirty="0" smtClean="0"/>
              <a:t>Biologie </a:t>
            </a:r>
          </a:p>
          <a:p>
            <a:r>
              <a:rPr lang="fr-FR" dirty="0" smtClean="0"/>
              <a:t>ECG</a:t>
            </a:r>
          </a:p>
          <a:p>
            <a:r>
              <a:rPr lang="fr-FR" dirty="0" err="1" smtClean="0"/>
              <a:t>Echcardiographie</a:t>
            </a:r>
            <a:endParaRPr lang="fr-FR" dirty="0" smtClean="0"/>
          </a:p>
          <a:p>
            <a:endParaRPr lang="fr-FR" dirty="0" smtClean="0"/>
          </a:p>
          <a:p>
            <a:r>
              <a:rPr lang="fr-FR" b="1" dirty="0" smtClean="0"/>
              <a:t>Tests d’</a:t>
            </a:r>
            <a:r>
              <a:rPr lang="fr-FR" b="1" dirty="0" err="1" smtClean="0"/>
              <a:t>ischemie</a:t>
            </a:r>
            <a:r>
              <a:rPr lang="fr-FR" b="1" dirty="0" smtClean="0"/>
              <a:t>     </a:t>
            </a:r>
            <a:r>
              <a:rPr lang="fr-FR" sz="2000" b="1" dirty="0" smtClean="0">
                <a:sym typeface="Wingdings" pitchFamily="2" charset="2"/>
              </a:rPr>
              <a:t></a:t>
            </a:r>
            <a:r>
              <a:rPr lang="fr-FR" sz="2000" b="1" dirty="0" smtClean="0"/>
              <a:t>    tests fonctionnels                </a:t>
            </a:r>
          </a:p>
          <a:p>
            <a:endParaRPr lang="fr-FR" dirty="0" smtClean="0"/>
          </a:p>
          <a:p>
            <a:r>
              <a:rPr lang="fr-FR" dirty="0" err="1" smtClean="0"/>
              <a:t>Coroscanner</a:t>
            </a:r>
            <a:r>
              <a:rPr lang="fr-FR" dirty="0" smtClean="0"/>
              <a:t> </a:t>
            </a:r>
          </a:p>
          <a:p>
            <a:endParaRPr lang="fr-FR" dirty="0" smtClean="0"/>
          </a:p>
          <a:p>
            <a:r>
              <a:rPr lang="fr-FR" dirty="0" smtClean="0"/>
              <a:t>Coronarographie </a:t>
            </a:r>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16</a:t>
            </a:fld>
            <a:endParaRPr lang="fr-FR"/>
          </a:p>
        </p:txBody>
      </p:sp>
      <p:sp>
        <p:nvSpPr>
          <p:cNvPr id="5" name="Espace réservé du contenu 4"/>
          <p:cNvSpPr>
            <a:spLocks noGrp="1"/>
          </p:cNvSpPr>
          <p:nvPr>
            <p:ph sz="quarter" idx="13"/>
          </p:nvPr>
        </p:nvSpPr>
        <p:spPr/>
        <p:txBody>
          <a:bodyPr/>
          <a:lstStyle/>
          <a:p>
            <a:endParaRPr lang="fr-FR"/>
          </a:p>
        </p:txBody>
      </p:sp>
      <p:sp>
        <p:nvSpPr>
          <p:cNvPr id="6" name="Accolade fermante 5"/>
          <p:cNvSpPr/>
          <p:nvPr/>
        </p:nvSpPr>
        <p:spPr>
          <a:xfrm>
            <a:off x="2743200" y="4822019"/>
            <a:ext cx="1049311" cy="13041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ZoneTexte 6"/>
          <p:cNvSpPr txBox="1"/>
          <p:nvPr/>
        </p:nvSpPr>
        <p:spPr>
          <a:xfrm>
            <a:off x="3522689" y="5306678"/>
            <a:ext cx="2863121" cy="400110"/>
          </a:xfrm>
          <a:prstGeom prst="rect">
            <a:avLst/>
          </a:prstGeom>
          <a:noFill/>
        </p:spPr>
        <p:txBody>
          <a:bodyPr wrap="square" rtlCol="0">
            <a:spAutoFit/>
          </a:bodyPr>
          <a:lstStyle/>
          <a:p>
            <a:pPr algn="ctr"/>
            <a:r>
              <a:rPr lang="fr-FR" sz="2000" b="1" dirty="0" smtClean="0"/>
              <a:t>Tests anatomiques</a:t>
            </a:r>
            <a:endParaRPr lang="fr-FR" sz="2000" b="1" dirty="0"/>
          </a:p>
        </p:txBody>
      </p:sp>
      <p:sp>
        <p:nvSpPr>
          <p:cNvPr id="8" name="Accolade fermante 7"/>
          <p:cNvSpPr/>
          <p:nvPr/>
        </p:nvSpPr>
        <p:spPr>
          <a:xfrm>
            <a:off x="3013023" y="2143593"/>
            <a:ext cx="779488" cy="143905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ZoneTexte 8"/>
          <p:cNvSpPr txBox="1"/>
          <p:nvPr/>
        </p:nvSpPr>
        <p:spPr>
          <a:xfrm>
            <a:off x="3732551" y="2638269"/>
            <a:ext cx="2338465" cy="369332"/>
          </a:xfrm>
          <a:prstGeom prst="rect">
            <a:avLst/>
          </a:prstGeom>
          <a:noFill/>
        </p:spPr>
        <p:txBody>
          <a:bodyPr wrap="square" rtlCol="0">
            <a:spAutoFit/>
          </a:bodyPr>
          <a:lstStyle/>
          <a:p>
            <a:pPr algn="ctr"/>
            <a:r>
              <a:rPr lang="fr-FR" b="1" dirty="0" smtClean="0"/>
              <a:t>Systématiques </a:t>
            </a:r>
            <a:endParaRPr lang="fr-FR" b="1" dirty="0"/>
          </a:p>
        </p:txBody>
      </p:sp>
      <p:sp>
        <p:nvSpPr>
          <p:cNvPr id="10" name="Accolade fermante 9"/>
          <p:cNvSpPr/>
          <p:nvPr/>
        </p:nvSpPr>
        <p:spPr>
          <a:xfrm>
            <a:off x="6071016" y="3582649"/>
            <a:ext cx="524656" cy="254351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ZoneTexte 10"/>
          <p:cNvSpPr txBox="1"/>
          <p:nvPr/>
        </p:nvSpPr>
        <p:spPr>
          <a:xfrm>
            <a:off x="6790545" y="4437089"/>
            <a:ext cx="2280230" cy="646331"/>
          </a:xfrm>
          <a:prstGeom prst="rect">
            <a:avLst/>
          </a:prstGeom>
          <a:noFill/>
        </p:spPr>
        <p:txBody>
          <a:bodyPr wrap="square" rtlCol="0">
            <a:spAutoFit/>
          </a:bodyPr>
          <a:lstStyle/>
          <a:p>
            <a:r>
              <a:rPr lang="fr-FR" b="1" dirty="0" smtClean="0"/>
              <a:t>Confirment le dg</a:t>
            </a:r>
          </a:p>
          <a:p>
            <a:r>
              <a:rPr lang="fr-FR" b="1" dirty="0" smtClean="0"/>
              <a:t>Evaluent le pronostic</a:t>
            </a:r>
            <a:endParaRPr lang="fr-FR"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Interrogatoire ++++</a:t>
            </a:r>
            <a:endParaRPr lang="fr-FR" dirty="0"/>
          </a:p>
        </p:txBody>
      </p:sp>
      <p:sp>
        <p:nvSpPr>
          <p:cNvPr id="3" name="Espace réservé du contenu 2"/>
          <p:cNvSpPr>
            <a:spLocks noGrp="1"/>
          </p:cNvSpPr>
          <p:nvPr>
            <p:ph idx="1"/>
          </p:nvPr>
        </p:nvSpPr>
        <p:spPr/>
        <p:txBody>
          <a:bodyPr/>
          <a:lstStyle/>
          <a:p>
            <a:r>
              <a:rPr lang="fr-FR" dirty="0" smtClean="0"/>
              <a:t>Antécédents cardiovasculaires</a:t>
            </a:r>
          </a:p>
          <a:p>
            <a:endParaRPr lang="fr-FR" dirty="0" smtClean="0"/>
          </a:p>
          <a:p>
            <a:r>
              <a:rPr lang="fr-FR" dirty="0" smtClean="0"/>
              <a:t>Facteurs de risque</a:t>
            </a:r>
          </a:p>
          <a:p>
            <a:endParaRPr lang="fr-FR" dirty="0" smtClean="0"/>
          </a:p>
          <a:p>
            <a:r>
              <a:rPr lang="fr-FR" dirty="0" smtClean="0"/>
              <a:t>Caractères de la douleur +++</a:t>
            </a:r>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17</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943100" y="833438"/>
            <a:ext cx="5257800" cy="519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Caractères de la douleur</a:t>
            </a:r>
            <a:endParaRPr lang="fr-FR" dirty="0"/>
          </a:p>
        </p:txBody>
      </p:sp>
      <p:sp>
        <p:nvSpPr>
          <p:cNvPr id="3" name="Espace réservé du contenu 2"/>
          <p:cNvSpPr>
            <a:spLocks noGrp="1"/>
          </p:cNvSpPr>
          <p:nvPr>
            <p:ph idx="1"/>
          </p:nvPr>
        </p:nvSpPr>
        <p:spPr>
          <a:xfrm>
            <a:off x="433197" y="1269954"/>
            <a:ext cx="8352053" cy="5199965"/>
          </a:xfrm>
        </p:spPr>
        <p:txBody>
          <a:bodyPr>
            <a:normAutofit fontScale="92500" lnSpcReduction="10000"/>
          </a:bodyPr>
          <a:lstStyle/>
          <a:p>
            <a:pPr marL="457200" indent="-457200">
              <a:buFont typeface="+mj-lt"/>
              <a:buAutoNum type="arabicPeriod"/>
            </a:pPr>
            <a:r>
              <a:rPr lang="fr-FR" b="1" dirty="0" smtClean="0"/>
              <a:t>Localisation</a:t>
            </a:r>
            <a:r>
              <a:rPr lang="fr-FR" dirty="0" smtClean="0"/>
              <a:t>: </a:t>
            </a:r>
            <a:r>
              <a:rPr lang="fr-FR" dirty="0" err="1" smtClean="0"/>
              <a:t>rétrosternale</a:t>
            </a:r>
            <a:r>
              <a:rPr lang="fr-FR" dirty="0" smtClean="0"/>
              <a:t> ou précordiale gauche mais peut siéger n’importe où entre l’épigastre et la mâchoire et entre les épaules ou dans les bras jusqu’aux doigts. Une douleur localisée désignée par le doigt n’est pas angineuse.</a:t>
            </a:r>
          </a:p>
          <a:p>
            <a:pPr marL="457200" indent="-457200">
              <a:buFont typeface="+mj-lt"/>
              <a:buAutoNum type="arabicPeriod"/>
            </a:pPr>
            <a:endParaRPr lang="fr-FR" dirty="0" smtClean="0"/>
          </a:p>
          <a:p>
            <a:pPr marL="457200" indent="-457200">
              <a:buFont typeface="+mj-lt"/>
              <a:buAutoNum type="arabicPeriod"/>
            </a:pPr>
            <a:r>
              <a:rPr lang="fr-FR" b="1" dirty="0" smtClean="0"/>
              <a:t>Type</a:t>
            </a:r>
            <a:r>
              <a:rPr lang="fr-FR" dirty="0" smtClean="0"/>
              <a:t>: constriction, pression, brulure, lourdeur, gène. Peut être associée a une fatigue, des nausées ou une dyspnée qui peut remplacer la douleur.</a:t>
            </a:r>
          </a:p>
          <a:p>
            <a:pPr marL="457200" indent="-457200">
              <a:buFont typeface="+mj-lt"/>
              <a:buAutoNum type="arabicPeriod"/>
            </a:pPr>
            <a:endParaRPr lang="fr-FR" dirty="0" smtClean="0"/>
          </a:p>
          <a:p>
            <a:pPr marL="457200" indent="-457200">
              <a:buFont typeface="+mj-lt"/>
              <a:buAutoNum type="arabicPeriod"/>
            </a:pPr>
            <a:r>
              <a:rPr lang="fr-FR" b="1" dirty="0" smtClean="0"/>
              <a:t>Durée:  </a:t>
            </a:r>
            <a:r>
              <a:rPr lang="fr-FR" dirty="0" smtClean="0"/>
              <a:t>&lt; 10 min. Une douleur de quelques secondes n’est pas angineuse.</a:t>
            </a:r>
          </a:p>
          <a:p>
            <a:pPr marL="457200" indent="-457200">
              <a:buFont typeface="+mj-lt"/>
              <a:buAutoNum type="arabicPeriod"/>
            </a:pPr>
            <a:endParaRPr lang="fr-FR" dirty="0" smtClean="0"/>
          </a:p>
          <a:p>
            <a:pPr marL="457200" indent="-457200">
              <a:buFont typeface="+mj-lt"/>
              <a:buAutoNum type="arabicPeriod"/>
            </a:pPr>
            <a:r>
              <a:rPr lang="fr-FR" b="1" dirty="0" smtClean="0"/>
              <a:t>Déclenchée </a:t>
            </a:r>
            <a:r>
              <a:rPr lang="fr-FR" dirty="0" smtClean="0"/>
              <a:t>par l’effort</a:t>
            </a:r>
            <a:r>
              <a:rPr lang="fr-FR" b="1" dirty="0" smtClean="0"/>
              <a:t> </a:t>
            </a:r>
            <a:r>
              <a:rPr lang="fr-FR" dirty="0" smtClean="0"/>
              <a:t>surtout le matin, au froid et après un repas ou par le stress émotionnel.</a:t>
            </a:r>
          </a:p>
          <a:p>
            <a:pPr marL="457200" indent="-457200">
              <a:buFont typeface="+mj-lt"/>
              <a:buAutoNum type="arabicPeriod"/>
            </a:pPr>
            <a:endParaRPr lang="fr-FR" dirty="0" smtClean="0"/>
          </a:p>
          <a:p>
            <a:pPr marL="457200" indent="-457200">
              <a:buFont typeface="+mj-lt"/>
              <a:buAutoNum type="arabicPeriod"/>
            </a:pPr>
            <a:r>
              <a:rPr lang="fr-FR" b="1" dirty="0" smtClean="0"/>
              <a:t>Soulagée </a:t>
            </a:r>
            <a:r>
              <a:rPr lang="fr-FR" dirty="0" smtClean="0"/>
              <a:t>par le repos ou  les dérivés nitrés.</a:t>
            </a:r>
            <a:endParaRPr lang="fr-FR" b="1" dirty="0" smtClean="0"/>
          </a:p>
          <a:p>
            <a:pPr marL="457200" indent="-457200">
              <a:buFont typeface="+mj-lt"/>
              <a:buAutoNum type="arabicPeriod"/>
            </a:pPr>
            <a:endParaRPr lang="fr-FR" dirty="0" smtClean="0"/>
          </a:p>
          <a:p>
            <a:pPr marL="457200" indent="-457200">
              <a:buFont typeface="+mj-lt"/>
              <a:buAutoNum type="arabicPeriod"/>
            </a:pPr>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19</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a:t>
            </a:r>
            <a:endParaRPr lang="fr-FR" dirty="0"/>
          </a:p>
        </p:txBody>
      </p:sp>
      <p:sp>
        <p:nvSpPr>
          <p:cNvPr id="3" name="Espace réservé du contenu 2"/>
          <p:cNvSpPr>
            <a:spLocks noGrp="1"/>
          </p:cNvSpPr>
          <p:nvPr>
            <p:ph idx="1"/>
          </p:nvPr>
        </p:nvSpPr>
        <p:spPr/>
        <p:txBody>
          <a:bodyPr/>
          <a:lstStyle/>
          <a:p>
            <a:r>
              <a:rPr lang="fr-FR" dirty="0" smtClean="0"/>
              <a:t>Comprendre l’importance de l’angor comme manifestation de la maladie coronaire: </a:t>
            </a:r>
            <a:r>
              <a:rPr lang="fr-FR" b="1" dirty="0" smtClean="0"/>
              <a:t>épidémiologie</a:t>
            </a:r>
          </a:p>
          <a:p>
            <a:endParaRPr lang="fr-FR" dirty="0" smtClean="0"/>
          </a:p>
          <a:p>
            <a:r>
              <a:rPr lang="fr-FR" dirty="0" smtClean="0"/>
              <a:t>Comprendre la </a:t>
            </a:r>
            <a:r>
              <a:rPr lang="fr-FR" b="1" dirty="0" smtClean="0"/>
              <a:t>physiopathologie</a:t>
            </a:r>
            <a:r>
              <a:rPr lang="fr-FR" dirty="0" smtClean="0"/>
              <a:t> de l’angor stable</a:t>
            </a:r>
          </a:p>
          <a:p>
            <a:endParaRPr lang="fr-FR" dirty="0" smtClean="0"/>
          </a:p>
          <a:p>
            <a:r>
              <a:rPr lang="fr-FR" dirty="0" smtClean="0"/>
              <a:t>Evoquer le </a:t>
            </a:r>
            <a:r>
              <a:rPr lang="fr-FR" b="1" dirty="0" smtClean="0"/>
              <a:t>diagnostic</a:t>
            </a:r>
            <a:r>
              <a:rPr lang="fr-FR" dirty="0" smtClean="0"/>
              <a:t> sur l’interrogatoire</a:t>
            </a:r>
          </a:p>
          <a:p>
            <a:endParaRPr lang="fr-FR" dirty="0" smtClean="0"/>
          </a:p>
          <a:p>
            <a:r>
              <a:rPr lang="fr-FR" dirty="0" smtClean="0"/>
              <a:t>Connaitre les différents examens </a:t>
            </a:r>
            <a:r>
              <a:rPr lang="fr-FR" dirty="0" err="1" smtClean="0"/>
              <a:t>paracliniques</a:t>
            </a:r>
            <a:endParaRPr lang="fr-FR" dirty="0" smtClean="0"/>
          </a:p>
          <a:p>
            <a:endParaRPr lang="fr-FR" dirty="0" smtClean="0"/>
          </a:p>
          <a:p>
            <a:r>
              <a:rPr lang="fr-FR" dirty="0" smtClean="0"/>
              <a:t>Identifier les facteurs de mauvais </a:t>
            </a:r>
            <a:r>
              <a:rPr lang="fr-FR" b="1" dirty="0" smtClean="0"/>
              <a:t>pronostic</a:t>
            </a:r>
          </a:p>
          <a:p>
            <a:endParaRPr lang="fr-FR" dirty="0" smtClean="0"/>
          </a:p>
          <a:p>
            <a:r>
              <a:rPr lang="fr-FR" dirty="0" smtClean="0"/>
              <a:t>Connaitre les principes du </a:t>
            </a:r>
            <a:r>
              <a:rPr lang="fr-FR" b="1" dirty="0" smtClean="0"/>
              <a:t>traitement</a:t>
            </a:r>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2</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Classification clinique</a:t>
            </a:r>
            <a:endParaRPr lang="fr-FR" dirty="0"/>
          </a:p>
        </p:txBody>
      </p:sp>
      <p:sp>
        <p:nvSpPr>
          <p:cNvPr id="3" name="Espace réservé du contenu 2"/>
          <p:cNvSpPr>
            <a:spLocks noGrp="1"/>
          </p:cNvSpPr>
          <p:nvPr>
            <p:ph idx="1"/>
          </p:nvPr>
        </p:nvSpPr>
        <p:spPr/>
        <p:txBody>
          <a:bodyPr/>
          <a:lstStyle/>
          <a:p>
            <a:r>
              <a:rPr lang="fr-FR" b="1" dirty="0" smtClean="0"/>
              <a:t>Angor typique:  3/3</a:t>
            </a:r>
          </a:p>
          <a:p>
            <a:pPr marL="457200" indent="-457200">
              <a:buFont typeface="+mj-lt"/>
              <a:buAutoNum type="arabicPeriod"/>
            </a:pPr>
            <a:r>
              <a:rPr lang="fr-FR" dirty="0" smtClean="0"/>
              <a:t>Gène constrictive dans le thorax, le cou, la joue ou le bras</a:t>
            </a:r>
          </a:p>
          <a:p>
            <a:pPr marL="457200" indent="-457200">
              <a:buFont typeface="+mj-lt"/>
              <a:buAutoNum type="arabicPeriod"/>
            </a:pPr>
            <a:r>
              <a:rPr lang="fr-FR" dirty="0" smtClean="0"/>
              <a:t>Provoquée par l’effort</a:t>
            </a:r>
          </a:p>
          <a:p>
            <a:pPr marL="457200" indent="-457200">
              <a:buFont typeface="+mj-lt"/>
              <a:buAutoNum type="arabicPeriod"/>
            </a:pPr>
            <a:r>
              <a:rPr lang="fr-FR" dirty="0" smtClean="0"/>
              <a:t>Soulagée par le repos ou les dérivés nitrés dans les 5 min</a:t>
            </a:r>
          </a:p>
          <a:p>
            <a:endParaRPr lang="fr-FR" b="1" dirty="0" smtClean="0"/>
          </a:p>
          <a:p>
            <a:r>
              <a:rPr lang="fr-FR" b="1" dirty="0" smtClean="0"/>
              <a:t>Angor atypique:  2/3</a:t>
            </a:r>
          </a:p>
          <a:p>
            <a:endParaRPr lang="fr-FR" b="1" dirty="0" smtClean="0"/>
          </a:p>
          <a:p>
            <a:r>
              <a:rPr lang="fr-FR" b="1" dirty="0" smtClean="0"/>
              <a:t>Douleur non angineuse: 0-1/3</a:t>
            </a:r>
          </a:p>
          <a:p>
            <a:endParaRPr lang="fr-FR" b="1" dirty="0" smtClean="0"/>
          </a:p>
          <a:p>
            <a:endParaRPr lang="fr-FR" b="1"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20</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Sévérité de l’angor selon la Canadian </a:t>
            </a:r>
            <a:r>
              <a:rPr lang="fr-FR" dirty="0" err="1" smtClean="0"/>
              <a:t>Cardiovascular</a:t>
            </a:r>
            <a:r>
              <a:rPr lang="fr-FR" dirty="0" smtClean="0"/>
              <a:t> Society</a:t>
            </a:r>
            <a:endParaRPr lang="fr-FR" dirty="0"/>
          </a:p>
        </p:txBody>
      </p:sp>
      <p:sp>
        <p:nvSpPr>
          <p:cNvPr id="3" name="Espace réservé du contenu 2"/>
          <p:cNvSpPr>
            <a:spLocks noGrp="1"/>
          </p:cNvSpPr>
          <p:nvPr>
            <p:ph idx="1"/>
          </p:nvPr>
        </p:nvSpPr>
        <p:spPr/>
        <p:txBody>
          <a:bodyPr>
            <a:normAutofit/>
          </a:bodyPr>
          <a:lstStyle/>
          <a:p>
            <a:r>
              <a:rPr lang="fr-FR" b="1" dirty="0" smtClean="0"/>
              <a:t>Classe 1</a:t>
            </a:r>
            <a:r>
              <a:rPr lang="fr-FR" dirty="0" smtClean="0"/>
              <a:t>. </a:t>
            </a:r>
            <a:r>
              <a:rPr lang="fr-FR" b="1" dirty="0" smtClean="0"/>
              <a:t>Angor aux efforts intenses</a:t>
            </a:r>
            <a:r>
              <a:rPr lang="fr-FR" dirty="0" smtClean="0"/>
              <a:t>: Activités soutenues, rapides ou prolongées.</a:t>
            </a:r>
          </a:p>
          <a:p>
            <a:endParaRPr lang="fr-FR" dirty="0" smtClean="0"/>
          </a:p>
          <a:p>
            <a:r>
              <a:rPr lang="fr-FR" b="1" dirty="0" smtClean="0"/>
              <a:t>Classe 2</a:t>
            </a:r>
            <a:r>
              <a:rPr lang="fr-FR" dirty="0" smtClean="0"/>
              <a:t>. </a:t>
            </a:r>
            <a:r>
              <a:rPr lang="fr-FR" b="1" dirty="0" smtClean="0"/>
              <a:t>Angor aux efforts modérés: </a:t>
            </a:r>
            <a:r>
              <a:rPr lang="fr-FR" dirty="0" smtClean="0"/>
              <a:t>Limitation discrète des activités ordinaires quand elles sont réalisées rapidement, après les repas, au froid, en émotion, le matin, en pente ou montée d’escaliers &gt; 1 étage.</a:t>
            </a:r>
          </a:p>
          <a:p>
            <a:endParaRPr lang="fr-FR" dirty="0" smtClean="0"/>
          </a:p>
          <a:p>
            <a:r>
              <a:rPr lang="fr-FR" b="1" dirty="0" smtClean="0"/>
              <a:t>Classe 3</a:t>
            </a:r>
            <a:r>
              <a:rPr lang="fr-FR" dirty="0" smtClean="0"/>
              <a:t>. </a:t>
            </a:r>
            <a:r>
              <a:rPr lang="fr-FR" b="1" dirty="0" smtClean="0"/>
              <a:t>Angor aux efforts légers: </a:t>
            </a:r>
            <a:r>
              <a:rPr lang="fr-FR" dirty="0" smtClean="0"/>
              <a:t>Marche de 100 ou 200m, ascension de quelques escaliers.</a:t>
            </a:r>
          </a:p>
          <a:p>
            <a:endParaRPr lang="fr-FR" dirty="0" smtClean="0"/>
          </a:p>
          <a:p>
            <a:r>
              <a:rPr lang="fr-FR" b="1" dirty="0" smtClean="0"/>
              <a:t>Classe 4</a:t>
            </a:r>
            <a:r>
              <a:rPr lang="fr-FR" dirty="0" smtClean="0"/>
              <a:t>: </a:t>
            </a:r>
            <a:r>
              <a:rPr lang="fr-FR" b="1" dirty="0" smtClean="0"/>
              <a:t>Angor au repos</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21</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Démarche diagnostique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solidFill>
                  <a:schemeClr val="bg1">
                    <a:lumMod val="50000"/>
                  </a:schemeClr>
                </a:solidFill>
              </a:rPr>
              <a:t>Interrogatoire +++: évoque le diagnostic</a:t>
            </a:r>
          </a:p>
          <a:p>
            <a:endParaRPr lang="fr-FR" dirty="0" smtClean="0"/>
          </a:p>
          <a:p>
            <a:r>
              <a:rPr lang="fr-FR" sz="2800" b="1" dirty="0" smtClean="0"/>
              <a:t>Examen physique</a:t>
            </a:r>
          </a:p>
          <a:p>
            <a:r>
              <a:rPr lang="fr-FR" sz="2800" b="1" dirty="0" smtClean="0"/>
              <a:t>Biologie </a:t>
            </a:r>
          </a:p>
          <a:p>
            <a:r>
              <a:rPr lang="fr-FR" sz="2800" b="1" dirty="0" smtClean="0"/>
              <a:t>ECG</a:t>
            </a:r>
          </a:p>
          <a:p>
            <a:r>
              <a:rPr lang="fr-FR" sz="2800" b="1" dirty="0" smtClean="0"/>
              <a:t>Echocardiographie</a:t>
            </a:r>
          </a:p>
          <a:p>
            <a:endParaRPr lang="fr-FR" dirty="0" smtClean="0"/>
          </a:p>
          <a:p>
            <a:r>
              <a:rPr lang="fr-FR" dirty="0" smtClean="0">
                <a:solidFill>
                  <a:schemeClr val="bg1">
                    <a:lumMod val="50000"/>
                  </a:schemeClr>
                </a:solidFill>
              </a:rPr>
              <a:t>Tests d'ischémie     </a:t>
            </a:r>
            <a:r>
              <a:rPr lang="fr-FR" sz="2000" dirty="0" smtClean="0">
                <a:solidFill>
                  <a:schemeClr val="bg1">
                    <a:lumMod val="50000"/>
                  </a:schemeClr>
                </a:solidFill>
                <a:sym typeface="Wingdings" pitchFamily="2" charset="2"/>
              </a:rPr>
              <a:t></a:t>
            </a:r>
            <a:r>
              <a:rPr lang="fr-FR" sz="2000" dirty="0" smtClean="0">
                <a:solidFill>
                  <a:schemeClr val="bg1">
                    <a:lumMod val="50000"/>
                  </a:schemeClr>
                </a:solidFill>
              </a:rPr>
              <a:t>    tests fonctionnels                </a:t>
            </a:r>
          </a:p>
          <a:p>
            <a:endParaRPr lang="fr-FR" dirty="0" smtClean="0">
              <a:solidFill>
                <a:schemeClr val="bg1">
                  <a:lumMod val="50000"/>
                </a:schemeClr>
              </a:solidFill>
            </a:endParaRPr>
          </a:p>
          <a:p>
            <a:r>
              <a:rPr lang="fr-FR" dirty="0" err="1" smtClean="0">
                <a:solidFill>
                  <a:schemeClr val="bg1">
                    <a:lumMod val="50000"/>
                  </a:schemeClr>
                </a:solidFill>
              </a:rPr>
              <a:t>Coroscanner</a:t>
            </a:r>
            <a:r>
              <a:rPr lang="fr-FR" dirty="0" smtClean="0">
                <a:solidFill>
                  <a:schemeClr val="bg1">
                    <a:lumMod val="50000"/>
                  </a:schemeClr>
                </a:solidFill>
              </a:rPr>
              <a:t> </a:t>
            </a:r>
          </a:p>
          <a:p>
            <a:endParaRPr lang="fr-FR" dirty="0" smtClean="0">
              <a:solidFill>
                <a:schemeClr val="bg1">
                  <a:lumMod val="50000"/>
                </a:schemeClr>
              </a:solidFill>
            </a:endParaRPr>
          </a:p>
          <a:p>
            <a:r>
              <a:rPr lang="fr-FR" dirty="0" smtClean="0">
                <a:solidFill>
                  <a:schemeClr val="bg1">
                    <a:lumMod val="50000"/>
                  </a:schemeClr>
                </a:solidFill>
              </a:rPr>
              <a:t>Coronarographie </a:t>
            </a:r>
            <a:endParaRPr lang="fr-FR" dirty="0">
              <a:solidFill>
                <a:schemeClr val="bg1">
                  <a:lumMod val="50000"/>
                </a:schemeClr>
              </a:solidFill>
            </a:endParaRPr>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22</a:t>
            </a:fld>
            <a:endParaRPr lang="fr-FR"/>
          </a:p>
        </p:txBody>
      </p:sp>
      <p:sp>
        <p:nvSpPr>
          <p:cNvPr id="5" name="Espace réservé du contenu 4"/>
          <p:cNvSpPr>
            <a:spLocks noGrp="1"/>
          </p:cNvSpPr>
          <p:nvPr>
            <p:ph sz="quarter" idx="13"/>
          </p:nvPr>
        </p:nvSpPr>
        <p:spPr/>
        <p:txBody>
          <a:bodyPr/>
          <a:lstStyle/>
          <a:p>
            <a:endParaRPr lang="fr-FR"/>
          </a:p>
        </p:txBody>
      </p:sp>
      <p:sp>
        <p:nvSpPr>
          <p:cNvPr id="6" name="Accolade fermante 5"/>
          <p:cNvSpPr/>
          <p:nvPr/>
        </p:nvSpPr>
        <p:spPr>
          <a:xfrm>
            <a:off x="2743200" y="4822019"/>
            <a:ext cx="1049311" cy="13041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ZoneTexte 6"/>
          <p:cNvSpPr txBox="1"/>
          <p:nvPr/>
        </p:nvSpPr>
        <p:spPr>
          <a:xfrm>
            <a:off x="3522689" y="5306678"/>
            <a:ext cx="2863121" cy="400110"/>
          </a:xfrm>
          <a:prstGeom prst="rect">
            <a:avLst/>
          </a:prstGeom>
          <a:noFill/>
        </p:spPr>
        <p:txBody>
          <a:bodyPr wrap="square" rtlCol="0">
            <a:spAutoFit/>
          </a:bodyPr>
          <a:lstStyle/>
          <a:p>
            <a:pPr algn="ctr"/>
            <a:r>
              <a:rPr lang="fr-FR" sz="2000" dirty="0" smtClean="0">
                <a:solidFill>
                  <a:schemeClr val="bg1">
                    <a:lumMod val="50000"/>
                  </a:schemeClr>
                </a:solidFill>
              </a:rPr>
              <a:t>Tests anatomiques</a:t>
            </a:r>
            <a:endParaRPr lang="fr-FR" sz="2000" dirty="0">
              <a:solidFill>
                <a:schemeClr val="bg1">
                  <a:lumMod val="50000"/>
                </a:schemeClr>
              </a:solidFill>
            </a:endParaRPr>
          </a:p>
        </p:txBody>
      </p:sp>
      <p:sp>
        <p:nvSpPr>
          <p:cNvPr id="8" name="Accolade fermante 7"/>
          <p:cNvSpPr/>
          <p:nvPr/>
        </p:nvSpPr>
        <p:spPr>
          <a:xfrm>
            <a:off x="3732551" y="2143592"/>
            <a:ext cx="779488" cy="170887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ZoneTexte 8"/>
          <p:cNvSpPr txBox="1"/>
          <p:nvPr/>
        </p:nvSpPr>
        <p:spPr>
          <a:xfrm>
            <a:off x="4512039" y="2869101"/>
            <a:ext cx="2338465" cy="461665"/>
          </a:xfrm>
          <a:prstGeom prst="rect">
            <a:avLst/>
          </a:prstGeom>
          <a:noFill/>
        </p:spPr>
        <p:txBody>
          <a:bodyPr wrap="square" rtlCol="0">
            <a:spAutoFit/>
          </a:bodyPr>
          <a:lstStyle/>
          <a:p>
            <a:pPr algn="ctr"/>
            <a:r>
              <a:rPr lang="fr-FR" sz="2400" b="1" dirty="0" smtClean="0"/>
              <a:t>Systématiques </a:t>
            </a:r>
            <a:endParaRPr lang="fr-FR" sz="2400" b="1" dirty="0"/>
          </a:p>
        </p:txBody>
      </p:sp>
      <p:sp>
        <p:nvSpPr>
          <p:cNvPr id="10" name="Accolade fermante 9"/>
          <p:cNvSpPr/>
          <p:nvPr/>
        </p:nvSpPr>
        <p:spPr>
          <a:xfrm>
            <a:off x="6071016" y="3582649"/>
            <a:ext cx="524656" cy="254351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ZoneTexte 10"/>
          <p:cNvSpPr txBox="1"/>
          <p:nvPr/>
        </p:nvSpPr>
        <p:spPr>
          <a:xfrm>
            <a:off x="6790545" y="4437089"/>
            <a:ext cx="2280230" cy="646331"/>
          </a:xfrm>
          <a:prstGeom prst="rect">
            <a:avLst/>
          </a:prstGeom>
          <a:noFill/>
        </p:spPr>
        <p:txBody>
          <a:bodyPr wrap="square" rtlCol="0">
            <a:spAutoFit/>
          </a:bodyPr>
          <a:lstStyle/>
          <a:p>
            <a:r>
              <a:rPr lang="fr-FR" dirty="0" smtClean="0">
                <a:solidFill>
                  <a:schemeClr val="bg1">
                    <a:lumMod val="50000"/>
                  </a:schemeClr>
                </a:solidFill>
              </a:rPr>
              <a:t>Confirment le dg</a:t>
            </a:r>
          </a:p>
          <a:p>
            <a:r>
              <a:rPr lang="fr-FR" dirty="0" smtClean="0">
                <a:solidFill>
                  <a:schemeClr val="bg1">
                    <a:lumMod val="50000"/>
                  </a:schemeClr>
                </a:solidFill>
              </a:rPr>
              <a:t>Evaluent le pronostic</a:t>
            </a:r>
            <a:endParaRPr lang="fr-FR"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Examen physique</a:t>
            </a:r>
            <a:endParaRPr lang="fr-FR" dirty="0"/>
          </a:p>
        </p:txBody>
      </p:sp>
      <p:sp>
        <p:nvSpPr>
          <p:cNvPr id="3" name="Espace réservé du contenu 2"/>
          <p:cNvSpPr>
            <a:spLocks noGrp="1"/>
          </p:cNvSpPr>
          <p:nvPr>
            <p:ph idx="1"/>
          </p:nvPr>
        </p:nvSpPr>
        <p:spPr/>
        <p:txBody>
          <a:bodyPr/>
          <a:lstStyle/>
          <a:p>
            <a:r>
              <a:rPr lang="fr-FR" dirty="0" smtClean="0"/>
              <a:t>Souvent négatif </a:t>
            </a:r>
          </a:p>
          <a:p>
            <a:endParaRPr lang="fr-FR" dirty="0" smtClean="0"/>
          </a:p>
          <a:p>
            <a:r>
              <a:rPr lang="fr-FR" dirty="0" smtClean="0"/>
              <a:t>Etiologies ou facteurs aggravants: Anémie, souffle aortique</a:t>
            </a:r>
          </a:p>
          <a:p>
            <a:endParaRPr lang="fr-FR" dirty="0" smtClean="0"/>
          </a:p>
          <a:p>
            <a:r>
              <a:rPr lang="fr-FR" dirty="0" smtClean="0"/>
              <a:t>FDR: HTA, BMI</a:t>
            </a:r>
          </a:p>
          <a:p>
            <a:endParaRPr lang="fr-FR" dirty="0" smtClean="0"/>
          </a:p>
          <a:p>
            <a:r>
              <a:rPr lang="fr-FR" dirty="0" smtClean="0"/>
              <a:t>Autres localisations de l’athérosclérose: Pouls, auscultation carotide, anévrysme de l’aorte abdominale</a:t>
            </a:r>
          </a:p>
          <a:p>
            <a:endParaRPr lang="fr-FR" dirty="0" smtClean="0"/>
          </a:p>
          <a:p>
            <a:r>
              <a:rPr lang="fr-FR" dirty="0" smtClean="0"/>
              <a:t>La reproduction de la douleur à la palpation est en faveur d’une douleur pariétale</a:t>
            </a:r>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23</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Biologie </a:t>
            </a:r>
            <a:endParaRPr lang="fr-FR" dirty="0"/>
          </a:p>
        </p:txBody>
      </p:sp>
      <p:sp>
        <p:nvSpPr>
          <p:cNvPr id="3" name="Espace réservé du contenu 2"/>
          <p:cNvSpPr>
            <a:spLocks noGrp="1"/>
          </p:cNvSpPr>
          <p:nvPr>
            <p:ph idx="1"/>
          </p:nvPr>
        </p:nvSpPr>
        <p:spPr/>
        <p:txBody>
          <a:bodyPr/>
          <a:lstStyle/>
          <a:p>
            <a:r>
              <a:rPr lang="fr-FR" dirty="0" smtClean="0"/>
              <a:t>NFS</a:t>
            </a:r>
          </a:p>
          <a:p>
            <a:endParaRPr lang="fr-FR" dirty="0" smtClean="0"/>
          </a:p>
          <a:p>
            <a:r>
              <a:rPr lang="fr-FR" dirty="0" smtClean="0"/>
              <a:t>Glycémie, </a:t>
            </a:r>
            <a:r>
              <a:rPr lang="fr-FR" dirty="0" err="1" smtClean="0"/>
              <a:t>Hb</a:t>
            </a:r>
            <a:r>
              <a:rPr lang="fr-FR" dirty="0" smtClean="0"/>
              <a:t> A1c</a:t>
            </a:r>
          </a:p>
          <a:p>
            <a:endParaRPr lang="fr-FR" dirty="0" smtClean="0"/>
          </a:p>
          <a:p>
            <a:r>
              <a:rPr lang="fr-FR" dirty="0" smtClean="0"/>
              <a:t>Bilan lipidique</a:t>
            </a:r>
          </a:p>
          <a:p>
            <a:endParaRPr lang="fr-FR" dirty="0" smtClean="0"/>
          </a:p>
          <a:p>
            <a:r>
              <a:rPr lang="fr-FR" dirty="0" smtClean="0"/>
              <a:t>Créatinine (DFG), ALAT, ASAT</a:t>
            </a:r>
          </a:p>
          <a:p>
            <a:endParaRPr lang="fr-FR" dirty="0" smtClean="0"/>
          </a:p>
          <a:p>
            <a:r>
              <a:rPr lang="fr-FR" dirty="0" smtClean="0"/>
              <a:t>Bilan thyroïdien si clinique en faveur</a:t>
            </a:r>
          </a:p>
          <a:p>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24</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ECG</a:t>
            </a:r>
            <a:endParaRPr lang="fr-FR" dirty="0"/>
          </a:p>
        </p:txBody>
      </p:sp>
      <p:sp>
        <p:nvSpPr>
          <p:cNvPr id="3" name="Espace réservé du contenu 2"/>
          <p:cNvSpPr>
            <a:spLocks noGrp="1"/>
          </p:cNvSpPr>
          <p:nvPr>
            <p:ph idx="1"/>
          </p:nvPr>
        </p:nvSpPr>
        <p:spPr/>
        <p:txBody>
          <a:bodyPr/>
          <a:lstStyle/>
          <a:p>
            <a:pPr>
              <a:lnSpc>
                <a:spcPct val="200000"/>
              </a:lnSpc>
            </a:pPr>
            <a:r>
              <a:rPr lang="fr-FR" dirty="0" smtClean="0"/>
              <a:t>L’ECG inter-critique est le plus souvent normal</a:t>
            </a:r>
          </a:p>
          <a:p>
            <a:pPr>
              <a:lnSpc>
                <a:spcPct val="200000"/>
              </a:lnSpc>
            </a:pPr>
            <a:r>
              <a:rPr lang="fr-FR" dirty="0" smtClean="0"/>
              <a:t>Il peut montrer des séquelles d’infarctus (ondes Q de nécrose)</a:t>
            </a:r>
          </a:p>
          <a:p>
            <a:pPr>
              <a:lnSpc>
                <a:spcPct val="200000"/>
              </a:lnSpc>
            </a:pPr>
            <a:r>
              <a:rPr lang="fr-FR" dirty="0" smtClean="0"/>
              <a:t>Des signes d’hypertrophie ventriculaire gauche peuvent se voir en cas d’HTA, de CMH ou de rétrécissement aortique</a:t>
            </a:r>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25</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Echocardiographie </a:t>
            </a:r>
            <a:endParaRPr lang="fr-FR" dirty="0"/>
          </a:p>
        </p:txBody>
      </p:sp>
      <p:sp>
        <p:nvSpPr>
          <p:cNvPr id="3" name="Espace réservé du contenu 2"/>
          <p:cNvSpPr>
            <a:spLocks noGrp="1"/>
          </p:cNvSpPr>
          <p:nvPr>
            <p:ph idx="1"/>
          </p:nvPr>
        </p:nvSpPr>
        <p:spPr/>
        <p:txBody>
          <a:bodyPr/>
          <a:lstStyle/>
          <a:p>
            <a:r>
              <a:rPr lang="fr-FR" dirty="0" smtClean="0"/>
              <a:t>Peut être normale</a:t>
            </a:r>
          </a:p>
          <a:p>
            <a:endParaRPr lang="fr-FR" dirty="0" smtClean="0"/>
          </a:p>
          <a:p>
            <a:r>
              <a:rPr lang="fr-FR" dirty="0" smtClean="0"/>
              <a:t>Evalue la fonction VG</a:t>
            </a:r>
          </a:p>
          <a:p>
            <a:endParaRPr lang="fr-FR" dirty="0" smtClean="0"/>
          </a:p>
          <a:p>
            <a:r>
              <a:rPr lang="fr-FR" dirty="0" smtClean="0"/>
              <a:t>Elimine une valvulopathie aortique, une CMH</a:t>
            </a:r>
          </a:p>
          <a:p>
            <a:endParaRPr lang="fr-FR" dirty="0" smtClean="0"/>
          </a:p>
          <a:p>
            <a:r>
              <a:rPr lang="fr-FR" dirty="0" smtClean="0"/>
              <a:t>Peut  montrer des zones </a:t>
            </a:r>
            <a:r>
              <a:rPr lang="fr-FR" dirty="0" err="1" smtClean="0"/>
              <a:t>akinétique</a:t>
            </a:r>
            <a:r>
              <a:rPr lang="fr-FR" dirty="0" smtClean="0"/>
              <a:t> si IDM ancien</a:t>
            </a:r>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26</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Démarche diagnostique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solidFill>
                  <a:schemeClr val="bg1">
                    <a:lumMod val="50000"/>
                  </a:schemeClr>
                </a:solidFill>
              </a:rPr>
              <a:t>Interrogatoire +++: évoque le diagnostic</a:t>
            </a:r>
          </a:p>
          <a:p>
            <a:endParaRPr lang="fr-FR" dirty="0" smtClean="0"/>
          </a:p>
          <a:p>
            <a:r>
              <a:rPr lang="fr-FR" dirty="0" smtClean="0">
                <a:solidFill>
                  <a:schemeClr val="bg1">
                    <a:lumMod val="50000"/>
                  </a:schemeClr>
                </a:solidFill>
              </a:rPr>
              <a:t>Examen physique</a:t>
            </a:r>
          </a:p>
          <a:p>
            <a:r>
              <a:rPr lang="fr-FR" dirty="0" smtClean="0">
                <a:solidFill>
                  <a:schemeClr val="bg1">
                    <a:lumMod val="50000"/>
                  </a:schemeClr>
                </a:solidFill>
              </a:rPr>
              <a:t>Biologie </a:t>
            </a:r>
          </a:p>
          <a:p>
            <a:r>
              <a:rPr lang="fr-FR" dirty="0" smtClean="0">
                <a:solidFill>
                  <a:schemeClr val="bg1">
                    <a:lumMod val="50000"/>
                  </a:schemeClr>
                </a:solidFill>
              </a:rPr>
              <a:t>ECG</a:t>
            </a:r>
          </a:p>
          <a:p>
            <a:r>
              <a:rPr lang="fr-FR" dirty="0" err="1" smtClean="0">
                <a:solidFill>
                  <a:schemeClr val="bg1">
                    <a:lumMod val="50000"/>
                  </a:schemeClr>
                </a:solidFill>
              </a:rPr>
              <a:t>Echcardiographie</a:t>
            </a:r>
            <a:endParaRPr lang="fr-FR" dirty="0" smtClean="0">
              <a:solidFill>
                <a:schemeClr val="bg1">
                  <a:lumMod val="50000"/>
                </a:schemeClr>
              </a:solidFill>
            </a:endParaRPr>
          </a:p>
          <a:p>
            <a:endParaRPr lang="fr-FR" dirty="0" smtClean="0"/>
          </a:p>
          <a:p>
            <a:r>
              <a:rPr lang="fr-FR" sz="2400" b="1" dirty="0" smtClean="0"/>
              <a:t>Tests d'ischémie     </a:t>
            </a:r>
            <a:r>
              <a:rPr lang="fr-FR" sz="2400" b="1" dirty="0" smtClean="0">
                <a:sym typeface="Wingdings" pitchFamily="2" charset="2"/>
              </a:rPr>
              <a:t></a:t>
            </a:r>
            <a:r>
              <a:rPr lang="fr-FR" sz="2400" b="1" dirty="0" smtClean="0"/>
              <a:t>    tests fonctionnels                </a:t>
            </a:r>
          </a:p>
          <a:p>
            <a:endParaRPr lang="fr-FR" dirty="0" smtClean="0"/>
          </a:p>
          <a:p>
            <a:r>
              <a:rPr lang="fr-FR" dirty="0" err="1" smtClean="0">
                <a:solidFill>
                  <a:schemeClr val="bg1">
                    <a:lumMod val="50000"/>
                  </a:schemeClr>
                </a:solidFill>
              </a:rPr>
              <a:t>Coroscanner</a:t>
            </a:r>
            <a:r>
              <a:rPr lang="fr-FR" dirty="0" smtClean="0">
                <a:solidFill>
                  <a:schemeClr val="bg1">
                    <a:lumMod val="50000"/>
                  </a:schemeClr>
                </a:solidFill>
              </a:rPr>
              <a:t> </a:t>
            </a:r>
          </a:p>
          <a:p>
            <a:endParaRPr lang="fr-FR" dirty="0" smtClean="0">
              <a:solidFill>
                <a:schemeClr val="bg1">
                  <a:lumMod val="50000"/>
                </a:schemeClr>
              </a:solidFill>
            </a:endParaRPr>
          </a:p>
          <a:p>
            <a:r>
              <a:rPr lang="fr-FR" dirty="0" smtClean="0">
                <a:solidFill>
                  <a:schemeClr val="bg1">
                    <a:lumMod val="50000"/>
                  </a:schemeClr>
                </a:solidFill>
              </a:rPr>
              <a:t>Coronarographie </a:t>
            </a:r>
            <a:endParaRPr lang="fr-FR" dirty="0">
              <a:solidFill>
                <a:schemeClr val="bg1">
                  <a:lumMod val="50000"/>
                </a:schemeClr>
              </a:solidFill>
            </a:endParaRPr>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27</a:t>
            </a:fld>
            <a:endParaRPr lang="fr-FR"/>
          </a:p>
        </p:txBody>
      </p:sp>
      <p:sp>
        <p:nvSpPr>
          <p:cNvPr id="5" name="Espace réservé du contenu 4"/>
          <p:cNvSpPr>
            <a:spLocks noGrp="1"/>
          </p:cNvSpPr>
          <p:nvPr>
            <p:ph sz="quarter" idx="13"/>
          </p:nvPr>
        </p:nvSpPr>
        <p:spPr/>
        <p:txBody>
          <a:bodyPr/>
          <a:lstStyle/>
          <a:p>
            <a:endParaRPr lang="fr-FR"/>
          </a:p>
        </p:txBody>
      </p:sp>
      <p:sp>
        <p:nvSpPr>
          <p:cNvPr id="6" name="Accolade fermante 5"/>
          <p:cNvSpPr/>
          <p:nvPr/>
        </p:nvSpPr>
        <p:spPr>
          <a:xfrm>
            <a:off x="2743200" y="4822019"/>
            <a:ext cx="1049311" cy="13041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ZoneTexte 6"/>
          <p:cNvSpPr txBox="1"/>
          <p:nvPr/>
        </p:nvSpPr>
        <p:spPr>
          <a:xfrm>
            <a:off x="3522689" y="5306678"/>
            <a:ext cx="2863121" cy="400110"/>
          </a:xfrm>
          <a:prstGeom prst="rect">
            <a:avLst/>
          </a:prstGeom>
          <a:noFill/>
        </p:spPr>
        <p:txBody>
          <a:bodyPr wrap="square" rtlCol="0">
            <a:spAutoFit/>
          </a:bodyPr>
          <a:lstStyle/>
          <a:p>
            <a:pPr algn="ctr"/>
            <a:r>
              <a:rPr lang="fr-FR" sz="2000" dirty="0" smtClean="0">
                <a:solidFill>
                  <a:schemeClr val="bg1">
                    <a:lumMod val="50000"/>
                  </a:schemeClr>
                </a:solidFill>
              </a:rPr>
              <a:t>Tests anatomiques</a:t>
            </a:r>
            <a:endParaRPr lang="fr-FR" sz="2000" dirty="0">
              <a:solidFill>
                <a:schemeClr val="bg1">
                  <a:lumMod val="50000"/>
                </a:schemeClr>
              </a:solidFill>
            </a:endParaRPr>
          </a:p>
        </p:txBody>
      </p:sp>
      <p:sp>
        <p:nvSpPr>
          <p:cNvPr id="8" name="Accolade fermante 7"/>
          <p:cNvSpPr/>
          <p:nvPr/>
        </p:nvSpPr>
        <p:spPr>
          <a:xfrm>
            <a:off x="3013023" y="2143593"/>
            <a:ext cx="779488" cy="143905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ZoneTexte 8"/>
          <p:cNvSpPr txBox="1"/>
          <p:nvPr/>
        </p:nvSpPr>
        <p:spPr>
          <a:xfrm>
            <a:off x="3732551" y="2638269"/>
            <a:ext cx="2338465" cy="369332"/>
          </a:xfrm>
          <a:prstGeom prst="rect">
            <a:avLst/>
          </a:prstGeom>
          <a:noFill/>
        </p:spPr>
        <p:txBody>
          <a:bodyPr wrap="square" rtlCol="0">
            <a:spAutoFit/>
          </a:bodyPr>
          <a:lstStyle/>
          <a:p>
            <a:pPr algn="ctr"/>
            <a:r>
              <a:rPr lang="fr-FR" dirty="0" smtClean="0">
                <a:solidFill>
                  <a:schemeClr val="bg1">
                    <a:lumMod val="50000"/>
                  </a:schemeClr>
                </a:solidFill>
              </a:rPr>
              <a:t>Systématiques </a:t>
            </a:r>
            <a:endParaRPr lang="fr-FR" dirty="0">
              <a:solidFill>
                <a:schemeClr val="bg1">
                  <a:lumMod val="50000"/>
                </a:schemeClr>
              </a:solidFill>
            </a:endParaRPr>
          </a:p>
        </p:txBody>
      </p:sp>
      <p:sp>
        <p:nvSpPr>
          <p:cNvPr id="10" name="Accolade fermante 9"/>
          <p:cNvSpPr/>
          <p:nvPr/>
        </p:nvSpPr>
        <p:spPr>
          <a:xfrm>
            <a:off x="6595672" y="3550262"/>
            <a:ext cx="524656" cy="254351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ZoneTexte 10"/>
          <p:cNvSpPr txBox="1"/>
          <p:nvPr/>
        </p:nvSpPr>
        <p:spPr>
          <a:xfrm>
            <a:off x="7120328" y="4498853"/>
            <a:ext cx="2280230" cy="646331"/>
          </a:xfrm>
          <a:prstGeom prst="rect">
            <a:avLst/>
          </a:prstGeom>
          <a:noFill/>
        </p:spPr>
        <p:txBody>
          <a:bodyPr wrap="square" rtlCol="0">
            <a:spAutoFit/>
          </a:bodyPr>
          <a:lstStyle/>
          <a:p>
            <a:r>
              <a:rPr lang="fr-FR" b="1" dirty="0" smtClean="0"/>
              <a:t>Confirment le dg</a:t>
            </a:r>
          </a:p>
          <a:p>
            <a:r>
              <a:rPr lang="fr-FR" b="1" dirty="0" smtClean="0"/>
              <a:t>Evaluent le pronostic</a:t>
            </a:r>
            <a:endParaRPr lang="fr-FR"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dirty="0">
              <a:solidFill>
                <a:schemeClr val="tx1"/>
              </a:solidFill>
            </a:endParaRPr>
          </a:p>
        </p:txBody>
      </p:sp>
      <p:sp>
        <p:nvSpPr>
          <p:cNvPr id="5" name="Espace réservé du texte 4"/>
          <p:cNvSpPr>
            <a:spLocks noGrp="1"/>
          </p:cNvSpPr>
          <p:nvPr>
            <p:ph type="body" sz="quarter" idx="14"/>
          </p:nvPr>
        </p:nvSpPr>
        <p:spPr/>
        <p:txBody>
          <a:bodyPr/>
          <a:lstStyle/>
          <a:p>
            <a:endParaRPr lang="fr-FR"/>
          </a:p>
        </p:txBody>
      </p:sp>
      <p:pic>
        <p:nvPicPr>
          <p:cNvPr id="4" name="Picture 2"/>
          <p:cNvPicPr>
            <a:picLocks noGrp="1" noChangeAspect="1" noChangeArrowheads="1"/>
          </p:cNvPicPr>
          <p:nvPr>
            <p:ph idx="4294967295"/>
          </p:nvPr>
        </p:nvPicPr>
        <p:blipFill>
          <a:blip r:embed="rId3" cstate="print"/>
          <a:stretch>
            <a:fillRect/>
          </a:stretch>
        </p:blipFill>
        <p:spPr bwMode="auto">
          <a:xfrm>
            <a:off x="1244183" y="1600200"/>
            <a:ext cx="688657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Epreuve d’effort</a:t>
            </a:r>
            <a:endParaRPr lang="fr-FR" dirty="0"/>
          </a:p>
        </p:txBody>
      </p:sp>
      <p:sp>
        <p:nvSpPr>
          <p:cNvPr id="3" name="Espace réservé du contenu 2"/>
          <p:cNvSpPr>
            <a:spLocks noGrp="1"/>
          </p:cNvSpPr>
          <p:nvPr>
            <p:ph idx="1"/>
          </p:nvPr>
        </p:nvSpPr>
        <p:spPr/>
        <p:txBody>
          <a:bodyPr>
            <a:normAutofit/>
          </a:bodyPr>
          <a:lstStyle/>
          <a:p>
            <a:r>
              <a:rPr lang="fr-FR" dirty="0" smtClean="0"/>
              <a:t>Recherche un angor et/ou un sous décalage ST horizontal ≥ 1mm au cours d'un effort sur tapis roulant ou bicyclette. </a:t>
            </a:r>
          </a:p>
          <a:p>
            <a:endParaRPr lang="fr-FR" dirty="0" smtClean="0"/>
          </a:p>
          <a:p>
            <a:r>
              <a:rPr lang="fr-FR" dirty="0" smtClean="0"/>
              <a:t>Un test négatif n'élimine pas une coronaropathie mais rend la possibilité d'une atteinte sévère peu probable.</a:t>
            </a:r>
          </a:p>
          <a:p>
            <a:endParaRPr lang="fr-FR" dirty="0" smtClean="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29</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Epidémiologie </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7812088" y="6470650"/>
            <a:ext cx="1331912" cy="365125"/>
          </a:xfrm>
        </p:spPr>
        <p:txBody>
          <a:bodyPr/>
          <a:lstStyle/>
          <a:p>
            <a:fld id="{D9ABA87C-3278-0B41-B1A8-CE9B522DDCED}" type="slidenum">
              <a:rPr lang="fr-FR" smtClean="0"/>
              <a:pPr/>
              <a:t>30</a:t>
            </a:fld>
            <a:endParaRPr lang="fr-FR"/>
          </a:p>
        </p:txBody>
      </p:sp>
      <p:pic>
        <p:nvPicPr>
          <p:cNvPr id="5122" name="Picture 2"/>
          <p:cNvPicPr>
            <a:picLocks noChangeAspect="1" noChangeArrowheads="1"/>
          </p:cNvPicPr>
          <p:nvPr/>
        </p:nvPicPr>
        <p:blipFill>
          <a:blip r:embed="rId2"/>
          <a:srcRect/>
          <a:stretch>
            <a:fillRect/>
          </a:stretch>
        </p:blipFill>
        <p:spPr bwMode="auto">
          <a:xfrm>
            <a:off x="4067175" y="786984"/>
            <a:ext cx="5076825" cy="4114800"/>
          </a:xfrm>
          <a:prstGeom prst="rect">
            <a:avLst/>
          </a:prstGeom>
          <a:noFill/>
          <a:ln w="9525">
            <a:noFill/>
            <a:miter lim="800000"/>
            <a:headEnd/>
            <a:tailEnd/>
          </a:ln>
        </p:spPr>
      </p:pic>
      <p:pic>
        <p:nvPicPr>
          <p:cNvPr id="7" name="Picture 2" descr="http://www.docvadis.fr/docteur-dary/document-content/docteur-dary/scintigrphie_myocardiaque_chru_de_limoges/fr/data/1289931425995Original.jpg"/>
          <p:cNvPicPr>
            <a:picLocks noChangeAspect="1" noChangeArrowheads="1"/>
          </p:cNvPicPr>
          <p:nvPr/>
        </p:nvPicPr>
        <p:blipFill>
          <a:blip r:embed="rId3"/>
          <a:srcRect/>
          <a:stretch>
            <a:fillRect/>
          </a:stretch>
        </p:blipFill>
        <p:spPr bwMode="auto">
          <a:xfrm>
            <a:off x="0" y="1820524"/>
            <a:ext cx="3997325"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Imageries de stress</a:t>
            </a:r>
            <a:endParaRPr lang="fr-FR" dirty="0"/>
          </a:p>
        </p:txBody>
      </p:sp>
      <p:sp>
        <p:nvSpPr>
          <p:cNvPr id="3" name="Espace réservé du contenu 2"/>
          <p:cNvSpPr>
            <a:spLocks noGrp="1"/>
          </p:cNvSpPr>
          <p:nvPr>
            <p:ph idx="1"/>
          </p:nvPr>
        </p:nvSpPr>
        <p:spPr/>
        <p:txBody>
          <a:bodyPr>
            <a:normAutofit/>
          </a:bodyPr>
          <a:lstStyle/>
          <a:p>
            <a:r>
              <a:rPr lang="fr-FR" dirty="0" smtClean="0"/>
              <a:t>Si ECG anormal (BBG, sous décalage ST&gt;1mm) ou quand le patient ne peut pas exercer.</a:t>
            </a:r>
          </a:p>
          <a:p>
            <a:endParaRPr lang="fr-FR" dirty="0" smtClean="0"/>
          </a:p>
          <a:p>
            <a:r>
              <a:rPr lang="fr-FR" dirty="0" smtClean="0"/>
              <a:t>Ces techniques sont plus fiables que l'épreuve d'effort et permettent de localiser le territoire d'ischémie.</a:t>
            </a:r>
          </a:p>
          <a:p>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31</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lvl="0"/>
            <a:r>
              <a:rPr lang="fr-FR" b="1" dirty="0" smtClean="0"/>
              <a:t>Scintigraphie myocardique</a:t>
            </a:r>
            <a:r>
              <a:rPr lang="fr-FR" dirty="0" smtClean="0"/>
              <a:t>: Les zones ischémiques ne fixent pas suffisamment un traceur radioactif (technétium 99m) lors d'un effort ou d’un stress pharmacologique (</a:t>
            </a:r>
            <a:r>
              <a:rPr lang="fr-FR" sz="1800" dirty="0" smtClean="0"/>
              <a:t>injection d'un vasodilatateur: le </a:t>
            </a:r>
            <a:r>
              <a:rPr lang="fr-FR" sz="1800" dirty="0" err="1" smtClean="0"/>
              <a:t>dipyridamol</a:t>
            </a:r>
            <a:r>
              <a:rPr lang="fr-FR" sz="1800" dirty="0" smtClean="0"/>
              <a:t> </a:t>
            </a:r>
            <a:r>
              <a:rPr lang="fr-FR" sz="1800" dirty="0" smtClean="0">
                <a:sym typeface="Wingdings" pitchFamily="2" charset="2"/>
              </a:rPr>
              <a:t></a:t>
            </a:r>
            <a:r>
              <a:rPr lang="fr-FR" dirty="0" smtClean="0">
                <a:sym typeface="Wingdings" pitchFamily="2" charset="2"/>
              </a:rPr>
              <a:t> </a:t>
            </a:r>
            <a:r>
              <a:rPr lang="fr-FR" sz="1800" dirty="0" smtClean="0">
                <a:sym typeface="Wingdings" pitchFamily="2" charset="2"/>
              </a:rPr>
              <a:t>aggravation de l'ischémie en dilatant les coronaires saines plus que les pathologiques</a:t>
            </a:r>
            <a:r>
              <a:rPr lang="fr-FR" dirty="0" smtClean="0"/>
              <a:t>)</a:t>
            </a:r>
          </a:p>
          <a:p>
            <a:pPr lvl="0"/>
            <a:endParaRPr lang="fr-FR" dirty="0" smtClean="0"/>
          </a:p>
          <a:p>
            <a:r>
              <a:rPr lang="fr-FR" b="1" dirty="0" smtClean="0"/>
              <a:t>Echocardiographie de stress</a:t>
            </a:r>
            <a:r>
              <a:rPr lang="fr-FR" dirty="0" smtClean="0"/>
              <a:t>: les zones ischémiques deviennent </a:t>
            </a:r>
            <a:r>
              <a:rPr lang="fr-FR" dirty="0" err="1" smtClean="0"/>
              <a:t>hypokinétiques</a:t>
            </a:r>
            <a:r>
              <a:rPr lang="fr-FR" dirty="0" smtClean="0"/>
              <a:t> lors d'un effort ou d’un stress pharmacologique (</a:t>
            </a:r>
            <a:r>
              <a:rPr lang="fr-FR" sz="1800" dirty="0" smtClean="0"/>
              <a:t>injection d'un agent </a:t>
            </a:r>
            <a:r>
              <a:rPr lang="fr-FR" sz="1800" dirty="0" err="1" smtClean="0"/>
              <a:t>inotrope</a:t>
            </a:r>
            <a:r>
              <a:rPr lang="fr-FR" sz="1800" dirty="0" smtClean="0"/>
              <a:t> positif: la </a:t>
            </a:r>
            <a:r>
              <a:rPr lang="fr-FR" sz="1800" dirty="0" err="1" smtClean="0"/>
              <a:t>dobutamine</a:t>
            </a:r>
            <a:r>
              <a:rPr lang="fr-FR" dirty="0" smtClean="0"/>
              <a:t>). Moins couteuse et sans irradiation mais operateur dépendante et difficile chez certains patients peu </a:t>
            </a:r>
            <a:r>
              <a:rPr lang="fr-FR" dirty="0" err="1" smtClean="0"/>
              <a:t>echogenes</a:t>
            </a:r>
            <a:r>
              <a:rPr lang="fr-FR" dirty="0" smtClean="0"/>
              <a:t>. </a:t>
            </a:r>
          </a:p>
          <a:p>
            <a:endParaRPr lang="fr-FR" dirty="0" smtClean="0"/>
          </a:p>
          <a:p>
            <a:r>
              <a:rPr lang="fr-FR" b="1" dirty="0" smtClean="0"/>
              <a:t>IRM de stress</a:t>
            </a:r>
          </a:p>
          <a:p>
            <a:pPr lvl="0"/>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32</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7812088" y="6470650"/>
            <a:ext cx="1331912" cy="365125"/>
          </a:xfrm>
        </p:spPr>
        <p:txBody>
          <a:bodyPr/>
          <a:lstStyle/>
          <a:p>
            <a:fld id="{D9ABA87C-3278-0B41-B1A8-CE9B522DDCED}" type="slidenum">
              <a:rPr lang="fr-FR" smtClean="0"/>
              <a:pPr/>
              <a:t>33</a:t>
            </a:fld>
            <a:endParaRPr lang="fr-FR"/>
          </a:p>
        </p:txBody>
      </p:sp>
      <p:pic>
        <p:nvPicPr>
          <p:cNvPr id="6" name="Picture 3" descr="F:\04.bmp"/>
          <p:cNvPicPr>
            <a:picLocks noChangeAspect="1" noChangeArrowheads="1"/>
          </p:cNvPicPr>
          <p:nvPr/>
        </p:nvPicPr>
        <p:blipFill>
          <a:blip r:embed="rId2"/>
          <a:srcRect/>
          <a:stretch>
            <a:fillRect/>
          </a:stretch>
        </p:blipFill>
        <p:spPr bwMode="auto">
          <a:xfrm>
            <a:off x="401487" y="411163"/>
            <a:ext cx="4876800" cy="4391025"/>
          </a:xfrm>
          <a:prstGeom prst="rect">
            <a:avLst/>
          </a:prstGeom>
          <a:noFill/>
        </p:spPr>
      </p:pic>
      <p:pic>
        <p:nvPicPr>
          <p:cNvPr id="7" name="Picture 2" descr="F:\06.bmp"/>
          <p:cNvPicPr>
            <a:picLocks noChangeAspect="1" noChangeArrowheads="1"/>
          </p:cNvPicPr>
          <p:nvPr/>
        </p:nvPicPr>
        <p:blipFill>
          <a:blip r:embed="rId3"/>
          <a:srcRect/>
          <a:stretch>
            <a:fillRect/>
          </a:stretch>
        </p:blipFill>
        <p:spPr bwMode="auto">
          <a:xfrm>
            <a:off x="5373688" y="411163"/>
            <a:ext cx="4876800" cy="5715000"/>
          </a:xfrm>
          <a:prstGeom prst="rect">
            <a:avLst/>
          </a:prstGeom>
          <a:noFill/>
        </p:spPr>
      </p:pic>
      <p:sp>
        <p:nvSpPr>
          <p:cNvPr id="8" name="ZoneTexte 7"/>
          <p:cNvSpPr txBox="1"/>
          <p:nvPr/>
        </p:nvSpPr>
        <p:spPr>
          <a:xfrm>
            <a:off x="1858781" y="5126636"/>
            <a:ext cx="1888760" cy="369332"/>
          </a:xfrm>
          <a:prstGeom prst="rect">
            <a:avLst/>
          </a:prstGeom>
          <a:noFill/>
        </p:spPr>
        <p:txBody>
          <a:bodyPr wrap="square" rtlCol="0">
            <a:spAutoFit/>
          </a:bodyPr>
          <a:lstStyle/>
          <a:p>
            <a:pPr algn="ctr"/>
            <a:r>
              <a:rPr lang="fr-FR" dirty="0" smtClean="0"/>
              <a:t>scintigraphie</a:t>
            </a:r>
            <a:endParaRPr lang="fr-FR" dirty="0"/>
          </a:p>
        </p:txBody>
      </p:sp>
      <p:sp>
        <p:nvSpPr>
          <p:cNvPr id="9" name="ZoneTexte 8"/>
          <p:cNvSpPr txBox="1"/>
          <p:nvPr/>
        </p:nvSpPr>
        <p:spPr>
          <a:xfrm>
            <a:off x="5981074" y="6126163"/>
            <a:ext cx="1831013" cy="369332"/>
          </a:xfrm>
          <a:prstGeom prst="rect">
            <a:avLst/>
          </a:prstGeom>
          <a:noFill/>
        </p:spPr>
        <p:txBody>
          <a:bodyPr wrap="square" rtlCol="0">
            <a:spAutoFit/>
          </a:bodyPr>
          <a:lstStyle/>
          <a:p>
            <a:pPr algn="ctr"/>
            <a:r>
              <a:rPr lang="fr-FR" dirty="0" smtClean="0"/>
              <a:t>Echo de stress</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Démarche diagnostique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solidFill>
                  <a:schemeClr val="bg1">
                    <a:lumMod val="50000"/>
                  </a:schemeClr>
                </a:solidFill>
              </a:rPr>
              <a:t>Interrogatoire +++: évoque le diagnostic</a:t>
            </a:r>
          </a:p>
          <a:p>
            <a:endParaRPr lang="fr-FR" dirty="0" smtClean="0"/>
          </a:p>
          <a:p>
            <a:r>
              <a:rPr lang="fr-FR" dirty="0" smtClean="0">
                <a:solidFill>
                  <a:schemeClr val="bg1">
                    <a:lumMod val="50000"/>
                  </a:schemeClr>
                </a:solidFill>
              </a:rPr>
              <a:t>Examen physique</a:t>
            </a:r>
          </a:p>
          <a:p>
            <a:r>
              <a:rPr lang="fr-FR" dirty="0" smtClean="0">
                <a:solidFill>
                  <a:schemeClr val="bg1">
                    <a:lumMod val="50000"/>
                  </a:schemeClr>
                </a:solidFill>
              </a:rPr>
              <a:t>Biologie </a:t>
            </a:r>
          </a:p>
          <a:p>
            <a:r>
              <a:rPr lang="fr-FR" dirty="0" smtClean="0">
                <a:solidFill>
                  <a:schemeClr val="bg1">
                    <a:lumMod val="50000"/>
                  </a:schemeClr>
                </a:solidFill>
              </a:rPr>
              <a:t>ECG</a:t>
            </a:r>
          </a:p>
          <a:p>
            <a:r>
              <a:rPr lang="fr-FR" dirty="0" err="1" smtClean="0">
                <a:solidFill>
                  <a:schemeClr val="bg1">
                    <a:lumMod val="50000"/>
                  </a:schemeClr>
                </a:solidFill>
              </a:rPr>
              <a:t>Echcardiographie</a:t>
            </a:r>
            <a:endParaRPr lang="fr-FR" dirty="0" smtClean="0">
              <a:solidFill>
                <a:schemeClr val="bg1">
                  <a:lumMod val="50000"/>
                </a:schemeClr>
              </a:solidFill>
            </a:endParaRPr>
          </a:p>
          <a:p>
            <a:endParaRPr lang="fr-FR" dirty="0" smtClean="0"/>
          </a:p>
          <a:p>
            <a:r>
              <a:rPr lang="fr-FR" dirty="0" smtClean="0">
                <a:solidFill>
                  <a:schemeClr val="bg1">
                    <a:lumMod val="50000"/>
                  </a:schemeClr>
                </a:solidFill>
              </a:rPr>
              <a:t>Tests d’</a:t>
            </a:r>
            <a:r>
              <a:rPr lang="fr-FR" dirty="0" err="1" smtClean="0">
                <a:solidFill>
                  <a:schemeClr val="bg1">
                    <a:lumMod val="50000"/>
                  </a:schemeClr>
                </a:solidFill>
              </a:rPr>
              <a:t>ischemie</a:t>
            </a:r>
            <a:r>
              <a:rPr lang="fr-FR" dirty="0" smtClean="0">
                <a:solidFill>
                  <a:schemeClr val="bg1">
                    <a:lumMod val="50000"/>
                  </a:schemeClr>
                </a:solidFill>
              </a:rPr>
              <a:t>     </a:t>
            </a:r>
            <a:r>
              <a:rPr lang="fr-FR" sz="2000" dirty="0" smtClean="0">
                <a:solidFill>
                  <a:schemeClr val="bg1">
                    <a:lumMod val="50000"/>
                  </a:schemeClr>
                </a:solidFill>
                <a:sym typeface="Wingdings" pitchFamily="2" charset="2"/>
              </a:rPr>
              <a:t></a:t>
            </a:r>
            <a:r>
              <a:rPr lang="fr-FR" sz="2000" dirty="0" smtClean="0">
                <a:solidFill>
                  <a:schemeClr val="bg1">
                    <a:lumMod val="50000"/>
                  </a:schemeClr>
                </a:solidFill>
              </a:rPr>
              <a:t>    tests fonctionnels                </a:t>
            </a:r>
          </a:p>
          <a:p>
            <a:endParaRPr lang="fr-FR" dirty="0" smtClean="0"/>
          </a:p>
          <a:p>
            <a:r>
              <a:rPr lang="fr-FR" sz="2800" b="1" dirty="0" err="1" smtClean="0"/>
              <a:t>Coroscanner</a:t>
            </a:r>
            <a:r>
              <a:rPr lang="fr-FR" sz="2800" b="1" dirty="0" smtClean="0"/>
              <a:t> </a:t>
            </a:r>
          </a:p>
          <a:p>
            <a:endParaRPr lang="fr-FR" sz="2800" dirty="0" smtClean="0"/>
          </a:p>
          <a:p>
            <a:r>
              <a:rPr lang="fr-FR" sz="2800" b="1" dirty="0" smtClean="0"/>
              <a:t>Coronarographie </a:t>
            </a:r>
            <a:endParaRPr lang="fr-FR" sz="2800" b="1"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34</a:t>
            </a:fld>
            <a:endParaRPr lang="fr-FR"/>
          </a:p>
        </p:txBody>
      </p:sp>
      <p:sp>
        <p:nvSpPr>
          <p:cNvPr id="5" name="Espace réservé du contenu 4"/>
          <p:cNvSpPr>
            <a:spLocks noGrp="1"/>
          </p:cNvSpPr>
          <p:nvPr>
            <p:ph sz="quarter" idx="13"/>
          </p:nvPr>
        </p:nvSpPr>
        <p:spPr/>
        <p:txBody>
          <a:bodyPr/>
          <a:lstStyle/>
          <a:p>
            <a:endParaRPr lang="fr-FR"/>
          </a:p>
        </p:txBody>
      </p:sp>
      <p:sp>
        <p:nvSpPr>
          <p:cNvPr id="6" name="Accolade fermante 5"/>
          <p:cNvSpPr/>
          <p:nvPr/>
        </p:nvSpPr>
        <p:spPr>
          <a:xfrm>
            <a:off x="3207895" y="4654606"/>
            <a:ext cx="1049311" cy="13041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ZoneTexte 6"/>
          <p:cNvSpPr txBox="1"/>
          <p:nvPr/>
        </p:nvSpPr>
        <p:spPr>
          <a:xfrm>
            <a:off x="3732551" y="5083420"/>
            <a:ext cx="2863121" cy="400110"/>
          </a:xfrm>
          <a:prstGeom prst="rect">
            <a:avLst/>
          </a:prstGeom>
          <a:noFill/>
        </p:spPr>
        <p:txBody>
          <a:bodyPr wrap="square" rtlCol="0">
            <a:spAutoFit/>
          </a:bodyPr>
          <a:lstStyle/>
          <a:p>
            <a:pPr algn="ctr"/>
            <a:r>
              <a:rPr lang="fr-FR" sz="2000" b="1" dirty="0" smtClean="0"/>
              <a:t>Tests anatomiques</a:t>
            </a:r>
            <a:endParaRPr lang="fr-FR" sz="2000" b="1" dirty="0"/>
          </a:p>
        </p:txBody>
      </p:sp>
      <p:sp>
        <p:nvSpPr>
          <p:cNvPr id="8" name="Accolade fermante 7"/>
          <p:cNvSpPr/>
          <p:nvPr/>
        </p:nvSpPr>
        <p:spPr>
          <a:xfrm>
            <a:off x="3013023" y="2143593"/>
            <a:ext cx="779488" cy="143905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ZoneTexte 8"/>
          <p:cNvSpPr txBox="1"/>
          <p:nvPr/>
        </p:nvSpPr>
        <p:spPr>
          <a:xfrm>
            <a:off x="3732551" y="2638269"/>
            <a:ext cx="2338465" cy="369332"/>
          </a:xfrm>
          <a:prstGeom prst="rect">
            <a:avLst/>
          </a:prstGeom>
          <a:noFill/>
        </p:spPr>
        <p:txBody>
          <a:bodyPr wrap="square" rtlCol="0">
            <a:spAutoFit/>
          </a:bodyPr>
          <a:lstStyle/>
          <a:p>
            <a:pPr algn="ctr"/>
            <a:r>
              <a:rPr lang="fr-FR" dirty="0" smtClean="0">
                <a:solidFill>
                  <a:schemeClr val="bg1">
                    <a:lumMod val="50000"/>
                  </a:schemeClr>
                </a:solidFill>
              </a:rPr>
              <a:t>Systématiques </a:t>
            </a:r>
            <a:endParaRPr lang="fr-FR" dirty="0">
              <a:solidFill>
                <a:schemeClr val="bg1">
                  <a:lumMod val="50000"/>
                </a:schemeClr>
              </a:solidFill>
            </a:endParaRPr>
          </a:p>
        </p:txBody>
      </p:sp>
      <p:sp>
        <p:nvSpPr>
          <p:cNvPr id="10" name="Accolade fermante 9"/>
          <p:cNvSpPr/>
          <p:nvPr/>
        </p:nvSpPr>
        <p:spPr>
          <a:xfrm>
            <a:off x="6071016" y="3582649"/>
            <a:ext cx="524656" cy="254351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ZoneTexte 10"/>
          <p:cNvSpPr txBox="1"/>
          <p:nvPr/>
        </p:nvSpPr>
        <p:spPr>
          <a:xfrm>
            <a:off x="6790545" y="4437089"/>
            <a:ext cx="2280230" cy="646331"/>
          </a:xfrm>
          <a:prstGeom prst="rect">
            <a:avLst/>
          </a:prstGeom>
          <a:noFill/>
        </p:spPr>
        <p:txBody>
          <a:bodyPr wrap="square" rtlCol="0">
            <a:spAutoFit/>
          </a:bodyPr>
          <a:lstStyle/>
          <a:p>
            <a:r>
              <a:rPr lang="fr-FR" b="1" dirty="0" smtClean="0"/>
              <a:t>Confirment le dg</a:t>
            </a:r>
          </a:p>
          <a:p>
            <a:r>
              <a:rPr lang="fr-FR" b="1" dirty="0" smtClean="0"/>
              <a:t>Evaluent le pronostic</a:t>
            </a:r>
            <a:endParaRPr lang="fr-FR"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08.bmp"/>
          <p:cNvPicPr>
            <a:picLocks noChangeAspect="1" noChangeArrowheads="1"/>
          </p:cNvPicPr>
          <p:nvPr/>
        </p:nvPicPr>
        <p:blipFill>
          <a:blip r:embed="rId2"/>
          <a:srcRect/>
          <a:stretch>
            <a:fillRect/>
          </a:stretch>
        </p:blipFill>
        <p:spPr bwMode="auto">
          <a:xfrm>
            <a:off x="1714500" y="2709472"/>
            <a:ext cx="5715000" cy="3657600"/>
          </a:xfrm>
          <a:prstGeom prst="rect">
            <a:avLst/>
          </a:prstGeom>
          <a:noFill/>
        </p:spPr>
      </p:pic>
      <p:sp>
        <p:nvSpPr>
          <p:cNvPr id="3" name="Titre 2"/>
          <p:cNvSpPr>
            <a:spLocks noGrp="1"/>
          </p:cNvSpPr>
          <p:nvPr>
            <p:ph type="title"/>
          </p:nvPr>
        </p:nvSpPr>
        <p:spPr/>
        <p:txBody>
          <a:bodyPr/>
          <a:lstStyle/>
          <a:p>
            <a:r>
              <a:rPr lang="fr-FR" dirty="0" smtClean="0"/>
              <a:t>Scanner coronaire</a:t>
            </a:r>
            <a:endParaRPr lang="fr-FR" dirty="0"/>
          </a:p>
        </p:txBody>
      </p:sp>
      <p:sp>
        <p:nvSpPr>
          <p:cNvPr id="6" name="Espace réservé du contenu 5"/>
          <p:cNvSpPr>
            <a:spLocks noGrp="1"/>
          </p:cNvSpPr>
          <p:nvPr>
            <p:ph idx="1"/>
          </p:nvPr>
        </p:nvSpPr>
        <p:spPr/>
        <p:txBody>
          <a:bodyPr/>
          <a:lstStyle/>
          <a:p>
            <a:r>
              <a:rPr lang="fr-FR" dirty="0" smtClean="0"/>
              <a:t>Bonne valeur prédictive négative pour éliminer une maladie coronaire. Technique irradiante nécessitant un produit de contraste iodé.</a:t>
            </a:r>
            <a:endParaRPr lang="fr-FR" dirty="0"/>
          </a:p>
        </p:txBody>
      </p:sp>
      <p:sp>
        <p:nvSpPr>
          <p:cNvPr id="7" name="Espace réservé du contenu 6"/>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Coronarographie </a:t>
            </a:r>
            <a:endParaRPr lang="fr-FR" dirty="0"/>
          </a:p>
        </p:txBody>
      </p:sp>
      <p:sp>
        <p:nvSpPr>
          <p:cNvPr id="3" name="Espace réservé du contenu 2"/>
          <p:cNvSpPr>
            <a:spLocks noGrp="1"/>
          </p:cNvSpPr>
          <p:nvPr>
            <p:ph idx="1"/>
          </p:nvPr>
        </p:nvSpPr>
        <p:spPr/>
        <p:txBody>
          <a:bodyPr/>
          <a:lstStyle/>
          <a:p>
            <a:r>
              <a:rPr lang="fr-FR" dirty="0" smtClean="0"/>
              <a:t>Ponction radiale ou fémorale sous anesthésie locale </a:t>
            </a:r>
          </a:p>
          <a:p>
            <a:endParaRPr lang="fr-FR" dirty="0" smtClean="0"/>
          </a:p>
          <a:p>
            <a:r>
              <a:rPr lang="fr-FR" dirty="0" smtClean="0"/>
              <a:t>Technique invasive indiquée si :</a:t>
            </a:r>
          </a:p>
          <a:p>
            <a:endParaRPr lang="fr-FR" dirty="0" smtClean="0"/>
          </a:p>
          <a:p>
            <a:pPr lvl="1"/>
            <a:r>
              <a:rPr lang="fr-FR" dirty="0" smtClean="0"/>
              <a:t>Angor sévère malgré le traitement</a:t>
            </a:r>
          </a:p>
          <a:p>
            <a:pPr lvl="1"/>
            <a:r>
              <a:rPr lang="fr-FR" dirty="0" smtClean="0"/>
              <a:t>Risque élevé dans les tests non invasifs</a:t>
            </a:r>
          </a:p>
          <a:p>
            <a:pPr lvl="1"/>
            <a:r>
              <a:rPr lang="fr-FR" dirty="0" smtClean="0"/>
              <a:t>Examens non invasifs non concluants</a:t>
            </a:r>
          </a:p>
          <a:p>
            <a:pPr lvl="1"/>
            <a:r>
              <a:rPr lang="fr-FR" dirty="0" smtClean="0"/>
              <a:t>Dysfonction VG</a:t>
            </a:r>
          </a:p>
          <a:p>
            <a:pPr lvl="1"/>
            <a:r>
              <a:rPr lang="fr-FR" dirty="0" smtClean="0"/>
              <a:t>Profession a risque (pilote,…)</a:t>
            </a:r>
          </a:p>
          <a:p>
            <a:endParaRPr lang="fr-FR" dirty="0" smtClean="0"/>
          </a:p>
          <a:p>
            <a:r>
              <a:rPr lang="fr-FR" dirty="0" smtClean="0"/>
              <a:t>Sténose serrée si &gt; 70% (50% sur le Tronc Coronaire Gauche)</a:t>
            </a:r>
          </a:p>
          <a:p>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36</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p:cNvPicPr>
            <a:picLocks noGrp="1" noChangeAspect="1" noChangeArrowheads="1"/>
          </p:cNvPicPr>
          <p:nvPr>
            <p:ph idx="1"/>
          </p:nvPr>
        </p:nvPicPr>
        <p:blipFill>
          <a:blip r:embed="rId3" cstate="print"/>
          <a:srcRect/>
          <a:stretch>
            <a:fillRect/>
          </a:stretch>
        </p:blipFill>
        <p:spPr bwMode="auto">
          <a:xfrm>
            <a:off x="251520" y="1844824"/>
            <a:ext cx="3238500" cy="2428875"/>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3563888" y="2852936"/>
            <a:ext cx="5400675"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4"/>
          </p:nvPr>
        </p:nvSpPr>
        <p:spPr/>
        <p:txBody>
          <a:bodyPr/>
          <a:lstStyle/>
          <a:p>
            <a:pPr>
              <a:defRPr/>
            </a:pPr>
            <a:fld id="{1DA1CF50-495A-46F6-B9D1-D5369BED932B}" type="slidenum">
              <a:rPr lang="en-US" smtClean="0"/>
              <a:pPr>
                <a:defRPr/>
              </a:pPr>
              <a:t>38</a:t>
            </a:fld>
            <a:endParaRPr lang="en-US"/>
          </a:p>
        </p:txBody>
      </p:sp>
      <p:sp>
        <p:nvSpPr>
          <p:cNvPr id="12" name="Espace réservé du texte 11"/>
          <p:cNvSpPr>
            <a:spLocks noGrp="1"/>
          </p:cNvSpPr>
          <p:nvPr>
            <p:ph type="body" sz="quarter" idx="14"/>
          </p:nvPr>
        </p:nvSpPr>
        <p:spPr/>
        <p:txBody>
          <a:bodyPr/>
          <a:lstStyle/>
          <a:p>
            <a:endParaRPr lang="fr-FR"/>
          </a:p>
        </p:txBody>
      </p:sp>
      <p:pic>
        <p:nvPicPr>
          <p:cNvPr id="3078" name="Picture 6" descr="https://thoracickey.com/wp-content/uploads/2016/06/m_hurs13_c019f002a.jpeg"/>
          <p:cNvPicPr>
            <a:picLocks noChangeAspect="1" noChangeArrowheads="1"/>
          </p:cNvPicPr>
          <p:nvPr/>
        </p:nvPicPr>
        <p:blipFill>
          <a:blip r:embed="rId2"/>
          <a:srcRect/>
          <a:stretch>
            <a:fillRect/>
          </a:stretch>
        </p:blipFill>
        <p:spPr bwMode="auto">
          <a:xfrm>
            <a:off x="1992313" y="1390859"/>
            <a:ext cx="4953000" cy="437197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Grp="1" noChangeAspect="1" noChangeArrowheads="1"/>
          </p:cNvPicPr>
          <p:nvPr>
            <p:ph idx="1"/>
          </p:nvPr>
        </p:nvPicPr>
        <p:blipFill>
          <a:blip r:embed="rId3" cstate="print"/>
          <a:srcRect/>
          <a:stretch>
            <a:fillRect/>
          </a:stretch>
        </p:blipFill>
        <p:spPr bwMode="auto">
          <a:xfrm>
            <a:off x="1716258" y="1323642"/>
            <a:ext cx="5711483"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Angor stable</a:t>
            </a:r>
            <a:endParaRPr lang="fr-FR" dirty="0"/>
          </a:p>
        </p:txBody>
      </p:sp>
      <p:sp>
        <p:nvSpPr>
          <p:cNvPr id="3" name="Espace réservé du contenu 2"/>
          <p:cNvSpPr>
            <a:spLocks noGrp="1"/>
          </p:cNvSpPr>
          <p:nvPr>
            <p:ph idx="1"/>
          </p:nvPr>
        </p:nvSpPr>
        <p:spPr/>
        <p:txBody>
          <a:bodyPr/>
          <a:lstStyle/>
          <a:p>
            <a:pPr lvl="0"/>
            <a:r>
              <a:rPr lang="fr-FR" dirty="0" smtClean="0">
                <a:solidFill>
                  <a:schemeClr val="tx1"/>
                </a:solidFill>
              </a:rPr>
              <a:t>1</a:t>
            </a:r>
            <a:r>
              <a:rPr lang="fr-FR" baseline="30000" dirty="0" smtClean="0">
                <a:solidFill>
                  <a:schemeClr val="tx1"/>
                </a:solidFill>
              </a:rPr>
              <a:t>ère</a:t>
            </a:r>
            <a:r>
              <a:rPr lang="fr-FR" dirty="0" smtClean="0">
                <a:solidFill>
                  <a:schemeClr val="tx1"/>
                </a:solidFill>
              </a:rPr>
              <a:t> manifestation de la cardiopathie </a:t>
            </a:r>
            <a:r>
              <a:rPr lang="fr-FR" dirty="0" err="1" smtClean="0">
                <a:solidFill>
                  <a:schemeClr val="tx1"/>
                </a:solidFill>
              </a:rPr>
              <a:t>ischemique</a:t>
            </a:r>
            <a:r>
              <a:rPr lang="fr-FR" dirty="0" smtClean="0">
                <a:solidFill>
                  <a:schemeClr val="tx1"/>
                </a:solidFill>
              </a:rPr>
              <a:t> dans la moitié des cas</a:t>
            </a:r>
          </a:p>
          <a:p>
            <a:pPr marL="0" lvl="0" indent="0">
              <a:buNone/>
            </a:pP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4</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Grp="1" noChangeAspect="1" noChangeArrowheads="1"/>
          </p:cNvPicPr>
          <p:nvPr>
            <p:ph idx="1"/>
          </p:nvPr>
        </p:nvPicPr>
        <p:blipFill>
          <a:blip r:embed="rId3" cstate="print"/>
          <a:srcRect/>
          <a:stretch>
            <a:fillRect/>
          </a:stretch>
        </p:blipFill>
        <p:spPr bwMode="auto">
          <a:xfrm>
            <a:off x="1413164" y="1713131"/>
            <a:ext cx="6188994" cy="403244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p:cNvPicPr>
            <a:picLocks noGrp="1" noChangeAspect="1" noChangeArrowheads="1"/>
          </p:cNvPicPr>
          <p:nvPr>
            <p:ph idx="1"/>
          </p:nvPr>
        </p:nvPicPr>
        <p:blipFill>
          <a:blip r:embed="rId3" cstate="print"/>
          <a:srcRect/>
          <a:stretch>
            <a:fillRect/>
          </a:stretch>
        </p:blipFill>
        <p:spPr bwMode="auto">
          <a:xfrm>
            <a:off x="1702340" y="1532745"/>
            <a:ext cx="5739319"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4"/>
          </p:nvPr>
        </p:nvSpPr>
        <p:spPr/>
        <p:txBody>
          <a:bodyPr/>
          <a:lstStyle/>
          <a:p>
            <a:pPr>
              <a:defRPr/>
            </a:pPr>
            <a:fld id="{1DA1CF50-495A-46F6-B9D1-D5369BED932B}" type="slidenum">
              <a:rPr lang="en-US" smtClean="0"/>
              <a:pPr>
                <a:defRPr/>
              </a:pPr>
              <a:t>42</a:t>
            </a:fld>
            <a:endParaRPr lang="en-US"/>
          </a:p>
        </p:txBody>
      </p:sp>
      <p:sp>
        <p:nvSpPr>
          <p:cNvPr id="7" name="Espace réservé du texte 6"/>
          <p:cNvSpPr>
            <a:spLocks noGrp="1"/>
          </p:cNvSpPr>
          <p:nvPr>
            <p:ph type="body" sz="quarter" idx="14"/>
          </p:nvPr>
        </p:nvSpPr>
        <p:spPr/>
        <p:txBody>
          <a:bodyPr/>
          <a:lstStyle/>
          <a:p>
            <a:endParaRPr lang="fr-FR"/>
          </a:p>
        </p:txBody>
      </p:sp>
      <p:pic>
        <p:nvPicPr>
          <p:cNvPr id="100354" name="Picture 2" descr="https://thoracickey.com/wp-content/uploads/2016/06/m_hurs13_c019f002b.jpeg"/>
          <p:cNvPicPr>
            <a:picLocks noChangeAspect="1" noChangeArrowheads="1"/>
          </p:cNvPicPr>
          <p:nvPr/>
        </p:nvPicPr>
        <p:blipFill>
          <a:blip r:embed="rId2"/>
          <a:srcRect/>
          <a:stretch>
            <a:fillRect/>
          </a:stretch>
        </p:blipFill>
        <p:spPr bwMode="auto">
          <a:xfrm>
            <a:off x="1992313" y="1437364"/>
            <a:ext cx="4953000" cy="437197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numéro de diapositive 2"/>
          <p:cNvSpPr>
            <a:spLocks noGrp="1"/>
          </p:cNvSpPr>
          <p:nvPr>
            <p:ph type="sldNum" sz="quarter" idx="4"/>
          </p:nvPr>
        </p:nvSpPr>
        <p:spPr/>
        <p:txBody>
          <a:bodyPr/>
          <a:lstStyle/>
          <a:p>
            <a:fld id="{2FE926B1-0BCD-4C46-B18A-44208FDEC604}" type="slidenum">
              <a:rPr lang="en-GB" smtClean="0"/>
              <a:pPr/>
              <a:t>43</a:t>
            </a:fld>
            <a:endParaRPr lang="en-GB" dirty="0"/>
          </a:p>
        </p:txBody>
      </p:sp>
      <p:sp>
        <p:nvSpPr>
          <p:cNvPr id="4" name="Espace réservé du texte 3"/>
          <p:cNvSpPr>
            <a:spLocks noGrp="1"/>
          </p:cNvSpPr>
          <p:nvPr>
            <p:ph type="body" sz="quarter" idx="14"/>
          </p:nvPr>
        </p:nvSpPr>
        <p:spPr/>
        <p:txBody>
          <a:bodyPr/>
          <a:lstStyle/>
          <a:p>
            <a:endParaRPr lang="fr-FR"/>
          </a:p>
        </p:txBody>
      </p:sp>
      <p:pic>
        <p:nvPicPr>
          <p:cNvPr id="101378" name="Picture 2" descr="https://thoracickey.com/wp-content/uploads/2016/06/m_hurs13_c019f002c.jpeg"/>
          <p:cNvPicPr>
            <a:picLocks noChangeAspect="1" noChangeArrowheads="1"/>
          </p:cNvPicPr>
          <p:nvPr/>
        </p:nvPicPr>
        <p:blipFill>
          <a:blip r:embed="rId2"/>
          <a:srcRect/>
          <a:stretch>
            <a:fillRect/>
          </a:stretch>
        </p:blipFill>
        <p:spPr bwMode="auto">
          <a:xfrm>
            <a:off x="1992313" y="1435829"/>
            <a:ext cx="4953000" cy="437197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numéro de diapositive 2"/>
          <p:cNvSpPr>
            <a:spLocks noGrp="1"/>
          </p:cNvSpPr>
          <p:nvPr>
            <p:ph type="sldNum" sz="quarter" idx="4"/>
          </p:nvPr>
        </p:nvSpPr>
        <p:spPr/>
        <p:txBody>
          <a:bodyPr/>
          <a:lstStyle/>
          <a:p>
            <a:fld id="{2FE926B1-0BCD-4C46-B18A-44208FDEC604}" type="slidenum">
              <a:rPr lang="en-GB" smtClean="0"/>
              <a:pPr/>
              <a:t>44</a:t>
            </a:fld>
            <a:endParaRPr lang="en-GB" dirty="0"/>
          </a:p>
        </p:txBody>
      </p:sp>
      <p:sp>
        <p:nvSpPr>
          <p:cNvPr id="4" name="Espace réservé du texte 3"/>
          <p:cNvSpPr>
            <a:spLocks noGrp="1"/>
          </p:cNvSpPr>
          <p:nvPr>
            <p:ph type="body" sz="quarter" idx="14"/>
          </p:nvPr>
        </p:nvSpPr>
        <p:spPr/>
        <p:txBody>
          <a:bodyPr/>
          <a:lstStyle/>
          <a:p>
            <a:endParaRPr lang="fr-FR"/>
          </a:p>
        </p:txBody>
      </p:sp>
      <p:pic>
        <p:nvPicPr>
          <p:cNvPr id="102402" name="Picture 2" descr="https://thoracickey.com/wp-content/uploads/2016/06/m_hurs13_c019f002e.jpeg"/>
          <p:cNvPicPr>
            <a:picLocks noChangeAspect="1" noChangeArrowheads="1"/>
          </p:cNvPicPr>
          <p:nvPr/>
        </p:nvPicPr>
        <p:blipFill>
          <a:blip r:embed="rId2"/>
          <a:srcRect/>
          <a:stretch>
            <a:fillRect/>
          </a:stretch>
        </p:blipFill>
        <p:spPr bwMode="auto">
          <a:xfrm>
            <a:off x="1992313" y="1412198"/>
            <a:ext cx="4953000" cy="43719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numéro de diapositive 2"/>
          <p:cNvSpPr>
            <a:spLocks noGrp="1"/>
          </p:cNvSpPr>
          <p:nvPr>
            <p:ph type="sldNum" sz="quarter" idx="4"/>
          </p:nvPr>
        </p:nvSpPr>
        <p:spPr/>
        <p:txBody>
          <a:bodyPr/>
          <a:lstStyle/>
          <a:p>
            <a:fld id="{2FE926B1-0BCD-4C46-B18A-44208FDEC604}" type="slidenum">
              <a:rPr lang="en-GB" smtClean="0"/>
              <a:pPr/>
              <a:t>45</a:t>
            </a:fld>
            <a:endParaRPr lang="en-GB" dirty="0"/>
          </a:p>
        </p:txBody>
      </p:sp>
      <p:sp>
        <p:nvSpPr>
          <p:cNvPr id="4" name="Espace réservé du texte 3"/>
          <p:cNvSpPr>
            <a:spLocks noGrp="1"/>
          </p:cNvSpPr>
          <p:nvPr>
            <p:ph type="body" sz="quarter" idx="14"/>
          </p:nvPr>
        </p:nvSpPr>
        <p:spPr/>
        <p:txBody>
          <a:bodyPr/>
          <a:lstStyle/>
          <a:p>
            <a:endParaRPr lang="fr-FR"/>
          </a:p>
        </p:txBody>
      </p:sp>
      <p:pic>
        <p:nvPicPr>
          <p:cNvPr id="103426" name="Picture 2" descr="https://thoracickey.com/wp-content/uploads/2016/06/m_hurs13_c019f002f.jpeg"/>
          <p:cNvPicPr>
            <a:picLocks noChangeAspect="1" noChangeArrowheads="1"/>
          </p:cNvPicPr>
          <p:nvPr/>
        </p:nvPicPr>
        <p:blipFill>
          <a:blip r:embed="rId2"/>
          <a:srcRect/>
          <a:stretch>
            <a:fillRect/>
          </a:stretch>
        </p:blipFill>
        <p:spPr bwMode="auto">
          <a:xfrm>
            <a:off x="1992313" y="1540056"/>
            <a:ext cx="4953000" cy="435292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p:cNvPicPr>
            <a:picLocks noGrp="1" noChangeAspect="1" noChangeArrowheads="1"/>
          </p:cNvPicPr>
          <p:nvPr>
            <p:ph idx="1"/>
          </p:nvPr>
        </p:nvPicPr>
        <p:blipFill>
          <a:blip r:embed="rId3" cstate="print"/>
          <a:srcRect/>
          <a:stretch>
            <a:fillRect/>
          </a:stretch>
        </p:blipFill>
        <p:spPr bwMode="auto">
          <a:xfrm>
            <a:off x="827584" y="1581163"/>
            <a:ext cx="3473885" cy="42672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4932040" y="1743907"/>
            <a:ext cx="3672408"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42" name="Picture 2"/>
          <p:cNvPicPr>
            <a:picLocks noGrp="1" noChangeAspect="1" noChangeArrowheads="1"/>
          </p:cNvPicPr>
          <p:nvPr>
            <p:ph idx="1"/>
          </p:nvPr>
        </p:nvPicPr>
        <p:blipFill>
          <a:blip r:embed="rId3" cstate="print"/>
          <a:srcRect/>
          <a:stretch>
            <a:fillRect/>
          </a:stretch>
        </p:blipFill>
        <p:spPr bwMode="auto">
          <a:xfrm>
            <a:off x="957262" y="1666250"/>
            <a:ext cx="7229475" cy="4210050"/>
          </a:xfrm>
          <a:prstGeom prst="rect">
            <a:avLst/>
          </a:prstGeom>
          <a:noFill/>
          <a:ln w="9525">
            <a:noFill/>
            <a:miter lim="800000"/>
            <a:headEnd/>
            <a:tailEnd/>
          </a:ln>
        </p:spPr>
      </p:pic>
      <p:sp>
        <p:nvSpPr>
          <p:cNvPr id="4" name="ZoneTexte 3"/>
          <p:cNvSpPr txBox="1"/>
          <p:nvPr/>
        </p:nvSpPr>
        <p:spPr>
          <a:xfrm>
            <a:off x="4991725" y="2728210"/>
            <a:ext cx="764498" cy="369332"/>
          </a:xfrm>
          <a:prstGeom prst="rect">
            <a:avLst/>
          </a:prstGeom>
          <a:noFill/>
        </p:spPr>
        <p:txBody>
          <a:bodyPr wrap="square" rtlCol="0">
            <a:spAutoFit/>
          </a:bodyPr>
          <a:lstStyle/>
          <a:p>
            <a:r>
              <a:rPr lang="fr-FR" dirty="0" smtClean="0"/>
              <a:t>TCG</a:t>
            </a:r>
            <a:endParaRPr lang="fr-FR" dirty="0"/>
          </a:p>
        </p:txBody>
      </p:sp>
      <p:sp>
        <p:nvSpPr>
          <p:cNvPr id="5" name="ZoneTexte 4"/>
          <p:cNvSpPr txBox="1"/>
          <p:nvPr/>
        </p:nvSpPr>
        <p:spPr>
          <a:xfrm>
            <a:off x="6400800" y="3097542"/>
            <a:ext cx="884420" cy="369332"/>
          </a:xfrm>
          <a:prstGeom prst="rect">
            <a:avLst/>
          </a:prstGeom>
          <a:noFill/>
        </p:spPr>
        <p:txBody>
          <a:bodyPr wrap="square" rtlCol="0">
            <a:spAutoFit/>
          </a:bodyPr>
          <a:lstStyle/>
          <a:p>
            <a:pPr algn="ctr"/>
            <a:r>
              <a:rPr lang="fr-FR" dirty="0" smtClean="0"/>
              <a:t>IVA</a:t>
            </a:r>
            <a:endParaRPr lang="fr-FR" dirty="0"/>
          </a:p>
        </p:txBody>
      </p:sp>
      <p:sp>
        <p:nvSpPr>
          <p:cNvPr id="6" name="ZoneTexte 5"/>
          <p:cNvSpPr txBox="1"/>
          <p:nvPr/>
        </p:nvSpPr>
        <p:spPr>
          <a:xfrm>
            <a:off x="5373974" y="4302177"/>
            <a:ext cx="764498" cy="369332"/>
          </a:xfrm>
          <a:prstGeom prst="rect">
            <a:avLst/>
          </a:prstGeom>
          <a:noFill/>
        </p:spPr>
        <p:txBody>
          <a:bodyPr wrap="square" rtlCol="0">
            <a:spAutoFit/>
          </a:bodyPr>
          <a:lstStyle/>
          <a:p>
            <a:pPr algn="ctr"/>
            <a:r>
              <a:rPr lang="fr-FR" dirty="0" smtClean="0"/>
              <a:t>Cx</a:t>
            </a:r>
            <a:endParaRPr lang="fr-FR" dirty="0"/>
          </a:p>
        </p:txBody>
      </p:sp>
      <p:sp>
        <p:nvSpPr>
          <p:cNvPr id="9" name="ZoneTexte 8"/>
          <p:cNvSpPr txBox="1"/>
          <p:nvPr/>
        </p:nvSpPr>
        <p:spPr>
          <a:xfrm>
            <a:off x="1379095" y="2053652"/>
            <a:ext cx="899410" cy="369332"/>
          </a:xfrm>
          <a:prstGeom prst="rect">
            <a:avLst/>
          </a:prstGeom>
          <a:noFill/>
        </p:spPr>
        <p:txBody>
          <a:bodyPr wrap="square" rtlCol="0">
            <a:spAutoFit/>
          </a:bodyPr>
          <a:lstStyle/>
          <a:p>
            <a:r>
              <a:rPr lang="fr-FR" dirty="0" smtClean="0"/>
              <a:t>CD</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1266" name="Picture 2"/>
          <p:cNvPicPr>
            <a:picLocks noGrp="1" noChangeAspect="1" noChangeArrowheads="1"/>
          </p:cNvPicPr>
          <p:nvPr>
            <p:ph idx="1"/>
          </p:nvPr>
        </p:nvPicPr>
        <p:blipFill>
          <a:blip r:embed="rId3" cstate="print"/>
          <a:srcRect/>
          <a:stretch>
            <a:fillRect/>
          </a:stretch>
        </p:blipFill>
        <p:spPr bwMode="auto">
          <a:xfrm>
            <a:off x="1734467" y="2057400"/>
            <a:ext cx="5675065"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pPr>
              <a:defRPr/>
            </a:pPr>
            <a:endParaRPr lang="en-US"/>
          </a:p>
        </p:txBody>
      </p:sp>
      <p:sp>
        <p:nvSpPr>
          <p:cNvPr id="5" name="Espace réservé du numéro de diapositive 4"/>
          <p:cNvSpPr>
            <a:spLocks noGrp="1"/>
          </p:cNvSpPr>
          <p:nvPr>
            <p:ph type="sldNum" sz="quarter" idx="12"/>
          </p:nvPr>
        </p:nvSpPr>
        <p:spPr/>
        <p:txBody>
          <a:bodyPr/>
          <a:lstStyle/>
          <a:p>
            <a:pPr>
              <a:defRPr/>
            </a:pPr>
            <a:fld id="{1DA1CF50-495A-46F6-B9D1-D5369BED932B}" type="slidenum">
              <a:rPr lang="en-US" smtClean="0"/>
              <a:pPr>
                <a:defRPr/>
              </a:pPr>
              <a:t>49</a:t>
            </a:fld>
            <a:endParaRPr lang="en-US"/>
          </a:p>
        </p:txBody>
      </p:sp>
      <p:pic>
        <p:nvPicPr>
          <p:cNvPr id="104450" name="Picture 2"/>
          <p:cNvPicPr>
            <a:picLocks noChangeAspect="1" noChangeArrowheads="1"/>
          </p:cNvPicPr>
          <p:nvPr/>
        </p:nvPicPr>
        <p:blipFill>
          <a:blip r:embed="rId2"/>
          <a:srcRect/>
          <a:stretch>
            <a:fillRect/>
          </a:stretch>
        </p:blipFill>
        <p:spPr bwMode="auto">
          <a:xfrm>
            <a:off x="0" y="1023839"/>
            <a:ext cx="9144000" cy="53325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Cardiopathie ischémique: plusieurs manifestations de gravité croissante</a:t>
            </a:r>
            <a:endParaRPr lang="fr-FR" dirty="0">
              <a:solidFill>
                <a:schemeClr val="tx1"/>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52686363"/>
              </p:ext>
            </p:extLst>
          </p:nvPr>
        </p:nvGraphicFramePr>
        <p:xfrm>
          <a:off x="433388" y="1270000"/>
          <a:ext cx="8351837" cy="4856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contenu 5"/>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Pronostic </a:t>
            </a:r>
            <a:endParaRPr lang="fr-FR" dirty="0"/>
          </a:p>
        </p:txBody>
      </p:sp>
      <p:sp>
        <p:nvSpPr>
          <p:cNvPr id="4" name="Espace réservé du numéro de diapositive 3"/>
          <p:cNvSpPr>
            <a:spLocks noGrp="1"/>
          </p:cNvSpPr>
          <p:nvPr>
            <p:ph type="sldNum" sz="quarter" idx="4294967295"/>
          </p:nvPr>
        </p:nvSpPr>
        <p:spPr>
          <a:xfrm>
            <a:off x="7812088" y="6470650"/>
            <a:ext cx="1331912" cy="365125"/>
          </a:xfrm>
        </p:spPr>
        <p:txBody>
          <a:bodyPr/>
          <a:lstStyle/>
          <a:p>
            <a:fld id="{D9ABA87C-3278-0B41-B1A8-CE9B522DDCED}" type="slidenum">
              <a:rPr lang="fr-FR" smtClean="0"/>
              <a:pPr/>
              <a:t>50</a:t>
            </a:fld>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Facteurs de mauvais pronostic</a:t>
            </a:r>
            <a:endParaRPr lang="fr-FR" dirty="0"/>
          </a:p>
        </p:txBody>
      </p:sp>
      <p:sp>
        <p:nvSpPr>
          <p:cNvPr id="4" name="Espace réservé du contenu 3"/>
          <p:cNvSpPr>
            <a:spLocks noGrp="1"/>
          </p:cNvSpPr>
          <p:nvPr>
            <p:ph idx="1"/>
          </p:nvPr>
        </p:nvSpPr>
        <p:spPr/>
        <p:txBody>
          <a:bodyPr/>
          <a:lstStyle/>
          <a:p>
            <a:r>
              <a:rPr lang="fr-FR" dirty="0" smtClean="0"/>
              <a:t>Sévérité de l’angor: classe 3 ou 4</a:t>
            </a:r>
          </a:p>
          <a:p>
            <a:endParaRPr lang="fr-FR" dirty="0" smtClean="0"/>
          </a:p>
          <a:p>
            <a:r>
              <a:rPr lang="fr-FR" dirty="0" smtClean="0"/>
              <a:t>Dysfonction VG</a:t>
            </a:r>
          </a:p>
          <a:p>
            <a:endParaRPr lang="fr-FR" dirty="0" smtClean="0"/>
          </a:p>
          <a:p>
            <a:r>
              <a:rPr lang="fr-FR" dirty="0" smtClean="0"/>
              <a:t>Tests d’ischémie:</a:t>
            </a:r>
          </a:p>
          <a:p>
            <a:pPr lvl="1"/>
            <a:r>
              <a:rPr lang="fr-FR" dirty="0" smtClean="0"/>
              <a:t>Seuil ischémique bas a l’épreuve d’effort</a:t>
            </a:r>
          </a:p>
          <a:p>
            <a:pPr lvl="1"/>
            <a:r>
              <a:rPr lang="fr-FR" dirty="0" smtClean="0"/>
              <a:t>Ischémie large a la </a:t>
            </a:r>
            <a:r>
              <a:rPr lang="fr-FR" dirty="0" err="1" smtClean="0"/>
              <a:t>scinti</a:t>
            </a:r>
            <a:r>
              <a:rPr lang="fr-FR" dirty="0" smtClean="0"/>
              <a:t>, l’écho ou l’IRM</a:t>
            </a:r>
          </a:p>
          <a:p>
            <a:pPr lvl="1"/>
            <a:endParaRPr lang="fr-FR" dirty="0" smtClean="0"/>
          </a:p>
          <a:p>
            <a:r>
              <a:rPr lang="fr-FR" dirty="0" smtClean="0"/>
              <a:t>Anatomie coronaire: lésions </a:t>
            </a:r>
            <a:r>
              <a:rPr lang="fr-FR" dirty="0" err="1" smtClean="0"/>
              <a:t>tritronculaires</a:t>
            </a:r>
            <a:r>
              <a:rPr lang="fr-FR" dirty="0" smtClean="0"/>
              <a:t>, atteinte du TCG ou de l’IVA proximale</a:t>
            </a:r>
          </a:p>
          <a:p>
            <a:endParaRPr lang="fr-FR" dirty="0"/>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 </a:t>
            </a: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a:t>
            </a:r>
            <a:endParaRPr lang="fr-FR" dirty="0"/>
          </a:p>
        </p:txBody>
      </p:sp>
      <p:sp>
        <p:nvSpPr>
          <p:cNvPr id="3" name="Espace réservé du contenu 2"/>
          <p:cNvSpPr>
            <a:spLocks noGrp="1"/>
          </p:cNvSpPr>
          <p:nvPr>
            <p:ph idx="1"/>
          </p:nvPr>
        </p:nvSpPr>
        <p:spPr/>
        <p:txBody>
          <a:bodyPr/>
          <a:lstStyle/>
          <a:p>
            <a:r>
              <a:rPr lang="fr-FR" b="1" dirty="0" smtClean="0"/>
              <a:t>Améliorer la qualité de vie</a:t>
            </a:r>
            <a:r>
              <a:rPr lang="fr-FR" dirty="0" smtClean="0"/>
              <a:t>: traitement à visée symptomatique</a:t>
            </a:r>
          </a:p>
          <a:p>
            <a:endParaRPr lang="fr-FR" dirty="0" smtClean="0"/>
          </a:p>
          <a:p>
            <a:r>
              <a:rPr lang="fr-FR" b="1" dirty="0" smtClean="0"/>
              <a:t>Améliorer l'espérance de vie</a:t>
            </a:r>
            <a:r>
              <a:rPr lang="fr-FR" dirty="0" smtClean="0"/>
              <a:t>: traitement à visée pronostique (</a:t>
            </a:r>
            <a:r>
              <a:rPr lang="fr-FR" dirty="0" smtClean="0">
                <a:latin typeface="Arial" pitchFamily="34" charset="0"/>
                <a:cs typeface="Arial" pitchFamily="34" charset="0"/>
              </a:rPr>
              <a:t>↘le risque de SCA et de mortalité</a:t>
            </a:r>
            <a:r>
              <a:rPr lang="fr-FR" dirty="0" smtClean="0">
                <a:latin typeface="Calibri"/>
                <a:cs typeface="Calibri"/>
              </a:rPr>
              <a:t>)</a:t>
            </a:r>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53</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 a visée pronostique</a:t>
            </a:r>
            <a:endParaRPr lang="fr-FR" dirty="0"/>
          </a:p>
        </p:txBody>
      </p:sp>
      <p:sp>
        <p:nvSpPr>
          <p:cNvPr id="3" name="Espace réservé du contenu 2"/>
          <p:cNvSpPr>
            <a:spLocks noGrp="1"/>
          </p:cNvSpPr>
          <p:nvPr>
            <p:ph idx="1"/>
          </p:nvPr>
        </p:nvSpPr>
        <p:spPr/>
        <p:txBody>
          <a:bodyPr/>
          <a:lstStyle/>
          <a:p>
            <a:r>
              <a:rPr lang="fr-FR" b="1" dirty="0" smtClean="0"/>
              <a:t>Contrôle des facteurs du risque</a:t>
            </a:r>
            <a:r>
              <a:rPr lang="fr-FR" dirty="0" smtClean="0"/>
              <a:t>: </a:t>
            </a:r>
          </a:p>
          <a:p>
            <a:pPr lvl="1"/>
            <a:r>
              <a:rPr lang="fr-FR" dirty="0" smtClean="0"/>
              <a:t>statine a forte dose ± </a:t>
            </a:r>
            <a:r>
              <a:rPr lang="fr-FR" dirty="0" err="1" smtClean="0"/>
              <a:t>ezetemibe</a:t>
            </a:r>
            <a:r>
              <a:rPr lang="fr-FR" dirty="0" smtClean="0"/>
              <a:t> et anti PCSK9</a:t>
            </a:r>
          </a:p>
          <a:p>
            <a:pPr lvl="1"/>
            <a:r>
              <a:rPr lang="fr-FR" dirty="0" smtClean="0"/>
              <a:t>arrêt du tabac,</a:t>
            </a:r>
          </a:p>
          <a:p>
            <a:pPr lvl="1"/>
            <a:r>
              <a:rPr lang="fr-FR" dirty="0" smtClean="0"/>
              <a:t>traitement de l’HTA, </a:t>
            </a:r>
          </a:p>
          <a:p>
            <a:pPr lvl="1"/>
            <a:r>
              <a:rPr lang="fr-FR" dirty="0" smtClean="0"/>
              <a:t>équilibre du diabète, </a:t>
            </a:r>
          </a:p>
          <a:p>
            <a:pPr lvl="1"/>
            <a:r>
              <a:rPr lang="fr-FR" dirty="0" smtClean="0"/>
              <a:t>activité physique,</a:t>
            </a:r>
          </a:p>
          <a:p>
            <a:pPr lvl="1"/>
            <a:r>
              <a:rPr lang="fr-FR" dirty="0" smtClean="0"/>
              <a:t>régime</a:t>
            </a:r>
          </a:p>
          <a:p>
            <a:endParaRPr lang="fr-FR" dirty="0" smtClean="0"/>
          </a:p>
          <a:p>
            <a:r>
              <a:rPr lang="fr-FR" b="1" dirty="0" smtClean="0"/>
              <a:t>Aspirine</a:t>
            </a:r>
            <a:r>
              <a:rPr lang="fr-FR" dirty="0" smtClean="0"/>
              <a:t> ou </a:t>
            </a:r>
            <a:r>
              <a:rPr lang="fr-FR" dirty="0" err="1" smtClean="0"/>
              <a:t>clopidogrel</a:t>
            </a:r>
            <a:r>
              <a:rPr lang="fr-FR" dirty="0" smtClean="0"/>
              <a:t> si aspirine mal tolérée</a:t>
            </a:r>
          </a:p>
          <a:p>
            <a:endParaRPr lang="fr-FR" dirty="0" smtClean="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54</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 a visée symptomatique</a:t>
            </a:r>
            <a:endParaRPr lang="fr-FR" dirty="0"/>
          </a:p>
        </p:txBody>
      </p:sp>
      <p:sp>
        <p:nvSpPr>
          <p:cNvPr id="3" name="Espace réservé du contenu 2"/>
          <p:cNvSpPr>
            <a:spLocks noGrp="1"/>
          </p:cNvSpPr>
          <p:nvPr>
            <p:ph idx="1"/>
          </p:nvPr>
        </p:nvSpPr>
        <p:spPr/>
        <p:txBody>
          <a:bodyPr/>
          <a:lstStyle/>
          <a:p>
            <a:r>
              <a:rPr lang="fr-FR" dirty="0" smtClean="0"/>
              <a:t>Traitement de la crise: dérives nitrés en sublingual. Peuvent être utilisés juste avant l’effort pour prévenir la crise</a:t>
            </a:r>
          </a:p>
          <a:p>
            <a:endParaRPr lang="fr-FR" dirty="0" smtClean="0"/>
          </a:p>
          <a:p>
            <a:r>
              <a:rPr lang="fr-FR" dirty="0" smtClean="0"/>
              <a:t>Traitement de fond:</a:t>
            </a:r>
          </a:p>
          <a:p>
            <a:pPr lvl="1"/>
            <a:r>
              <a:rPr lang="fr-FR" dirty="0" smtClean="0"/>
              <a:t>En 1</a:t>
            </a:r>
            <a:r>
              <a:rPr lang="fr-FR" baseline="30000" dirty="0" smtClean="0"/>
              <a:t>ère</a:t>
            </a:r>
            <a:r>
              <a:rPr lang="fr-FR" dirty="0" smtClean="0"/>
              <a:t> intention: β-bloquants et/ou Inhibiteurs calciques</a:t>
            </a:r>
          </a:p>
          <a:p>
            <a:pPr lvl="1"/>
            <a:r>
              <a:rPr lang="fr-FR" dirty="0" smtClean="0"/>
              <a:t>En 2</a:t>
            </a:r>
            <a:r>
              <a:rPr lang="fr-FR" baseline="30000" dirty="0" smtClean="0"/>
              <a:t>ème</a:t>
            </a:r>
            <a:r>
              <a:rPr lang="fr-FR" dirty="0" smtClean="0"/>
              <a:t> intention: </a:t>
            </a:r>
          </a:p>
          <a:p>
            <a:pPr lvl="2"/>
            <a:r>
              <a:rPr lang="fr-FR" dirty="0" smtClean="0"/>
              <a:t>Dérivés nitrés à action prolongée</a:t>
            </a:r>
          </a:p>
          <a:p>
            <a:pPr lvl="2"/>
            <a:r>
              <a:rPr lang="fr-FR" dirty="0" err="1" smtClean="0"/>
              <a:t>Trimétazidine</a:t>
            </a:r>
            <a:endParaRPr lang="fr-FR" dirty="0" smtClean="0"/>
          </a:p>
          <a:p>
            <a:pPr lvl="2"/>
            <a:r>
              <a:rPr lang="fr-FR" dirty="0" err="1" smtClean="0"/>
              <a:t>ivabradine</a:t>
            </a:r>
            <a:endParaRPr lang="fr-FR" dirty="0" smtClean="0"/>
          </a:p>
          <a:p>
            <a:pPr lvl="1"/>
            <a:endParaRPr lang="en-US" dirty="0" smtClean="0"/>
          </a:p>
          <a:p>
            <a:pPr lvl="1"/>
            <a:endParaRPr lang="fr-FR" dirty="0" smtClean="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55</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Béta bloquants </a:t>
            </a:r>
            <a:endParaRPr lang="fr-FR" dirty="0"/>
          </a:p>
        </p:txBody>
      </p:sp>
      <p:sp>
        <p:nvSpPr>
          <p:cNvPr id="3" name="Espace réservé du contenu 2"/>
          <p:cNvSpPr>
            <a:spLocks noGrp="1"/>
          </p:cNvSpPr>
          <p:nvPr>
            <p:ph idx="1"/>
          </p:nvPr>
        </p:nvSpPr>
        <p:spPr/>
        <p:txBody>
          <a:bodyPr/>
          <a:lstStyle/>
          <a:p>
            <a:r>
              <a:rPr lang="fr-FR" dirty="0" smtClean="0">
                <a:latin typeface="Arial" pitchFamily="34" charset="0"/>
                <a:cs typeface="Arial" pitchFamily="34" charset="0"/>
              </a:rPr>
              <a:t>↘ la consommation myocardique en O</a:t>
            </a:r>
            <a:r>
              <a:rPr lang="fr-FR" baseline="30000" dirty="0" smtClean="0">
                <a:latin typeface="Arial" pitchFamily="34" charset="0"/>
                <a:cs typeface="Arial" pitchFamily="34" charset="0"/>
              </a:rPr>
              <a:t>2</a:t>
            </a:r>
            <a:r>
              <a:rPr lang="fr-FR" dirty="0" smtClean="0">
                <a:latin typeface="Arial" pitchFamily="34" charset="0"/>
                <a:cs typeface="Arial" pitchFamily="34" charset="0"/>
              </a:rPr>
              <a:t> en diminuant la FC, la PA et la contractilité</a:t>
            </a:r>
          </a:p>
          <a:p>
            <a:endParaRPr lang="fr-FR" dirty="0" smtClean="0">
              <a:latin typeface="Arial" pitchFamily="34" charset="0"/>
              <a:cs typeface="Arial" pitchFamily="34" charset="0"/>
            </a:endParaRPr>
          </a:p>
          <a:p>
            <a:r>
              <a:rPr lang="fr-FR" dirty="0" smtClean="0">
                <a:latin typeface="Arial" pitchFamily="34" charset="0"/>
                <a:cs typeface="Arial" pitchFamily="34" charset="0"/>
              </a:rPr>
              <a:t>Contre-indications: asthme, bradycardie</a:t>
            </a:r>
          </a:p>
          <a:p>
            <a:endParaRPr lang="fr-FR" dirty="0" smtClean="0">
              <a:latin typeface="Arial" pitchFamily="34" charset="0"/>
              <a:cs typeface="Arial" pitchFamily="34" charset="0"/>
            </a:endParaRPr>
          </a:p>
          <a:p>
            <a:r>
              <a:rPr lang="fr-FR" dirty="0" smtClean="0">
                <a:latin typeface="Arial" pitchFamily="34" charset="0"/>
                <a:cs typeface="Arial" pitchFamily="34" charset="0"/>
              </a:rPr>
              <a:t>Ex: </a:t>
            </a:r>
            <a:r>
              <a:rPr lang="fr-FR" dirty="0" err="1" smtClean="0">
                <a:latin typeface="Arial" pitchFamily="34" charset="0"/>
                <a:cs typeface="Arial" pitchFamily="34" charset="0"/>
              </a:rPr>
              <a:t>bisoprolol</a:t>
            </a:r>
            <a:r>
              <a:rPr lang="fr-FR" dirty="0" smtClean="0">
                <a:latin typeface="Arial" pitchFamily="34" charset="0"/>
                <a:cs typeface="Arial" pitchFamily="34" charset="0"/>
              </a:rPr>
              <a:t> 10 mg/j</a:t>
            </a:r>
          </a:p>
          <a:p>
            <a:endParaRPr lang="fr-FR"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56</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Inhibiteurs calciques</a:t>
            </a:r>
            <a:endParaRPr lang="fr-FR" dirty="0"/>
          </a:p>
        </p:txBody>
      </p:sp>
      <p:sp>
        <p:nvSpPr>
          <p:cNvPr id="3" name="Espace réservé du contenu 2"/>
          <p:cNvSpPr>
            <a:spLocks noGrp="1"/>
          </p:cNvSpPr>
          <p:nvPr>
            <p:ph idx="1"/>
          </p:nvPr>
        </p:nvSpPr>
        <p:spPr/>
        <p:txBody>
          <a:bodyPr/>
          <a:lstStyle/>
          <a:p>
            <a:r>
              <a:rPr lang="fr-FR" dirty="0" smtClean="0">
                <a:latin typeface="Arial" pitchFamily="34" charset="0"/>
                <a:cs typeface="Arial" pitchFamily="34" charset="0"/>
                <a:sym typeface="Wingdings" pitchFamily="2" charset="2"/>
              </a:rPr>
              <a:t>vasodilatation coronaire, </a:t>
            </a:r>
            <a:r>
              <a:rPr lang="fr-FR" dirty="0" err="1" smtClean="0">
                <a:latin typeface="Arial" pitchFamily="34" charset="0"/>
                <a:cs typeface="Arial" pitchFamily="34" charset="0"/>
                <a:sym typeface="Wingdings" pitchFamily="2" charset="2"/>
              </a:rPr>
              <a:t>arterielle</a:t>
            </a:r>
            <a:r>
              <a:rPr lang="fr-FR" dirty="0" smtClean="0">
                <a:latin typeface="Arial" pitchFamily="34" charset="0"/>
                <a:cs typeface="Arial" pitchFamily="34" charset="0"/>
                <a:sym typeface="Wingdings" pitchFamily="2" charset="2"/>
              </a:rPr>
              <a:t> et veineuse</a:t>
            </a:r>
          </a:p>
          <a:p>
            <a:endParaRPr lang="fr-FR" dirty="0" smtClean="0">
              <a:latin typeface="Arial" pitchFamily="34" charset="0"/>
              <a:cs typeface="Arial" pitchFamily="34" charset="0"/>
              <a:sym typeface="Wingdings" pitchFamily="2" charset="2"/>
            </a:endParaRPr>
          </a:p>
          <a:p>
            <a:r>
              <a:rPr lang="fr-FR" dirty="0" smtClean="0">
                <a:latin typeface="Arial" pitchFamily="34" charset="0"/>
                <a:cs typeface="Arial" pitchFamily="34" charset="0"/>
              </a:rPr>
              <a:t>↘ la consommation myocardique en O</a:t>
            </a:r>
            <a:r>
              <a:rPr lang="fr-FR" baseline="30000" dirty="0" smtClean="0">
                <a:latin typeface="Arial" pitchFamily="34" charset="0"/>
                <a:cs typeface="Arial" pitchFamily="34" charset="0"/>
              </a:rPr>
              <a:t>2</a:t>
            </a:r>
            <a:r>
              <a:rPr lang="fr-FR" dirty="0" smtClean="0">
                <a:latin typeface="Arial" pitchFamily="34" charset="0"/>
                <a:cs typeface="Arial" pitchFamily="34" charset="0"/>
              </a:rPr>
              <a:t> en diminuant le retour veineux et la PA</a:t>
            </a:r>
          </a:p>
          <a:p>
            <a:endParaRPr lang="fr-FR" dirty="0" smtClean="0">
              <a:latin typeface="Arial" pitchFamily="34" charset="0"/>
              <a:cs typeface="Arial" pitchFamily="34" charset="0"/>
            </a:endParaRPr>
          </a:p>
          <a:p>
            <a:r>
              <a:rPr lang="fr-FR" dirty="0" smtClean="0">
                <a:latin typeface="Arial" pitchFamily="34" charset="0"/>
                <a:cs typeface="Arial" pitchFamily="34" charset="0"/>
              </a:rPr>
              <a:t>Les inhibiteurs calciques non </a:t>
            </a:r>
            <a:r>
              <a:rPr lang="fr-FR" dirty="0" err="1" smtClean="0">
                <a:latin typeface="Arial" pitchFamily="34" charset="0"/>
                <a:cs typeface="Arial" pitchFamily="34" charset="0"/>
              </a:rPr>
              <a:t>dihydropyridiniques</a:t>
            </a:r>
            <a:r>
              <a:rPr lang="fr-FR" dirty="0" smtClean="0">
                <a:latin typeface="Arial" pitchFamily="34" charset="0"/>
                <a:cs typeface="Arial" pitchFamily="34" charset="0"/>
              </a:rPr>
              <a:t> (</a:t>
            </a:r>
            <a:r>
              <a:rPr lang="fr-FR" dirty="0" err="1" smtClean="0">
                <a:latin typeface="Arial" pitchFamily="34" charset="0"/>
                <a:cs typeface="Arial" pitchFamily="34" charset="0"/>
              </a:rPr>
              <a:t>diltiazem</a:t>
            </a:r>
            <a:r>
              <a:rPr lang="fr-FR" dirty="0" smtClean="0">
                <a:latin typeface="Arial" pitchFamily="34" charset="0"/>
                <a:cs typeface="Arial" pitchFamily="34" charset="0"/>
              </a:rPr>
              <a:t>, </a:t>
            </a:r>
            <a:r>
              <a:rPr lang="fr-FR" dirty="0" err="1" smtClean="0">
                <a:latin typeface="Arial" pitchFamily="34" charset="0"/>
                <a:cs typeface="Arial" pitchFamily="34" charset="0"/>
              </a:rPr>
              <a:t>verapamil</a:t>
            </a:r>
            <a:r>
              <a:rPr lang="fr-FR" dirty="0" smtClean="0">
                <a:latin typeface="Arial" pitchFamily="34" charset="0"/>
                <a:cs typeface="Arial" pitchFamily="34" charset="0"/>
              </a:rPr>
              <a:t>) </a:t>
            </a:r>
            <a:r>
              <a:rPr lang="fr-FR" dirty="0" smtClean="0">
                <a:latin typeface="Arial" pitchFamily="34" charset="0"/>
                <a:cs typeface="Arial" pitchFamily="34" charset="0"/>
              </a:rPr>
              <a:t>↘ la </a:t>
            </a:r>
            <a:r>
              <a:rPr lang="fr-FR" dirty="0" smtClean="0">
                <a:latin typeface="Arial" pitchFamily="34" charset="0"/>
                <a:cs typeface="Arial" pitchFamily="34" charset="0"/>
              </a:rPr>
              <a:t>FC et la contractilité</a:t>
            </a:r>
          </a:p>
          <a:p>
            <a:pPr marL="0" indent="0">
              <a:buNone/>
            </a:pPr>
            <a:endParaRPr lang="fr-FR" dirty="0" smtClean="0">
              <a:latin typeface="Arial" pitchFamily="34" charset="0"/>
              <a:cs typeface="Arial" pitchFamily="34" charset="0"/>
            </a:endParaRPr>
          </a:p>
          <a:p>
            <a:r>
              <a:rPr lang="fr-FR" dirty="0" smtClean="0">
                <a:latin typeface="Arial" pitchFamily="34" charset="0"/>
                <a:cs typeface="Arial" pitchFamily="34" charset="0"/>
              </a:rPr>
              <a:t>Les </a:t>
            </a:r>
            <a:r>
              <a:rPr lang="fr-FR" dirty="0" err="1" smtClean="0">
                <a:latin typeface="Arial" pitchFamily="34" charset="0"/>
                <a:cs typeface="Arial" pitchFamily="34" charset="0"/>
              </a:rPr>
              <a:t>dihydropyridines</a:t>
            </a:r>
            <a:r>
              <a:rPr lang="fr-FR" dirty="0" smtClean="0">
                <a:latin typeface="Arial" pitchFamily="34" charset="0"/>
                <a:cs typeface="Arial" pitchFamily="34" charset="0"/>
              </a:rPr>
              <a:t> (Ex</a:t>
            </a:r>
            <a:r>
              <a:rPr lang="fr-FR" dirty="0">
                <a:latin typeface="Arial" pitchFamily="34" charset="0"/>
                <a:cs typeface="Arial" pitchFamily="34" charset="0"/>
              </a:rPr>
              <a:t>. </a:t>
            </a:r>
            <a:r>
              <a:rPr lang="fr-FR" dirty="0" err="1">
                <a:latin typeface="Arial" pitchFamily="34" charset="0"/>
                <a:cs typeface="Arial" pitchFamily="34" charset="0"/>
              </a:rPr>
              <a:t>Amlodipine</a:t>
            </a:r>
            <a:r>
              <a:rPr lang="fr-FR" dirty="0">
                <a:latin typeface="Arial" pitchFamily="34" charset="0"/>
                <a:cs typeface="Arial" pitchFamily="34" charset="0"/>
              </a:rPr>
              <a:t> </a:t>
            </a:r>
            <a:r>
              <a:rPr lang="fr-FR" dirty="0" smtClean="0">
                <a:latin typeface="Arial" pitchFamily="34" charset="0"/>
                <a:cs typeface="Arial" pitchFamily="34" charset="0"/>
              </a:rPr>
              <a:t>5mg/j) n’agissent pas sur la FC et la contractilité</a:t>
            </a:r>
          </a:p>
          <a:p>
            <a:endParaRPr lang="fr-FR" dirty="0" smtClean="0">
              <a:latin typeface="Arial" pitchFamily="34" charset="0"/>
              <a:cs typeface="Arial" pitchFamily="34" charset="0"/>
            </a:endParaRPr>
          </a:p>
          <a:p>
            <a:r>
              <a:rPr lang="fr-FR" dirty="0" smtClean="0">
                <a:latin typeface="Arial" pitchFamily="34" charset="0"/>
                <a:cs typeface="Arial" pitchFamily="34" charset="0"/>
              </a:rPr>
              <a:t>Effets secondaires: céphalées, œdèmes</a:t>
            </a:r>
          </a:p>
          <a:p>
            <a:endParaRPr lang="fr-FR" dirty="0" smtClean="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57</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Dérivés nitrés</a:t>
            </a:r>
            <a:endParaRPr lang="fr-FR" dirty="0"/>
          </a:p>
        </p:txBody>
      </p:sp>
      <p:sp>
        <p:nvSpPr>
          <p:cNvPr id="3" name="Espace réservé du contenu 2"/>
          <p:cNvSpPr>
            <a:spLocks noGrp="1"/>
          </p:cNvSpPr>
          <p:nvPr>
            <p:ph idx="1"/>
          </p:nvPr>
        </p:nvSpPr>
        <p:spPr/>
        <p:txBody>
          <a:bodyPr/>
          <a:lstStyle/>
          <a:p>
            <a:r>
              <a:rPr lang="fr-FR" dirty="0" smtClean="0"/>
              <a:t>Vasodilatation coronaire et veineuse</a:t>
            </a:r>
          </a:p>
          <a:p>
            <a:endParaRPr lang="fr-FR" dirty="0" smtClean="0"/>
          </a:p>
          <a:p>
            <a:r>
              <a:rPr lang="fr-FR" dirty="0" smtClean="0"/>
              <a:t>Effets secondaires: céphalées</a:t>
            </a:r>
          </a:p>
          <a:p>
            <a:endParaRPr lang="fr-FR" dirty="0" smtClean="0"/>
          </a:p>
          <a:p>
            <a:r>
              <a:rPr lang="fr-FR" dirty="0" smtClean="0"/>
              <a:t>Utilisés per os ou en patch cutané qu’on enlève la nuit pour éviter la tolérance (</a:t>
            </a:r>
            <a:r>
              <a:rPr lang="fr-FR" dirty="0" smtClean="0">
                <a:latin typeface="Calibri"/>
                <a:cs typeface="Calibri"/>
              </a:rPr>
              <a:t>↘ </a:t>
            </a:r>
            <a:r>
              <a:rPr lang="fr-FR" dirty="0" smtClean="0">
                <a:latin typeface="Arial" pitchFamily="34" charset="0"/>
                <a:cs typeface="Arial" pitchFamily="34" charset="0"/>
              </a:rPr>
              <a:t>efficacité suite à l’utilisation continue</a:t>
            </a:r>
            <a:r>
              <a:rPr lang="fr-FR" dirty="0" smtClean="0">
                <a:latin typeface="Calibri"/>
                <a:cs typeface="Calibri"/>
              </a:rPr>
              <a:t>)</a:t>
            </a:r>
          </a:p>
          <a:p>
            <a:endParaRPr lang="fr-FR" dirty="0" smtClean="0">
              <a:latin typeface="Calibri"/>
              <a:cs typeface="Calibri"/>
            </a:endParaRPr>
          </a:p>
          <a:p>
            <a:r>
              <a:rPr lang="fr-FR" dirty="0" err="1" smtClean="0">
                <a:latin typeface="Arial" pitchFamily="34" charset="0"/>
                <a:cs typeface="Arial" pitchFamily="34" charset="0"/>
              </a:rPr>
              <a:t>Molsidomine</a:t>
            </a:r>
            <a:r>
              <a:rPr lang="fr-FR" dirty="0" smtClean="0">
                <a:latin typeface="Arial" pitchFamily="34" charset="0"/>
                <a:cs typeface="Arial" pitchFamily="34" charset="0"/>
              </a:rPr>
              <a:t>: même mécanisme d’action</a:t>
            </a:r>
          </a:p>
          <a:p>
            <a:endParaRPr lang="fr-FR" dirty="0" smtClean="0">
              <a:latin typeface="Arial" pitchFamily="34" charset="0"/>
              <a:cs typeface="Arial" pitchFamily="34" charset="0"/>
            </a:endParaRPr>
          </a:p>
          <a:p>
            <a:pPr>
              <a:buNone/>
            </a:pPr>
            <a:endParaRPr lang="fr-FR" dirty="0" smtClean="0">
              <a:latin typeface="Arial" pitchFamily="34" charset="0"/>
              <a:cs typeface="Arial" pitchFamily="34" charset="0"/>
            </a:endParaRPr>
          </a:p>
          <a:p>
            <a:endParaRPr lang="fr-FR" dirty="0" smtClean="0">
              <a:latin typeface="Calibri"/>
              <a:cs typeface="Calibri"/>
            </a:endParaRPr>
          </a:p>
          <a:p>
            <a:pPr>
              <a:buNone/>
            </a:pPr>
            <a:endParaRPr lang="fr-FR" dirty="0" smtClean="0"/>
          </a:p>
          <a:p>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58</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a:t>
            </a:r>
            <a:endParaRPr lang="fr-FR" dirty="0"/>
          </a:p>
        </p:txBody>
      </p:sp>
      <p:sp>
        <p:nvSpPr>
          <p:cNvPr id="3" name="Espace réservé du contenu 2"/>
          <p:cNvSpPr>
            <a:spLocks noGrp="1"/>
          </p:cNvSpPr>
          <p:nvPr>
            <p:ph idx="1"/>
          </p:nvPr>
        </p:nvSpPr>
        <p:spPr/>
        <p:txBody>
          <a:bodyPr/>
          <a:lstStyle/>
          <a:p>
            <a:r>
              <a:rPr lang="fr-FR" dirty="0" err="1" smtClean="0">
                <a:latin typeface="Arial" pitchFamily="34" charset="0"/>
                <a:cs typeface="Arial" pitchFamily="34" charset="0"/>
              </a:rPr>
              <a:t>Trimétazidine</a:t>
            </a:r>
            <a:r>
              <a:rPr lang="fr-FR" dirty="0" smtClean="0">
                <a:latin typeface="Arial" pitchFamily="34" charset="0"/>
                <a:cs typeface="Arial" pitchFamily="34" charset="0"/>
              </a:rPr>
              <a:t>: </a:t>
            </a:r>
            <a:r>
              <a:rPr lang="fr-FR" dirty="0" smtClean="0">
                <a:latin typeface="Arial" pitchFamily="34" charset="0"/>
                <a:cs typeface="Arial" pitchFamily="34" charset="0"/>
              </a:rPr>
              <a:t>↘ la </a:t>
            </a:r>
            <a:r>
              <a:rPr lang="fr-FR" dirty="0" smtClean="0">
                <a:latin typeface="Arial" pitchFamily="34" charset="0"/>
                <a:cs typeface="Arial" pitchFamily="34" charset="0"/>
              </a:rPr>
              <a:t>consommation en O</a:t>
            </a:r>
            <a:r>
              <a:rPr lang="fr-FR" baseline="30000" dirty="0" smtClean="0"/>
              <a:t>2</a:t>
            </a:r>
            <a:r>
              <a:rPr lang="fr-FR" dirty="0" smtClean="0">
                <a:latin typeface="Arial" pitchFamily="34" charset="0"/>
                <a:cs typeface="Arial" pitchFamily="34" charset="0"/>
              </a:rPr>
              <a:t> en agissant sur le métabolisme cellulaire</a:t>
            </a:r>
          </a:p>
          <a:p>
            <a:endParaRPr lang="fr-FR" dirty="0" smtClean="0">
              <a:latin typeface="Arial" pitchFamily="34" charset="0"/>
              <a:cs typeface="Arial" pitchFamily="34" charset="0"/>
            </a:endParaRPr>
          </a:p>
          <a:p>
            <a:r>
              <a:rPr lang="fr-FR" dirty="0" err="1" smtClean="0">
                <a:latin typeface="Arial" pitchFamily="34" charset="0"/>
                <a:cs typeface="Arial" pitchFamily="34" charset="0"/>
              </a:rPr>
              <a:t>Ivabradine</a:t>
            </a:r>
            <a:r>
              <a:rPr lang="fr-FR" dirty="0" smtClean="0">
                <a:latin typeface="Arial" pitchFamily="34" charset="0"/>
                <a:cs typeface="Arial" pitchFamily="34" charset="0"/>
              </a:rPr>
              <a:t>: </a:t>
            </a:r>
            <a:r>
              <a:rPr lang="fr-FR" dirty="0" smtClean="0">
                <a:latin typeface="Arial" pitchFamily="34" charset="0"/>
                <a:cs typeface="Arial" pitchFamily="34" charset="0"/>
                <a:sym typeface="Wingdings" pitchFamily="2" charset="2"/>
              </a:rPr>
              <a:t> bradycardie </a:t>
            </a:r>
            <a:r>
              <a:rPr lang="fr-FR" dirty="0" smtClean="0">
                <a:latin typeface="Arial" pitchFamily="34" charset="0"/>
                <a:cs typeface="Arial" pitchFamily="34" charset="0"/>
                <a:sym typeface="Wingdings" pitchFamily="2" charset="2"/>
              </a:rPr>
              <a:t>en agissant sur le nœud sinusal</a:t>
            </a:r>
            <a:endParaRPr lang="fr-FR" dirty="0" smtClean="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59</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Cardiopathie ischémique</a:t>
            </a:r>
            <a:endParaRPr lang="fr-FR" dirty="0">
              <a:solidFill>
                <a:schemeClr val="tx1"/>
              </a:solidFill>
            </a:endParaRPr>
          </a:p>
        </p:txBody>
      </p:sp>
      <p:sp>
        <p:nvSpPr>
          <p:cNvPr id="3" name="Espace réservé du contenu 2"/>
          <p:cNvSpPr>
            <a:spLocks noGrp="1"/>
          </p:cNvSpPr>
          <p:nvPr>
            <p:ph idx="1"/>
          </p:nvPr>
        </p:nvSpPr>
        <p:spPr/>
        <p:txBody>
          <a:bodyPr/>
          <a:lstStyle/>
          <a:p>
            <a:r>
              <a:rPr lang="en-US" dirty="0" smtClean="0">
                <a:solidFill>
                  <a:schemeClr val="tx1"/>
                </a:solidFill>
              </a:rPr>
              <a:t>1ère cause de </a:t>
            </a:r>
            <a:r>
              <a:rPr lang="en-US" dirty="0" err="1" smtClean="0">
                <a:solidFill>
                  <a:schemeClr val="tx1"/>
                </a:solidFill>
              </a:rPr>
              <a:t>mortalité</a:t>
            </a:r>
            <a:r>
              <a:rPr lang="en-US" dirty="0" smtClean="0">
                <a:solidFill>
                  <a:schemeClr val="tx1"/>
                </a:solidFill>
              </a:rPr>
              <a:t> </a:t>
            </a:r>
            <a:r>
              <a:rPr lang="en-US" dirty="0" err="1" smtClean="0">
                <a:solidFill>
                  <a:schemeClr val="tx1"/>
                </a:solidFill>
              </a:rPr>
              <a:t>dans</a:t>
            </a:r>
            <a:r>
              <a:rPr lang="en-US" dirty="0" smtClean="0">
                <a:solidFill>
                  <a:schemeClr val="tx1"/>
                </a:solidFill>
              </a:rPr>
              <a:t> le monde: </a:t>
            </a:r>
            <a:r>
              <a:rPr lang="fr-FR" dirty="0" smtClean="0"/>
              <a:t>9.1 millions </a:t>
            </a:r>
            <a:r>
              <a:rPr lang="fr-FR" dirty="0" smtClean="0">
                <a:solidFill>
                  <a:schemeClr val="tx1"/>
                </a:solidFill>
              </a:rPr>
              <a:t>de </a:t>
            </a:r>
            <a:r>
              <a:rPr lang="en-US" dirty="0" err="1" smtClean="0">
                <a:solidFill>
                  <a:schemeClr val="tx1"/>
                </a:solidFill>
              </a:rPr>
              <a:t>décès</a:t>
            </a:r>
            <a:r>
              <a:rPr lang="en-US" dirty="0" smtClean="0">
                <a:solidFill>
                  <a:schemeClr val="tx1"/>
                </a:solidFill>
              </a:rPr>
              <a:t> en 2019.</a:t>
            </a:r>
          </a:p>
          <a:p>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Revascularisation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Si angor résistant, lésions menaçantes à la </a:t>
            </a:r>
            <a:r>
              <a:rPr lang="fr-FR" dirty="0" err="1" smtClean="0"/>
              <a:t>coro</a:t>
            </a:r>
            <a:r>
              <a:rPr lang="fr-FR" dirty="0" smtClean="0"/>
              <a:t> ou ischémie sévère aux tests d’ischémie</a:t>
            </a:r>
          </a:p>
          <a:p>
            <a:endParaRPr lang="fr-FR" dirty="0" smtClean="0"/>
          </a:p>
          <a:p>
            <a:r>
              <a:rPr lang="fr-FR" b="1" dirty="0" smtClean="0"/>
              <a:t>Intervention coronaire percutanée (angioplastie)</a:t>
            </a:r>
            <a:r>
              <a:rPr lang="fr-FR" dirty="0" smtClean="0"/>
              <a:t>: ponction radiale ou fémorale sous anesthésie locale, dilatation au ballon avec mise en place d’une prothèse métallique (</a:t>
            </a:r>
            <a:r>
              <a:rPr lang="fr-FR" dirty="0" err="1" smtClean="0"/>
              <a:t>stent</a:t>
            </a:r>
            <a:r>
              <a:rPr lang="fr-FR" dirty="0" smtClean="0"/>
              <a:t> qui délivre des médicaments évitant la resténose: </a:t>
            </a:r>
            <a:r>
              <a:rPr lang="fr-FR" dirty="0" err="1" smtClean="0"/>
              <a:t>stent</a:t>
            </a:r>
            <a:r>
              <a:rPr lang="fr-FR" dirty="0" smtClean="0"/>
              <a:t> actif). Double anti agrégation plaquettaire pendant </a:t>
            </a:r>
            <a:r>
              <a:rPr lang="fr-FR" dirty="0" smtClean="0"/>
              <a:t>6 </a:t>
            </a:r>
            <a:r>
              <a:rPr lang="fr-FR" dirty="0" smtClean="0"/>
              <a:t>mois pour éviter la thrombose de </a:t>
            </a:r>
            <a:r>
              <a:rPr lang="fr-FR" dirty="0" err="1" smtClean="0"/>
              <a:t>stent</a:t>
            </a:r>
            <a:endParaRPr lang="fr-FR" dirty="0" smtClean="0"/>
          </a:p>
          <a:p>
            <a:endParaRPr lang="fr-FR" dirty="0" smtClean="0"/>
          </a:p>
          <a:p>
            <a:r>
              <a:rPr lang="fr-FR" dirty="0" smtClean="0"/>
              <a:t>Chirurgie de </a:t>
            </a:r>
            <a:r>
              <a:rPr lang="fr-FR" b="1" dirty="0" smtClean="0"/>
              <a:t>pontage coronaire</a:t>
            </a:r>
            <a:r>
              <a:rPr lang="fr-FR" dirty="0" smtClean="0"/>
              <a:t>: si lésions complexes, surtout chez le diabétique; anastomose d'une ou des 2 artères mammaires sinon d'une veine saphène sur une artère coronaire en aval des sténoses</a:t>
            </a:r>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60</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Angioplastie </a:t>
            </a:r>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61</a:t>
            </a:fld>
            <a:endParaRPr lang="fr-FR"/>
          </a:p>
        </p:txBody>
      </p:sp>
      <p:pic>
        <p:nvPicPr>
          <p:cNvPr id="8194" name="Picture 2"/>
          <p:cNvPicPr>
            <a:picLocks noChangeAspect="1" noChangeArrowheads="1"/>
          </p:cNvPicPr>
          <p:nvPr/>
        </p:nvPicPr>
        <p:blipFill>
          <a:blip r:embed="rId2"/>
          <a:srcRect/>
          <a:stretch>
            <a:fillRect/>
          </a:stretch>
        </p:blipFill>
        <p:spPr bwMode="auto">
          <a:xfrm>
            <a:off x="1371600" y="1809750"/>
            <a:ext cx="64008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043113" y="1076325"/>
            <a:ext cx="5057775" cy="4705350"/>
          </a:xfrm>
          <a:prstGeom prst="rect">
            <a:avLst/>
          </a:prstGeom>
          <a:noFill/>
          <a:ln w="9525">
            <a:noFill/>
            <a:miter lim="800000"/>
            <a:headEnd/>
            <a:tailEnd/>
          </a:ln>
        </p:spPr>
      </p:pic>
      <p:sp>
        <p:nvSpPr>
          <p:cNvPr id="3" name="Titre 2"/>
          <p:cNvSpPr>
            <a:spLocks noGrp="1"/>
          </p:cNvSpPr>
          <p:nvPr>
            <p:ph type="title"/>
          </p:nvPr>
        </p:nvSpPr>
        <p:spPr/>
        <p:txBody>
          <a:bodyPr/>
          <a:lstStyle/>
          <a:p>
            <a:r>
              <a:rPr lang="fr-FR" dirty="0" smtClean="0"/>
              <a:t>Pontage </a:t>
            </a:r>
            <a:endParaRPr lang="fr-FR" dirty="0"/>
          </a:p>
        </p:txBody>
      </p:sp>
      <p:sp>
        <p:nvSpPr>
          <p:cNvPr id="4" name="Espace réservé du contenu 3"/>
          <p:cNvSpPr>
            <a:spLocks noGrp="1"/>
          </p:cNvSpPr>
          <p:nvPr>
            <p:ph idx="1"/>
          </p:nvPr>
        </p:nvSpPr>
        <p:spPr/>
        <p:txBody>
          <a:bodyPr/>
          <a:lstStyle/>
          <a:p>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Formes particulières</a:t>
            </a:r>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Angor sans obstruction coronaire</a:t>
            </a:r>
            <a:endParaRPr lang="fr-FR" dirty="0"/>
          </a:p>
        </p:txBody>
      </p:sp>
      <p:sp>
        <p:nvSpPr>
          <p:cNvPr id="3" name="Espace réservé du contenu 2"/>
          <p:cNvSpPr>
            <a:spLocks noGrp="1"/>
          </p:cNvSpPr>
          <p:nvPr>
            <p:ph idx="1"/>
          </p:nvPr>
        </p:nvSpPr>
        <p:spPr/>
        <p:txBody>
          <a:bodyPr/>
          <a:lstStyle/>
          <a:p>
            <a:r>
              <a:rPr lang="fr-FR" b="1" dirty="0" smtClean="0"/>
              <a:t>Angor de </a:t>
            </a:r>
            <a:r>
              <a:rPr lang="fr-FR" b="1" dirty="0" err="1" smtClean="0"/>
              <a:t>Prinzmetal</a:t>
            </a:r>
            <a:r>
              <a:rPr lang="fr-FR" dirty="0" smtClean="0"/>
              <a:t>: Angor </a:t>
            </a:r>
            <a:r>
              <a:rPr lang="fr-FR" dirty="0" smtClean="0"/>
              <a:t>de </a:t>
            </a:r>
            <a:r>
              <a:rPr lang="fr-FR" dirty="0" smtClean="0"/>
              <a:t>repos avec sus décalage ST transitoire par spasme coronaire. Traitement par dérivés nitrés et inhibiteurs calciques</a:t>
            </a:r>
          </a:p>
          <a:p>
            <a:endParaRPr lang="fr-FR" dirty="0" smtClean="0"/>
          </a:p>
          <a:p>
            <a:r>
              <a:rPr lang="fr-FR" b="1" dirty="0" smtClean="0"/>
              <a:t> Angor </a:t>
            </a:r>
            <a:r>
              <a:rPr lang="fr-FR" b="1" dirty="0" err="1" smtClean="0"/>
              <a:t>microvasculaire</a:t>
            </a:r>
            <a:r>
              <a:rPr lang="fr-FR" dirty="0" smtClean="0"/>
              <a:t>: angor </a:t>
            </a:r>
            <a:r>
              <a:rPr lang="fr-FR" dirty="0" smtClean="0"/>
              <a:t>d’effort</a:t>
            </a:r>
            <a:r>
              <a:rPr lang="fr-FR" dirty="0" smtClean="0"/>
              <a:t>, test d’ischémie </a:t>
            </a:r>
            <a:r>
              <a:rPr lang="fr-FR" dirty="0" smtClean="0"/>
              <a:t>généralement positif </a:t>
            </a:r>
            <a:r>
              <a:rPr lang="fr-FR" dirty="0" smtClean="0"/>
              <a:t>et </a:t>
            </a:r>
            <a:r>
              <a:rPr lang="fr-FR" dirty="0" err="1" smtClean="0"/>
              <a:t>coro</a:t>
            </a:r>
            <a:r>
              <a:rPr lang="fr-FR" dirty="0" smtClean="0"/>
              <a:t> normale. Même traitement</a:t>
            </a:r>
            <a:endParaRPr lang="fr-FR" b="1"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64</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 </a:t>
            </a:r>
            <a:endParaRPr lang="fr-FR" dirty="0"/>
          </a:p>
        </p:txBody>
      </p:sp>
      <p:sp>
        <p:nvSpPr>
          <p:cNvPr id="3" name="Espace réservé du contenu 2"/>
          <p:cNvSpPr>
            <a:spLocks noGrp="1"/>
          </p:cNvSpPr>
          <p:nvPr>
            <p:ph idx="1"/>
          </p:nvPr>
        </p:nvSpPr>
        <p:spPr/>
        <p:txBody>
          <a:bodyPr>
            <a:normAutofit/>
          </a:bodyPr>
          <a:lstStyle/>
          <a:p>
            <a:r>
              <a:rPr lang="fr-FR" dirty="0" smtClean="0"/>
              <a:t>Symptôme causé par une </a:t>
            </a:r>
            <a:r>
              <a:rPr lang="fr-FR" b="1" dirty="0" smtClean="0"/>
              <a:t>ischémie</a:t>
            </a:r>
            <a:r>
              <a:rPr lang="fr-FR" dirty="0" smtClean="0"/>
              <a:t> myocardique transitoire</a:t>
            </a:r>
          </a:p>
          <a:p>
            <a:r>
              <a:rPr lang="fr-FR" dirty="0" smtClean="0"/>
              <a:t>Traduit un </a:t>
            </a:r>
            <a:r>
              <a:rPr lang="fr-FR" b="1" dirty="0" smtClean="0"/>
              <a:t>déséquilibre</a:t>
            </a:r>
            <a:r>
              <a:rPr lang="fr-FR" dirty="0" smtClean="0"/>
              <a:t> entre les apports et les besoins en oxygène</a:t>
            </a:r>
          </a:p>
          <a:p>
            <a:r>
              <a:rPr lang="fr-FR" dirty="0" smtClean="0"/>
              <a:t>Principale cause: </a:t>
            </a:r>
            <a:r>
              <a:rPr lang="fr-FR" b="1" dirty="0" smtClean="0"/>
              <a:t>athérosclérose</a:t>
            </a:r>
            <a:r>
              <a:rPr lang="fr-FR" dirty="0" smtClean="0"/>
              <a:t> coronaire</a:t>
            </a:r>
          </a:p>
          <a:p>
            <a:r>
              <a:rPr lang="fr-FR" dirty="0" smtClean="0"/>
              <a:t>Diagnostic basé sur </a:t>
            </a:r>
            <a:r>
              <a:rPr lang="fr-FR" b="1" dirty="0" smtClean="0"/>
              <a:t>l’interrogatoire</a:t>
            </a:r>
            <a:r>
              <a:rPr lang="fr-FR" dirty="0" smtClean="0"/>
              <a:t> et les tests d’ </a:t>
            </a:r>
            <a:r>
              <a:rPr lang="fr-FR" b="1" dirty="0" err="1" smtClean="0"/>
              <a:t>ischemie</a:t>
            </a:r>
            <a:endParaRPr lang="fr-FR" b="1" dirty="0" smtClean="0"/>
          </a:p>
          <a:p>
            <a:r>
              <a:rPr lang="fr-FR" dirty="0" smtClean="0"/>
              <a:t>Coro si angor résistant ou ischémie sévère</a:t>
            </a:r>
          </a:p>
          <a:p>
            <a:r>
              <a:rPr lang="fr-FR" dirty="0" smtClean="0"/>
              <a:t>TRT pronostique: contrôle des </a:t>
            </a:r>
            <a:r>
              <a:rPr lang="fr-FR" b="1" dirty="0" smtClean="0"/>
              <a:t>FDR, statine, aspirine</a:t>
            </a:r>
          </a:p>
          <a:p>
            <a:r>
              <a:rPr lang="fr-FR" dirty="0" smtClean="0"/>
              <a:t>TRT symptomatique: </a:t>
            </a:r>
            <a:r>
              <a:rPr lang="el-GR" b="1" dirty="0" smtClean="0"/>
              <a:t>β</a:t>
            </a:r>
            <a:r>
              <a:rPr lang="en-US" b="1" dirty="0" smtClean="0"/>
              <a:t>- et/</a:t>
            </a:r>
            <a:r>
              <a:rPr lang="en-US" b="1" dirty="0" err="1" smtClean="0"/>
              <a:t>ou</a:t>
            </a:r>
            <a:r>
              <a:rPr lang="en-US" b="1" dirty="0" smtClean="0"/>
              <a:t> </a:t>
            </a:r>
            <a:r>
              <a:rPr lang="en-US" b="1" dirty="0" err="1" smtClean="0"/>
              <a:t>antiCa</a:t>
            </a:r>
            <a:r>
              <a:rPr lang="en-US" b="1" dirty="0" smtClean="0"/>
              <a:t>++ ± </a:t>
            </a:r>
            <a:r>
              <a:rPr lang="en-US" b="1" dirty="0" err="1" smtClean="0"/>
              <a:t>nitr</a:t>
            </a:r>
            <a:r>
              <a:rPr lang="fr-FR" b="1" dirty="0" smtClean="0"/>
              <a:t>é</a:t>
            </a:r>
            <a:r>
              <a:rPr lang="en-US" b="1" dirty="0" smtClean="0"/>
              <a:t>s, </a:t>
            </a:r>
            <a:r>
              <a:rPr lang="en-US" dirty="0" err="1" smtClean="0"/>
              <a:t>trimetazidine</a:t>
            </a:r>
            <a:r>
              <a:rPr lang="en-US" dirty="0" smtClean="0"/>
              <a:t>, </a:t>
            </a:r>
            <a:r>
              <a:rPr lang="en-US" dirty="0" err="1" smtClean="0"/>
              <a:t>ivabradine</a:t>
            </a:r>
            <a:endParaRPr lang="en-US" dirty="0" smtClean="0"/>
          </a:p>
          <a:p>
            <a:r>
              <a:rPr lang="en-US" dirty="0" smtClean="0"/>
              <a:t> </a:t>
            </a:r>
            <a:r>
              <a:rPr lang="en-US" dirty="0" err="1" smtClean="0"/>
              <a:t>Revascularisation</a:t>
            </a:r>
            <a:r>
              <a:rPr lang="en-US" dirty="0" smtClean="0"/>
              <a:t> par </a:t>
            </a:r>
            <a:r>
              <a:rPr lang="en-US" b="1" dirty="0" err="1" smtClean="0"/>
              <a:t>angioplastie</a:t>
            </a:r>
            <a:r>
              <a:rPr lang="en-US" b="1" dirty="0" smtClean="0"/>
              <a:t> </a:t>
            </a:r>
            <a:r>
              <a:rPr lang="en-US" dirty="0" err="1" smtClean="0"/>
              <a:t>ou</a:t>
            </a:r>
            <a:r>
              <a:rPr lang="en-US" dirty="0" smtClean="0"/>
              <a:t> </a:t>
            </a:r>
            <a:r>
              <a:rPr lang="en-US" b="1" dirty="0" err="1" smtClean="0"/>
              <a:t>pontage</a:t>
            </a:r>
            <a:r>
              <a:rPr lang="en-US" dirty="0" smtClean="0"/>
              <a:t> </a:t>
            </a:r>
            <a:r>
              <a:rPr lang="en-US" dirty="0" err="1" smtClean="0"/>
              <a:t>si</a:t>
            </a:r>
            <a:r>
              <a:rPr lang="en-US" dirty="0" smtClean="0"/>
              <a:t> </a:t>
            </a:r>
            <a:r>
              <a:rPr lang="en-US" dirty="0" err="1" smtClean="0"/>
              <a:t>angor</a:t>
            </a:r>
            <a:r>
              <a:rPr lang="en-US" dirty="0" smtClean="0"/>
              <a:t> </a:t>
            </a:r>
            <a:r>
              <a:rPr lang="fr-FR" dirty="0" smtClean="0"/>
              <a:t>résistant ou ischémie sévère</a:t>
            </a:r>
          </a:p>
          <a:p>
            <a:endParaRPr lang="fr-FR" dirty="0"/>
          </a:p>
        </p:txBody>
      </p:sp>
      <p:sp>
        <p:nvSpPr>
          <p:cNvPr id="4" name="Espace réservé du numéro de diapositive 3"/>
          <p:cNvSpPr>
            <a:spLocks noGrp="1"/>
          </p:cNvSpPr>
          <p:nvPr>
            <p:ph type="sldNum" sz="quarter" idx="12"/>
          </p:nvPr>
        </p:nvSpPr>
        <p:spPr/>
        <p:txBody>
          <a:bodyPr/>
          <a:lstStyle/>
          <a:p>
            <a:fld id="{D9ABA87C-3278-0B41-B1A8-CE9B522DDCED}" type="slidenum">
              <a:rPr lang="fr-FR" smtClean="0"/>
              <a:pPr/>
              <a:t>65</a:t>
            </a:fld>
            <a:endParaRPr lang="fr-FR"/>
          </a:p>
        </p:txBody>
      </p:sp>
      <p:sp>
        <p:nvSpPr>
          <p:cNvPr id="5" name="Espace réservé du contenu 4"/>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9144000" cy="6863147"/>
          </a:xfrm>
          <a:prstGeom prst="rect">
            <a:avLst/>
          </a:prstGeom>
        </p:spPr>
      </p:pic>
    </p:spTree>
    <p:extLst>
      <p:ext uri="{BB962C8B-B14F-4D97-AF65-F5344CB8AC3E}">
        <p14:creationId xmlns:p14="http://schemas.microsoft.com/office/powerpoint/2010/main" val="2676267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Causes de mortalité en Algérie</a:t>
            </a:r>
            <a:endParaRPr lang="fr-FR" dirty="0"/>
          </a:p>
        </p:txBody>
      </p:sp>
      <p:sp>
        <p:nvSpPr>
          <p:cNvPr id="4" name="Espace réservé du pied de page 3"/>
          <p:cNvSpPr>
            <a:spLocks noGrp="1"/>
          </p:cNvSpPr>
          <p:nvPr>
            <p:ph type="ftr" sz="quarter" idx="11"/>
          </p:nvPr>
        </p:nvSpPr>
        <p:spPr/>
        <p:txBody>
          <a:bodyPr/>
          <a:lstStyle/>
          <a:p>
            <a:pPr>
              <a:defRPr/>
            </a:pPr>
            <a:endParaRPr lang="en-US"/>
          </a:p>
        </p:txBody>
      </p:sp>
      <p:sp>
        <p:nvSpPr>
          <p:cNvPr id="5" name="Espace réservé du numéro de diapositive 4"/>
          <p:cNvSpPr>
            <a:spLocks noGrp="1"/>
          </p:cNvSpPr>
          <p:nvPr>
            <p:ph type="sldNum" sz="quarter" idx="12"/>
          </p:nvPr>
        </p:nvSpPr>
        <p:spPr/>
        <p:txBody>
          <a:bodyPr/>
          <a:lstStyle/>
          <a:p>
            <a:pPr>
              <a:defRPr/>
            </a:pPr>
            <a:fld id="{1DA1CF50-495A-46F6-B9D1-D5369BED932B}" type="slidenum">
              <a:rPr lang="en-US" smtClean="0"/>
              <a:pPr>
                <a:defRPr/>
              </a:pPr>
              <a:t>8</a:t>
            </a:fld>
            <a:endParaRPr lang="en-US"/>
          </a:p>
        </p:txBody>
      </p:sp>
      <p:pic>
        <p:nvPicPr>
          <p:cNvPr id="6" name="Espace réservé du contenu 5"/>
          <p:cNvPicPr>
            <a:picLocks noGrp="1" noChangeAspect="1"/>
          </p:cNvPicPr>
          <p:nvPr>
            <p:ph idx="1"/>
          </p:nvPr>
        </p:nvPicPr>
        <p:blipFill>
          <a:blip r:embed="rId2"/>
          <a:stretch>
            <a:fillRect/>
          </a:stretch>
        </p:blipFill>
        <p:spPr>
          <a:xfrm>
            <a:off x="612080" y="1760561"/>
            <a:ext cx="7883733" cy="382137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physiopathologie et étiologies</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14608</TotalTime>
  <Words>1566</Words>
  <Application>Microsoft Office PowerPoint</Application>
  <PresentationFormat>Affichage à l'écran (4:3)</PresentationFormat>
  <Paragraphs>356</Paragraphs>
  <Slides>65</Slides>
  <Notes>13</Notes>
  <HiddenSlides>4</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65</vt:i4>
      </vt:variant>
    </vt:vector>
  </HeadingPairs>
  <TitlesOfParts>
    <vt:vector size="71" baseType="lpstr">
      <vt:lpstr>Arial</vt:lpstr>
      <vt:lpstr>Calibri</vt:lpstr>
      <vt:lpstr>Lucida Grande</vt:lpstr>
      <vt:lpstr>Wingdings</vt:lpstr>
      <vt:lpstr>Thème Office</vt:lpstr>
      <vt:lpstr>Alapértelmezett terv</vt:lpstr>
      <vt:lpstr>Angor stable</vt:lpstr>
      <vt:lpstr>Objectifs </vt:lpstr>
      <vt:lpstr>Epidémiologie </vt:lpstr>
      <vt:lpstr>Angor stable</vt:lpstr>
      <vt:lpstr>Cardiopathie ischémique: plusieurs manifestations de gravité croissante</vt:lpstr>
      <vt:lpstr>Cardiopathie ischémique</vt:lpstr>
      <vt:lpstr>Présentation PowerPoint</vt:lpstr>
      <vt:lpstr>Causes de mortalité en Algérie</vt:lpstr>
      <vt:lpstr>Définition, physiopathologie et étiologies</vt:lpstr>
      <vt:lpstr>Angor stable</vt:lpstr>
      <vt:lpstr>Athérosclérose </vt:lpstr>
      <vt:lpstr>Ischémie myocardique</vt:lpstr>
      <vt:lpstr>Présentation PowerPoint</vt:lpstr>
      <vt:lpstr>Présentation PowerPoint</vt:lpstr>
      <vt:lpstr>Diagnostic </vt:lpstr>
      <vt:lpstr>Démarche diagnostique </vt:lpstr>
      <vt:lpstr>Interrogatoire ++++</vt:lpstr>
      <vt:lpstr>Présentation PowerPoint</vt:lpstr>
      <vt:lpstr>Caractères de la douleur</vt:lpstr>
      <vt:lpstr>Classification clinique</vt:lpstr>
      <vt:lpstr>Sévérité de l’angor selon la Canadian Cardiovascular Society</vt:lpstr>
      <vt:lpstr>Démarche diagnostique </vt:lpstr>
      <vt:lpstr>Examen physique</vt:lpstr>
      <vt:lpstr>Biologie </vt:lpstr>
      <vt:lpstr>ECG</vt:lpstr>
      <vt:lpstr>Echocardiographie </vt:lpstr>
      <vt:lpstr>Démarche diagnostique </vt:lpstr>
      <vt:lpstr>Présentation PowerPoint</vt:lpstr>
      <vt:lpstr>Epreuve d’effort</vt:lpstr>
      <vt:lpstr>Présentation PowerPoint</vt:lpstr>
      <vt:lpstr>Imageries de stress</vt:lpstr>
      <vt:lpstr>Présentation PowerPoint</vt:lpstr>
      <vt:lpstr>Présentation PowerPoint</vt:lpstr>
      <vt:lpstr>Démarche diagnostique </vt:lpstr>
      <vt:lpstr>Scanner coronaire</vt:lpstr>
      <vt:lpstr>Coronarographie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Pronostic </vt:lpstr>
      <vt:lpstr>Facteurs de mauvais pronostic</vt:lpstr>
      <vt:lpstr>Traitement </vt:lpstr>
      <vt:lpstr>Objectifs </vt:lpstr>
      <vt:lpstr>Traitement a visée pronostique</vt:lpstr>
      <vt:lpstr>Traitement a visée symptomatique</vt:lpstr>
      <vt:lpstr>Béta bloquants </vt:lpstr>
      <vt:lpstr>Inhibiteurs calciques</vt:lpstr>
      <vt:lpstr>Dérivés nitrés</vt:lpstr>
      <vt:lpstr>Autres </vt:lpstr>
      <vt:lpstr>Revascularisation </vt:lpstr>
      <vt:lpstr>Angioplastie </vt:lpstr>
      <vt:lpstr>Pontage </vt:lpstr>
      <vt:lpstr>Formes particulières</vt:lpstr>
      <vt:lpstr>Angor sans obstruction coronaire</vt:lpstr>
      <vt:lpstr>Conclusion </vt:lpstr>
    </vt:vector>
  </TitlesOfParts>
  <Company>VIVACTIS CONSEIL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REQUIN</dc:creator>
  <cp:lastModifiedBy>Compte Microsoft</cp:lastModifiedBy>
  <cp:revision>112</cp:revision>
  <dcterms:created xsi:type="dcterms:W3CDTF">2015-04-17T09:01:33Z</dcterms:created>
  <dcterms:modified xsi:type="dcterms:W3CDTF">2020-12-24T10:00:52Z</dcterms:modified>
</cp:coreProperties>
</file>