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257" r:id="rId3"/>
    <p:sldId id="284" r:id="rId4"/>
    <p:sldId id="271" r:id="rId5"/>
    <p:sldId id="272" r:id="rId6"/>
    <p:sldId id="273" r:id="rId7"/>
    <p:sldId id="258" r:id="rId8"/>
    <p:sldId id="259" r:id="rId9"/>
    <p:sldId id="260" r:id="rId10"/>
    <p:sldId id="261" r:id="rId11"/>
    <p:sldId id="262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9933"/>
    <a:srgbClr val="FF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E21F45-7517-4403-B5E9-D1CD83AAED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79724-3D1A-404A-B87D-111D904D2082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6A5BB-3C39-4561-ABF9-7273C906524A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70483-EDE8-4D79-8FD9-7B7F9F91174C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5828CA-2BDD-4937-A2EB-0D69685784D2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B2714-EA98-4316-B9C2-9B383FA3B7B7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F5BF3-811A-4147-BEA2-8A256A871F4E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B39DB-CE23-4CBD-AA48-2615F99D4EE1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D48104-62A8-4D68-91FF-C68228F54DFA}" type="slidenum">
              <a:rPr lang="fr-FR" smtClean="0"/>
              <a:pPr/>
              <a:t>17</a:t>
            </a:fld>
            <a:endParaRPr lang="fr-FR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CCF1DE-CA66-4C52-8E95-3F3BE1B15DDF}" type="slidenum">
              <a:rPr lang="fr-FR" smtClean="0"/>
              <a:pPr/>
              <a:t>18</a:t>
            </a:fld>
            <a:endParaRPr lang="fr-FR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C0A53-7C1F-4324-8857-5DD9C175CA16}" type="slidenum">
              <a:rPr lang="fr-FR" smtClean="0"/>
              <a:pPr/>
              <a:t>19</a:t>
            </a:fld>
            <a:endParaRPr lang="fr-FR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08E78-FD76-4959-A630-8DE21F6FE58F}" type="slidenum">
              <a:rPr lang="fr-FR" smtClean="0"/>
              <a:pPr/>
              <a:t>20</a:t>
            </a:fld>
            <a:endParaRPr lang="fr-FR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7CB2B-1B63-4D7F-9F6E-E6FE188A40FC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637785-61ED-49B3-A1A0-BF075E3B4734}" type="slidenum">
              <a:rPr lang="fr-FR" smtClean="0"/>
              <a:pPr/>
              <a:t>21</a:t>
            </a:fld>
            <a:endParaRPr lang="fr-FR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F8660-A1A5-4565-A13B-D7B2F5BD94CB}" type="slidenum">
              <a:rPr lang="fr-FR" smtClean="0"/>
              <a:pPr/>
              <a:t>22</a:t>
            </a:fld>
            <a:endParaRPr lang="fr-FR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0D670-82CD-48C1-92F9-3AB3294D77A7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66830-6AE1-4BC5-8F6B-3A4AB09F3BA2}" type="slidenum">
              <a:rPr lang="fr-FR" smtClean="0"/>
              <a:pPr/>
              <a:t>24</a:t>
            </a:fld>
            <a:endParaRPr lang="fr-FR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194E4-4D81-4A50-A435-F248391AEBF5}" type="slidenum">
              <a:rPr lang="fr-FR" smtClean="0"/>
              <a:pPr/>
              <a:t>25</a:t>
            </a:fld>
            <a:endParaRPr lang="fr-FR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C684D-AA64-4909-97A8-BAC162FD22EA}" type="slidenum">
              <a:rPr lang="fr-FR" smtClean="0"/>
              <a:pPr/>
              <a:t>26</a:t>
            </a:fld>
            <a:endParaRPr lang="fr-FR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32801F-1B62-4AF6-B645-71B2EF15B0EA}" type="slidenum">
              <a:rPr lang="fr-FR" smtClean="0"/>
              <a:pPr/>
              <a:t>27</a:t>
            </a:fld>
            <a:endParaRPr lang="fr-FR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325C3-669B-4D78-8E64-30B3ADA4BBAB}" type="slidenum">
              <a:rPr lang="fr-FR" smtClean="0"/>
              <a:pPr/>
              <a:t>28</a:t>
            </a:fld>
            <a:endParaRPr lang="fr-FR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E9C3D-4D4C-4D24-85A2-7A1F3FEA0D59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E96B5E-1303-4056-BC6A-62022A93F76D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A436C-22B6-475F-9DD4-E724B23039FE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FFCD94-4EB9-44A5-96B2-CB1F60665414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C3068-D0A9-4764-ABD5-3980BC35C731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EB49-9325-4850-9316-E7CE5F522C74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7090D-6AA2-4E5E-9AC0-ABE130D11DF7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F4A2F-4568-4B70-A0F4-C884A83B7B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8437-8E3E-4EA2-9584-D803584160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1FD4E-5F2E-4D6F-941C-A99C183747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B502-8CC8-4CD8-83D8-96AF2F1404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3388-F116-4BEE-BA7C-0E9691AE91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86BC-26DC-4B8B-BF8A-5F9F8A1770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793F7-842C-42D1-A251-CF0921FE0D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0DBCC-24FA-4ACF-BFB5-A070B5DDE4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7C2F6-7B68-4719-9304-CC870DFE59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DB11-F377-41E6-B2E7-D51D145351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D3D2A-EF87-46D0-9A38-78B80CDE4F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DBAE674-2725-47A3-8932-9B5A44AC84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600" b="1" smtClean="0"/>
              <a:t>Ischémie artérielle aiguë des membres inférieurs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4357688"/>
            <a:ext cx="6019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smtClean="0"/>
              <a:t> Pr Bouayed  Dr Benmamar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Chirurgie vasculaire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E.H.U.Oran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fr-FR" sz="3200" b="1" smtClean="0">
                <a:solidFill>
                  <a:schemeClr val="bg2"/>
                </a:solidFill>
              </a:rPr>
              <a:t>CONSEQUENCES DE L'ISCHEMIE(3)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fr-FR" sz="2800" b="1" smtClean="0">
                <a:solidFill>
                  <a:schemeClr val="accent1"/>
                </a:solidFill>
              </a:rPr>
              <a:t>Conséquences générales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r-FR" sz="2800" smtClean="0"/>
              <a:t>Choc hypovolémique (exsudation plasmatique)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fr-FR" sz="280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r-FR" sz="2800" smtClean="0"/>
              <a:t>Relargage de métabolites toxiques:</a:t>
            </a:r>
          </a:p>
          <a:p>
            <a:pPr marL="990600" lvl="1" indent="-533400" eaLnBrk="1" hangingPunct="1">
              <a:buClr>
                <a:srgbClr val="FF0000"/>
              </a:buClr>
              <a:buSzPct val="60000"/>
              <a:buFontTx/>
              <a:buChar char="•"/>
            </a:pPr>
            <a:r>
              <a:rPr lang="fr-FR" sz="2400" smtClean="0"/>
              <a:t>Hyperkaliémie      </a:t>
            </a:r>
            <a:r>
              <a:rPr lang="fr-FR" sz="2400" b="1" smtClean="0">
                <a:solidFill>
                  <a:srgbClr val="FF9933"/>
                </a:solidFill>
              </a:rPr>
              <a:t>troubles cardiaques</a:t>
            </a:r>
          </a:p>
          <a:p>
            <a:pPr marL="990600" lvl="1" indent="-533400" eaLnBrk="1" hangingPunct="1">
              <a:buClr>
                <a:srgbClr val="FF0000"/>
              </a:buClr>
              <a:buSzPct val="60000"/>
              <a:buFontTx/>
              <a:buChar char="•"/>
            </a:pPr>
            <a:endParaRPr lang="fr-FR" sz="2400" smtClean="0"/>
          </a:p>
          <a:p>
            <a:pPr marL="990600" lvl="1" indent="-533400" eaLnBrk="1" hangingPunct="1">
              <a:buClr>
                <a:srgbClr val="FF0000"/>
              </a:buClr>
              <a:buSzPct val="60000"/>
              <a:buFontTx/>
              <a:buChar char="•"/>
            </a:pPr>
            <a:r>
              <a:rPr lang="fr-FR" sz="2400" smtClean="0"/>
              <a:t>Myoglobinémie, myoglobinurie      </a:t>
            </a:r>
            <a:r>
              <a:rPr lang="fr-FR" sz="2400" b="1" smtClean="0">
                <a:solidFill>
                  <a:srgbClr val="FF9933"/>
                </a:solidFill>
              </a:rPr>
              <a:t>IR</a:t>
            </a:r>
          </a:p>
          <a:p>
            <a:pPr marL="990600" lvl="1" indent="-533400" eaLnBrk="1" hangingPunct="1">
              <a:buClr>
                <a:srgbClr val="FF0000"/>
              </a:buClr>
              <a:buSzPct val="60000"/>
              <a:buFontTx/>
              <a:buChar char="•"/>
            </a:pPr>
            <a:endParaRPr lang="fr-FR" sz="2400" smtClean="0"/>
          </a:p>
          <a:p>
            <a:pPr marL="990600" lvl="1" indent="-533400" eaLnBrk="1" hangingPunct="1">
              <a:buClr>
                <a:srgbClr val="FF0000"/>
              </a:buClr>
              <a:buSzPct val="60000"/>
              <a:buFontTx/>
              <a:buChar char="•"/>
            </a:pPr>
            <a:r>
              <a:rPr lang="fr-FR" sz="2400" smtClean="0"/>
              <a:t>Acidose métabolique      </a:t>
            </a:r>
            <a:r>
              <a:rPr lang="fr-FR" sz="2400" b="1" smtClean="0">
                <a:solidFill>
                  <a:srgbClr val="FF9933"/>
                </a:solidFill>
              </a:rPr>
              <a:t>défaillance multiviscerale</a:t>
            </a:r>
          </a:p>
          <a:p>
            <a:pPr marL="990600" lvl="1" indent="-533400" eaLnBrk="1" hangingPunct="1">
              <a:buClr>
                <a:srgbClr val="FF0000"/>
              </a:buClr>
              <a:buSzPct val="60000"/>
              <a:buFontTx/>
              <a:buChar char="•"/>
            </a:pPr>
            <a:endParaRPr lang="fr-FR" sz="2400" b="1" smtClean="0">
              <a:solidFill>
                <a:srgbClr val="FF9933"/>
              </a:solidFill>
            </a:endParaRPr>
          </a:p>
          <a:p>
            <a:pPr marL="990600" lvl="1" indent="-533400" eaLnBrk="1" hangingPunct="1">
              <a:buClr>
                <a:srgbClr val="FF0000"/>
              </a:buClr>
              <a:buSzPct val="60000"/>
              <a:buFontTx/>
              <a:buChar char="•"/>
            </a:pPr>
            <a:r>
              <a:rPr lang="fr-FR" sz="2400" smtClean="0"/>
              <a:t>Radicaux libres</a:t>
            </a:r>
            <a:r>
              <a:rPr lang="fr-FR" sz="2400" b="1" smtClean="0"/>
              <a:t>      </a:t>
            </a:r>
            <a:r>
              <a:rPr lang="fr-FR" sz="2400" b="1" smtClean="0">
                <a:solidFill>
                  <a:srgbClr val="FF9933"/>
                </a:solidFill>
              </a:rPr>
              <a:t>destructions tissulaires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563938" y="3429000"/>
            <a:ext cx="287337" cy="144463"/>
          </a:xfrm>
          <a:prstGeom prst="right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5795963" y="4292600"/>
            <a:ext cx="287337" cy="144463"/>
          </a:xfrm>
          <a:prstGeom prst="right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500563" y="5157788"/>
            <a:ext cx="287337" cy="144462"/>
          </a:xfrm>
          <a:prstGeom prst="right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708400" y="6021388"/>
            <a:ext cx="287338" cy="144462"/>
          </a:xfrm>
          <a:prstGeom prst="rightArrow">
            <a:avLst>
              <a:gd name="adj1" fmla="val 50000"/>
              <a:gd name="adj2" fmla="val 4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b="1" smtClean="0">
                <a:solidFill>
                  <a:schemeClr val="bg2"/>
                </a:solidFill>
              </a:rPr>
              <a:t>DIAGNOSTIC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r-FR" sz="2800" smtClean="0"/>
              <a:t>Reconnaître l’ischémie aigue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fr-FR" sz="280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r-FR" sz="2800" smtClean="0"/>
              <a:t>Reconnaître la topographie de l’obstruction artérielle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fr-FR" sz="280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r-FR" sz="2800" smtClean="0"/>
              <a:t>Reconnaître le mécanisme de l’obstruction artérielle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fr-FR" sz="280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fr-FR" sz="2800" smtClean="0"/>
              <a:t>Reconnaître la gravité de l’obstruction artérielle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 eaLnBrk="1" hangingPunct="1"/>
            <a:r>
              <a:rPr lang="fr-FR" sz="2800" smtClean="0">
                <a:solidFill>
                  <a:schemeClr val="bg2"/>
                </a:solidFill>
              </a:rPr>
              <a:t>Reconnaître l’ischémie aigue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/>
              <a:t>Interrogatoire</a:t>
            </a:r>
            <a:r>
              <a:rPr lang="fr-FR" sz="2400" smtClean="0"/>
              <a:t> : </a:t>
            </a:r>
            <a:r>
              <a:rPr lang="fr-FR" sz="2000" smtClean="0"/>
              <a:t>fait préciser</a:t>
            </a:r>
            <a:r>
              <a:rPr lang="fr-FR" sz="2400" smtClean="0"/>
              <a:t> 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l'heure de début ( durée d'ischémie), 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la hauteur du territoire douloureux et impotent 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l'âge du patient, 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des antécédents de cardiopathie potentiellement emboligène avec son évolution récente, son traitement. 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des antécédents cardio-vasculaires (AVC, AOMI, anévrismes, HTA, MTEV, ...) 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autres circonstances cliniques (traumatisme, intervention, ...).</a:t>
            </a:r>
            <a:br>
              <a:rPr lang="fr-FR" sz="2000" smtClean="0"/>
            </a:br>
            <a:r>
              <a:rPr lang="fr-FR" sz="2000" smtClean="0"/>
              <a:t/>
            </a:r>
            <a:br>
              <a:rPr lang="fr-FR" sz="2000" smtClean="0"/>
            </a:b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739775"/>
          </a:xfrm>
        </p:spPr>
        <p:txBody>
          <a:bodyPr/>
          <a:lstStyle/>
          <a:p>
            <a:pPr algn="ctr" eaLnBrk="1" hangingPunct="1"/>
            <a:r>
              <a:rPr lang="fr-FR" sz="2800" smtClean="0">
                <a:solidFill>
                  <a:schemeClr val="bg2"/>
                </a:solidFill>
              </a:rPr>
              <a:t>Reconnaître l’ischémie aigue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/>
              <a:t>Début: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Brutal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Disparition des pouls périphériques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fr-FR" sz="200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Douleur spontanée, intense , accompagnée d’une impotence fonctionnelle du membre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le membre apparaît livide, froid, les veines superficielles sont collabées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Les troubles de la sensibilité et de la motricité sont de degré et d’intensité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 eaLnBrk="1" hangingPunct="1"/>
            <a:r>
              <a:rPr lang="fr-FR" sz="2800" smtClean="0">
                <a:solidFill>
                  <a:schemeClr val="bg2"/>
                </a:solidFill>
              </a:rPr>
              <a:t>Reconnaître l’ischémie aigue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smtClean="0"/>
              <a:t>Examen général</a:t>
            </a:r>
            <a:r>
              <a:rPr lang="fr-FR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fr-FR" sz="2000" smtClean="0"/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auscultation cardiaque recherchant une arythmie, une valvulopathie,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auscultation pulmonaire,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palpation des autres artères périphériques,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mesure de la pression artérielle,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recherche d'un éventuel déséquilibre hémodynamique,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recherche d'une autre embolie associée.</a:t>
            </a:r>
            <a:br>
              <a:rPr lang="fr-FR" sz="2000" smtClean="0"/>
            </a:br>
            <a:endParaRPr lang="fr-FR" sz="2000" smtClean="0"/>
          </a:p>
          <a:p>
            <a:pPr lvl="1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auscultation des axes artériels des membres, de l'abdomen et du cou recherche un souffle éventuel.</a:t>
            </a:r>
          </a:p>
          <a:p>
            <a:pPr eaLnBrk="1" hangingPunct="1">
              <a:lnSpc>
                <a:spcPct val="80000"/>
              </a:lnSpc>
            </a:pP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 eaLnBrk="1" hangingPunct="1"/>
            <a:r>
              <a:rPr lang="fr-FR" sz="2800" smtClean="0">
                <a:solidFill>
                  <a:schemeClr val="bg2"/>
                </a:solidFill>
              </a:rPr>
              <a:t>Reconnaître la topographie de l’obstruction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2000" smtClean="0"/>
          </a:p>
          <a:p>
            <a:pPr eaLnBrk="1" hangingPunct="1">
              <a:lnSpc>
                <a:spcPct val="80000"/>
              </a:lnSpc>
            </a:pPr>
            <a:r>
              <a:rPr lang="fr-FR" sz="2000" smtClean="0"/>
              <a:t>oblitération artérielle aiguë fémoro-poplitée      ischémie distale de la jambe et du pied. </a:t>
            </a:r>
          </a:p>
          <a:p>
            <a:pPr eaLnBrk="1" hangingPunct="1">
              <a:lnSpc>
                <a:spcPct val="80000"/>
              </a:lnSpc>
            </a:pPr>
            <a:endParaRPr lang="fr-FR" sz="2000" smtClean="0"/>
          </a:p>
          <a:p>
            <a:pPr eaLnBrk="1" hangingPunct="1">
              <a:lnSpc>
                <a:spcPct val="80000"/>
              </a:lnSpc>
            </a:pPr>
            <a:r>
              <a:rPr lang="fr-FR" sz="2000" smtClean="0"/>
              <a:t>oblitération artérielle aiguë iliofémorale       ischémie de la jambe pouvant atteindre la cuisse.</a:t>
            </a:r>
          </a:p>
          <a:p>
            <a:pPr eaLnBrk="1" hangingPunct="1">
              <a:lnSpc>
                <a:spcPct val="80000"/>
              </a:lnSpc>
            </a:pPr>
            <a:endParaRPr lang="fr-FR" sz="2000" smtClean="0"/>
          </a:p>
          <a:p>
            <a:pPr eaLnBrk="1" hangingPunct="1">
              <a:lnSpc>
                <a:spcPct val="80000"/>
              </a:lnSpc>
            </a:pPr>
            <a:r>
              <a:rPr lang="fr-FR" sz="2000" smtClean="0"/>
              <a:t>oblitération aiguë du carrefour aortique est une urgence vitale, caractérisée par: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une ischémie bilatérale atteignant les deux membres inférieurs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une paralysie sensitivo-motrice simulant une paraplégie,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les pouls fémoraux sont absents.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Les signes généraux sont souvent au premier plan avec au maximum un collapsus cardio-vasculaire.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flipV="1">
            <a:off x="5795963" y="1628775"/>
            <a:ext cx="287337" cy="71438"/>
          </a:xfrm>
          <a:prstGeom prst="rightArrow">
            <a:avLst>
              <a:gd name="adj1" fmla="val 50000"/>
              <a:gd name="adj2" fmla="val 1005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flipV="1">
            <a:off x="5364163" y="2420938"/>
            <a:ext cx="287337" cy="71437"/>
          </a:xfrm>
          <a:prstGeom prst="rightArrow">
            <a:avLst>
              <a:gd name="adj1" fmla="val 50000"/>
              <a:gd name="adj2" fmla="val 100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11213"/>
          </a:xfrm>
        </p:spPr>
        <p:txBody>
          <a:bodyPr/>
          <a:lstStyle/>
          <a:p>
            <a:pPr marL="838200" indent="-838200" algn="ctr" eaLnBrk="1" hangingPunct="1"/>
            <a:r>
              <a:rPr lang="fr-FR" sz="2800" smtClean="0">
                <a:solidFill>
                  <a:schemeClr val="bg2"/>
                </a:solidFill>
              </a:rPr>
              <a:t>Reconnaître le mécanisme de l’obstruction</a:t>
            </a:r>
            <a:endParaRPr lang="fr-FR" sz="2800" smtClean="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507412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800" b="1" smtClean="0"/>
              <a:t>                                                        </a:t>
            </a:r>
            <a:r>
              <a:rPr lang="fr-FR" sz="1800" b="1" smtClean="0">
                <a:solidFill>
                  <a:srgbClr val="009900"/>
                </a:solidFill>
              </a:rPr>
              <a:t>Embolie artérielle                             Thrombose artérielle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smtClean="0">
                <a:solidFill>
                  <a:srgbClr val="FF9933"/>
                </a:solidFill>
              </a:rPr>
              <a:t>Age</a:t>
            </a:r>
            <a:r>
              <a:rPr lang="fr-FR" sz="2000" b="1" smtClean="0"/>
              <a:t>                   </a:t>
            </a:r>
            <a:r>
              <a:rPr lang="fr-FR" sz="2000" smtClean="0"/>
              <a:t>plutôt jeune                                         plutôt âgé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smtClean="0">
                <a:solidFill>
                  <a:srgbClr val="FF9933"/>
                </a:solidFill>
              </a:rPr>
              <a:t>Apparition </a:t>
            </a:r>
            <a:r>
              <a:rPr lang="fr-FR" sz="2000" b="1" smtClean="0"/>
              <a:t>            </a:t>
            </a:r>
            <a:r>
              <a:rPr lang="fr-FR" sz="2000" smtClean="0"/>
              <a:t>brutale                                  progressive ou rapide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smtClean="0">
                <a:solidFill>
                  <a:srgbClr val="FF9933"/>
                </a:solidFill>
              </a:rPr>
              <a:t>Douleur </a:t>
            </a:r>
            <a:r>
              <a:rPr lang="fr-FR" sz="2000" b="1" smtClean="0"/>
              <a:t>                 </a:t>
            </a:r>
            <a:r>
              <a:rPr lang="fr-FR" sz="2000" smtClean="0"/>
              <a:t>aiguë,                                    sévère plus modérée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smtClean="0">
                <a:solidFill>
                  <a:srgbClr val="FF9933"/>
                </a:solidFill>
              </a:rPr>
              <a:t>T.cutanée</a:t>
            </a:r>
            <a:r>
              <a:rPr lang="fr-FR" sz="2000" b="1" smtClean="0"/>
              <a:t>     </a:t>
            </a:r>
            <a:r>
              <a:rPr lang="fr-FR" sz="2000" smtClean="0"/>
              <a:t>fortement diminuée                      diminuée inégalement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smtClean="0">
                <a:solidFill>
                  <a:srgbClr val="FF9933"/>
                </a:solidFill>
              </a:rPr>
              <a:t>Anlie cardiaque</a:t>
            </a:r>
            <a:r>
              <a:rPr lang="fr-FR" sz="2000" b="1" smtClean="0"/>
              <a:t> </a:t>
            </a:r>
            <a:r>
              <a:rPr lang="fr-FR" sz="2000" smtClean="0"/>
              <a:t>présente                                          absente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smtClean="0">
                <a:solidFill>
                  <a:srgbClr val="FF9933"/>
                </a:solidFill>
              </a:rPr>
              <a:t>F. favorisants</a:t>
            </a:r>
            <a:r>
              <a:rPr lang="fr-FR" sz="2000" b="1" smtClean="0"/>
              <a:t>  </a:t>
            </a:r>
            <a:r>
              <a:rPr lang="fr-FR" sz="2000" smtClean="0"/>
              <a:t>passage en ACFA                      bas débit cardiaque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smtClean="0"/>
              <a:t>                                                                           hyperviscosité sanguine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smtClean="0"/>
              <a:t>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smtClean="0">
                <a:solidFill>
                  <a:srgbClr val="FF9933"/>
                </a:solidFill>
              </a:rPr>
              <a:t>Artériographie</a:t>
            </a:r>
            <a:r>
              <a:rPr lang="fr-FR" sz="2000" b="1" smtClean="0"/>
              <a:t> </a:t>
            </a:r>
            <a:r>
              <a:rPr lang="fr-FR" sz="2000" smtClean="0"/>
              <a:t>arrêt en cupule,                    lésions ulcérées de l’aorte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smtClean="0"/>
              <a:t>                                                                            artériosclérose diffuse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smtClean="0"/>
              <a:t>                                                                                  arrêt irrégulier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400" smtClean="0"/>
              <a:t>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fr-FR" sz="2800" smtClean="0">
                <a:solidFill>
                  <a:schemeClr val="bg2"/>
                </a:solidFill>
              </a:rPr>
              <a:t>Reconnaître la gravité de l’obstruction:Rutherford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584325"/>
            <a:ext cx="9144000" cy="40465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b="1" smtClean="0">
                <a:solidFill>
                  <a:schemeClr val="bg2"/>
                </a:solidFill>
              </a:rPr>
              <a:t>DIAGNOSTIC DIFFERENTIEL</a:t>
            </a:r>
            <a:r>
              <a:rPr lang="fr-FR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/>
            <a:r>
              <a:rPr lang="fr-FR" sz="2800" smtClean="0"/>
              <a:t>Une ischémie critique </a:t>
            </a:r>
          </a:p>
          <a:p>
            <a:pPr eaLnBrk="1" hangingPunct="1"/>
            <a:endParaRPr lang="fr-FR" sz="2800" smtClean="0"/>
          </a:p>
          <a:p>
            <a:pPr eaLnBrk="1" hangingPunct="1"/>
            <a:r>
              <a:rPr lang="fr-FR" sz="2800" smtClean="0"/>
              <a:t>La thrombose veineuse profonde</a:t>
            </a:r>
          </a:p>
          <a:p>
            <a:pPr eaLnBrk="1" hangingPunct="1"/>
            <a:endParaRPr lang="fr-FR" sz="2800" smtClean="0"/>
          </a:p>
          <a:p>
            <a:pPr eaLnBrk="1" hangingPunct="1"/>
            <a:r>
              <a:rPr lang="fr-FR" sz="2800" smtClean="0"/>
              <a:t>Une sciatalgie aiguë </a:t>
            </a:r>
          </a:p>
          <a:p>
            <a:pPr eaLnBrk="1" hangingPunct="1"/>
            <a:endParaRPr lang="fr-FR" sz="2800" smtClean="0"/>
          </a:p>
          <a:p>
            <a:pPr eaLnBrk="1" hangingPunct="1"/>
            <a:r>
              <a:rPr lang="fr-FR" sz="2800" smtClean="0"/>
              <a:t>Une lésion musculaire </a:t>
            </a:r>
          </a:p>
          <a:p>
            <a:pPr eaLnBrk="1" hangingPunct="1"/>
            <a:endParaRPr lang="fr-FR" sz="2800" smtClean="0"/>
          </a:p>
          <a:p>
            <a:pPr eaLnBrk="1" hangingPunct="1"/>
            <a:r>
              <a:rPr lang="fr-FR" sz="2800" smtClean="0"/>
              <a:t>Patients en état de choc</a:t>
            </a:r>
            <a:r>
              <a:rPr lang="fr-FR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35150" y="814388"/>
            <a:ext cx="5976938" cy="57356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668338"/>
          </a:xfrm>
        </p:spPr>
        <p:txBody>
          <a:bodyPr/>
          <a:lstStyle/>
          <a:p>
            <a:pPr algn="ctr" eaLnBrk="1" hangingPunct="1"/>
            <a:r>
              <a:rPr lang="fr-FR" sz="3200" b="1" smtClean="0">
                <a:solidFill>
                  <a:schemeClr val="bg2"/>
                </a:solidFill>
              </a:rPr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eaLnBrk="1" hangingPunct="1"/>
            <a:endParaRPr lang="fr-FR" sz="3000" smtClean="0"/>
          </a:p>
          <a:p>
            <a:pPr eaLnBrk="1" hangingPunct="1"/>
            <a:r>
              <a:rPr lang="fr-FR" sz="2800" smtClean="0"/>
              <a:t>Interruption brutale du flux artériel au niveau d’un segment de membre ou tout le membre</a:t>
            </a:r>
          </a:p>
          <a:p>
            <a:pPr eaLnBrk="1" hangingPunct="1"/>
            <a:endParaRPr lang="fr-FR" sz="2800" smtClean="0"/>
          </a:p>
          <a:p>
            <a:pPr eaLnBrk="1" hangingPunct="1"/>
            <a:r>
              <a:rPr lang="fr-FR" sz="2800" smtClean="0"/>
              <a:t>Compromet le Pc fonctionnel du membre et même le Pc vital en dehors de tout trt urgent</a:t>
            </a:r>
          </a:p>
          <a:p>
            <a:pPr eaLnBrk="1" hangingPunct="1"/>
            <a:endParaRPr lang="fr-FR" sz="2800" smtClean="0"/>
          </a:p>
          <a:p>
            <a:pPr eaLnBrk="1" hangingPunct="1"/>
            <a:r>
              <a:rPr lang="fr-FR" sz="2800" smtClean="0"/>
              <a:t>Diagnostic      clinique</a:t>
            </a:r>
          </a:p>
          <a:p>
            <a:pPr eaLnBrk="1" hangingPunct="1"/>
            <a:endParaRPr lang="fr-FR" sz="2800" smtClean="0"/>
          </a:p>
          <a:p>
            <a:pPr eaLnBrk="1" hangingPunct="1"/>
            <a:r>
              <a:rPr lang="fr-FR" sz="2800" smtClean="0"/>
              <a:t>Examens complémentaires      souvent peu de place et peuvent être préjudiciables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627313" y="4724400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5219700" y="5734050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smtClean="0">
                <a:solidFill>
                  <a:schemeClr val="bg2"/>
                </a:solidFill>
              </a:rPr>
              <a:t>Traitement médical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rgbClr val="6699FF"/>
              </a:buClr>
              <a:buFont typeface="Wingdings" pitchFamily="2" charset="2"/>
              <a:buAutoNum type="arabicPeriod"/>
            </a:pPr>
            <a:r>
              <a:rPr lang="fr-FR" sz="2400" b="1" smtClean="0">
                <a:solidFill>
                  <a:srgbClr val="6699FF"/>
                </a:solidFill>
              </a:rPr>
              <a:t>Héparinothérapie </a:t>
            </a:r>
            <a:r>
              <a:rPr lang="fr-FR" sz="2400" smtClean="0">
                <a:solidFill>
                  <a:srgbClr val="6699FF"/>
                </a:solidFill>
              </a:rPr>
              <a:t>: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400" smtClean="0"/>
              <a:t>Instaurée dés que le Dg est posé 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400" smtClean="0"/>
              <a:t>évite l’extension du thrombus en aval et en 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rgbClr val="FF0000"/>
              </a:buClr>
              <a:buFontTx/>
              <a:buNone/>
            </a:pPr>
            <a:r>
              <a:rPr lang="fr-FR" sz="2400" smtClean="0"/>
              <a:t>amont de l’oblitération. 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400" smtClean="0"/>
              <a:t>Posologie: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fr-FR" sz="2400" smtClean="0"/>
              <a:t>Injection initiale 50 mg en bolus IV 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fr-FR" sz="2400" smtClean="0"/>
              <a:t>Puis 1-5 mg/kg/24heure ( à la seringue auto pulsée) adaptés en fonction des valeurs du TCA.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fr-FR" sz="2400" smtClean="0"/>
              <a:t>Traitement par les antivitamines K (sintrom, previscan)  si la cause persiste ou inconnue.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6699FF"/>
              </a:buClr>
              <a:buFontTx/>
              <a:buAutoNum type="arabicPeriod" startAt="2"/>
            </a:pPr>
            <a:r>
              <a:rPr lang="fr-FR" sz="2400" b="1" smtClean="0">
                <a:solidFill>
                  <a:srgbClr val="6699FF"/>
                </a:solidFill>
              </a:rPr>
              <a:t>Lutter contre la douleur :</a:t>
            </a:r>
            <a:r>
              <a:rPr lang="fr-FR" sz="2400" b="1" smtClean="0">
                <a:solidFill>
                  <a:srgbClr val="3399FF"/>
                </a:solidFill>
              </a:rPr>
              <a:t> </a:t>
            </a:r>
            <a:r>
              <a:rPr lang="fr-FR" sz="2400" smtClean="0"/>
              <a:t>antalgiques majeurs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smtClean="0">
                <a:solidFill>
                  <a:schemeClr val="bg2"/>
                </a:solidFill>
              </a:rPr>
              <a:t>Traitement médical(2)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rgbClr val="6699FF"/>
              </a:buClr>
              <a:buSzPct val="80000"/>
              <a:buFont typeface="Wingdings" pitchFamily="2" charset="2"/>
              <a:buAutoNum type="arabicPeriod" startAt="3"/>
            </a:pPr>
            <a:r>
              <a:rPr lang="fr-FR" sz="2400" smtClean="0">
                <a:solidFill>
                  <a:srgbClr val="6699FF"/>
                </a:solidFill>
              </a:rPr>
              <a:t>Mesures d’ordre général :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Corrections d’anomalie de crasse sanguine : transfusion, perfusion de macromolécules.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Rétablissement d’une bonne hémodynamique cardiaque : troubles du rythmes, traitement du bas débit d’origine cardiaque.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Traitement de l’hyperkaliémie : solutés de bicarbonate.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Traitement de l’acidose métabolique : solutés de bicarbonate avant revascularisation.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Prévention de la tubulopathie par remplissage adéquat.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Antibiothérapie à large spectre couvrant les anaérobies dans les ischémies évoluées.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fr-FR" sz="2000" smtClean="0"/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000" smtClean="0"/>
              <a:t>Surveillance clinique : hémodynamique, débit urinaire, ionogramme sanguin et urinaire, gazométrie.</a:t>
            </a:r>
            <a:r>
              <a:rPr lang="fr-FR" sz="800" smtClean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fr-FR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smtClean="0">
                <a:solidFill>
                  <a:schemeClr val="bg2"/>
                </a:solidFill>
              </a:rPr>
              <a:t>Traitement médical(2)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Clr>
                <a:srgbClr val="6699FF"/>
              </a:buClr>
              <a:buFont typeface="Wingdings" pitchFamily="2" charset="2"/>
              <a:buAutoNum type="arabicPeriod" startAt="4"/>
            </a:pPr>
            <a:r>
              <a:rPr lang="fr-FR" sz="2400" b="1" smtClean="0">
                <a:solidFill>
                  <a:srgbClr val="3399FF"/>
                </a:solidFill>
              </a:rPr>
              <a:t>Fibrinolytiques</a:t>
            </a:r>
            <a:r>
              <a:rPr lang="fr-FR" sz="2400" smtClean="0"/>
              <a:t> : 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fr-FR" sz="2400" b="1" smtClean="0"/>
              <a:t>fibrinolyse par voie générale:</a:t>
            </a:r>
            <a:r>
              <a:rPr lang="fr-FR" sz="2400" smtClean="0"/>
              <a:t> proscrite en raison de sa faible efficacité et des risques hémorragiques importants. 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fr-FR" sz="2400" b="1" smtClean="0"/>
              <a:t>fibrinolyse locorégionale:</a:t>
            </a:r>
            <a:r>
              <a:rPr lang="fr-FR" sz="2400" smtClean="0"/>
              <a:t> 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400" smtClean="0"/>
              <a:t>peut être efficace et comporte peu de risque hémorragique. 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400" smtClean="0"/>
              <a:t>réalisée par cathéter d’artériographie, au contact direct du thrombus. 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400" smtClean="0"/>
              <a:t>Indication: ischémie aiguë non sensitivomotrice par thrombose récente d’un pontage prothétique.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fr-FR" sz="2400" smtClean="0"/>
              <a:t>Produits utilisés: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>
                <a:solidFill>
                  <a:srgbClr val="FF9933"/>
                </a:solidFill>
              </a:rPr>
              <a:t>Streptokinases</a:t>
            </a:r>
            <a:r>
              <a:rPr lang="fr-FR" sz="2400" smtClean="0">
                <a:solidFill>
                  <a:schemeClr val="folHlink"/>
                </a:solidFill>
              </a:rPr>
              <a:t> 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>
                <a:solidFill>
                  <a:srgbClr val="FF9933"/>
                </a:solidFill>
              </a:rPr>
              <a:t>Urokinases </a:t>
            </a:r>
            <a:endParaRPr lang="fr-FR" sz="2400" smtClean="0"/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>
                <a:solidFill>
                  <a:srgbClr val="FF9933"/>
                </a:solidFill>
              </a:rPr>
              <a:t>Association urokinase et lysyl-plasminogène</a:t>
            </a:r>
            <a:r>
              <a:rPr lang="fr-FR" sz="2400" smtClean="0"/>
              <a:t> 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smtClean="0">
                <a:solidFill>
                  <a:schemeClr val="bg2"/>
                </a:solidFill>
              </a:rPr>
              <a:t>Traitement chirurgical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400" b="1" smtClean="0">
                <a:solidFill>
                  <a:srgbClr val="6699FF"/>
                </a:solidFill>
              </a:rPr>
              <a:t>Embolectomie à  la sonde de Fogarty</a:t>
            </a:r>
            <a:r>
              <a:rPr lang="fr-FR" sz="2400" b="1" smtClean="0">
                <a:solidFill>
                  <a:srgbClr val="66CCFF"/>
                </a:solidFill>
              </a:rPr>
              <a:t> </a:t>
            </a:r>
            <a:r>
              <a:rPr lang="fr-FR" sz="2400" b="1" smtClean="0">
                <a:solidFill>
                  <a:srgbClr val="6699FF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z="2400" smtClean="0"/>
              <a:t>Cathéter muni d’un ballon a son extremité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z="2400" smtClean="0"/>
              <a:t>Permet la revascularisation arterielle</a:t>
            </a:r>
            <a:r>
              <a:rPr lang="fr-FR" sz="3600" smtClean="0"/>
              <a:t> </a:t>
            </a:r>
          </a:p>
          <a:p>
            <a:pPr eaLnBrk="1" hangingPunct="1">
              <a:buFont typeface="Wingdings" pitchFamily="2" charset="2"/>
              <a:buChar char="§"/>
            </a:pPr>
            <a:endParaRPr lang="fr-F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711200"/>
            <a:ext cx="8642350" cy="5156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 eaLnBrk="1" hangingPunct="1"/>
            <a:r>
              <a:rPr lang="fr-FR" sz="3200" smtClean="0">
                <a:solidFill>
                  <a:schemeClr val="bg2"/>
                </a:solidFill>
              </a:rPr>
              <a:t>Traitement chirurgical(2)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400" b="1" i="1" smtClean="0">
                <a:solidFill>
                  <a:srgbClr val="6699FF"/>
                </a:solidFill>
              </a:rPr>
              <a:t>Thromboaspiration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z="2400" smtClean="0"/>
              <a:t>consiste à l’aspiration d’un caillot.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z="2400" smtClean="0"/>
              <a:t>indications : occlusions</a:t>
            </a:r>
          </a:p>
          <a:p>
            <a:pPr lvl="1" eaLnBrk="1" hangingPunct="1">
              <a:buClr>
                <a:srgbClr val="FF0000"/>
              </a:buClr>
              <a:buFontTx/>
              <a:buChar char="•"/>
            </a:pPr>
            <a:r>
              <a:rPr lang="fr-FR" sz="2400" smtClean="0"/>
              <a:t>à l’étage fémoropoplité (partie terminale de la FS et trépied </a:t>
            </a:r>
          </a:p>
          <a:p>
            <a:pPr lvl="1" eaLnBrk="1" hangingPunct="1">
              <a:buClr>
                <a:srgbClr val="FF0000"/>
              </a:buClr>
              <a:buFontTx/>
              <a:buNone/>
            </a:pPr>
            <a:r>
              <a:rPr lang="fr-FR" sz="2400" smtClean="0"/>
              <a:t>jambier) </a:t>
            </a:r>
          </a:p>
          <a:p>
            <a:pPr lvl="1" eaLnBrk="1" hangingPunct="1">
              <a:buClr>
                <a:srgbClr val="FF0000"/>
              </a:buClr>
              <a:buFontTx/>
              <a:buChar char="•"/>
            </a:pPr>
            <a:r>
              <a:rPr lang="fr-FR" sz="2400" smtClean="0"/>
              <a:t>récentes (moins de 10 j), </a:t>
            </a:r>
          </a:p>
          <a:p>
            <a:pPr lvl="1" eaLnBrk="1" hangingPunct="1">
              <a:buClr>
                <a:srgbClr val="FF0000"/>
              </a:buClr>
              <a:buFontTx/>
              <a:buChar char="•"/>
            </a:pPr>
            <a:r>
              <a:rPr lang="fr-FR" sz="2400" smtClean="0"/>
              <a:t>courtes (inférieures à15 cm), </a:t>
            </a:r>
          </a:p>
          <a:p>
            <a:pPr lvl="1" eaLnBrk="1" hangingPunct="1">
              <a:buClr>
                <a:srgbClr val="FF0000"/>
              </a:buClr>
              <a:buFontTx/>
              <a:buChar char="•"/>
            </a:pPr>
            <a:r>
              <a:rPr lang="fr-FR" sz="2400" smtClean="0"/>
              <a:t>sur artères saines ou pathologiques.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smtClean="0">
                <a:solidFill>
                  <a:schemeClr val="bg2"/>
                </a:solidFill>
              </a:rPr>
              <a:t>Traitement chirurgical(3)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400" b="1" smtClean="0">
                <a:solidFill>
                  <a:srgbClr val="66CCFF"/>
                </a:solidFill>
              </a:rPr>
              <a:t>Chirurgie restauratrice</a:t>
            </a:r>
          </a:p>
          <a:p>
            <a:pPr eaLnBrk="1" hangingPunct="1"/>
            <a:r>
              <a:rPr lang="fr-FR" sz="2400" smtClean="0"/>
              <a:t>Les pontages artériels en urgence sont indiqués, en première intention, dans certains cas de thrombose sur artères pathologiques, ou, en seconde intention, après réalisation des techniques endovasculaires.</a:t>
            </a:r>
          </a:p>
          <a:p>
            <a:pPr eaLnBrk="1" hangingPunct="1"/>
            <a:endParaRPr lang="fr-FR" sz="2400" smtClean="0"/>
          </a:p>
          <a:p>
            <a:pPr eaLnBrk="1" hangingPunct="1"/>
            <a:r>
              <a:rPr lang="fr-FR" sz="2400" smtClean="0"/>
              <a:t>La réalisation de ces pontages nécessite : un axe donneur et un axe receveur, avec un lit d’aval satisfaisant. </a:t>
            </a:r>
          </a:p>
          <a:p>
            <a:pPr eaLnBrk="1" hangingPunct="1"/>
            <a:endParaRPr lang="fr-FR" sz="2400" smtClean="0"/>
          </a:p>
          <a:p>
            <a:pPr eaLnBrk="1" hangingPunct="1"/>
            <a:r>
              <a:rPr lang="fr-FR" sz="2400" smtClean="0"/>
              <a:t>Le trajet  : physiologique ou extra-anatomique. </a:t>
            </a:r>
          </a:p>
          <a:p>
            <a:pPr eaLnBrk="1" hangingPunct="1"/>
            <a:endParaRPr lang="fr-FR" sz="2400" smtClean="0"/>
          </a:p>
          <a:p>
            <a:pPr eaLnBrk="1" hangingPunct="1"/>
            <a:r>
              <a:rPr lang="fr-FR" sz="2400" smtClean="0"/>
              <a:t>Matériaux utilisés (veines,polytétrafluoéthylène[PTFE], Dacron) est fonction du siège de l’oblitération.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b="1" smtClean="0">
                <a:solidFill>
                  <a:schemeClr val="bg2"/>
                </a:solidFill>
              </a:rPr>
              <a:t>Gestes associés</a:t>
            </a:r>
            <a:r>
              <a:rPr lang="fr-FR" sz="4000" b="1" i="1" u="sng" smtClean="0">
                <a:solidFill>
                  <a:srgbClr val="CC0000"/>
                </a:solidFill>
              </a:rPr>
              <a:t/>
            </a:r>
            <a:br>
              <a:rPr lang="fr-FR" sz="4000" b="1" i="1" u="sng" smtClean="0">
                <a:solidFill>
                  <a:srgbClr val="CC0000"/>
                </a:solidFill>
              </a:rPr>
            </a:br>
            <a:endParaRPr lang="fr-FR" sz="4000" b="1" i="1" u="sng" smtClean="0">
              <a:solidFill>
                <a:srgbClr val="CC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smtClean="0">
                <a:solidFill>
                  <a:srgbClr val="6699FF"/>
                </a:solidFill>
              </a:rPr>
              <a:t>Aponévrotomies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Les aponévrotomies de décharge diminuent la pression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dans le compartiment musculaire, et donc d’améliorer la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circulation distale en ouvrant les loges ostéofibreuses.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La principale complication est le sepsis.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smtClean="0">
                <a:solidFill>
                  <a:srgbClr val="6699FF"/>
                </a:solidFill>
              </a:rPr>
              <a:t>Lavage de membre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Ischémie grave (sensitivomotrice) vue tardivement et/ou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Ischémie de territoire très important (carrefour aortique).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Il est réalisé, après canulation artérielle, avec du sérum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Physiologique ou bicarbonaté ou des solutés de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reperfusion.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smtClean="0">
                <a:solidFill>
                  <a:srgbClr val="6699FF"/>
                </a:solidFill>
              </a:rPr>
              <a:t>Amputation en cas d’ischémie depassée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Doit parfois être réalisée d’emblée lorsqu’il existe des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Signes d’ischémie dépassée, en particulier lorsque le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pronostic vital du patient  est mis en jeu.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               conclusion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Ischémie aigue : urgence médico-chirurgicale </a:t>
            </a:r>
          </a:p>
          <a:p>
            <a:pPr eaLnBrk="1" hangingPunct="1"/>
            <a:r>
              <a:rPr lang="fr-FR" smtClean="0"/>
              <a:t>Dg purement clinique</a:t>
            </a:r>
          </a:p>
          <a:p>
            <a:pPr eaLnBrk="1" hangingPunct="1"/>
            <a:r>
              <a:rPr lang="fr-FR" smtClean="0"/>
              <a:t>Pronostic vital et fonctionnel dépend de la précocité dg et thérapeutique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5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7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8775" y="0"/>
            <a:ext cx="3705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b="1" i="1" smtClean="0">
                <a:solidFill>
                  <a:schemeClr val="bg2"/>
                </a:solidFill>
              </a:rPr>
              <a:t>Étiologie(1)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800" smtClean="0">
                <a:solidFill>
                  <a:schemeClr val="bg2"/>
                </a:solidFill>
              </a:rPr>
              <a:t>EMBOLIE:</a:t>
            </a:r>
          </a:p>
          <a:p>
            <a:pPr eaLnBrk="1" hangingPunct="1"/>
            <a:r>
              <a:rPr lang="fr-FR" sz="2400" b="1" smtClean="0"/>
              <a:t>Première cause</a:t>
            </a:r>
            <a:r>
              <a:rPr lang="fr-FR" sz="2400" smtClean="0"/>
              <a:t> d’ischémie aiguë des membres</a:t>
            </a:r>
          </a:p>
          <a:p>
            <a:pPr eaLnBrk="1" hangingPunct="1"/>
            <a:r>
              <a:rPr lang="fr-FR" sz="2400" b="1" smtClean="0"/>
              <a:t>Origine cardiaque</a:t>
            </a:r>
            <a:r>
              <a:rPr lang="fr-FR" sz="2400" smtClean="0"/>
              <a:t> ( 90 % des cas):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ACFA,IDM, anévrysme cardiaque,endocardite bact.,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myxome, thrombose des valves cardiaques mécaniques. </a:t>
            </a:r>
          </a:p>
          <a:p>
            <a:pPr eaLnBrk="1" hangingPunct="1"/>
            <a:r>
              <a:rPr lang="fr-FR" sz="2400" b="1" smtClean="0"/>
              <a:t>Origine extracardiaque</a:t>
            </a:r>
            <a:r>
              <a:rPr lang="fr-FR" sz="2400" smtClean="0"/>
              <a:t> (5 à 10% des cas):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Anévrysmes, lésions d’athérosclérose ulcérées ou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végétantes, prothèse thrombosée, embolie paradoxale ;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embolie septique ;complications d’un cathétérisme artériel ;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tumeur de l’aorte</a:t>
            </a:r>
          </a:p>
          <a:p>
            <a:pPr eaLnBrk="1" hangingPunct="1"/>
            <a:r>
              <a:rPr lang="fr-FR" sz="2400" b="1" smtClean="0"/>
              <a:t>Idiopathique </a:t>
            </a:r>
            <a:r>
              <a:rPr lang="fr-FR" sz="2400" smtClean="0"/>
              <a:t>(5 à 10% des cas)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b="1" i="1" smtClean="0">
                <a:solidFill>
                  <a:schemeClr val="bg2"/>
                </a:solidFill>
              </a:rPr>
              <a:t>Étiologie(2)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800" smtClean="0">
                <a:solidFill>
                  <a:schemeClr val="bg2"/>
                </a:solidFill>
              </a:rPr>
              <a:t>THROMBOSE</a:t>
            </a:r>
          </a:p>
          <a:p>
            <a:pPr eaLnBrk="1" hangingPunct="1"/>
            <a:r>
              <a:rPr lang="fr-FR" sz="2400" smtClean="0"/>
              <a:t>Occlusions d’artères athéromateuses</a:t>
            </a:r>
          </a:p>
          <a:p>
            <a:pPr eaLnBrk="1" hangingPunct="1"/>
            <a:r>
              <a:rPr lang="fr-FR" sz="2400" smtClean="0"/>
              <a:t>Thromboses d’anévrysmes</a:t>
            </a:r>
          </a:p>
          <a:p>
            <a:pPr eaLnBrk="1" hangingPunct="1"/>
            <a:r>
              <a:rPr lang="fr-FR" sz="2400" smtClean="0"/>
              <a:t>Thromboses des pontages</a:t>
            </a:r>
          </a:p>
          <a:p>
            <a:pPr eaLnBrk="1" hangingPunct="1"/>
            <a:r>
              <a:rPr lang="fr-FR" sz="2400" smtClean="0"/>
              <a:t>Causes médicamenteuses:drogue vasoconstrictive,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produits sclérosants veineux, barbituriques.</a:t>
            </a:r>
          </a:p>
          <a:p>
            <a:pPr eaLnBrk="1" hangingPunct="1"/>
            <a:r>
              <a:rPr lang="fr-FR" sz="2400" smtClean="0"/>
              <a:t>Compression extrinsèque</a:t>
            </a:r>
          </a:p>
          <a:p>
            <a:pPr eaLnBrk="1" hangingPunct="1"/>
            <a:r>
              <a:rPr lang="fr-FR" sz="2400" smtClean="0"/>
              <a:t>États d’hypercoagubilité sanguine : syndrome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myéloprolifératif,néoplasie, lupus érythémateux aigu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disséminé, déficit en facteurs de l’hémostase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(antithrombine III, protéine C ou 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b="1" i="1" smtClean="0">
                <a:solidFill>
                  <a:schemeClr val="bg2"/>
                </a:solidFill>
              </a:rPr>
              <a:t>Étiologie(3)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800" smtClean="0">
                <a:solidFill>
                  <a:schemeClr val="bg2"/>
                </a:solidFill>
              </a:rPr>
              <a:t>CAS PARTICULIERS</a:t>
            </a:r>
          </a:p>
          <a:p>
            <a:pPr eaLnBrk="1" hangingPunct="1"/>
            <a:endParaRPr lang="fr-FR" sz="2400" b="1" i="1" smtClean="0"/>
          </a:p>
          <a:p>
            <a:pPr eaLnBrk="1" hangingPunct="1"/>
            <a:r>
              <a:rPr lang="fr-FR" sz="2400" b="1" i="1" smtClean="0"/>
              <a:t>Traumatisme vasculaire </a:t>
            </a:r>
            <a:endParaRPr lang="fr-FR" sz="2400" smtClean="0"/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La plaie artérielle peut être franche, la solution de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continuité intéressant les trois tuniques (intima, média,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adventice). Elle Peut être contuse</a:t>
            </a:r>
          </a:p>
          <a:p>
            <a:pPr eaLnBrk="1" hangingPunct="1"/>
            <a:endParaRPr lang="fr-FR" sz="2400" b="1" i="1" smtClean="0"/>
          </a:p>
          <a:p>
            <a:pPr eaLnBrk="1" hangingPunct="1"/>
            <a:r>
              <a:rPr lang="fr-FR" sz="2400" b="1" i="1" smtClean="0"/>
              <a:t>Dissection aortique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smtClean="0"/>
              <a:t>Ischémie statique ou dynamique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 eaLnBrk="1" hangingPunct="1"/>
            <a:r>
              <a:rPr lang="fr-FR" sz="3200" b="1" smtClean="0">
                <a:solidFill>
                  <a:schemeClr val="bg2"/>
                </a:solidFill>
              </a:rPr>
              <a:t>Physiopathologie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609600" indent="-609600" eaLnBrk="1" hangingPunct="1"/>
            <a:endParaRPr lang="fr-FR" sz="2400" smtClean="0"/>
          </a:p>
          <a:p>
            <a:pPr marL="609600" indent="-609600" eaLnBrk="1" hangingPunct="1"/>
            <a:r>
              <a:rPr lang="fr-FR" sz="2400" smtClean="0"/>
              <a:t>Gravité de l’hypo-débit        4 paramètres: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fr-FR" sz="2400" smtClean="0"/>
              <a:t>La circulation collatérale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fr-FR" sz="2400" smtClean="0"/>
              <a:t>La pression artérielle systémique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fr-FR" sz="2400" smtClean="0"/>
              <a:t>La qualité du réseau artériel d’aval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fr-FR" sz="2400" smtClean="0"/>
              <a:t>L’affection causale</a:t>
            </a:r>
          </a:p>
          <a:p>
            <a:pPr marL="609600" indent="-609600" eaLnBrk="1" hangingPunct="1"/>
            <a:endParaRPr lang="fr-FR" sz="2400" smtClean="0"/>
          </a:p>
          <a:p>
            <a:pPr marL="609600" indent="-609600" eaLnBrk="1" hangingPunct="1"/>
            <a:r>
              <a:rPr lang="fr-FR" sz="2400" smtClean="0"/>
              <a:t>La tolérance à l’ischémie des différents tissus est variable:</a:t>
            </a:r>
          </a:p>
          <a:p>
            <a:pPr marL="990600" lvl="1" indent="-533400" eaLnBrk="1" hangingPunct="1">
              <a:buFontTx/>
              <a:buChar char="•"/>
            </a:pPr>
            <a:r>
              <a:rPr lang="fr-FR" sz="2400" smtClean="0"/>
              <a:t>Nerfs : 2H</a:t>
            </a:r>
          </a:p>
          <a:p>
            <a:pPr marL="990600" lvl="1" indent="-533400" eaLnBrk="1" hangingPunct="1">
              <a:buFontTx/>
              <a:buChar char="•"/>
            </a:pPr>
            <a:r>
              <a:rPr lang="fr-FR" sz="2400" smtClean="0"/>
              <a:t>Muscles : 6H-12H</a:t>
            </a:r>
          </a:p>
          <a:p>
            <a:pPr marL="990600" lvl="1" indent="-533400" eaLnBrk="1" hangingPunct="1">
              <a:buFontTx/>
              <a:buChar char="•"/>
            </a:pPr>
            <a:r>
              <a:rPr lang="fr-FR" sz="2400" smtClean="0"/>
              <a:t>Peau : 24-48H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284663" y="1844675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fr-FR" sz="3200" b="1" smtClean="0">
                <a:solidFill>
                  <a:schemeClr val="bg2"/>
                </a:solidFill>
              </a:rPr>
              <a:t>CONSEQUENCES DE L'ISCHEMIE(1)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marL="609600" indent="-609600" eaLnBrk="1" hangingPunct="1"/>
            <a:endParaRPr lang="fr-FR" sz="2800" smtClean="0"/>
          </a:p>
          <a:p>
            <a:pPr marL="609600" indent="-609600" eaLnBrk="1" hangingPunct="1"/>
            <a:r>
              <a:rPr lang="fr-FR" sz="2800" smtClean="0"/>
              <a:t>Ischémie aigue       métabolisme anaérobie: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endParaRPr lang="fr-FR" smtClean="0"/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fr-FR" smtClean="0"/>
              <a:t>Conséquence </a:t>
            </a:r>
            <a:r>
              <a:rPr lang="fr-FR" b="1" smtClean="0">
                <a:solidFill>
                  <a:srgbClr val="009900"/>
                </a:solidFill>
              </a:rPr>
              <a:t>bénéfique</a:t>
            </a:r>
            <a:r>
              <a:rPr lang="fr-FR" smtClean="0"/>
              <a:t> :préserver la viabilité du membre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endParaRPr lang="fr-FR" smtClean="0"/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fr-FR" smtClean="0"/>
              <a:t>Conséquence </a:t>
            </a:r>
            <a:r>
              <a:rPr lang="fr-FR" b="1" smtClean="0">
                <a:solidFill>
                  <a:srgbClr val="FF0000"/>
                </a:solidFill>
              </a:rPr>
              <a:t>néfaste</a:t>
            </a:r>
            <a:r>
              <a:rPr lang="fr-FR" smtClean="0">
                <a:solidFill>
                  <a:srgbClr val="FF0000"/>
                </a:solidFill>
              </a:rPr>
              <a:t> </a:t>
            </a:r>
            <a:r>
              <a:rPr lang="fr-FR" smtClean="0"/>
              <a:t>:métabolites toxiques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fr-FR" smtClean="0"/>
              <a:t>(myoglobine,radicaux libres,potassium,acide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fr-FR" smtClean="0"/>
              <a:t>lactique ….)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endParaRPr lang="fr-FR" smtClean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635375" y="1916113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 eaLnBrk="1" hangingPunct="1"/>
            <a:r>
              <a:rPr lang="fr-FR" sz="3200" b="1" smtClean="0">
                <a:solidFill>
                  <a:schemeClr val="bg2"/>
                </a:solidFill>
              </a:rPr>
              <a:t>CONSEQUENCES DE L'ISCHEMIE(2)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smtClean="0">
                <a:solidFill>
                  <a:schemeClr val="accent1"/>
                </a:solidFill>
              </a:rPr>
              <a:t>Conséquences locales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anoxie musculaire          vasodilatation capillaire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                                           oedème interstitiel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                                       (  pression interstitielle)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                                 stase veineuse et lymphatique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563938" y="2276475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69" name="AutoShape 11"/>
          <p:cNvSpPr>
            <a:spLocks noChangeArrowheads="1"/>
          </p:cNvSpPr>
          <p:nvPr/>
        </p:nvSpPr>
        <p:spPr bwMode="auto">
          <a:xfrm>
            <a:off x="5651500" y="2708275"/>
            <a:ext cx="215900" cy="72072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FF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70" name="Line 13"/>
          <p:cNvSpPr>
            <a:spLocks noChangeShapeType="1"/>
          </p:cNvSpPr>
          <p:nvPr/>
        </p:nvSpPr>
        <p:spPr bwMode="auto">
          <a:xfrm flipV="1">
            <a:off x="4572000" y="4005263"/>
            <a:ext cx="0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1271" name="AutoShape 17"/>
          <p:cNvSpPr>
            <a:spLocks noChangeArrowheads="1"/>
          </p:cNvSpPr>
          <p:nvPr/>
        </p:nvSpPr>
        <p:spPr bwMode="auto">
          <a:xfrm>
            <a:off x="6156325" y="4437063"/>
            <a:ext cx="215900" cy="1584325"/>
          </a:xfrm>
          <a:prstGeom prst="downArrow">
            <a:avLst>
              <a:gd name="adj1" fmla="val 50000"/>
              <a:gd name="adj2" fmla="val 183456"/>
            </a:avLst>
          </a:prstGeom>
          <a:solidFill>
            <a:srgbClr val="FF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72" name="AutoShape 18"/>
          <p:cNvSpPr>
            <a:spLocks noChangeArrowheads="1"/>
          </p:cNvSpPr>
          <p:nvPr/>
        </p:nvSpPr>
        <p:spPr bwMode="auto">
          <a:xfrm>
            <a:off x="5724525" y="4437063"/>
            <a:ext cx="215900" cy="1585912"/>
          </a:xfrm>
          <a:prstGeom prst="upArrow">
            <a:avLst>
              <a:gd name="adj1" fmla="val 50000"/>
              <a:gd name="adj2" fmla="val 18364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575</TotalTime>
  <Words>1001</Words>
  <Application>Microsoft Office PowerPoint</Application>
  <PresentationFormat>Affichage à l'écran (4:3)</PresentationFormat>
  <Paragraphs>292</Paragraphs>
  <Slides>28</Slides>
  <Notes>27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3" baseType="lpstr">
      <vt:lpstr>Arial</vt:lpstr>
      <vt:lpstr>Wingdings</vt:lpstr>
      <vt:lpstr>Arial Black</vt:lpstr>
      <vt:lpstr>Times New Roman</vt:lpstr>
      <vt:lpstr>Pixel</vt:lpstr>
      <vt:lpstr>Ischémie artérielle aiguë des membres inférieurs</vt:lpstr>
      <vt:lpstr>Introduction</vt:lpstr>
      <vt:lpstr>Diapositive 3</vt:lpstr>
      <vt:lpstr>Étiologie(1)</vt:lpstr>
      <vt:lpstr>Étiologie(2)</vt:lpstr>
      <vt:lpstr>Étiologie(3)</vt:lpstr>
      <vt:lpstr>Physiopathologie</vt:lpstr>
      <vt:lpstr>CONSEQUENCES DE L'ISCHEMIE(1)</vt:lpstr>
      <vt:lpstr>CONSEQUENCES DE L'ISCHEMIE(2)</vt:lpstr>
      <vt:lpstr>CONSEQUENCES DE L'ISCHEMIE(3)</vt:lpstr>
      <vt:lpstr>DIAGNOSTIC</vt:lpstr>
      <vt:lpstr>Reconnaître l’ischémie aigue</vt:lpstr>
      <vt:lpstr>Reconnaître l’ischémie aigue</vt:lpstr>
      <vt:lpstr>Reconnaître l’ischémie aigue</vt:lpstr>
      <vt:lpstr>Reconnaître la topographie de l’obstruction</vt:lpstr>
      <vt:lpstr>Reconnaître le mécanisme de l’obstruction</vt:lpstr>
      <vt:lpstr>Reconnaître la gravité de l’obstruction:Rutherford</vt:lpstr>
      <vt:lpstr>DIAGNOSTIC DIFFERENTIEL </vt:lpstr>
      <vt:lpstr>Diapositive 19</vt:lpstr>
      <vt:lpstr>Traitement médical</vt:lpstr>
      <vt:lpstr>Traitement médical(2)</vt:lpstr>
      <vt:lpstr>Traitement médical(2)</vt:lpstr>
      <vt:lpstr>Traitement chirurgical</vt:lpstr>
      <vt:lpstr>Diapositive 24</vt:lpstr>
      <vt:lpstr>Traitement chirurgical(2)</vt:lpstr>
      <vt:lpstr>Traitement chirurgical(3)</vt:lpstr>
      <vt:lpstr>Gestes associés </vt:lpstr>
      <vt:lpstr>               conclusion</vt:lpstr>
    </vt:vector>
  </TitlesOfParts>
  <Company>Benyelles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ency-education.com</dc:creator>
  <cp:lastModifiedBy>Zino</cp:lastModifiedBy>
  <cp:revision>19</cp:revision>
  <dcterms:created xsi:type="dcterms:W3CDTF">2008-10-28T02:22:01Z</dcterms:created>
  <dcterms:modified xsi:type="dcterms:W3CDTF">2014-11-09T21:52:47Z</dcterms:modified>
</cp:coreProperties>
</file>