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74" r:id="rId13"/>
    <p:sldId id="267" r:id="rId14"/>
    <p:sldId id="268" r:id="rId15"/>
    <p:sldId id="269" r:id="rId16"/>
    <p:sldId id="273" r:id="rId17"/>
    <p:sldId id="270" r:id="rId18"/>
    <p:sldId id="272" r:id="rId19"/>
    <p:sldId id="271" r:id="rId20"/>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pPr>
              <a:defRPr/>
            </a:pPr>
            <a:fld id="{AF25CBFE-73AE-4640-B17E-E05C57691818}" type="datetimeFigureOut">
              <a:rPr lang="fr-FR"/>
              <a:pPr>
                <a:defRPr/>
              </a:pPr>
              <a:t>09/11/2014</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3BAF84C8-D689-4EB1-BFC8-BD74C8582124}"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D73C36C0-671A-486E-ABA8-A19399CF65D6}" type="datetimeFigureOut">
              <a:rPr lang="fr-FR"/>
              <a:pPr>
                <a:defRPr/>
              </a:pPr>
              <a:t>09/11/2014</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687DEC9D-5B64-4530-9177-DF184BED3A05}"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D9D16932-9050-4897-B58C-B781FB2DF3C7}" type="datetimeFigureOut">
              <a:rPr lang="fr-FR"/>
              <a:pPr>
                <a:defRPr/>
              </a:pPr>
              <a:t>09/11/2014</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ABCE134F-9550-4908-8FB4-642A94218507}"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D3B05E66-32A1-42D7-820D-A499EA4FA4B5}" type="datetimeFigureOut">
              <a:rPr lang="fr-FR"/>
              <a:pPr>
                <a:defRPr/>
              </a:pPr>
              <a:t>09/11/2014</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01B15863-B8CE-4783-9B5F-B808535EAED6}"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FE5D668A-1A6D-4531-82FC-6AB54F8D6F6F}" type="datetimeFigureOut">
              <a:rPr lang="fr-FR"/>
              <a:pPr>
                <a:defRPr/>
              </a:pPr>
              <a:t>09/11/2014</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D0327132-1227-4CDF-96CC-8DE265A1C9D8}"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fld id="{57D20DD0-2292-454E-90F7-A5DAE7E08DA4}" type="datetimeFigureOut">
              <a:rPr lang="fr-FR"/>
              <a:pPr>
                <a:defRPr/>
              </a:pPr>
              <a:t>09/11/2014</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3DD785CE-BA91-4BCC-8A6B-21B0A67443F9}"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fld id="{542356B3-AB88-4BA3-BEF2-E99EE3546A44}" type="datetimeFigureOut">
              <a:rPr lang="fr-FR"/>
              <a:pPr>
                <a:defRPr/>
              </a:pPr>
              <a:t>09/11/2014</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87379CC5-C1D0-43CE-9326-92F704D936DA}"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3"/>
          <p:cNvSpPr>
            <a:spLocks noGrp="1"/>
          </p:cNvSpPr>
          <p:nvPr>
            <p:ph type="dt" sz="half" idx="10"/>
          </p:nvPr>
        </p:nvSpPr>
        <p:spPr/>
        <p:txBody>
          <a:bodyPr/>
          <a:lstStyle>
            <a:lvl1pPr>
              <a:defRPr/>
            </a:lvl1pPr>
          </a:lstStyle>
          <a:p>
            <a:pPr>
              <a:defRPr/>
            </a:pPr>
            <a:fld id="{B849C2F6-05F4-4B99-96CD-3468FCA4289D}" type="datetimeFigureOut">
              <a:rPr lang="fr-FR"/>
              <a:pPr>
                <a:defRPr/>
              </a:pPr>
              <a:t>09/11/2014</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D2032404-2584-4AA4-8228-C72C39FBCB98}"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51BD5AD0-8275-49A8-B458-C495FAC15162}" type="datetimeFigureOut">
              <a:rPr lang="fr-FR"/>
              <a:pPr>
                <a:defRPr/>
              </a:pPr>
              <a:t>09/11/2014</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1FCD85C3-1547-4D8E-9386-BC0694EDE057}"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17C20E41-F7E6-4045-B7B5-42428E81333D}" type="datetimeFigureOut">
              <a:rPr lang="fr-FR"/>
              <a:pPr>
                <a:defRPr/>
              </a:pPr>
              <a:t>09/11/2014</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E51511EA-167D-4925-91DE-246D3BF5D7C9}"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8F086FAE-50B5-462B-876B-182359115A49}" type="datetimeFigureOut">
              <a:rPr lang="fr-FR"/>
              <a:pPr>
                <a:defRPr/>
              </a:pPr>
              <a:t>09/11/2014</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45F36AB3-31C8-4526-A8EC-EBB65F9B5774}"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E4D4C62-A957-408E-99A2-C7CD45F3023A}" type="datetimeFigureOut">
              <a:rPr lang="fr-FR"/>
              <a:pPr>
                <a:defRPr/>
              </a:pPr>
              <a:t>09/11/2014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8EA8E9E-E934-4C76-95C7-59E2F4AD648E}"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re 1"/>
          <p:cNvSpPr>
            <a:spLocks noGrp="1"/>
          </p:cNvSpPr>
          <p:nvPr>
            <p:ph type="ctrTitle"/>
          </p:nvPr>
        </p:nvSpPr>
        <p:spPr>
          <a:xfrm>
            <a:off x="685800" y="87313"/>
            <a:ext cx="7772400" cy="1470025"/>
          </a:xfrm>
        </p:spPr>
        <p:txBody>
          <a:bodyPr/>
          <a:lstStyle/>
          <a:p>
            <a:pPr eaLnBrk="1" hangingPunct="1"/>
            <a:r>
              <a:rPr lang="fr-FR" b="1" dirty="0" smtClean="0">
                <a:solidFill>
                  <a:srgbClr val="FFFF00"/>
                </a:solidFill>
              </a:rPr>
              <a:t>INSUFFISANCE CARDIAQUE</a:t>
            </a:r>
            <a:br>
              <a:rPr lang="fr-FR" b="1" dirty="0" smtClean="0">
                <a:solidFill>
                  <a:srgbClr val="FFFF00"/>
                </a:solidFill>
              </a:rPr>
            </a:br>
            <a:r>
              <a:rPr lang="fr-FR" b="1" dirty="0" smtClean="0">
                <a:solidFill>
                  <a:srgbClr val="FFFF00"/>
                </a:solidFill>
              </a:rPr>
              <a:t>DROITE</a:t>
            </a:r>
          </a:p>
        </p:txBody>
      </p:sp>
      <p:pic>
        <p:nvPicPr>
          <p:cNvPr id="2051" name="Picture 2" descr="C:\mettauer\cours\images 1\chf1.jpg"/>
          <p:cNvPicPr>
            <a:picLocks noChangeAspect="1" noChangeArrowheads="1"/>
          </p:cNvPicPr>
          <p:nvPr/>
        </p:nvPicPr>
        <p:blipFill>
          <a:blip r:embed="rId2" cstate="print"/>
          <a:srcRect/>
          <a:stretch>
            <a:fillRect/>
          </a:stretch>
        </p:blipFill>
        <p:spPr bwMode="auto">
          <a:xfrm>
            <a:off x="1773238" y="1700213"/>
            <a:ext cx="5595937" cy="5108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re 1"/>
          <p:cNvSpPr>
            <a:spLocks noGrp="1"/>
          </p:cNvSpPr>
          <p:nvPr>
            <p:ph type="title"/>
          </p:nvPr>
        </p:nvSpPr>
        <p:spPr/>
        <p:txBody>
          <a:bodyPr/>
          <a:lstStyle/>
          <a:p>
            <a:pPr eaLnBrk="1" hangingPunct="1"/>
            <a:r>
              <a:rPr lang="fr-FR" b="1" smtClean="0">
                <a:solidFill>
                  <a:srgbClr val="FFFF00"/>
                </a:solidFill>
              </a:rPr>
              <a:t>2. Radiologie</a:t>
            </a:r>
            <a:endParaRPr lang="fr-FR" smtClean="0">
              <a:solidFill>
                <a:srgbClr val="FFFF00"/>
              </a:solidFill>
            </a:endParaRPr>
          </a:p>
        </p:txBody>
      </p:sp>
      <p:sp>
        <p:nvSpPr>
          <p:cNvPr id="11267" name="Espace réservé du contenu 2"/>
          <p:cNvSpPr>
            <a:spLocks noGrp="1"/>
          </p:cNvSpPr>
          <p:nvPr>
            <p:ph idx="1"/>
          </p:nvPr>
        </p:nvSpPr>
        <p:spPr/>
        <p:txBody>
          <a:bodyPr/>
          <a:lstStyle/>
          <a:p>
            <a:pPr eaLnBrk="1" hangingPunct="1">
              <a:buFont typeface="Arial" charset="0"/>
              <a:buNone/>
            </a:pPr>
            <a:r>
              <a:rPr lang="fr-FR" smtClean="0">
                <a:solidFill>
                  <a:schemeClr val="bg1"/>
                </a:solidFill>
              </a:rPr>
              <a:t>● Elle met en évidence l’hypertrophie-dilatation des cavités droites.</a:t>
            </a:r>
          </a:p>
          <a:p>
            <a:pPr eaLnBrk="1" hangingPunct="1">
              <a:buFont typeface="Arial" charset="0"/>
              <a:buNone/>
            </a:pPr>
            <a:r>
              <a:rPr lang="fr-FR" smtClean="0">
                <a:solidFill>
                  <a:schemeClr val="bg1"/>
                </a:solidFill>
              </a:rPr>
              <a:t>● De face :</a:t>
            </a:r>
          </a:p>
          <a:p>
            <a:pPr eaLnBrk="1" hangingPunct="1">
              <a:buFont typeface="Arial" charset="0"/>
              <a:buNone/>
            </a:pPr>
            <a:r>
              <a:rPr lang="fr-FR" smtClean="0">
                <a:solidFill>
                  <a:schemeClr val="bg1"/>
                </a:solidFill>
              </a:rPr>
              <a:t>– débord de l’arc inférieur droit (OD dilatée) ;</a:t>
            </a:r>
          </a:p>
          <a:p>
            <a:pPr eaLnBrk="1" hangingPunct="1">
              <a:buFont typeface="Arial" charset="0"/>
              <a:buNone/>
            </a:pPr>
            <a:r>
              <a:rPr lang="fr-FR" smtClean="0">
                <a:solidFill>
                  <a:schemeClr val="bg1"/>
                </a:solidFill>
              </a:rPr>
              <a:t>– pointe surélevée, arrondie, sus-diaphragmatique : arc inférieur gauche allongé (dilatation du VD), aspect en sabot.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re 1"/>
          <p:cNvSpPr>
            <a:spLocks noGrp="1"/>
          </p:cNvSpPr>
          <p:nvPr>
            <p:ph type="title"/>
          </p:nvPr>
        </p:nvSpPr>
        <p:spPr/>
        <p:txBody>
          <a:bodyPr/>
          <a:lstStyle/>
          <a:p>
            <a:pPr eaLnBrk="1" hangingPunct="1"/>
            <a:r>
              <a:rPr lang="fr-FR" b="1" smtClean="0">
                <a:solidFill>
                  <a:srgbClr val="FFFF00"/>
                </a:solidFill>
              </a:rPr>
              <a:t>3. Échocardiogramme et Doppler cardiaque</a:t>
            </a:r>
            <a:endParaRPr lang="fr-FR" smtClean="0">
              <a:solidFill>
                <a:srgbClr val="FFFF00"/>
              </a:solidFill>
            </a:endParaRPr>
          </a:p>
        </p:txBody>
      </p:sp>
      <p:sp>
        <p:nvSpPr>
          <p:cNvPr id="12291" name="Espace réservé du contenu 2"/>
          <p:cNvSpPr>
            <a:spLocks noGrp="1"/>
          </p:cNvSpPr>
          <p:nvPr>
            <p:ph idx="1"/>
          </p:nvPr>
        </p:nvSpPr>
        <p:spPr>
          <a:xfrm>
            <a:off x="457200" y="1855788"/>
            <a:ext cx="8229600" cy="4525962"/>
          </a:xfrm>
        </p:spPr>
        <p:txBody>
          <a:bodyPr/>
          <a:lstStyle/>
          <a:p>
            <a:pPr eaLnBrk="1" hangingPunct="1">
              <a:buFont typeface="Arial" charset="0"/>
              <a:buNone/>
            </a:pPr>
            <a:r>
              <a:rPr lang="fr-FR" smtClean="0">
                <a:solidFill>
                  <a:schemeClr val="bg1"/>
                </a:solidFill>
              </a:rPr>
              <a:t>● Il met en évidence la dilatation du ventricule droit et le septum paradoxal ; il apporte souvent des renseignements à visée étiologique. Le Doppler recherche et quantifie l’insuffisance tricuspidienne qui permet le calcul de la pression artérielle pulmonaire systolique (PAPs).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re 1"/>
          <p:cNvSpPr>
            <a:spLocks noGrp="1"/>
          </p:cNvSpPr>
          <p:nvPr>
            <p:ph type="title"/>
          </p:nvPr>
        </p:nvSpPr>
        <p:spPr/>
        <p:txBody>
          <a:bodyPr/>
          <a:lstStyle/>
          <a:p>
            <a:r>
              <a:rPr lang="fr-FR" b="1" smtClean="0">
                <a:solidFill>
                  <a:srgbClr val="FFFF00"/>
                </a:solidFill>
              </a:rPr>
              <a:t>4. Cathétérisme droit</a:t>
            </a:r>
            <a:endParaRPr lang="fr-FR" smtClean="0">
              <a:solidFill>
                <a:srgbClr val="FFFF00"/>
              </a:solidFill>
            </a:endParaRPr>
          </a:p>
        </p:txBody>
      </p:sp>
      <p:sp>
        <p:nvSpPr>
          <p:cNvPr id="13315" name="Espace réservé du contenu 2"/>
          <p:cNvSpPr>
            <a:spLocks noGrp="1"/>
          </p:cNvSpPr>
          <p:nvPr>
            <p:ph idx="1"/>
          </p:nvPr>
        </p:nvSpPr>
        <p:spPr/>
        <p:txBody>
          <a:bodyPr/>
          <a:lstStyle/>
          <a:p>
            <a:pPr eaLnBrk="1" hangingPunct="1">
              <a:buFont typeface="Arial" charset="0"/>
              <a:buNone/>
            </a:pPr>
            <a:r>
              <a:rPr lang="fr-FR" sz="2800" smtClean="0">
                <a:solidFill>
                  <a:schemeClr val="bg1"/>
                </a:solidFill>
              </a:rPr>
              <a:t>● Il est indiqué seulement quand une cure chirurgicale est envisagée.</a:t>
            </a:r>
          </a:p>
          <a:p>
            <a:pPr eaLnBrk="1" hangingPunct="1">
              <a:buFont typeface="Arial" charset="0"/>
              <a:buNone/>
            </a:pPr>
            <a:r>
              <a:rPr lang="fr-FR" sz="2800" smtClean="0">
                <a:solidFill>
                  <a:schemeClr val="bg1"/>
                </a:solidFill>
              </a:rPr>
              <a:t>● Il retrouve une élévation de la pression veineuse centrale, une élévation de la pression auriculaire droite moyenne, une élévation des pressions diastoliques du ventricule droit et une chute de l’index cardiaque.</a:t>
            </a:r>
          </a:p>
          <a:p>
            <a:pPr eaLnBrk="1" hangingPunct="1">
              <a:buFont typeface="Arial" charset="0"/>
              <a:buNone/>
            </a:pPr>
            <a:r>
              <a:rPr lang="fr-FR" sz="2800" smtClean="0">
                <a:solidFill>
                  <a:schemeClr val="bg1"/>
                </a:solidFill>
              </a:rPr>
              <a:t>● Le niveau des pressions pulmonaires est précisé et différencie l’HTAP pré- et postcapillaire.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a:spLocks noGrp="1"/>
          </p:cNvSpPr>
          <p:nvPr>
            <p:ph type="title"/>
          </p:nvPr>
        </p:nvSpPr>
        <p:spPr/>
        <p:txBody>
          <a:bodyPr/>
          <a:lstStyle/>
          <a:p>
            <a:pPr eaLnBrk="1" hangingPunct="1"/>
            <a:r>
              <a:rPr lang="fr-FR" b="1" smtClean="0">
                <a:solidFill>
                  <a:srgbClr val="FFFF00"/>
                </a:solidFill>
              </a:rPr>
              <a:t>IV - DIAGNOSTIC DIFFÉRENTIEL</a:t>
            </a:r>
            <a:endParaRPr lang="fr-FR" smtClean="0">
              <a:solidFill>
                <a:srgbClr val="FFFF00"/>
              </a:solidFill>
            </a:endParaRPr>
          </a:p>
        </p:txBody>
      </p:sp>
      <p:sp>
        <p:nvSpPr>
          <p:cNvPr id="3" name="Espace réservé du contenu 2"/>
          <p:cNvSpPr>
            <a:spLocks noGrp="1"/>
          </p:cNvSpPr>
          <p:nvPr>
            <p:ph idx="1"/>
          </p:nvPr>
        </p:nvSpPr>
        <p:spPr/>
        <p:txBody>
          <a:bodyPr rtlCol="0">
            <a:normAutofit fontScale="85000" lnSpcReduction="20000"/>
          </a:bodyPr>
          <a:lstStyle/>
          <a:p>
            <a:pPr eaLnBrk="1" fontAlgn="auto" hangingPunct="1">
              <a:spcAft>
                <a:spcPts val="0"/>
              </a:spcAft>
              <a:buFont typeface="Arial" pitchFamily="34" charset="0"/>
              <a:buNone/>
              <a:defRPr/>
            </a:pPr>
            <a:r>
              <a:rPr lang="fr-FR" dirty="0" smtClean="0">
                <a:solidFill>
                  <a:schemeClr val="bg1"/>
                </a:solidFill>
              </a:rPr>
              <a:t>1. L’hépatomégalie fait discuter : une cirrhose, une tumeur, un abcès</a:t>
            </a:r>
          </a:p>
          <a:p>
            <a:pPr eaLnBrk="1" fontAlgn="auto" hangingPunct="1">
              <a:spcAft>
                <a:spcPts val="0"/>
              </a:spcAft>
              <a:buFont typeface="Arial" pitchFamily="34" charset="0"/>
              <a:buNone/>
              <a:defRPr/>
            </a:pPr>
            <a:r>
              <a:rPr lang="fr-FR" dirty="0" smtClean="0">
                <a:solidFill>
                  <a:schemeClr val="bg1"/>
                </a:solidFill>
              </a:rPr>
              <a:t>2. Les </a:t>
            </a:r>
            <a:r>
              <a:rPr lang="fr-FR" dirty="0" err="1" smtClean="0">
                <a:solidFill>
                  <a:schemeClr val="bg1"/>
                </a:solidFill>
              </a:rPr>
              <a:t>oedèmes</a:t>
            </a:r>
            <a:r>
              <a:rPr lang="fr-FR" dirty="0" smtClean="0">
                <a:solidFill>
                  <a:schemeClr val="bg1"/>
                </a:solidFill>
              </a:rPr>
              <a:t> d’origine rénale ou hépatique sont éliminés</a:t>
            </a:r>
          </a:p>
          <a:p>
            <a:pPr eaLnBrk="1" fontAlgn="auto" hangingPunct="1">
              <a:spcAft>
                <a:spcPts val="0"/>
              </a:spcAft>
              <a:buFont typeface="Arial" pitchFamily="34" charset="0"/>
              <a:buNone/>
              <a:defRPr/>
            </a:pPr>
            <a:r>
              <a:rPr lang="fr-FR" dirty="0" smtClean="0">
                <a:solidFill>
                  <a:schemeClr val="bg1"/>
                </a:solidFill>
              </a:rPr>
              <a:t>3. La péricardite chronique constrictive se différencie par</a:t>
            </a:r>
          </a:p>
          <a:p>
            <a:pPr eaLnBrk="1" fontAlgn="auto" hangingPunct="1">
              <a:spcAft>
                <a:spcPts val="0"/>
              </a:spcAft>
              <a:buFont typeface="Arial" pitchFamily="34" charset="0"/>
              <a:buNone/>
              <a:defRPr/>
            </a:pPr>
            <a:r>
              <a:rPr lang="fr-FR" dirty="0" smtClean="0">
                <a:solidFill>
                  <a:schemeClr val="bg1"/>
                </a:solidFill>
              </a:rPr>
              <a:t>● Le frottement péricardique.</a:t>
            </a:r>
          </a:p>
          <a:p>
            <a:pPr eaLnBrk="1" fontAlgn="auto" hangingPunct="1">
              <a:spcAft>
                <a:spcPts val="0"/>
              </a:spcAft>
              <a:buFont typeface="Arial" pitchFamily="34" charset="0"/>
              <a:buNone/>
              <a:defRPr/>
            </a:pPr>
            <a:r>
              <a:rPr lang="fr-FR" dirty="0" smtClean="0">
                <a:solidFill>
                  <a:schemeClr val="bg1"/>
                </a:solidFill>
              </a:rPr>
              <a:t>● L’aspect radiologique avec calcifications.</a:t>
            </a:r>
          </a:p>
          <a:p>
            <a:pPr eaLnBrk="1" fontAlgn="auto" hangingPunct="1">
              <a:spcAft>
                <a:spcPts val="0"/>
              </a:spcAft>
              <a:buFont typeface="Arial" pitchFamily="34" charset="0"/>
              <a:buNone/>
              <a:defRPr/>
            </a:pPr>
            <a:r>
              <a:rPr lang="fr-FR" dirty="0" smtClean="0">
                <a:solidFill>
                  <a:schemeClr val="bg1"/>
                </a:solidFill>
              </a:rPr>
              <a:t>● L’échocardiogramme (épaississement du péricarde).</a:t>
            </a:r>
          </a:p>
          <a:p>
            <a:pPr eaLnBrk="1" fontAlgn="auto" hangingPunct="1">
              <a:spcAft>
                <a:spcPts val="0"/>
              </a:spcAft>
              <a:buFont typeface="Arial" pitchFamily="34" charset="0"/>
              <a:buNone/>
              <a:defRPr/>
            </a:pPr>
            <a:r>
              <a:rPr lang="fr-FR" dirty="0" smtClean="0">
                <a:solidFill>
                  <a:schemeClr val="bg1"/>
                </a:solidFill>
              </a:rPr>
              <a:t>● L’</a:t>
            </a:r>
            <a:r>
              <a:rPr lang="fr-FR" dirty="0" err="1" smtClean="0">
                <a:solidFill>
                  <a:schemeClr val="bg1"/>
                </a:solidFill>
              </a:rPr>
              <a:t>adiastolie</a:t>
            </a:r>
            <a:r>
              <a:rPr lang="fr-FR" dirty="0" smtClean="0">
                <a:solidFill>
                  <a:schemeClr val="bg1"/>
                </a:solidFill>
              </a:rPr>
              <a:t> (</a:t>
            </a:r>
            <a:r>
              <a:rPr lang="fr-FR" dirty="0" err="1" smtClean="0">
                <a:solidFill>
                  <a:schemeClr val="bg1"/>
                </a:solidFill>
              </a:rPr>
              <a:t>dip</a:t>
            </a:r>
            <a:r>
              <a:rPr lang="fr-FR" dirty="0" smtClean="0">
                <a:solidFill>
                  <a:schemeClr val="bg1"/>
                </a:solidFill>
              </a:rPr>
              <a:t>-plateau diastolique dans le ventricule droit, égalisation des pressions droites) au cathétérisme droit.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re 1"/>
          <p:cNvSpPr>
            <a:spLocks noGrp="1"/>
          </p:cNvSpPr>
          <p:nvPr>
            <p:ph type="title"/>
          </p:nvPr>
        </p:nvSpPr>
        <p:spPr/>
        <p:txBody>
          <a:bodyPr/>
          <a:lstStyle/>
          <a:p>
            <a:pPr eaLnBrk="1" hangingPunct="1"/>
            <a:r>
              <a:rPr lang="fr-FR" b="1" smtClean="0">
                <a:solidFill>
                  <a:srgbClr val="FFFF00"/>
                </a:solidFill>
              </a:rPr>
              <a:t>V - ÉTIOLOGIE</a:t>
            </a:r>
            <a:endParaRPr lang="fr-FR" smtClean="0">
              <a:solidFill>
                <a:srgbClr val="FFFF00"/>
              </a:solidFill>
            </a:endParaRPr>
          </a:p>
        </p:txBody>
      </p:sp>
      <p:sp>
        <p:nvSpPr>
          <p:cNvPr id="3" name="Espace réservé du contenu 2"/>
          <p:cNvSpPr>
            <a:spLocks noGrp="1"/>
          </p:cNvSpPr>
          <p:nvPr>
            <p:ph idx="1"/>
          </p:nvPr>
        </p:nvSpPr>
        <p:spPr/>
        <p:txBody>
          <a:bodyPr rtlCol="0">
            <a:normAutofit fontScale="85000" lnSpcReduction="20000"/>
          </a:bodyPr>
          <a:lstStyle/>
          <a:p>
            <a:pPr eaLnBrk="1" fontAlgn="auto" hangingPunct="1">
              <a:spcAft>
                <a:spcPts val="0"/>
              </a:spcAft>
              <a:buFont typeface="Arial" pitchFamily="34" charset="0"/>
              <a:buNone/>
              <a:defRPr/>
            </a:pPr>
            <a:r>
              <a:rPr lang="fr-FR" b="1" dirty="0" smtClean="0">
                <a:solidFill>
                  <a:srgbClr val="FF0000"/>
                </a:solidFill>
              </a:rPr>
              <a:t>A/ </a:t>
            </a:r>
            <a:r>
              <a:rPr lang="fr-FR" b="1" dirty="0" err="1" smtClean="0">
                <a:solidFill>
                  <a:srgbClr val="FF0000"/>
                </a:solidFill>
              </a:rPr>
              <a:t>Coeur</a:t>
            </a:r>
            <a:r>
              <a:rPr lang="fr-FR" b="1" dirty="0" smtClean="0">
                <a:solidFill>
                  <a:srgbClr val="FF0000"/>
                </a:solidFill>
              </a:rPr>
              <a:t> pulmonaire chronique</a:t>
            </a:r>
            <a:endParaRPr lang="fr-FR" dirty="0" smtClean="0">
              <a:solidFill>
                <a:srgbClr val="FF0000"/>
              </a:solidFill>
            </a:endParaRPr>
          </a:p>
          <a:p>
            <a:pPr marL="514350" indent="-514350" eaLnBrk="1" fontAlgn="auto" hangingPunct="1">
              <a:spcAft>
                <a:spcPts val="0"/>
              </a:spcAft>
              <a:buFont typeface="Arial" pitchFamily="34" charset="0"/>
              <a:buAutoNum type="arabicPeriod"/>
              <a:defRPr/>
            </a:pPr>
            <a:r>
              <a:rPr lang="fr-FR" b="1" dirty="0" smtClean="0">
                <a:solidFill>
                  <a:schemeClr val="bg1"/>
                </a:solidFill>
              </a:rPr>
              <a:t>Broncho-pneumopathies chroniques obstructives</a:t>
            </a:r>
            <a:endParaRPr lang="fr-FR" dirty="0" smtClean="0">
              <a:solidFill>
                <a:schemeClr val="bg1"/>
              </a:solidFill>
            </a:endParaRPr>
          </a:p>
          <a:p>
            <a:pPr marL="514350" indent="-514350" eaLnBrk="1" fontAlgn="auto" hangingPunct="1">
              <a:spcAft>
                <a:spcPts val="0"/>
              </a:spcAft>
              <a:buFont typeface="Arial" pitchFamily="34" charset="0"/>
              <a:buAutoNum type="arabicPeriod"/>
              <a:defRPr/>
            </a:pPr>
            <a:r>
              <a:rPr lang="fr-FR" b="1" dirty="0" smtClean="0">
                <a:solidFill>
                  <a:schemeClr val="bg1"/>
                </a:solidFill>
              </a:rPr>
              <a:t>Les affections pulmonaires restrictives</a:t>
            </a:r>
            <a:endParaRPr lang="fr-FR" dirty="0" smtClean="0">
              <a:solidFill>
                <a:schemeClr val="bg1"/>
              </a:solidFill>
            </a:endParaRPr>
          </a:p>
          <a:p>
            <a:pPr eaLnBrk="1" fontAlgn="auto" hangingPunct="1">
              <a:spcAft>
                <a:spcPts val="0"/>
              </a:spcAft>
              <a:buFont typeface="Arial" pitchFamily="34" charset="0"/>
              <a:buNone/>
              <a:defRPr/>
            </a:pPr>
            <a:r>
              <a:rPr lang="fr-FR" b="1" dirty="0" smtClean="0">
                <a:solidFill>
                  <a:schemeClr val="bg1"/>
                </a:solidFill>
              </a:rPr>
              <a:t>3.    Affections pulmonaires par anomalie de la diffusion </a:t>
            </a:r>
            <a:r>
              <a:rPr lang="fr-FR" b="1" dirty="0" err="1" smtClean="0">
                <a:solidFill>
                  <a:schemeClr val="bg1"/>
                </a:solidFill>
              </a:rPr>
              <a:t>alvéolo</a:t>
            </a:r>
            <a:r>
              <a:rPr lang="fr-FR" b="1" dirty="0" smtClean="0">
                <a:solidFill>
                  <a:schemeClr val="bg1"/>
                </a:solidFill>
              </a:rPr>
              <a:t>-capillaire</a:t>
            </a:r>
            <a:endParaRPr lang="fr-FR" dirty="0" smtClean="0">
              <a:solidFill>
                <a:schemeClr val="bg1"/>
              </a:solidFill>
            </a:endParaRPr>
          </a:p>
          <a:p>
            <a:pPr eaLnBrk="1" fontAlgn="auto" hangingPunct="1">
              <a:spcAft>
                <a:spcPts val="0"/>
              </a:spcAft>
              <a:buFont typeface="Arial" pitchFamily="34" charset="0"/>
              <a:buNone/>
              <a:defRPr/>
            </a:pPr>
            <a:r>
              <a:rPr lang="fr-FR" b="1" dirty="0" smtClean="0">
                <a:solidFill>
                  <a:schemeClr val="bg1"/>
                </a:solidFill>
              </a:rPr>
              <a:t>4.    Causes vasculaires</a:t>
            </a:r>
            <a:endParaRPr lang="fr-FR" dirty="0" smtClean="0">
              <a:solidFill>
                <a:schemeClr val="bg1"/>
              </a:solidFill>
            </a:endParaRPr>
          </a:p>
          <a:p>
            <a:pPr eaLnBrk="1" fontAlgn="auto" hangingPunct="1">
              <a:spcAft>
                <a:spcPts val="0"/>
              </a:spcAft>
              <a:buFont typeface="Arial" pitchFamily="34" charset="0"/>
              <a:buNone/>
              <a:defRPr/>
            </a:pPr>
            <a:r>
              <a:rPr lang="fr-FR" dirty="0" smtClean="0">
                <a:solidFill>
                  <a:schemeClr val="bg1"/>
                </a:solidFill>
              </a:rPr>
              <a:t>● Le </a:t>
            </a:r>
            <a:r>
              <a:rPr lang="fr-FR" dirty="0" err="1" smtClean="0">
                <a:solidFill>
                  <a:schemeClr val="bg1"/>
                </a:solidFill>
              </a:rPr>
              <a:t>coeur</a:t>
            </a:r>
            <a:r>
              <a:rPr lang="fr-FR" dirty="0" smtClean="0">
                <a:solidFill>
                  <a:schemeClr val="bg1"/>
                </a:solidFill>
              </a:rPr>
              <a:t> pulmonaire chronique </a:t>
            </a:r>
            <a:r>
              <a:rPr lang="fr-FR" dirty="0" err="1" smtClean="0">
                <a:solidFill>
                  <a:schemeClr val="bg1"/>
                </a:solidFill>
              </a:rPr>
              <a:t>postembolique</a:t>
            </a:r>
            <a:r>
              <a:rPr lang="fr-FR" dirty="0" smtClean="0">
                <a:solidFill>
                  <a:schemeClr val="bg1"/>
                </a:solidFill>
              </a:rPr>
              <a:t> surtout (embolies à répétition).</a:t>
            </a:r>
          </a:p>
          <a:p>
            <a:pPr eaLnBrk="1" fontAlgn="auto" hangingPunct="1">
              <a:spcAft>
                <a:spcPts val="0"/>
              </a:spcAft>
              <a:buFont typeface="Arial" pitchFamily="34" charset="0"/>
              <a:buNone/>
              <a:defRPr/>
            </a:pPr>
            <a:r>
              <a:rPr lang="fr-FR" dirty="0" smtClean="0">
                <a:solidFill>
                  <a:schemeClr val="bg1"/>
                </a:solidFill>
              </a:rPr>
              <a:t>● Le </a:t>
            </a:r>
            <a:r>
              <a:rPr lang="fr-FR" dirty="0" err="1" smtClean="0">
                <a:solidFill>
                  <a:schemeClr val="bg1"/>
                </a:solidFill>
              </a:rPr>
              <a:t>coeur</a:t>
            </a:r>
            <a:r>
              <a:rPr lang="fr-FR" dirty="0" smtClean="0">
                <a:solidFill>
                  <a:schemeClr val="bg1"/>
                </a:solidFill>
              </a:rPr>
              <a:t> pulmonaire chronique </a:t>
            </a:r>
            <a:r>
              <a:rPr lang="fr-FR" dirty="0" err="1" smtClean="0">
                <a:solidFill>
                  <a:schemeClr val="bg1"/>
                </a:solidFill>
              </a:rPr>
              <a:t>postbilharziose</a:t>
            </a:r>
            <a:r>
              <a:rPr lang="fr-FR" dirty="0" smtClean="0">
                <a:solidFill>
                  <a:schemeClr val="bg1"/>
                </a:solidFill>
              </a:rPr>
              <a:t>.</a:t>
            </a:r>
          </a:p>
          <a:p>
            <a:pPr eaLnBrk="1" fontAlgn="auto" hangingPunct="1">
              <a:spcAft>
                <a:spcPts val="0"/>
              </a:spcAft>
              <a:buFont typeface="Arial" pitchFamily="34" charset="0"/>
              <a:buNone/>
              <a:defRPr/>
            </a:pPr>
            <a:r>
              <a:rPr lang="fr-FR" dirty="0" smtClean="0">
                <a:solidFill>
                  <a:schemeClr val="bg1"/>
                </a:solidFill>
              </a:rPr>
              <a:t>● L’hypertension artérielle pulmonaire (HTAP) primitive, rare, qui doit rester un diagnostic d’élimination.</a:t>
            </a:r>
          </a:p>
          <a:p>
            <a:pPr eaLnBrk="1" fontAlgn="auto" hangingPunct="1">
              <a:spcAft>
                <a:spcPts val="0"/>
              </a:spcAft>
              <a:buFont typeface="Arial" pitchFamily="34" charset="0"/>
              <a:buNone/>
              <a:defRPr/>
            </a:pPr>
            <a:endParaRPr lang="fr-FR" dirty="0" smtClean="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re 1"/>
          <p:cNvSpPr>
            <a:spLocks noGrp="1"/>
          </p:cNvSpPr>
          <p:nvPr>
            <p:ph type="title"/>
          </p:nvPr>
        </p:nvSpPr>
        <p:spPr/>
        <p:txBody>
          <a:bodyPr/>
          <a:lstStyle/>
          <a:p>
            <a:pPr eaLnBrk="1" hangingPunct="1"/>
            <a:r>
              <a:rPr lang="fr-FR" b="1" smtClean="0">
                <a:solidFill>
                  <a:srgbClr val="FFFF00"/>
                </a:solidFill>
              </a:rPr>
              <a:t>V - ÉTIOLOGIE</a:t>
            </a:r>
            <a:endParaRPr lang="fr-FR" smtClean="0"/>
          </a:p>
        </p:txBody>
      </p:sp>
      <p:sp>
        <p:nvSpPr>
          <p:cNvPr id="16387" name="Espace réservé du contenu 2"/>
          <p:cNvSpPr>
            <a:spLocks noGrp="1"/>
          </p:cNvSpPr>
          <p:nvPr>
            <p:ph idx="1"/>
          </p:nvPr>
        </p:nvSpPr>
        <p:spPr/>
        <p:txBody>
          <a:bodyPr/>
          <a:lstStyle/>
          <a:p>
            <a:pPr eaLnBrk="1" hangingPunct="1">
              <a:buFont typeface="Arial" charset="0"/>
              <a:buNone/>
            </a:pPr>
            <a:r>
              <a:rPr lang="fr-FR" sz="2200" b="1" smtClean="0">
                <a:solidFill>
                  <a:srgbClr val="FF0000"/>
                </a:solidFill>
              </a:rPr>
              <a:t>B/ Cardiopathies</a:t>
            </a:r>
            <a:endParaRPr lang="fr-FR" sz="2200" smtClean="0">
              <a:solidFill>
                <a:srgbClr val="FF0000"/>
              </a:solidFill>
            </a:endParaRPr>
          </a:p>
          <a:p>
            <a:pPr eaLnBrk="1" hangingPunct="1">
              <a:buFont typeface="Arial" charset="0"/>
              <a:buNone/>
            </a:pPr>
            <a:r>
              <a:rPr lang="fr-FR" sz="2200" b="1" smtClean="0">
                <a:solidFill>
                  <a:schemeClr val="bg1"/>
                </a:solidFill>
              </a:rPr>
              <a:t>1. Insuffisance ventriculaire gauche (IVG).</a:t>
            </a:r>
            <a:endParaRPr lang="fr-FR" sz="2200" smtClean="0">
              <a:solidFill>
                <a:schemeClr val="bg1"/>
              </a:solidFill>
            </a:endParaRPr>
          </a:p>
          <a:p>
            <a:pPr eaLnBrk="1" hangingPunct="1">
              <a:buFont typeface="Arial" charset="0"/>
              <a:buNone/>
            </a:pPr>
            <a:r>
              <a:rPr lang="fr-FR" sz="2200" smtClean="0">
                <a:solidFill>
                  <a:schemeClr val="bg1"/>
                </a:solidFill>
              </a:rPr>
              <a:t>● Cause la plus fréquente des IVD (&gt; 80 %).</a:t>
            </a:r>
          </a:p>
          <a:p>
            <a:pPr eaLnBrk="1" hangingPunct="1">
              <a:buFont typeface="Arial" charset="0"/>
              <a:buNone/>
            </a:pPr>
            <a:r>
              <a:rPr lang="fr-FR" sz="2200" smtClean="0">
                <a:solidFill>
                  <a:schemeClr val="bg1"/>
                </a:solidFill>
              </a:rPr>
              <a:t>● Toutes les causes d’IVG peuvent provoquer une IVD, entraînant alors un tableau d’insuffisance cardiaque globale. Au cours de l’infarctus, l’IVD fait rechercher une extension au VD, une CIV ou une embolie pulmonaire.</a:t>
            </a:r>
          </a:p>
          <a:p>
            <a:pPr eaLnBrk="1" hangingPunct="1">
              <a:buFont typeface="Arial" charset="0"/>
              <a:buNone/>
            </a:pPr>
            <a:r>
              <a:rPr lang="fr-FR" sz="2200" smtClean="0">
                <a:solidFill>
                  <a:schemeClr val="bg1"/>
                </a:solidFill>
              </a:rPr>
              <a:t>● L’IVD réduit l’importance des manifestations pulmonaires, mais marque un tournant évolutif grave, témoignant du caractère évolué de la cardiopathie.</a:t>
            </a:r>
          </a:p>
          <a:p>
            <a:pPr eaLnBrk="1" hangingPunct="1">
              <a:buFont typeface="Arial" charset="0"/>
              <a:buNone/>
            </a:pPr>
            <a:r>
              <a:rPr lang="fr-FR" sz="2200" b="1" smtClean="0">
                <a:solidFill>
                  <a:schemeClr val="bg1"/>
                </a:solidFill>
              </a:rPr>
              <a:t>2. Rétrécissement mitral à un stade évolué avec HTAP précapillaire.</a:t>
            </a:r>
            <a:endParaRPr lang="fr-FR" sz="2200" smtClean="0">
              <a:solidFill>
                <a:schemeClr val="bg1"/>
              </a:solidFill>
            </a:endParaRPr>
          </a:p>
          <a:p>
            <a:pPr eaLnBrk="1" hangingPunct="1">
              <a:buFont typeface="Arial" charset="0"/>
              <a:buNone/>
            </a:pPr>
            <a:r>
              <a:rPr lang="fr-FR" sz="2200" smtClean="0">
                <a:solidFill>
                  <a:schemeClr val="bg1"/>
                </a:solidFill>
              </a:rPr>
              <a:t>● Il entraîne une IVD ; la fibrillation auriculaire est fréquente.</a:t>
            </a:r>
          </a:p>
          <a:p>
            <a:pPr eaLnBrk="1" hangingPunct="1">
              <a:buFont typeface="Arial" charset="0"/>
              <a:buNone/>
            </a:pPr>
            <a:r>
              <a:rPr lang="fr-FR" sz="2200" b="1" smtClean="0">
                <a:solidFill>
                  <a:schemeClr val="bg1"/>
                </a:solidFill>
              </a:rPr>
              <a:t>3. Insuffisances tricuspides isolées (endocardite, carcinoïdes).</a:t>
            </a:r>
            <a:endParaRPr lang="fr-FR" sz="2200" smtClean="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re 1"/>
          <p:cNvSpPr>
            <a:spLocks noGrp="1"/>
          </p:cNvSpPr>
          <p:nvPr>
            <p:ph type="title"/>
          </p:nvPr>
        </p:nvSpPr>
        <p:spPr/>
        <p:txBody>
          <a:bodyPr/>
          <a:lstStyle/>
          <a:p>
            <a:pPr eaLnBrk="1" hangingPunct="1"/>
            <a:r>
              <a:rPr lang="fr-FR" b="1" smtClean="0">
                <a:solidFill>
                  <a:srgbClr val="FFFF00"/>
                </a:solidFill>
              </a:rPr>
              <a:t>V - ÉTIOLOGIE</a:t>
            </a:r>
            <a:endParaRPr lang="fr-FR" smtClean="0"/>
          </a:p>
        </p:txBody>
      </p:sp>
      <p:sp>
        <p:nvSpPr>
          <p:cNvPr id="17411" name="Espace réservé du contenu 2"/>
          <p:cNvSpPr>
            <a:spLocks noGrp="1"/>
          </p:cNvSpPr>
          <p:nvPr>
            <p:ph idx="1"/>
          </p:nvPr>
        </p:nvSpPr>
        <p:spPr/>
        <p:txBody>
          <a:bodyPr/>
          <a:lstStyle/>
          <a:p>
            <a:pPr eaLnBrk="1" hangingPunct="1">
              <a:buFont typeface="Arial" charset="0"/>
              <a:buNone/>
            </a:pPr>
            <a:r>
              <a:rPr lang="fr-FR" b="1" smtClean="0">
                <a:solidFill>
                  <a:srgbClr val="FF0000"/>
                </a:solidFill>
              </a:rPr>
              <a:t>C/ Cœur pulmonaire aigu</a:t>
            </a:r>
            <a:endParaRPr lang="fr-FR" smtClean="0">
              <a:solidFill>
                <a:srgbClr val="FF0000"/>
              </a:solidFill>
            </a:endParaRPr>
          </a:p>
          <a:p>
            <a:pPr eaLnBrk="1" hangingPunct="1">
              <a:buFont typeface="Arial" charset="0"/>
              <a:buNone/>
            </a:pPr>
            <a:r>
              <a:rPr lang="fr-FR" smtClean="0">
                <a:solidFill>
                  <a:schemeClr val="bg1"/>
                </a:solidFill>
              </a:rPr>
              <a:t>● Embolie pulmonaire.</a:t>
            </a:r>
          </a:p>
          <a:p>
            <a:pPr eaLnBrk="1" hangingPunct="1">
              <a:buFont typeface="Arial" charset="0"/>
              <a:buNone/>
            </a:pPr>
            <a:r>
              <a:rPr lang="fr-FR" smtClean="0">
                <a:solidFill>
                  <a:schemeClr val="bg1"/>
                </a:solidFill>
              </a:rPr>
              <a:t>● État de mal asthmatique.</a:t>
            </a:r>
          </a:p>
          <a:p>
            <a:pPr eaLnBrk="1" hangingPunct="1">
              <a:buFont typeface="Arial" charset="0"/>
              <a:buNone/>
            </a:pPr>
            <a:r>
              <a:rPr lang="fr-FR" smtClean="0">
                <a:solidFill>
                  <a:schemeClr val="bg1"/>
                </a:solidFill>
              </a:rPr>
              <a:t>● Pneumothorax suffocant.</a:t>
            </a:r>
          </a:p>
          <a:p>
            <a:pPr eaLnBrk="1" hangingPunct="1">
              <a:buFont typeface="Arial" charset="0"/>
              <a:buNone/>
            </a:pPr>
            <a:r>
              <a:rPr lang="fr-FR" smtClean="0">
                <a:solidFill>
                  <a:schemeClr val="bg1"/>
                </a:solidFill>
              </a:rPr>
              <a:t>● Pneumopathies bilatérales aiguës.</a:t>
            </a:r>
          </a:p>
          <a:p>
            <a:pPr eaLnBrk="1" hangingPunct="1">
              <a:buFont typeface="Arial" charset="0"/>
              <a:buNone/>
            </a:pPr>
            <a:r>
              <a:rPr lang="fr-FR" smtClean="0">
                <a:solidFill>
                  <a:schemeClr val="bg1"/>
                </a:solidFill>
              </a:rPr>
              <a:t>● Atélectasies massives.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re 1"/>
          <p:cNvSpPr>
            <a:spLocks noGrp="1"/>
          </p:cNvSpPr>
          <p:nvPr>
            <p:ph type="title"/>
          </p:nvPr>
        </p:nvSpPr>
        <p:spPr/>
        <p:txBody>
          <a:bodyPr/>
          <a:lstStyle/>
          <a:p>
            <a:pPr eaLnBrk="1" hangingPunct="1"/>
            <a:r>
              <a:rPr lang="fr-FR" b="1" smtClean="0">
                <a:solidFill>
                  <a:srgbClr val="FFFF00"/>
                </a:solidFill>
              </a:rPr>
              <a:t>VI - ÉVOLUTION ET PRONOSTIC</a:t>
            </a:r>
            <a:endParaRPr lang="fr-FR" smtClean="0">
              <a:solidFill>
                <a:srgbClr val="FFFF00"/>
              </a:solidFill>
            </a:endParaRPr>
          </a:p>
        </p:txBody>
      </p:sp>
      <p:sp>
        <p:nvSpPr>
          <p:cNvPr id="18435" name="Espace réservé du contenu 2"/>
          <p:cNvSpPr>
            <a:spLocks noGrp="1"/>
          </p:cNvSpPr>
          <p:nvPr>
            <p:ph idx="1"/>
          </p:nvPr>
        </p:nvSpPr>
        <p:spPr/>
        <p:txBody>
          <a:bodyPr/>
          <a:lstStyle/>
          <a:p>
            <a:pPr eaLnBrk="1" hangingPunct="1">
              <a:buFont typeface="Arial" charset="0"/>
              <a:buNone/>
            </a:pPr>
            <a:r>
              <a:rPr lang="fr-FR" sz="1800" smtClean="0">
                <a:solidFill>
                  <a:schemeClr val="bg1"/>
                </a:solidFill>
              </a:rPr>
              <a:t>A/ L’évolution est suivie sur les courbes de poids, de diurèse, le bilan hépatique, la radio et l’ECG.</a:t>
            </a:r>
          </a:p>
          <a:p>
            <a:pPr eaLnBrk="1" hangingPunct="1">
              <a:buFont typeface="Arial" charset="0"/>
              <a:buNone/>
            </a:pPr>
            <a:r>
              <a:rPr lang="fr-FR" sz="1800" smtClean="0">
                <a:solidFill>
                  <a:schemeClr val="bg1"/>
                </a:solidFill>
              </a:rPr>
              <a:t>B/ L’évolution dépend de l’étiologie</a:t>
            </a:r>
          </a:p>
          <a:p>
            <a:pPr eaLnBrk="1" hangingPunct="1">
              <a:buFont typeface="Arial" charset="0"/>
              <a:buNone/>
            </a:pPr>
            <a:r>
              <a:rPr lang="fr-FR" sz="1800" smtClean="0">
                <a:solidFill>
                  <a:schemeClr val="bg1"/>
                </a:solidFill>
              </a:rPr>
              <a:t>● En l’absence de traitement curateur étiologique, l’évolution est progressivement défavorable, parfois brutalement décompensée par un trouble du rythme, une infection (grippe) ou une embolie pulmonaire ou un surdosage médicamenteux.</a:t>
            </a:r>
          </a:p>
          <a:p>
            <a:pPr eaLnBrk="1" hangingPunct="1">
              <a:buFont typeface="Arial" charset="0"/>
              <a:buNone/>
            </a:pPr>
            <a:r>
              <a:rPr lang="fr-FR" sz="1800" smtClean="0">
                <a:solidFill>
                  <a:schemeClr val="bg1"/>
                </a:solidFill>
              </a:rPr>
              <a:t>● Les poussées successives d’IVD deviennent de plus en plus rebelles au traitement et à un stade avancé, on observe :</a:t>
            </a:r>
          </a:p>
          <a:p>
            <a:pPr eaLnBrk="1" hangingPunct="1">
              <a:buFont typeface="Arial" charset="0"/>
              <a:buNone/>
            </a:pPr>
            <a:r>
              <a:rPr lang="fr-FR" sz="1800" smtClean="0">
                <a:solidFill>
                  <a:schemeClr val="bg1"/>
                </a:solidFill>
              </a:rPr>
              <a:t>– hépatomégalie dure, ascite, splénomégalie, ictère, oedèmes ;</a:t>
            </a:r>
          </a:p>
          <a:p>
            <a:pPr eaLnBrk="1" hangingPunct="1">
              <a:buFont typeface="Arial" charset="0"/>
              <a:buNone/>
            </a:pPr>
            <a:r>
              <a:rPr lang="fr-FR" sz="1800" smtClean="0">
                <a:solidFill>
                  <a:schemeClr val="bg1"/>
                </a:solidFill>
              </a:rPr>
              <a:t>– épreuves fonctionnelles hépatiques perturbées (cytolyse, cholestase, ictère, chute du TP) ;</a:t>
            </a:r>
          </a:p>
          <a:p>
            <a:pPr eaLnBrk="1" hangingPunct="1">
              <a:buFont typeface="Arial" charset="0"/>
              <a:buNone/>
            </a:pPr>
            <a:r>
              <a:rPr lang="fr-FR" sz="1800" smtClean="0">
                <a:solidFill>
                  <a:schemeClr val="bg1"/>
                </a:solidFill>
              </a:rPr>
              <a:t>– cachexie et décès.</a:t>
            </a:r>
          </a:p>
          <a:p>
            <a:pPr eaLnBrk="1" hangingPunct="1">
              <a:buFont typeface="Arial" charset="0"/>
              <a:buNone/>
            </a:pPr>
            <a:r>
              <a:rPr lang="fr-FR" sz="1800" smtClean="0">
                <a:solidFill>
                  <a:schemeClr val="bg1"/>
                </a:solidFill>
              </a:rPr>
              <a:t>● Le pronostic de l’HTAP primitive est le plus souvent défavorable.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re 1"/>
          <p:cNvSpPr>
            <a:spLocks noGrp="1"/>
          </p:cNvSpPr>
          <p:nvPr>
            <p:ph type="title"/>
          </p:nvPr>
        </p:nvSpPr>
        <p:spPr/>
        <p:txBody>
          <a:bodyPr/>
          <a:lstStyle/>
          <a:p>
            <a:pPr eaLnBrk="1" hangingPunct="1"/>
            <a:r>
              <a:rPr lang="fr-FR" b="1" smtClean="0">
                <a:solidFill>
                  <a:srgbClr val="FFFF00"/>
                </a:solidFill>
              </a:rPr>
              <a:t>VI - ÉVOLUTION ET PRONOSTIC</a:t>
            </a:r>
            <a:endParaRPr lang="fr-FR" smtClean="0"/>
          </a:p>
        </p:txBody>
      </p:sp>
      <p:sp>
        <p:nvSpPr>
          <p:cNvPr id="19459" name="Espace réservé du contenu 2"/>
          <p:cNvSpPr>
            <a:spLocks noGrp="1"/>
          </p:cNvSpPr>
          <p:nvPr>
            <p:ph idx="1"/>
          </p:nvPr>
        </p:nvSpPr>
        <p:spPr/>
        <p:txBody>
          <a:bodyPr/>
          <a:lstStyle/>
          <a:p>
            <a:pPr eaLnBrk="1" hangingPunct="1">
              <a:buFont typeface="Arial" charset="0"/>
              <a:buNone/>
            </a:pPr>
            <a:r>
              <a:rPr lang="fr-FR" smtClean="0">
                <a:solidFill>
                  <a:schemeClr val="bg1"/>
                </a:solidFill>
              </a:rPr>
              <a:t>C/ Signes d’IVD aiguë</a:t>
            </a:r>
          </a:p>
          <a:p>
            <a:pPr eaLnBrk="1" hangingPunct="1">
              <a:buFont typeface="Arial" charset="0"/>
              <a:buNone/>
            </a:pPr>
            <a:r>
              <a:rPr lang="fr-FR" smtClean="0">
                <a:solidFill>
                  <a:schemeClr val="bg1"/>
                </a:solidFill>
              </a:rPr>
              <a:t>● Ils évoquent un tableau d’adiastolie.</a:t>
            </a:r>
          </a:p>
          <a:p>
            <a:pPr eaLnBrk="1" hangingPunct="1">
              <a:buFont typeface="Arial" charset="0"/>
              <a:buNone/>
            </a:pPr>
            <a:r>
              <a:rPr lang="fr-FR" smtClean="0">
                <a:solidFill>
                  <a:schemeClr val="bg1"/>
                </a:solidFill>
              </a:rPr>
              <a:t>● Ils associent polypnée, signes de surcharge veineuse et état de choc (TA pincée, abaissée,</a:t>
            </a:r>
          </a:p>
          <a:p>
            <a:pPr eaLnBrk="1" hangingPunct="1">
              <a:buFont typeface="Arial" charset="0"/>
              <a:buNone/>
            </a:pPr>
            <a:r>
              <a:rPr lang="fr-FR" smtClean="0">
                <a:solidFill>
                  <a:schemeClr val="bg1"/>
                </a:solidFill>
              </a:rPr>
              <a:t>sueurs froides, cyanose, marbrures, pouls filant) et constituent une urgence thérapeutique.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re 1"/>
          <p:cNvSpPr>
            <a:spLocks noGrp="1"/>
          </p:cNvSpPr>
          <p:nvPr>
            <p:ph type="title"/>
          </p:nvPr>
        </p:nvSpPr>
        <p:spPr/>
        <p:txBody>
          <a:bodyPr/>
          <a:lstStyle/>
          <a:p>
            <a:pPr eaLnBrk="1" hangingPunct="1"/>
            <a:r>
              <a:rPr lang="fr-FR" b="1" smtClean="0">
                <a:solidFill>
                  <a:srgbClr val="FFFF00"/>
                </a:solidFill>
              </a:rPr>
              <a:t>VII - TRAITEMENT</a:t>
            </a:r>
            <a:endParaRPr lang="fr-FR" smtClean="0">
              <a:solidFill>
                <a:srgbClr val="FFFF00"/>
              </a:solidFill>
            </a:endParaRPr>
          </a:p>
        </p:txBody>
      </p:sp>
      <p:sp>
        <p:nvSpPr>
          <p:cNvPr id="3" name="Espace réservé du contenu 2"/>
          <p:cNvSpPr>
            <a:spLocks noGrp="1"/>
          </p:cNvSpPr>
          <p:nvPr>
            <p:ph idx="1"/>
          </p:nvPr>
        </p:nvSpPr>
        <p:spPr/>
        <p:txBody>
          <a:bodyPr rtlCol="0">
            <a:normAutofit fontScale="62500" lnSpcReduction="20000"/>
          </a:bodyPr>
          <a:lstStyle/>
          <a:p>
            <a:pPr eaLnBrk="1" fontAlgn="auto" hangingPunct="1">
              <a:spcAft>
                <a:spcPts val="0"/>
              </a:spcAft>
              <a:buFont typeface="Arial" pitchFamily="34" charset="0"/>
              <a:buNone/>
              <a:defRPr/>
            </a:pPr>
            <a:r>
              <a:rPr lang="fr-FR" dirty="0" smtClean="0">
                <a:solidFill>
                  <a:schemeClr val="bg1"/>
                </a:solidFill>
              </a:rPr>
              <a:t>● Repos ; suppression du tabac ; réduction d’une surcharge pondérale.</a:t>
            </a:r>
          </a:p>
          <a:p>
            <a:pPr eaLnBrk="1" fontAlgn="auto" hangingPunct="1">
              <a:spcAft>
                <a:spcPts val="0"/>
              </a:spcAft>
              <a:buFont typeface="Arial" pitchFamily="34" charset="0"/>
              <a:buNone/>
              <a:defRPr/>
            </a:pPr>
            <a:r>
              <a:rPr lang="fr-FR" dirty="0" smtClean="0">
                <a:solidFill>
                  <a:schemeClr val="bg1"/>
                </a:solidFill>
              </a:rPr>
              <a:t>● Régime sans sel.</a:t>
            </a:r>
          </a:p>
          <a:p>
            <a:pPr eaLnBrk="1" fontAlgn="auto" hangingPunct="1">
              <a:spcAft>
                <a:spcPts val="0"/>
              </a:spcAft>
              <a:buFont typeface="Arial" pitchFamily="34" charset="0"/>
              <a:buNone/>
              <a:defRPr/>
            </a:pPr>
            <a:r>
              <a:rPr lang="fr-FR" dirty="0" smtClean="0">
                <a:solidFill>
                  <a:schemeClr val="bg1"/>
                </a:solidFill>
              </a:rPr>
              <a:t>● Diurétiques.</a:t>
            </a:r>
          </a:p>
          <a:p>
            <a:pPr eaLnBrk="1" fontAlgn="auto" hangingPunct="1">
              <a:spcAft>
                <a:spcPts val="0"/>
              </a:spcAft>
              <a:buFont typeface="Arial" pitchFamily="34" charset="0"/>
              <a:buNone/>
              <a:defRPr/>
            </a:pPr>
            <a:r>
              <a:rPr lang="fr-FR" dirty="0" smtClean="0">
                <a:solidFill>
                  <a:schemeClr val="bg1"/>
                </a:solidFill>
              </a:rPr>
              <a:t>● IEC.</a:t>
            </a:r>
          </a:p>
          <a:p>
            <a:pPr eaLnBrk="1" fontAlgn="auto" hangingPunct="1">
              <a:spcAft>
                <a:spcPts val="0"/>
              </a:spcAft>
              <a:buFont typeface="Arial" pitchFamily="34" charset="0"/>
              <a:buNone/>
              <a:defRPr/>
            </a:pPr>
            <a:r>
              <a:rPr lang="fr-FR" dirty="0" smtClean="0">
                <a:solidFill>
                  <a:schemeClr val="bg1"/>
                </a:solidFill>
              </a:rPr>
              <a:t>● </a:t>
            </a:r>
            <a:r>
              <a:rPr lang="fr-FR" dirty="0" err="1" smtClean="0">
                <a:solidFill>
                  <a:schemeClr val="bg1"/>
                </a:solidFill>
              </a:rPr>
              <a:t>Digoxine</a:t>
            </a:r>
            <a:r>
              <a:rPr lang="fr-FR" dirty="0" smtClean="0">
                <a:solidFill>
                  <a:schemeClr val="bg1"/>
                </a:solidFill>
              </a:rPr>
              <a:t> d’utilisation prudente.</a:t>
            </a:r>
          </a:p>
          <a:p>
            <a:pPr eaLnBrk="1" fontAlgn="auto" hangingPunct="1">
              <a:spcAft>
                <a:spcPts val="0"/>
              </a:spcAft>
              <a:buFont typeface="Arial" pitchFamily="34" charset="0"/>
              <a:buNone/>
              <a:defRPr/>
            </a:pPr>
            <a:r>
              <a:rPr lang="fr-FR" dirty="0" smtClean="0">
                <a:solidFill>
                  <a:schemeClr val="bg1"/>
                </a:solidFill>
              </a:rPr>
              <a:t>● Anticoagulants.</a:t>
            </a:r>
          </a:p>
          <a:p>
            <a:pPr eaLnBrk="1" fontAlgn="auto" hangingPunct="1">
              <a:spcAft>
                <a:spcPts val="0"/>
              </a:spcAft>
              <a:buFont typeface="Arial" pitchFamily="34" charset="0"/>
              <a:buNone/>
              <a:defRPr/>
            </a:pPr>
            <a:r>
              <a:rPr lang="fr-FR" dirty="0" smtClean="0">
                <a:solidFill>
                  <a:schemeClr val="bg1"/>
                </a:solidFill>
              </a:rPr>
              <a:t>● Traitement étiologique :</a:t>
            </a:r>
          </a:p>
          <a:p>
            <a:pPr eaLnBrk="1" fontAlgn="auto" hangingPunct="1">
              <a:spcAft>
                <a:spcPts val="0"/>
              </a:spcAft>
              <a:buFont typeface="Arial" pitchFamily="34" charset="0"/>
              <a:buNone/>
              <a:defRPr/>
            </a:pPr>
            <a:r>
              <a:rPr lang="fr-FR" dirty="0" smtClean="0">
                <a:solidFill>
                  <a:schemeClr val="bg1"/>
                </a:solidFill>
              </a:rPr>
              <a:t>– chirurgie d’une </a:t>
            </a:r>
            <a:r>
              <a:rPr lang="fr-FR" dirty="0" err="1" smtClean="0">
                <a:solidFill>
                  <a:schemeClr val="bg1"/>
                </a:solidFill>
              </a:rPr>
              <a:t>valvulopathie</a:t>
            </a:r>
            <a:r>
              <a:rPr lang="fr-FR" dirty="0" smtClean="0">
                <a:solidFill>
                  <a:schemeClr val="bg1"/>
                </a:solidFill>
              </a:rPr>
              <a:t>, traitement d’une IVG ;</a:t>
            </a:r>
          </a:p>
          <a:p>
            <a:pPr eaLnBrk="1" fontAlgn="auto" hangingPunct="1">
              <a:spcAft>
                <a:spcPts val="0"/>
              </a:spcAft>
              <a:buFont typeface="Arial" pitchFamily="34" charset="0"/>
              <a:buNone/>
              <a:defRPr/>
            </a:pPr>
            <a:r>
              <a:rPr lang="fr-FR" dirty="0" smtClean="0">
                <a:solidFill>
                  <a:schemeClr val="bg1"/>
                </a:solidFill>
              </a:rPr>
              <a:t>– traitement d’une </a:t>
            </a:r>
            <a:r>
              <a:rPr lang="fr-FR" dirty="0" err="1" smtClean="0">
                <a:solidFill>
                  <a:schemeClr val="bg1"/>
                </a:solidFill>
              </a:rPr>
              <a:t>bronchopathie</a:t>
            </a:r>
            <a:r>
              <a:rPr lang="fr-FR" dirty="0" smtClean="0">
                <a:solidFill>
                  <a:schemeClr val="bg1"/>
                </a:solidFill>
              </a:rPr>
              <a:t> chronique (oxygénothérapie sous surveillance des gaz du sang, antibiothérapie en cas de surinfection, vaccination antigrippale, kinésithérapie respiratoire, ventilation assistée au besoin lors des poussées).</a:t>
            </a:r>
          </a:p>
          <a:p>
            <a:pPr eaLnBrk="1" fontAlgn="auto" hangingPunct="1">
              <a:spcAft>
                <a:spcPts val="0"/>
              </a:spcAft>
              <a:buFont typeface="Arial" pitchFamily="34" charset="0"/>
              <a:buNone/>
              <a:defRPr/>
            </a:pPr>
            <a:r>
              <a:rPr lang="fr-FR" dirty="0" smtClean="0">
                <a:solidFill>
                  <a:schemeClr val="bg1"/>
                </a:solidFill>
              </a:rPr>
              <a:t>– traitement d’un facteur déclenchant ;</a:t>
            </a:r>
          </a:p>
          <a:p>
            <a:pPr eaLnBrk="1" fontAlgn="auto" hangingPunct="1">
              <a:spcAft>
                <a:spcPts val="0"/>
              </a:spcAft>
              <a:buFont typeface="Arial" pitchFamily="34" charset="0"/>
              <a:buNone/>
              <a:defRPr/>
            </a:pPr>
            <a:r>
              <a:rPr lang="fr-FR" dirty="0" smtClean="0">
                <a:solidFill>
                  <a:schemeClr val="bg1"/>
                </a:solidFill>
              </a:rPr>
              <a:t>– traitement d’une embolie pulmonaire ;</a:t>
            </a:r>
          </a:p>
          <a:p>
            <a:pPr eaLnBrk="1" fontAlgn="auto" hangingPunct="1">
              <a:spcAft>
                <a:spcPts val="0"/>
              </a:spcAft>
              <a:buFont typeface="Arial" pitchFamily="34" charset="0"/>
              <a:buNone/>
              <a:defRPr/>
            </a:pPr>
            <a:r>
              <a:rPr lang="fr-FR" dirty="0" smtClean="0">
                <a:solidFill>
                  <a:schemeClr val="bg1"/>
                </a:solidFill>
              </a:rPr>
              <a:t>– parfois transplantation </a:t>
            </a:r>
            <a:r>
              <a:rPr lang="fr-FR" dirty="0" err="1" smtClean="0">
                <a:solidFill>
                  <a:schemeClr val="bg1"/>
                </a:solidFill>
              </a:rPr>
              <a:t>coeur</a:t>
            </a:r>
            <a:r>
              <a:rPr lang="fr-FR" dirty="0" smtClean="0">
                <a:solidFill>
                  <a:schemeClr val="bg1"/>
                </a:solidFill>
              </a:rPr>
              <a:t>-poumons en cas d’HTAP évoluée.</a:t>
            </a:r>
          </a:p>
          <a:p>
            <a:pPr eaLnBrk="1" fontAlgn="auto" hangingPunct="1">
              <a:spcAft>
                <a:spcPts val="0"/>
              </a:spcAft>
              <a:buFont typeface="Arial" pitchFamily="34" charset="0"/>
              <a:buNone/>
              <a:defRPr/>
            </a:pPr>
            <a:endParaRPr lang="fr-FR" dirty="0" smtClean="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re 1"/>
          <p:cNvSpPr>
            <a:spLocks noGrp="1"/>
          </p:cNvSpPr>
          <p:nvPr>
            <p:ph type="title"/>
          </p:nvPr>
        </p:nvSpPr>
        <p:spPr/>
        <p:txBody>
          <a:bodyPr/>
          <a:lstStyle/>
          <a:p>
            <a:pPr eaLnBrk="1" hangingPunct="1"/>
            <a:r>
              <a:rPr lang="fr-FR" b="1" smtClean="0">
                <a:solidFill>
                  <a:srgbClr val="FFFF00"/>
                </a:solidFill>
              </a:rPr>
              <a:t>I - DÉFINITION</a:t>
            </a:r>
            <a:endParaRPr lang="fr-FR" smtClean="0">
              <a:solidFill>
                <a:srgbClr val="FFFF00"/>
              </a:solidFill>
            </a:endParaRPr>
          </a:p>
        </p:txBody>
      </p:sp>
      <p:sp>
        <p:nvSpPr>
          <p:cNvPr id="3075" name="Espace réservé du contenu 2"/>
          <p:cNvSpPr>
            <a:spLocks noGrp="1"/>
          </p:cNvSpPr>
          <p:nvPr>
            <p:ph idx="1"/>
          </p:nvPr>
        </p:nvSpPr>
        <p:spPr/>
        <p:txBody>
          <a:bodyPr/>
          <a:lstStyle/>
          <a:p>
            <a:pPr eaLnBrk="1" hangingPunct="1">
              <a:buFont typeface="Arial" charset="0"/>
              <a:buNone/>
            </a:pPr>
            <a:r>
              <a:rPr lang="fr-FR" smtClean="0">
                <a:solidFill>
                  <a:schemeClr val="bg1"/>
                </a:solidFill>
              </a:rPr>
              <a:t>L’insuffisance cardiaque droite (ICD) se définit par l’augmentation de la pression télédiastolique du ventricule droit ; celui-ci ne peut adapter son débit au retour veineux périphérique.</a:t>
            </a:r>
          </a:p>
          <a:p>
            <a:pPr eaLnBrk="1" hangingPunct="1">
              <a:buFont typeface="Arial" charset="0"/>
              <a:buNone/>
            </a:pPr>
            <a:r>
              <a:rPr lang="fr-FR" smtClean="0">
                <a:solidFill>
                  <a:schemeClr val="bg1"/>
                </a:solidFill>
              </a:rPr>
              <a:t>L’ICD est le plus souvent due à l’évolution d’une insuffisance cardiaque gauche (insuffisance cardiaque globale).</a:t>
            </a:r>
          </a:p>
          <a:p>
            <a:pPr eaLnBrk="1" hangingPunct="1">
              <a:buFont typeface="Arial" charset="0"/>
              <a:buNone/>
            </a:pPr>
            <a:endParaRPr lang="fr-FR" smtClean="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p:txBody>
          <a:bodyPr/>
          <a:lstStyle/>
          <a:p>
            <a:pPr eaLnBrk="1" hangingPunct="1"/>
            <a:r>
              <a:rPr lang="fr-FR" b="1" smtClean="0">
                <a:solidFill>
                  <a:srgbClr val="FFFF00"/>
                </a:solidFill>
              </a:rPr>
              <a:t>II - PHYSIOPATHOLOGIE</a:t>
            </a:r>
            <a:endParaRPr lang="fr-FR" smtClean="0">
              <a:solidFill>
                <a:srgbClr val="FFFF00"/>
              </a:solidFill>
            </a:endParaRPr>
          </a:p>
        </p:txBody>
      </p:sp>
      <p:sp>
        <p:nvSpPr>
          <p:cNvPr id="3" name="Espace réservé du contenu 2"/>
          <p:cNvSpPr>
            <a:spLocks noGrp="1"/>
          </p:cNvSpPr>
          <p:nvPr>
            <p:ph idx="1"/>
          </p:nvPr>
        </p:nvSpPr>
        <p:spPr/>
        <p:txBody>
          <a:bodyPr rtlCol="0">
            <a:normAutofit fontScale="92500" lnSpcReduction="20000"/>
          </a:bodyPr>
          <a:lstStyle/>
          <a:p>
            <a:pPr eaLnBrk="1" fontAlgn="auto" hangingPunct="1">
              <a:spcAft>
                <a:spcPts val="0"/>
              </a:spcAft>
              <a:buFont typeface="Arial" pitchFamily="34" charset="0"/>
              <a:buNone/>
              <a:defRPr/>
            </a:pPr>
            <a:r>
              <a:rPr lang="fr-FR" dirty="0" smtClean="0">
                <a:solidFill>
                  <a:schemeClr val="bg1"/>
                </a:solidFill>
              </a:rPr>
              <a:t>● L’ICD s’accompagne d’une augmentation de la pression </a:t>
            </a:r>
            <a:r>
              <a:rPr lang="fr-FR" dirty="0" err="1" smtClean="0">
                <a:solidFill>
                  <a:schemeClr val="bg1"/>
                </a:solidFill>
              </a:rPr>
              <a:t>télédiastolique</a:t>
            </a:r>
            <a:r>
              <a:rPr lang="fr-FR" dirty="0" smtClean="0">
                <a:solidFill>
                  <a:schemeClr val="bg1"/>
                </a:solidFill>
              </a:rPr>
              <a:t> du VD, qui se répercute</a:t>
            </a:r>
          </a:p>
          <a:p>
            <a:pPr eaLnBrk="1" fontAlgn="auto" hangingPunct="1">
              <a:spcAft>
                <a:spcPts val="0"/>
              </a:spcAft>
              <a:buFont typeface="Arial" pitchFamily="34" charset="0"/>
              <a:buNone/>
              <a:defRPr/>
            </a:pPr>
            <a:r>
              <a:rPr lang="fr-FR" dirty="0" smtClean="0">
                <a:solidFill>
                  <a:schemeClr val="bg1"/>
                </a:solidFill>
              </a:rPr>
              <a:t>en amont au niveau de l’OD et de la circulation veineuse ; cela explique les manifestations</a:t>
            </a:r>
          </a:p>
          <a:p>
            <a:pPr eaLnBrk="1" fontAlgn="auto" hangingPunct="1">
              <a:spcAft>
                <a:spcPts val="0"/>
              </a:spcAft>
              <a:buFont typeface="Arial" pitchFamily="34" charset="0"/>
              <a:buNone/>
              <a:defRPr/>
            </a:pPr>
            <a:r>
              <a:rPr lang="fr-FR" dirty="0" smtClean="0">
                <a:solidFill>
                  <a:schemeClr val="bg1"/>
                </a:solidFill>
              </a:rPr>
              <a:t>d’amont (signes congestifs) et la réduction du volume d’éjection systolique du VD.</a:t>
            </a:r>
          </a:p>
          <a:p>
            <a:pPr eaLnBrk="1" fontAlgn="auto" hangingPunct="1">
              <a:spcAft>
                <a:spcPts val="0"/>
              </a:spcAft>
              <a:buFont typeface="Arial" pitchFamily="34" charset="0"/>
              <a:buNone/>
              <a:defRPr/>
            </a:pPr>
            <a:r>
              <a:rPr lang="fr-FR" dirty="0" smtClean="0">
                <a:solidFill>
                  <a:schemeClr val="bg1"/>
                </a:solidFill>
              </a:rPr>
              <a:t>● Le bas débit cardiaque entraîne un bas débit rénal avec insuffisance rénale fonctionnelle et</a:t>
            </a:r>
          </a:p>
          <a:p>
            <a:pPr eaLnBrk="1" fontAlgn="auto" hangingPunct="1">
              <a:spcAft>
                <a:spcPts val="0"/>
              </a:spcAft>
              <a:buFont typeface="Arial" pitchFamily="34" charset="0"/>
              <a:buNone/>
              <a:defRPr/>
            </a:pPr>
            <a:r>
              <a:rPr lang="fr-FR" dirty="0" err="1" smtClean="0">
                <a:solidFill>
                  <a:schemeClr val="bg1"/>
                </a:solidFill>
              </a:rPr>
              <a:t>hyperaldostéronisme</a:t>
            </a:r>
            <a:r>
              <a:rPr lang="fr-FR" dirty="0" smtClean="0">
                <a:solidFill>
                  <a:schemeClr val="bg1"/>
                </a:solidFill>
              </a:rPr>
              <a:t> secondaire (oligurie, rétention </a:t>
            </a:r>
            <a:r>
              <a:rPr lang="fr-FR" dirty="0" err="1" smtClean="0">
                <a:solidFill>
                  <a:schemeClr val="bg1"/>
                </a:solidFill>
              </a:rPr>
              <a:t>hydrosodée</a:t>
            </a:r>
            <a:r>
              <a:rPr lang="fr-FR" dirty="0" smtClean="0">
                <a:solidFill>
                  <a:schemeClr val="bg1"/>
                </a:solidFill>
              </a:rPr>
              <a:t>, Na/K urines inférieur à 1, urée sanguine élevée).</a:t>
            </a:r>
          </a:p>
          <a:p>
            <a:pPr eaLnBrk="1" fontAlgn="auto" hangingPunct="1">
              <a:spcAft>
                <a:spcPts val="0"/>
              </a:spcAft>
              <a:buFont typeface="Arial" pitchFamily="34" charset="0"/>
              <a:buNone/>
              <a:defRPr/>
            </a:pPr>
            <a:endParaRPr lang="fr-FR" dirty="0" smtClean="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re 1"/>
          <p:cNvSpPr>
            <a:spLocks noGrp="1"/>
          </p:cNvSpPr>
          <p:nvPr>
            <p:ph type="title"/>
          </p:nvPr>
        </p:nvSpPr>
        <p:spPr/>
        <p:txBody>
          <a:bodyPr/>
          <a:lstStyle/>
          <a:p>
            <a:pPr eaLnBrk="1" hangingPunct="1"/>
            <a:r>
              <a:rPr lang="fr-FR" b="1" smtClean="0">
                <a:solidFill>
                  <a:srgbClr val="FFFF00"/>
                </a:solidFill>
              </a:rPr>
              <a:t>II - PHYSIOPATHOLOGIE</a:t>
            </a:r>
            <a:endParaRPr lang="fr-FR" smtClean="0"/>
          </a:p>
        </p:txBody>
      </p:sp>
      <p:sp>
        <p:nvSpPr>
          <p:cNvPr id="3" name="Espace réservé du contenu 2"/>
          <p:cNvSpPr>
            <a:spLocks noGrp="1"/>
          </p:cNvSpPr>
          <p:nvPr>
            <p:ph idx="1"/>
          </p:nvPr>
        </p:nvSpPr>
        <p:spPr/>
        <p:txBody>
          <a:bodyPr rtlCol="0">
            <a:normAutofit fontScale="70000" lnSpcReduction="20000"/>
          </a:bodyPr>
          <a:lstStyle/>
          <a:p>
            <a:pPr eaLnBrk="1" fontAlgn="auto" hangingPunct="1">
              <a:spcAft>
                <a:spcPts val="0"/>
              </a:spcAft>
              <a:buFont typeface="Arial" pitchFamily="34" charset="0"/>
              <a:buNone/>
              <a:defRPr/>
            </a:pPr>
            <a:r>
              <a:rPr lang="fr-FR" dirty="0" smtClean="0">
                <a:solidFill>
                  <a:schemeClr val="bg1"/>
                </a:solidFill>
              </a:rPr>
              <a:t>● L’ICD est le plus souvent liée à une élévation de la </a:t>
            </a:r>
            <a:r>
              <a:rPr lang="fr-FR" dirty="0" err="1" smtClean="0">
                <a:solidFill>
                  <a:schemeClr val="bg1"/>
                </a:solidFill>
              </a:rPr>
              <a:t>postcharge</a:t>
            </a:r>
            <a:r>
              <a:rPr lang="fr-FR" dirty="0" smtClean="0">
                <a:solidFill>
                  <a:schemeClr val="bg1"/>
                </a:solidFill>
              </a:rPr>
              <a:t> du VD que réalise l’Hypertension Artérielle pulmonaire HTAP ; celle-ci peut être :</a:t>
            </a:r>
          </a:p>
          <a:p>
            <a:pPr eaLnBrk="1" fontAlgn="auto" hangingPunct="1">
              <a:spcAft>
                <a:spcPts val="0"/>
              </a:spcAft>
              <a:buFont typeface="Arial" pitchFamily="34" charset="0"/>
              <a:buNone/>
              <a:defRPr/>
            </a:pPr>
            <a:r>
              <a:rPr lang="fr-FR" b="1" dirty="0" smtClean="0">
                <a:solidFill>
                  <a:srgbClr val="FF0000"/>
                </a:solidFill>
              </a:rPr>
              <a:t>1. </a:t>
            </a:r>
            <a:r>
              <a:rPr lang="fr-FR" b="1" dirty="0" err="1" smtClean="0">
                <a:solidFill>
                  <a:srgbClr val="FF0000"/>
                </a:solidFill>
              </a:rPr>
              <a:t>Postcapillaire</a:t>
            </a:r>
            <a:endParaRPr lang="fr-FR" b="1" dirty="0" smtClean="0">
              <a:solidFill>
                <a:srgbClr val="FF0000"/>
              </a:solidFill>
            </a:endParaRPr>
          </a:p>
          <a:p>
            <a:pPr eaLnBrk="1" fontAlgn="auto" hangingPunct="1">
              <a:spcAft>
                <a:spcPts val="0"/>
              </a:spcAft>
              <a:buFont typeface="Arial" pitchFamily="34" charset="0"/>
              <a:buNone/>
              <a:defRPr/>
            </a:pPr>
            <a:r>
              <a:rPr lang="fr-FR" dirty="0" smtClean="0">
                <a:solidFill>
                  <a:schemeClr val="bg1"/>
                </a:solidFill>
              </a:rPr>
              <a:t>● Liée à l’élévation de la pression capillaire pulmonaire (</a:t>
            </a:r>
            <a:r>
              <a:rPr lang="fr-FR" dirty="0" err="1" smtClean="0">
                <a:solidFill>
                  <a:schemeClr val="bg1"/>
                </a:solidFill>
              </a:rPr>
              <a:t>pcp</a:t>
            </a:r>
            <a:r>
              <a:rPr lang="fr-FR" dirty="0" smtClean="0">
                <a:solidFill>
                  <a:schemeClr val="bg1"/>
                </a:solidFill>
              </a:rPr>
              <a:t>), avec des résistances artérielles pulmonaires normales : c’est le cas de l’HTAP du RM au début de son évolution.</a:t>
            </a:r>
          </a:p>
          <a:p>
            <a:pPr eaLnBrk="1" fontAlgn="auto" hangingPunct="1">
              <a:spcAft>
                <a:spcPts val="0"/>
              </a:spcAft>
              <a:buFont typeface="Arial" pitchFamily="34" charset="0"/>
              <a:buNone/>
              <a:defRPr/>
            </a:pPr>
            <a:r>
              <a:rPr lang="fr-FR" b="1" dirty="0" smtClean="0">
                <a:solidFill>
                  <a:srgbClr val="FF0000"/>
                </a:solidFill>
              </a:rPr>
              <a:t>2. </a:t>
            </a:r>
            <a:r>
              <a:rPr lang="fr-FR" b="1" dirty="0" err="1" smtClean="0">
                <a:solidFill>
                  <a:srgbClr val="FF0000"/>
                </a:solidFill>
              </a:rPr>
              <a:t>Précapillaire</a:t>
            </a:r>
            <a:endParaRPr lang="fr-FR" dirty="0" smtClean="0">
              <a:solidFill>
                <a:srgbClr val="FF0000"/>
              </a:solidFill>
            </a:endParaRPr>
          </a:p>
          <a:p>
            <a:pPr eaLnBrk="1" fontAlgn="auto" hangingPunct="1">
              <a:spcAft>
                <a:spcPts val="0"/>
              </a:spcAft>
              <a:buFont typeface="Arial" pitchFamily="34" charset="0"/>
              <a:buNone/>
              <a:defRPr/>
            </a:pPr>
            <a:r>
              <a:rPr lang="fr-FR" dirty="0" smtClean="0">
                <a:solidFill>
                  <a:schemeClr val="bg1"/>
                </a:solidFill>
              </a:rPr>
              <a:t>● Liée à l’élévation des résistances pulmonaires (alors que la </a:t>
            </a:r>
            <a:r>
              <a:rPr lang="fr-FR" dirty="0" err="1" smtClean="0">
                <a:solidFill>
                  <a:schemeClr val="bg1"/>
                </a:solidFill>
              </a:rPr>
              <a:t>pcp</a:t>
            </a:r>
            <a:r>
              <a:rPr lang="fr-FR" dirty="0" smtClean="0">
                <a:solidFill>
                  <a:schemeClr val="bg1"/>
                </a:solidFill>
              </a:rPr>
              <a:t> est normale) : soit en raison de l’hypoxie (IRC), soit du fait d’une obstruction mécanique (embolie pulmonaire), soit liée à une </a:t>
            </a:r>
            <a:r>
              <a:rPr lang="fr-FR" dirty="0" err="1" smtClean="0">
                <a:solidFill>
                  <a:schemeClr val="bg1"/>
                </a:solidFill>
              </a:rPr>
              <a:t>artériolite</a:t>
            </a:r>
            <a:r>
              <a:rPr lang="fr-FR" dirty="0" smtClean="0">
                <a:solidFill>
                  <a:schemeClr val="bg1"/>
                </a:solidFill>
              </a:rPr>
              <a:t> pulmonaire.</a:t>
            </a:r>
          </a:p>
          <a:p>
            <a:pPr eaLnBrk="1" fontAlgn="auto" hangingPunct="1">
              <a:spcAft>
                <a:spcPts val="0"/>
              </a:spcAft>
              <a:buFont typeface="Arial" pitchFamily="34" charset="0"/>
              <a:buNone/>
              <a:defRPr/>
            </a:pPr>
            <a:r>
              <a:rPr lang="fr-FR" b="1" dirty="0" smtClean="0">
                <a:solidFill>
                  <a:srgbClr val="FF0000"/>
                </a:solidFill>
              </a:rPr>
              <a:t>3. Mixte</a:t>
            </a:r>
            <a:endParaRPr lang="fr-FR" dirty="0" smtClean="0">
              <a:solidFill>
                <a:srgbClr val="FF0000"/>
              </a:solidFill>
            </a:endParaRPr>
          </a:p>
          <a:p>
            <a:pPr eaLnBrk="1" fontAlgn="auto" hangingPunct="1">
              <a:spcAft>
                <a:spcPts val="0"/>
              </a:spcAft>
              <a:buFont typeface="Arial" pitchFamily="34" charset="0"/>
              <a:buNone/>
              <a:defRPr/>
            </a:pPr>
            <a:r>
              <a:rPr lang="fr-FR" dirty="0" smtClean="0">
                <a:solidFill>
                  <a:schemeClr val="bg1"/>
                </a:solidFill>
              </a:rPr>
              <a:t>● Cas du rétrécissement mitral évolué avec une HTAP pré- et post-capillaire.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re 1"/>
          <p:cNvSpPr>
            <a:spLocks noGrp="1"/>
          </p:cNvSpPr>
          <p:nvPr>
            <p:ph type="title"/>
          </p:nvPr>
        </p:nvSpPr>
        <p:spPr/>
        <p:txBody>
          <a:bodyPr/>
          <a:lstStyle/>
          <a:p>
            <a:pPr eaLnBrk="1" hangingPunct="1"/>
            <a:r>
              <a:rPr lang="fr-FR" b="1" smtClean="0">
                <a:solidFill>
                  <a:srgbClr val="FFFF00"/>
                </a:solidFill>
              </a:rPr>
              <a:t>A/ Signes fonctionnels</a:t>
            </a:r>
            <a:endParaRPr lang="fr-FR" smtClean="0">
              <a:solidFill>
                <a:srgbClr val="FFFF00"/>
              </a:solidFill>
            </a:endParaRPr>
          </a:p>
        </p:txBody>
      </p:sp>
      <p:sp>
        <p:nvSpPr>
          <p:cNvPr id="3" name="Espace réservé du contenu 2"/>
          <p:cNvSpPr>
            <a:spLocks noGrp="1"/>
          </p:cNvSpPr>
          <p:nvPr>
            <p:ph idx="1"/>
          </p:nvPr>
        </p:nvSpPr>
        <p:spPr/>
        <p:txBody>
          <a:bodyPr rtlCol="0">
            <a:normAutofit fontScale="77500" lnSpcReduction="20000"/>
          </a:bodyPr>
          <a:lstStyle/>
          <a:p>
            <a:pPr eaLnBrk="1" fontAlgn="auto" hangingPunct="1">
              <a:spcAft>
                <a:spcPts val="0"/>
              </a:spcAft>
              <a:buFont typeface="Arial" charset="0"/>
              <a:buNone/>
              <a:defRPr/>
            </a:pPr>
            <a:r>
              <a:rPr lang="fr-FR" b="1" dirty="0" smtClean="0">
                <a:solidFill>
                  <a:srgbClr val="FF0000"/>
                </a:solidFill>
              </a:rPr>
              <a:t>1. Hépatalgies d’effort</a:t>
            </a:r>
            <a:endParaRPr lang="fr-FR" dirty="0" smtClean="0">
              <a:solidFill>
                <a:srgbClr val="FF0000"/>
              </a:solidFill>
            </a:endParaRPr>
          </a:p>
          <a:p>
            <a:pPr eaLnBrk="1" fontAlgn="auto" hangingPunct="1">
              <a:spcAft>
                <a:spcPts val="0"/>
              </a:spcAft>
              <a:buFont typeface="Arial" charset="0"/>
              <a:buNone/>
              <a:defRPr/>
            </a:pPr>
            <a:r>
              <a:rPr lang="fr-FR" dirty="0" smtClean="0">
                <a:solidFill>
                  <a:schemeClr val="bg1"/>
                </a:solidFill>
              </a:rPr>
              <a:t>● Douleur sourde, à type de pesanteur, survenant à l’effort (marche) :</a:t>
            </a:r>
          </a:p>
          <a:p>
            <a:pPr eaLnBrk="1" fontAlgn="auto" hangingPunct="1">
              <a:spcAft>
                <a:spcPts val="0"/>
              </a:spcAft>
              <a:buFont typeface="Arial" charset="0"/>
              <a:buNone/>
              <a:defRPr/>
            </a:pPr>
            <a:r>
              <a:rPr lang="fr-FR" dirty="0" smtClean="0">
                <a:solidFill>
                  <a:schemeClr val="bg1"/>
                </a:solidFill>
              </a:rPr>
              <a:t>– Siégeant à l’épigastre ou à l’hypocondre droit.</a:t>
            </a:r>
          </a:p>
          <a:p>
            <a:pPr eaLnBrk="1" fontAlgn="auto" hangingPunct="1">
              <a:spcAft>
                <a:spcPts val="0"/>
              </a:spcAft>
              <a:buFont typeface="Arial" charset="0"/>
              <a:buNone/>
              <a:defRPr/>
            </a:pPr>
            <a:r>
              <a:rPr lang="fr-FR" dirty="0" smtClean="0">
                <a:solidFill>
                  <a:schemeClr val="bg1"/>
                </a:solidFill>
              </a:rPr>
              <a:t>– Cédant quelques minutes après l’arrêt de l’effort.</a:t>
            </a:r>
          </a:p>
          <a:p>
            <a:pPr eaLnBrk="1" fontAlgn="auto" hangingPunct="1">
              <a:spcAft>
                <a:spcPts val="0"/>
              </a:spcAft>
              <a:buFont typeface="Arial" charset="0"/>
              <a:buNone/>
              <a:defRPr/>
            </a:pPr>
            <a:r>
              <a:rPr lang="fr-FR" dirty="0" smtClean="0">
                <a:solidFill>
                  <a:schemeClr val="bg1"/>
                </a:solidFill>
              </a:rPr>
              <a:t>– Elle est parfois associée à des troubles digestifs.</a:t>
            </a:r>
          </a:p>
          <a:p>
            <a:pPr eaLnBrk="1" fontAlgn="auto" hangingPunct="1">
              <a:spcAft>
                <a:spcPts val="0"/>
              </a:spcAft>
              <a:buFont typeface="Arial" charset="0"/>
              <a:buNone/>
              <a:defRPr/>
            </a:pPr>
            <a:r>
              <a:rPr lang="fr-FR" b="1" dirty="0" smtClean="0">
                <a:solidFill>
                  <a:srgbClr val="FF0000"/>
                </a:solidFill>
              </a:rPr>
              <a:t>2. Hépatalgies permanentes à un stade tardif</a:t>
            </a:r>
            <a:endParaRPr lang="fr-FR" dirty="0" smtClean="0">
              <a:solidFill>
                <a:srgbClr val="FF0000"/>
              </a:solidFill>
            </a:endParaRPr>
          </a:p>
          <a:p>
            <a:pPr eaLnBrk="1" fontAlgn="auto" hangingPunct="1">
              <a:spcAft>
                <a:spcPts val="0"/>
              </a:spcAft>
              <a:buFont typeface="Arial" charset="0"/>
              <a:buNone/>
              <a:defRPr/>
            </a:pPr>
            <a:r>
              <a:rPr lang="fr-FR" dirty="0" smtClean="0">
                <a:solidFill>
                  <a:schemeClr val="bg1"/>
                </a:solidFill>
              </a:rPr>
              <a:t>● Majorées à l’effort ou en postprandial avec sensation de distension de l’hypocondre droit.</a:t>
            </a:r>
          </a:p>
          <a:p>
            <a:pPr eaLnBrk="1" fontAlgn="auto" hangingPunct="1">
              <a:spcAft>
                <a:spcPts val="0"/>
              </a:spcAft>
              <a:buFont typeface="Arial" charset="0"/>
              <a:buNone/>
              <a:defRPr/>
            </a:pPr>
            <a:r>
              <a:rPr lang="fr-FR" b="1" dirty="0" smtClean="0">
                <a:solidFill>
                  <a:srgbClr val="FF0000"/>
                </a:solidFill>
              </a:rPr>
              <a:t>3. Dyspnée</a:t>
            </a:r>
            <a:endParaRPr lang="fr-FR" dirty="0" smtClean="0">
              <a:solidFill>
                <a:srgbClr val="FF0000"/>
              </a:solidFill>
            </a:endParaRPr>
          </a:p>
          <a:p>
            <a:pPr eaLnBrk="1" fontAlgn="auto" hangingPunct="1">
              <a:spcAft>
                <a:spcPts val="0"/>
              </a:spcAft>
              <a:buFont typeface="Arial" charset="0"/>
              <a:buNone/>
              <a:defRPr/>
            </a:pPr>
            <a:r>
              <a:rPr lang="fr-FR" dirty="0" smtClean="0">
                <a:solidFill>
                  <a:schemeClr val="bg1"/>
                </a:solidFill>
              </a:rPr>
              <a:t>● Elle est fréquente, liée à l’IVG ou à la maladie respiratoire causale.</a:t>
            </a:r>
          </a:p>
          <a:p>
            <a:pPr eaLnBrk="1" fontAlgn="auto" hangingPunct="1">
              <a:spcAft>
                <a:spcPts val="0"/>
              </a:spcAft>
              <a:buFont typeface="Arial" charset="0"/>
              <a:buNone/>
              <a:defRPr/>
            </a:pPr>
            <a:endParaRPr lang="fr-FR" dirty="0" smtClean="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re 1"/>
          <p:cNvSpPr>
            <a:spLocks noGrp="1"/>
          </p:cNvSpPr>
          <p:nvPr>
            <p:ph type="title"/>
          </p:nvPr>
        </p:nvSpPr>
        <p:spPr>
          <a:xfrm>
            <a:off x="457200" y="260350"/>
            <a:ext cx="8229600" cy="1143000"/>
          </a:xfrm>
        </p:spPr>
        <p:txBody>
          <a:bodyPr/>
          <a:lstStyle/>
          <a:p>
            <a:pPr eaLnBrk="1" hangingPunct="1"/>
            <a:r>
              <a:rPr lang="fr-FR" b="1" smtClean="0">
                <a:solidFill>
                  <a:srgbClr val="FFFF00"/>
                </a:solidFill>
              </a:rPr>
              <a:t>1. Au niveau périphérique</a:t>
            </a:r>
            <a:endParaRPr lang="fr-FR" smtClean="0">
              <a:solidFill>
                <a:srgbClr val="FFFF00"/>
              </a:solidFill>
            </a:endParaRPr>
          </a:p>
        </p:txBody>
      </p:sp>
      <p:sp>
        <p:nvSpPr>
          <p:cNvPr id="7171" name="Espace réservé du contenu 2"/>
          <p:cNvSpPr>
            <a:spLocks noGrp="1"/>
          </p:cNvSpPr>
          <p:nvPr>
            <p:ph idx="1"/>
          </p:nvPr>
        </p:nvSpPr>
        <p:spPr>
          <a:xfrm>
            <a:off x="457200" y="1279525"/>
            <a:ext cx="8435975" cy="4525963"/>
          </a:xfrm>
        </p:spPr>
        <p:txBody>
          <a:bodyPr/>
          <a:lstStyle/>
          <a:p>
            <a:pPr eaLnBrk="1" hangingPunct="1">
              <a:buFont typeface="Arial" charset="0"/>
              <a:buNone/>
            </a:pPr>
            <a:r>
              <a:rPr lang="fr-FR" sz="2400" smtClean="0">
                <a:solidFill>
                  <a:schemeClr val="bg1"/>
                </a:solidFill>
              </a:rPr>
              <a:t>● </a:t>
            </a:r>
            <a:r>
              <a:rPr lang="fr-FR" sz="2400" smtClean="0">
                <a:solidFill>
                  <a:srgbClr val="FF0000"/>
                </a:solidFill>
              </a:rPr>
              <a:t>Turgescence veineuse jugulaire</a:t>
            </a:r>
            <a:r>
              <a:rPr lang="fr-FR" sz="2400" smtClean="0">
                <a:solidFill>
                  <a:schemeClr val="bg1"/>
                </a:solidFill>
              </a:rPr>
              <a:t> présente au repos, en position demi-assise :</a:t>
            </a:r>
          </a:p>
          <a:p>
            <a:pPr eaLnBrk="1" hangingPunct="1">
              <a:buFont typeface="Arial" charset="0"/>
              <a:buNone/>
            </a:pPr>
            <a:r>
              <a:rPr lang="fr-FR" sz="2400" smtClean="0">
                <a:solidFill>
                  <a:schemeClr val="bg1"/>
                </a:solidFill>
              </a:rPr>
              <a:t>– pression veineuse centrale élevée, égale à 15-20 cm d’eau (en position allongée) ;</a:t>
            </a:r>
          </a:p>
          <a:p>
            <a:pPr eaLnBrk="1" hangingPunct="1">
              <a:buFont typeface="Arial" charset="0"/>
              <a:buNone/>
            </a:pPr>
            <a:r>
              <a:rPr lang="fr-FR" sz="2400" smtClean="0">
                <a:solidFill>
                  <a:schemeClr val="bg1"/>
                </a:solidFill>
              </a:rPr>
              <a:t>– découverte d’un pouls jugulaire traduisant une insuffisance tricuspidienne.</a:t>
            </a:r>
          </a:p>
          <a:p>
            <a:pPr eaLnBrk="1" hangingPunct="1">
              <a:buFont typeface="Arial" charset="0"/>
              <a:buNone/>
            </a:pPr>
            <a:r>
              <a:rPr lang="fr-FR" sz="2400" smtClean="0">
                <a:solidFill>
                  <a:schemeClr val="bg1"/>
                </a:solidFill>
              </a:rPr>
              <a:t>● </a:t>
            </a:r>
            <a:r>
              <a:rPr lang="fr-FR" sz="2400" smtClean="0">
                <a:solidFill>
                  <a:srgbClr val="FF0000"/>
                </a:solidFill>
              </a:rPr>
              <a:t>Hépatomégalie diffuse</a:t>
            </a:r>
            <a:r>
              <a:rPr lang="fr-FR" sz="2400" smtClean="0">
                <a:solidFill>
                  <a:schemeClr val="bg1"/>
                </a:solidFill>
              </a:rPr>
              <a:t>, ferme, lisse, douloureuse, parfois animée d’une expansion systolique correspondant à une insuffisance tricuspidienne ; mesurée sur la ligne médio-claviculaire, l’hépatomégalie suit les variations de l’IVD (foie accordéon).</a:t>
            </a:r>
          </a:p>
          <a:p>
            <a:pPr eaLnBrk="1" hangingPunct="1">
              <a:buFont typeface="Arial" charset="0"/>
              <a:buNone/>
            </a:pPr>
            <a:r>
              <a:rPr lang="fr-FR" sz="2400" smtClean="0">
                <a:solidFill>
                  <a:schemeClr val="bg1"/>
                </a:solidFill>
              </a:rPr>
              <a:t>● </a:t>
            </a:r>
            <a:r>
              <a:rPr lang="fr-FR" sz="2400" smtClean="0">
                <a:solidFill>
                  <a:srgbClr val="FF0000"/>
                </a:solidFill>
              </a:rPr>
              <a:t>Le reflux hépato-jugulaire</a:t>
            </a:r>
            <a:r>
              <a:rPr lang="fr-FR" sz="2400" smtClean="0">
                <a:solidFill>
                  <a:schemeClr val="bg1"/>
                </a:solidFill>
              </a:rPr>
              <a:t> recherché chez un sujet demi-assis, respirant normalement, après compression de la région hépatique est le signe capital caractéristique du foie  cardiaque.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p:txBody>
          <a:bodyPr/>
          <a:lstStyle/>
          <a:p>
            <a:pPr eaLnBrk="1" hangingPunct="1"/>
            <a:r>
              <a:rPr lang="fr-FR" b="1" smtClean="0">
                <a:solidFill>
                  <a:srgbClr val="FFFF00"/>
                </a:solidFill>
              </a:rPr>
              <a:t>1. Au niveau périphérique</a:t>
            </a:r>
            <a:endParaRPr lang="fr-FR" smtClean="0">
              <a:solidFill>
                <a:srgbClr val="FFFF00"/>
              </a:solidFill>
            </a:endParaRPr>
          </a:p>
        </p:txBody>
      </p:sp>
      <p:sp>
        <p:nvSpPr>
          <p:cNvPr id="3" name="Espace réservé du contenu 2"/>
          <p:cNvSpPr>
            <a:spLocks noGrp="1"/>
          </p:cNvSpPr>
          <p:nvPr>
            <p:ph idx="1"/>
          </p:nvPr>
        </p:nvSpPr>
        <p:spPr>
          <a:xfrm>
            <a:off x="457200" y="1268413"/>
            <a:ext cx="8229600" cy="5329237"/>
          </a:xfrm>
        </p:spPr>
        <p:txBody>
          <a:bodyPr rtlCol="0">
            <a:normAutofit fontScale="77500" lnSpcReduction="20000"/>
          </a:bodyPr>
          <a:lstStyle/>
          <a:p>
            <a:pPr eaLnBrk="1" fontAlgn="auto" hangingPunct="1">
              <a:spcAft>
                <a:spcPts val="0"/>
              </a:spcAft>
              <a:buFont typeface="Arial" pitchFamily="34" charset="0"/>
              <a:buNone/>
              <a:defRPr/>
            </a:pPr>
            <a:r>
              <a:rPr lang="fr-FR" dirty="0" smtClean="0">
                <a:solidFill>
                  <a:schemeClr val="bg1"/>
                </a:solidFill>
              </a:rPr>
              <a:t>● </a:t>
            </a:r>
            <a:r>
              <a:rPr lang="fr-FR" dirty="0" smtClean="0">
                <a:solidFill>
                  <a:srgbClr val="FF0000"/>
                </a:solidFill>
              </a:rPr>
              <a:t>Les </a:t>
            </a:r>
            <a:r>
              <a:rPr lang="fr-FR" dirty="0" err="1" smtClean="0">
                <a:solidFill>
                  <a:srgbClr val="FF0000"/>
                </a:solidFill>
              </a:rPr>
              <a:t>oedèmes</a:t>
            </a:r>
            <a:r>
              <a:rPr lang="fr-FR" dirty="0" smtClean="0">
                <a:solidFill>
                  <a:schemeClr val="bg1"/>
                </a:solidFill>
              </a:rPr>
              <a:t> s’observent à un stade avancé de l’IVD ; parfois détectés par une simple prise de poids ; ailleurs, ils sont nettement visibles : blancs, mous, indolores, prenant le godet, ils prédominent aux parties déclives telles que les membres inférieurs et, à un stade plus tardif, au niveau lombaire.</a:t>
            </a:r>
          </a:p>
          <a:p>
            <a:pPr eaLnBrk="1" fontAlgn="auto" hangingPunct="1">
              <a:spcAft>
                <a:spcPts val="0"/>
              </a:spcAft>
              <a:buFont typeface="Arial" pitchFamily="34" charset="0"/>
              <a:buNone/>
              <a:defRPr/>
            </a:pPr>
            <a:r>
              <a:rPr lang="fr-FR" dirty="0" smtClean="0">
                <a:solidFill>
                  <a:schemeClr val="bg1"/>
                </a:solidFill>
              </a:rPr>
              <a:t>● </a:t>
            </a:r>
            <a:r>
              <a:rPr lang="fr-FR" dirty="0" smtClean="0">
                <a:solidFill>
                  <a:srgbClr val="FF0000"/>
                </a:solidFill>
              </a:rPr>
              <a:t>Oligurie :</a:t>
            </a:r>
            <a:r>
              <a:rPr lang="fr-FR" dirty="0" smtClean="0">
                <a:solidFill>
                  <a:schemeClr val="bg1"/>
                </a:solidFill>
              </a:rPr>
              <a:t> précoce, avec urines foncées, pauvres en sodium ; insuffisance rénale fonctionnelle et protéinurie inférieure à 1 g/24 h (traduction d’un bas débit rénal) ; l’oligurie évolue parallèlement à la gravité de l’IVD ; la courbe de diurèse doit être surveillée.</a:t>
            </a:r>
          </a:p>
          <a:p>
            <a:pPr eaLnBrk="1" fontAlgn="auto" hangingPunct="1">
              <a:spcAft>
                <a:spcPts val="0"/>
              </a:spcAft>
              <a:buFont typeface="Arial" pitchFamily="34" charset="0"/>
              <a:buNone/>
              <a:defRPr/>
            </a:pPr>
            <a:r>
              <a:rPr lang="fr-FR" dirty="0" smtClean="0">
                <a:solidFill>
                  <a:schemeClr val="bg1"/>
                </a:solidFill>
              </a:rPr>
              <a:t>● À un stade avancé de l’IVD, </a:t>
            </a:r>
            <a:r>
              <a:rPr lang="fr-FR" dirty="0" smtClean="0">
                <a:solidFill>
                  <a:srgbClr val="FF0000"/>
                </a:solidFill>
              </a:rPr>
              <a:t>tableau d’anasarque</a:t>
            </a:r>
            <a:r>
              <a:rPr lang="fr-FR" dirty="0" smtClean="0">
                <a:solidFill>
                  <a:schemeClr val="bg1"/>
                </a:solidFill>
              </a:rPr>
              <a:t> : ascite, épanchements pleuraux bilatéraux (transsudats pauvres en protides).</a:t>
            </a:r>
          </a:p>
          <a:p>
            <a:pPr eaLnBrk="1" fontAlgn="auto" hangingPunct="1">
              <a:spcAft>
                <a:spcPts val="0"/>
              </a:spcAft>
              <a:buFont typeface="Arial" pitchFamily="34" charset="0"/>
              <a:buNone/>
              <a:defRPr/>
            </a:pPr>
            <a:r>
              <a:rPr lang="fr-FR" dirty="0" smtClean="0">
                <a:solidFill>
                  <a:schemeClr val="bg1"/>
                </a:solidFill>
              </a:rPr>
              <a:t>● </a:t>
            </a:r>
            <a:r>
              <a:rPr lang="fr-FR" dirty="0" smtClean="0">
                <a:solidFill>
                  <a:srgbClr val="FF0000"/>
                </a:solidFill>
              </a:rPr>
              <a:t>Cyanose</a:t>
            </a:r>
            <a:r>
              <a:rPr lang="fr-FR" dirty="0" smtClean="0">
                <a:solidFill>
                  <a:schemeClr val="bg1"/>
                </a:solidFill>
              </a:rPr>
              <a:t> : elle est le plus souvent due à l’insuffisance respiratoire causale et à la gêne au retour veineux.</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re 1"/>
          <p:cNvSpPr>
            <a:spLocks noGrp="1"/>
          </p:cNvSpPr>
          <p:nvPr>
            <p:ph type="title"/>
          </p:nvPr>
        </p:nvSpPr>
        <p:spPr/>
        <p:txBody>
          <a:bodyPr/>
          <a:lstStyle/>
          <a:p>
            <a:pPr eaLnBrk="1" hangingPunct="1"/>
            <a:r>
              <a:rPr lang="fr-FR" b="1" smtClean="0">
                <a:solidFill>
                  <a:srgbClr val="FFFF00"/>
                </a:solidFill>
              </a:rPr>
              <a:t>2. Au niveau cardiaque</a:t>
            </a:r>
            <a:endParaRPr lang="fr-FR" smtClean="0">
              <a:solidFill>
                <a:srgbClr val="FFFF00"/>
              </a:solidFill>
            </a:endParaRPr>
          </a:p>
        </p:txBody>
      </p:sp>
      <p:sp>
        <p:nvSpPr>
          <p:cNvPr id="3" name="Espace réservé du contenu 2"/>
          <p:cNvSpPr>
            <a:spLocks noGrp="1"/>
          </p:cNvSpPr>
          <p:nvPr>
            <p:ph idx="1"/>
          </p:nvPr>
        </p:nvSpPr>
        <p:spPr/>
        <p:txBody>
          <a:bodyPr rtlCol="0">
            <a:normAutofit fontScale="77500" lnSpcReduction="20000"/>
          </a:bodyPr>
          <a:lstStyle/>
          <a:p>
            <a:pPr eaLnBrk="1" fontAlgn="auto" hangingPunct="1">
              <a:spcAft>
                <a:spcPts val="0"/>
              </a:spcAft>
              <a:buFont typeface="Arial" charset="0"/>
              <a:buNone/>
              <a:defRPr/>
            </a:pPr>
            <a:r>
              <a:rPr lang="fr-FR" dirty="0" smtClean="0">
                <a:solidFill>
                  <a:schemeClr val="bg1"/>
                </a:solidFill>
              </a:rPr>
              <a:t>● </a:t>
            </a:r>
            <a:r>
              <a:rPr lang="fr-FR" dirty="0" smtClean="0">
                <a:solidFill>
                  <a:srgbClr val="FF0000"/>
                </a:solidFill>
              </a:rPr>
              <a:t>Signe de </a:t>
            </a:r>
            <a:r>
              <a:rPr lang="fr-FR" dirty="0" err="1" smtClean="0">
                <a:solidFill>
                  <a:srgbClr val="FF0000"/>
                </a:solidFill>
              </a:rPr>
              <a:t>Harzer</a:t>
            </a:r>
            <a:r>
              <a:rPr lang="fr-FR" dirty="0" smtClean="0">
                <a:solidFill>
                  <a:schemeClr val="bg1"/>
                </a:solidFill>
              </a:rPr>
              <a:t> : palpation du ventricule droit au creux épigastrique.</a:t>
            </a:r>
          </a:p>
          <a:p>
            <a:pPr eaLnBrk="1" fontAlgn="auto" hangingPunct="1">
              <a:spcAft>
                <a:spcPts val="0"/>
              </a:spcAft>
              <a:buFont typeface="Arial" charset="0"/>
              <a:buNone/>
              <a:defRPr/>
            </a:pPr>
            <a:r>
              <a:rPr lang="fr-FR" dirty="0" smtClean="0">
                <a:solidFill>
                  <a:schemeClr val="bg1"/>
                </a:solidFill>
              </a:rPr>
              <a:t>● Soulèvement systolique infundibulaire </a:t>
            </a:r>
            <a:r>
              <a:rPr lang="fr-FR" dirty="0" err="1" smtClean="0">
                <a:solidFill>
                  <a:schemeClr val="bg1"/>
                </a:solidFill>
              </a:rPr>
              <a:t>parasternal</a:t>
            </a:r>
            <a:r>
              <a:rPr lang="fr-FR" dirty="0" smtClean="0">
                <a:solidFill>
                  <a:schemeClr val="bg1"/>
                </a:solidFill>
              </a:rPr>
              <a:t> gauche inconstant (2e et 3e espaces intercostaux gauches).</a:t>
            </a:r>
          </a:p>
          <a:p>
            <a:pPr eaLnBrk="1" fontAlgn="auto" hangingPunct="1">
              <a:spcAft>
                <a:spcPts val="0"/>
              </a:spcAft>
              <a:buFont typeface="Arial" charset="0"/>
              <a:buNone/>
              <a:defRPr/>
            </a:pPr>
            <a:r>
              <a:rPr lang="fr-FR" dirty="0" smtClean="0">
                <a:solidFill>
                  <a:schemeClr val="bg1"/>
                </a:solidFill>
              </a:rPr>
              <a:t>● À l’auscultation :</a:t>
            </a:r>
          </a:p>
          <a:p>
            <a:pPr eaLnBrk="1" fontAlgn="auto" hangingPunct="1">
              <a:spcAft>
                <a:spcPts val="0"/>
              </a:spcAft>
              <a:buFont typeface="Arial" charset="0"/>
              <a:buNone/>
              <a:defRPr/>
            </a:pPr>
            <a:r>
              <a:rPr lang="fr-FR" dirty="0" smtClean="0">
                <a:solidFill>
                  <a:schemeClr val="bg1"/>
                </a:solidFill>
              </a:rPr>
              <a:t>– tachycardie persistant au repos ;</a:t>
            </a:r>
          </a:p>
          <a:p>
            <a:pPr eaLnBrk="1" fontAlgn="auto" hangingPunct="1">
              <a:spcAft>
                <a:spcPts val="0"/>
              </a:spcAft>
              <a:buFont typeface="Arial" charset="0"/>
              <a:buNone/>
              <a:defRPr/>
            </a:pPr>
            <a:r>
              <a:rPr lang="fr-FR" dirty="0" smtClean="0">
                <a:solidFill>
                  <a:schemeClr val="bg1"/>
                </a:solidFill>
              </a:rPr>
              <a:t>– éclat de B2 au foyer pulmonaire en cas d’HTAP, avec souffle systolique </a:t>
            </a:r>
            <a:r>
              <a:rPr lang="fr-FR" dirty="0" err="1" smtClean="0">
                <a:solidFill>
                  <a:schemeClr val="bg1"/>
                </a:solidFill>
              </a:rPr>
              <a:t>éjectionnel</a:t>
            </a:r>
            <a:r>
              <a:rPr lang="fr-FR" dirty="0" smtClean="0">
                <a:solidFill>
                  <a:schemeClr val="bg1"/>
                </a:solidFill>
              </a:rPr>
              <a:t> au foyer pulmonaire ;</a:t>
            </a:r>
          </a:p>
          <a:p>
            <a:pPr eaLnBrk="1" fontAlgn="auto" hangingPunct="1">
              <a:spcAft>
                <a:spcPts val="0"/>
              </a:spcAft>
              <a:buFont typeface="Arial" charset="0"/>
              <a:buNone/>
              <a:defRPr/>
            </a:pPr>
            <a:r>
              <a:rPr lang="fr-FR" dirty="0" smtClean="0">
                <a:solidFill>
                  <a:schemeClr val="bg1"/>
                </a:solidFill>
              </a:rPr>
              <a:t>– galop droit xiphoïdien plus net à l’inspiration ;</a:t>
            </a:r>
          </a:p>
          <a:p>
            <a:pPr eaLnBrk="1" fontAlgn="auto" hangingPunct="1">
              <a:spcAft>
                <a:spcPts val="0"/>
              </a:spcAft>
              <a:buFont typeface="Arial" charset="0"/>
              <a:buNone/>
              <a:defRPr/>
            </a:pPr>
            <a:r>
              <a:rPr lang="fr-FR" dirty="0" smtClean="0">
                <a:solidFill>
                  <a:schemeClr val="bg1"/>
                </a:solidFill>
              </a:rPr>
              <a:t>– souffle </a:t>
            </a:r>
            <a:r>
              <a:rPr lang="fr-FR" dirty="0" err="1" smtClean="0">
                <a:solidFill>
                  <a:schemeClr val="bg1"/>
                </a:solidFill>
              </a:rPr>
              <a:t>holosystolique</a:t>
            </a:r>
            <a:r>
              <a:rPr lang="fr-FR" dirty="0" smtClean="0">
                <a:solidFill>
                  <a:schemeClr val="bg1"/>
                </a:solidFill>
              </a:rPr>
              <a:t> d’insuffisance </a:t>
            </a:r>
            <a:r>
              <a:rPr lang="fr-FR" dirty="0" err="1" smtClean="0">
                <a:solidFill>
                  <a:schemeClr val="bg1"/>
                </a:solidFill>
              </a:rPr>
              <a:t>tricuspidienne</a:t>
            </a:r>
            <a:r>
              <a:rPr lang="fr-FR" dirty="0" smtClean="0">
                <a:solidFill>
                  <a:schemeClr val="bg1"/>
                </a:solidFill>
              </a:rPr>
              <a:t> au niveau xiphoïdien, apparaissant ou augmentant à l’inspiration profonde (signe de </a:t>
            </a:r>
            <a:r>
              <a:rPr lang="fr-FR" dirty="0" err="1" smtClean="0">
                <a:solidFill>
                  <a:schemeClr val="bg1"/>
                </a:solidFill>
              </a:rPr>
              <a:t>Carvallo</a:t>
            </a:r>
            <a:r>
              <a:rPr lang="fr-FR" dirty="0" smtClean="0">
                <a:solidFill>
                  <a:schemeClr val="bg1"/>
                </a:solidFill>
              </a:rPr>
              <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re 1"/>
          <p:cNvSpPr>
            <a:spLocks noGrp="1"/>
          </p:cNvSpPr>
          <p:nvPr>
            <p:ph type="title"/>
          </p:nvPr>
        </p:nvSpPr>
        <p:spPr/>
        <p:txBody>
          <a:bodyPr/>
          <a:lstStyle/>
          <a:p>
            <a:pPr eaLnBrk="1" hangingPunct="1"/>
            <a:r>
              <a:rPr lang="fr-FR" b="1" smtClean="0">
                <a:solidFill>
                  <a:srgbClr val="FFFF00"/>
                </a:solidFill>
              </a:rPr>
              <a:t>1. Électrocardiogramme</a:t>
            </a:r>
            <a:endParaRPr lang="fr-FR" smtClean="0">
              <a:solidFill>
                <a:srgbClr val="FFFF00"/>
              </a:solidFill>
            </a:endParaRPr>
          </a:p>
        </p:txBody>
      </p:sp>
      <p:sp>
        <p:nvSpPr>
          <p:cNvPr id="3" name="Espace réservé du contenu 2"/>
          <p:cNvSpPr>
            <a:spLocks noGrp="1"/>
          </p:cNvSpPr>
          <p:nvPr>
            <p:ph idx="1"/>
          </p:nvPr>
        </p:nvSpPr>
        <p:spPr/>
        <p:txBody>
          <a:bodyPr rtlCol="0">
            <a:normAutofit fontScale="85000" lnSpcReduction="20000"/>
          </a:bodyPr>
          <a:lstStyle/>
          <a:p>
            <a:pPr eaLnBrk="1" fontAlgn="auto" hangingPunct="1">
              <a:spcAft>
                <a:spcPts val="0"/>
              </a:spcAft>
              <a:buFont typeface="Arial" charset="0"/>
              <a:buNone/>
              <a:defRPr/>
            </a:pPr>
            <a:r>
              <a:rPr lang="fr-FR" dirty="0" smtClean="0">
                <a:solidFill>
                  <a:schemeClr val="bg1"/>
                </a:solidFill>
              </a:rPr>
              <a:t>● Tachycardie sinusale le plus souvent.</a:t>
            </a:r>
          </a:p>
          <a:p>
            <a:pPr eaLnBrk="1" fontAlgn="auto" hangingPunct="1">
              <a:spcAft>
                <a:spcPts val="0"/>
              </a:spcAft>
              <a:buFont typeface="Arial" charset="0"/>
              <a:buNone/>
              <a:defRPr/>
            </a:pPr>
            <a:r>
              <a:rPr lang="fr-FR" dirty="0" smtClean="0">
                <a:solidFill>
                  <a:schemeClr val="bg1"/>
                </a:solidFill>
              </a:rPr>
              <a:t>● Signes d’hypertrophie auriculaire droite : déviation droite de l’axe de P ; onde P ample supérieure à 2,5 mm en D2, D3, VF et pointue, de durée normale.</a:t>
            </a:r>
          </a:p>
          <a:p>
            <a:pPr eaLnBrk="1" fontAlgn="auto" hangingPunct="1">
              <a:spcAft>
                <a:spcPts val="0"/>
              </a:spcAft>
              <a:buFont typeface="Arial" charset="0"/>
              <a:buNone/>
              <a:defRPr/>
            </a:pPr>
            <a:r>
              <a:rPr lang="fr-FR" dirty="0" smtClean="0">
                <a:solidFill>
                  <a:schemeClr val="bg1"/>
                </a:solidFill>
              </a:rPr>
              <a:t>● Signes d’hypertrophie ventriculaire droite : déviation droite de l’axe de QRS, grande onde R en V1, grande onde S en V5, zone de transition déviée vers la gauche ; fréquence d’un bloc incomplet droit ; onde T négative en précordiales droites.</a:t>
            </a:r>
          </a:p>
          <a:p>
            <a:pPr eaLnBrk="1" fontAlgn="auto" hangingPunct="1">
              <a:spcAft>
                <a:spcPts val="0"/>
              </a:spcAft>
              <a:buFont typeface="Arial" charset="0"/>
              <a:buNone/>
              <a:defRPr/>
            </a:pPr>
            <a:r>
              <a:rPr lang="fr-FR" dirty="0" smtClean="0">
                <a:solidFill>
                  <a:schemeClr val="bg1"/>
                </a:solidFill>
              </a:rPr>
              <a:t>● Signes en rapport avec la maladie causale (IVG).</a:t>
            </a:r>
          </a:p>
          <a:p>
            <a:pPr eaLnBrk="1" fontAlgn="auto" hangingPunct="1">
              <a:spcAft>
                <a:spcPts val="0"/>
              </a:spcAft>
              <a:buFont typeface="Arial" charset="0"/>
              <a:buNone/>
              <a:defRPr/>
            </a:pPr>
            <a:r>
              <a:rPr lang="fr-FR" dirty="0" smtClean="0">
                <a:solidFill>
                  <a:schemeClr val="bg1"/>
                </a:solidFill>
              </a:rPr>
              <a:t>● Troubles du rythme </a:t>
            </a:r>
            <a:r>
              <a:rPr lang="fr-FR" dirty="0" err="1" smtClean="0">
                <a:solidFill>
                  <a:schemeClr val="bg1"/>
                </a:solidFill>
              </a:rPr>
              <a:t>supraventriculaire</a:t>
            </a:r>
            <a:r>
              <a:rPr lang="fr-FR" dirty="0" smtClean="0">
                <a:solidFill>
                  <a:schemeClr val="bg1"/>
                </a:solidFill>
              </a:rPr>
              <a:t> (FA) au cours des poussées.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TotalTime>
  <Words>1565</Words>
  <Application>Microsoft Office PowerPoint</Application>
  <PresentationFormat>Affichage à l'écran (4:3)</PresentationFormat>
  <Paragraphs>124</Paragraphs>
  <Slides>19</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19</vt:i4>
      </vt:variant>
    </vt:vector>
  </HeadingPairs>
  <TitlesOfParts>
    <vt:vector size="22" baseType="lpstr">
      <vt:lpstr>Arial</vt:lpstr>
      <vt:lpstr>Calibri</vt:lpstr>
      <vt:lpstr>Thème Office</vt:lpstr>
      <vt:lpstr>INSUFFISANCE CARDIAQUE DROITE</vt:lpstr>
      <vt:lpstr>I - DÉFINITION</vt:lpstr>
      <vt:lpstr>II - PHYSIOPATHOLOGIE</vt:lpstr>
      <vt:lpstr>II - PHYSIOPATHOLOGIE</vt:lpstr>
      <vt:lpstr>A/ Signes fonctionnels</vt:lpstr>
      <vt:lpstr>1. Au niveau périphérique</vt:lpstr>
      <vt:lpstr>1. Au niveau périphérique</vt:lpstr>
      <vt:lpstr>2. Au niveau cardiaque</vt:lpstr>
      <vt:lpstr>1. Électrocardiogramme</vt:lpstr>
      <vt:lpstr>2. Radiologie</vt:lpstr>
      <vt:lpstr>3. Échocardiogramme et Doppler cardiaque</vt:lpstr>
      <vt:lpstr>4. Cathétérisme droit</vt:lpstr>
      <vt:lpstr>IV - DIAGNOSTIC DIFFÉRENTIEL</vt:lpstr>
      <vt:lpstr>V - ÉTIOLOGIE</vt:lpstr>
      <vt:lpstr>V - ÉTIOLOGIE</vt:lpstr>
      <vt:lpstr>V - ÉTIOLOGIE</vt:lpstr>
      <vt:lpstr>VI - ÉVOLUTION ET PRONOSTIC</vt:lpstr>
      <vt:lpstr>VI - ÉVOLUTION ET PRONOSTIC</vt:lpstr>
      <vt:lpstr>VII - TRAITEMENT</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INSUFFISANCE CARDIAQUE DROITE</dc:title>
  <dc:creator>ency-education.com</dc:creator>
  <cp:lastModifiedBy>Zino</cp:lastModifiedBy>
  <cp:revision>9</cp:revision>
  <dcterms:created xsi:type="dcterms:W3CDTF">2012-11-10T19:03:08Z</dcterms:created>
  <dcterms:modified xsi:type="dcterms:W3CDTF">2014-11-09T21:57:48Z</dcterms:modified>
</cp:coreProperties>
</file>