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56" r:id="rId2"/>
    <p:sldId id="325" r:id="rId3"/>
    <p:sldId id="315" r:id="rId4"/>
    <p:sldId id="257" r:id="rId5"/>
    <p:sldId id="307" r:id="rId6"/>
    <p:sldId id="313" r:id="rId7"/>
    <p:sldId id="374" r:id="rId8"/>
    <p:sldId id="308" r:id="rId9"/>
    <p:sldId id="362" r:id="rId10"/>
    <p:sldId id="330" r:id="rId11"/>
    <p:sldId id="342" r:id="rId12"/>
    <p:sldId id="363" r:id="rId13"/>
    <p:sldId id="364" r:id="rId14"/>
    <p:sldId id="365" r:id="rId15"/>
    <p:sldId id="347" r:id="rId16"/>
    <p:sldId id="348" r:id="rId17"/>
    <p:sldId id="350" r:id="rId18"/>
    <p:sldId id="371" r:id="rId19"/>
    <p:sldId id="375" r:id="rId20"/>
    <p:sldId id="376" r:id="rId21"/>
    <p:sldId id="377" r:id="rId22"/>
    <p:sldId id="316" r:id="rId23"/>
    <p:sldId id="310" r:id="rId24"/>
    <p:sldId id="262" r:id="rId25"/>
    <p:sldId id="292" r:id="rId26"/>
    <p:sldId id="263" r:id="rId27"/>
    <p:sldId id="366" r:id="rId28"/>
    <p:sldId id="372" r:id="rId29"/>
    <p:sldId id="264" r:id="rId30"/>
    <p:sldId id="265" r:id="rId31"/>
    <p:sldId id="368" r:id="rId32"/>
    <p:sldId id="369" r:id="rId33"/>
    <p:sldId id="373" r:id="rId34"/>
    <p:sldId id="266" r:id="rId35"/>
    <p:sldId id="267" r:id="rId36"/>
    <p:sldId id="301" r:id="rId37"/>
    <p:sldId id="291" r:id="rId38"/>
    <p:sldId id="370" r:id="rId39"/>
    <p:sldId id="268" r:id="rId40"/>
    <p:sldId id="360" r:id="rId41"/>
    <p:sldId id="270" r:id="rId42"/>
    <p:sldId id="280" r:id="rId43"/>
    <p:sldId id="271" r:id="rId44"/>
    <p:sldId id="296" r:id="rId45"/>
    <p:sldId id="361" r:id="rId46"/>
    <p:sldId id="274" r:id="rId47"/>
    <p:sldId id="290" r:id="rId48"/>
    <p:sldId id="276" r:id="rId49"/>
    <p:sldId id="278" r:id="rId50"/>
    <p:sldId id="277" r:id="rId51"/>
    <p:sldId id="293" r:id="rId52"/>
    <p:sldId id="294" r:id="rId53"/>
    <p:sldId id="302" r:id="rId54"/>
    <p:sldId id="306" r:id="rId55"/>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30755"/>
    <a:srgbClr val="060DA2"/>
    <a:srgbClr val="03075D"/>
    <a:srgbClr val="000022"/>
    <a:srgbClr val="000036"/>
    <a:srgbClr val="000066"/>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228" autoAdjust="0"/>
    <p:restoredTop sz="94660"/>
  </p:normalViewPr>
  <p:slideViewPr>
    <p:cSldViewPr>
      <p:cViewPr varScale="1">
        <p:scale>
          <a:sx n="86" d="100"/>
          <a:sy n="86" d="100"/>
        </p:scale>
        <p:origin x="-67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3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fr-FR" smtClean="0"/>
              <a:t>Cliquez pour modifier le style du titre</a:t>
            </a:r>
            <a:endParaRPr lang="en-US"/>
          </a:p>
        </p:txBody>
      </p:sp>
      <p:sp>
        <p:nvSpPr>
          <p:cNvPr id="9" name="Sous-titr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15" name="Espace réservé de la date 27"/>
          <p:cNvSpPr>
            <a:spLocks noGrp="1"/>
          </p:cNvSpPr>
          <p:nvPr>
            <p:ph type="dt" sz="half" idx="10"/>
          </p:nvPr>
        </p:nvSpPr>
        <p:spPr/>
        <p:txBody>
          <a:bodyPr/>
          <a:lstStyle>
            <a:lvl1pPr>
              <a:defRPr/>
            </a:lvl1pPr>
            <a:extLst/>
          </a:lstStyle>
          <a:p>
            <a:pPr>
              <a:defRPr/>
            </a:pPr>
            <a:endParaRPr lang="fr-FR"/>
          </a:p>
        </p:txBody>
      </p:sp>
      <p:sp>
        <p:nvSpPr>
          <p:cNvPr id="16" name="Espace réservé du pied de page 16"/>
          <p:cNvSpPr>
            <a:spLocks noGrp="1"/>
          </p:cNvSpPr>
          <p:nvPr>
            <p:ph type="ftr" sz="quarter" idx="11"/>
          </p:nvPr>
        </p:nvSpPr>
        <p:spPr/>
        <p:txBody>
          <a:bodyPr/>
          <a:lstStyle>
            <a:lvl1pPr>
              <a:defRPr/>
            </a:lvl1pPr>
            <a:extLst/>
          </a:lstStyle>
          <a:p>
            <a:pPr>
              <a:defRPr/>
            </a:pPr>
            <a:endParaRPr lang="fr-FR"/>
          </a:p>
        </p:txBody>
      </p:sp>
      <p:sp>
        <p:nvSpPr>
          <p:cNvPr id="17" name="Espace réservé du numéro de diapositive 28"/>
          <p:cNvSpPr>
            <a:spLocks noGrp="1"/>
          </p:cNvSpPr>
          <p:nvPr>
            <p:ph type="sldNum" sz="quarter" idx="12"/>
          </p:nvPr>
        </p:nvSpPr>
        <p:spPr/>
        <p:txBody>
          <a:bodyPr/>
          <a:lstStyle>
            <a:lvl1pPr>
              <a:defRPr/>
            </a:lvl1pPr>
            <a:extLst/>
          </a:lstStyle>
          <a:p>
            <a:pPr>
              <a:defRPr/>
            </a:pPr>
            <a:fld id="{1A7FE91F-F9AD-43D3-A961-1C5F83F3882C}"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6E942CD7-14FB-480D-97CA-D7AA7C362D1B}"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9E098800-8FDB-42F9-82F9-FBF70D529F03}"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762000" y="762000"/>
            <a:ext cx="79248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838200" y="2362200"/>
            <a:ext cx="7693025" cy="3724275"/>
          </a:xfrm>
        </p:spPr>
        <p:txBody>
          <a:bodyPr rtlCol="0">
            <a:normAutofit/>
          </a:bodyPr>
          <a:lstStyle/>
          <a:p>
            <a:pPr lvl="0"/>
            <a:endParaRPr lang="fr-FR" noProof="0" smtClean="0"/>
          </a:p>
        </p:txBody>
      </p:sp>
      <p:sp>
        <p:nvSpPr>
          <p:cNvPr id="4" name="Espace réservé de la date 3"/>
          <p:cNvSpPr>
            <a:spLocks noGrp="1"/>
          </p:cNvSpPr>
          <p:nvPr>
            <p:ph type="dt" sz="half" idx="10"/>
          </p:nvPr>
        </p:nvSpPr>
        <p:spPr>
          <a:xfrm>
            <a:off x="2438400" y="6248400"/>
            <a:ext cx="2130425" cy="474663"/>
          </a:xfrm>
        </p:spPr>
        <p:txBody>
          <a:bodyPr/>
          <a:lstStyle>
            <a:lvl1pPr>
              <a:defRPr/>
            </a:lvl1pPr>
          </a:lstStyle>
          <a:p>
            <a:pPr>
              <a:defRPr/>
            </a:pPr>
            <a:endParaRPr lang="fr-FR"/>
          </a:p>
        </p:txBody>
      </p:sp>
      <p:sp>
        <p:nvSpPr>
          <p:cNvPr id="5" name="Espace réservé du pied de page 4"/>
          <p:cNvSpPr>
            <a:spLocks noGrp="1"/>
          </p:cNvSpPr>
          <p:nvPr>
            <p:ph type="ftr" sz="quarter" idx="11"/>
          </p:nvPr>
        </p:nvSpPr>
        <p:spPr>
          <a:xfrm>
            <a:off x="5791200" y="6248400"/>
            <a:ext cx="2897188" cy="474663"/>
          </a:xfr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84138" y="6242050"/>
            <a:ext cx="587375" cy="488950"/>
          </a:xfrm>
        </p:spPr>
        <p:txBody>
          <a:bodyPr/>
          <a:lstStyle>
            <a:lvl1pPr>
              <a:defRPr/>
            </a:lvl1pPr>
          </a:lstStyle>
          <a:p>
            <a:pPr>
              <a:defRPr/>
            </a:pPr>
            <a:fld id="{EB44D081-1B46-4A22-B77D-85340F6A17CD}"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9B56BE61-A865-4A48-A160-29845F29D49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Forme libre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5" name="Forme libre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6" name="Forme libre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orme libre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orme libre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9" name="Forme libre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 name="Forme libre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1" name="Forme libre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orme libre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3" name="Forme libre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Forme libre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5" name="Forme libre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6" name="Forme libre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7" name="Forme libre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8" name="Forme libre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3" name="Espace réservé du texte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fr-FR" smtClean="0"/>
              <a:t>Cliquez pour modifier le style du titre</a:t>
            </a:r>
            <a:endParaRPr lang="en-US"/>
          </a:p>
        </p:txBody>
      </p:sp>
      <p:sp>
        <p:nvSpPr>
          <p:cNvPr id="25" name="Espace réservé de la date 3"/>
          <p:cNvSpPr>
            <a:spLocks noGrp="1"/>
          </p:cNvSpPr>
          <p:nvPr>
            <p:ph type="dt" sz="half" idx="10"/>
          </p:nvPr>
        </p:nvSpPr>
        <p:spPr/>
        <p:txBody>
          <a:bodyPr/>
          <a:lstStyle>
            <a:lvl1pPr>
              <a:defRPr/>
            </a:lvl1pPr>
            <a:extLst/>
          </a:lstStyle>
          <a:p>
            <a:pPr>
              <a:defRPr/>
            </a:pPr>
            <a:endParaRPr lang="fr-FR"/>
          </a:p>
        </p:txBody>
      </p:sp>
      <p:sp>
        <p:nvSpPr>
          <p:cNvPr id="26" name="Espace réservé du pied de page 4"/>
          <p:cNvSpPr>
            <a:spLocks noGrp="1"/>
          </p:cNvSpPr>
          <p:nvPr>
            <p:ph type="ftr" sz="quarter" idx="11"/>
          </p:nvPr>
        </p:nvSpPr>
        <p:spPr/>
        <p:txBody>
          <a:bodyPr/>
          <a:lstStyle>
            <a:lvl1pPr>
              <a:defRPr/>
            </a:lvl1pPr>
            <a:extLst/>
          </a:lstStyle>
          <a:p>
            <a:pPr>
              <a:defRPr/>
            </a:pPr>
            <a:endParaRPr lang="fr-FR"/>
          </a:p>
        </p:txBody>
      </p:sp>
      <p:sp>
        <p:nvSpPr>
          <p:cNvPr id="27" name="Espace réservé du numéro de diapositive 5"/>
          <p:cNvSpPr>
            <a:spLocks noGrp="1"/>
          </p:cNvSpPr>
          <p:nvPr>
            <p:ph type="sldNum" sz="quarter" idx="12"/>
          </p:nvPr>
        </p:nvSpPr>
        <p:spPr/>
        <p:txBody>
          <a:bodyPr/>
          <a:lstStyle>
            <a:lvl1pPr>
              <a:defRPr/>
            </a:lvl1pPr>
            <a:extLst/>
          </a:lstStyle>
          <a:p>
            <a:pPr>
              <a:defRPr/>
            </a:pPr>
            <a:fld id="{E436E801-47A9-4D99-9F03-E7CAACAA5F85}"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lang="fr-FR" smtClean="0"/>
              <a:t>Cliquez pour modifier le style du titre</a:t>
            </a:r>
            <a:endParaRPr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extLst/>
          </a:lstStyle>
          <a:p>
            <a:pPr>
              <a:defRPr/>
            </a:pPr>
            <a:endParaRPr lang="fr-FR"/>
          </a:p>
        </p:txBody>
      </p:sp>
      <p:sp>
        <p:nvSpPr>
          <p:cNvPr id="6" name="Espace réservé du pied de page 5"/>
          <p:cNvSpPr>
            <a:spLocks noGrp="1"/>
          </p:cNvSpPr>
          <p:nvPr>
            <p:ph type="ftr" sz="quarter" idx="11"/>
          </p:nvPr>
        </p:nvSpPr>
        <p:spPr/>
        <p:txBody>
          <a:bodyPr/>
          <a:lstStyle>
            <a:lvl1pPr>
              <a:defRPr/>
            </a:lvl1pPr>
            <a:extLst/>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extLst/>
          </a:lstStyle>
          <a:p>
            <a:pPr>
              <a:defRPr/>
            </a:pPr>
            <a:fld id="{1F20D479-E4BC-4DF6-97CE-FFA6620F7D6D}"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re 1"/>
          <p:cNvSpPr>
            <a:spLocks noGrp="1"/>
          </p:cNvSpPr>
          <p:nvPr>
            <p:ph type="title"/>
          </p:nvPr>
        </p:nvSpPr>
        <p:spPr>
          <a:xfrm>
            <a:off x="504824" y="512064"/>
            <a:ext cx="7772400" cy="914400"/>
          </a:xfrm>
        </p:spPr>
        <p:txBody>
          <a:bodyPr/>
          <a:lstStyle>
            <a:lvl1pPr>
              <a:defRPr sz="4000"/>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7" name="Espace réservé de la date 6"/>
          <p:cNvSpPr>
            <a:spLocks noGrp="1"/>
          </p:cNvSpPr>
          <p:nvPr>
            <p:ph type="dt" sz="half" idx="10"/>
          </p:nvPr>
        </p:nvSpPr>
        <p:spPr/>
        <p:txBody>
          <a:bodyPr/>
          <a:lstStyle>
            <a:lvl1pPr>
              <a:defRPr/>
            </a:lvl1pPr>
            <a:extLst/>
          </a:lstStyle>
          <a:p>
            <a:pPr>
              <a:defRPr/>
            </a:pPr>
            <a:endParaRPr lang="fr-FR"/>
          </a:p>
        </p:txBody>
      </p:sp>
      <p:sp>
        <p:nvSpPr>
          <p:cNvPr id="18" name="Espace réservé du pied de page 7"/>
          <p:cNvSpPr>
            <a:spLocks noGrp="1"/>
          </p:cNvSpPr>
          <p:nvPr>
            <p:ph type="ftr" sz="quarter" idx="11"/>
          </p:nvPr>
        </p:nvSpPr>
        <p:spPr/>
        <p:txBody>
          <a:bodyPr/>
          <a:lstStyle>
            <a:lvl1pPr>
              <a:defRPr/>
            </a:lvl1pPr>
            <a:extLst/>
          </a:lstStyle>
          <a:p>
            <a:pPr>
              <a:defRPr/>
            </a:pPr>
            <a:endParaRPr lang="fr-FR"/>
          </a:p>
        </p:txBody>
      </p:sp>
      <p:sp>
        <p:nvSpPr>
          <p:cNvPr id="19" name="Espace réservé du numéro de diapositive 8"/>
          <p:cNvSpPr>
            <a:spLocks noGrp="1"/>
          </p:cNvSpPr>
          <p:nvPr>
            <p:ph type="sldNum" sz="quarter" idx="12"/>
          </p:nvPr>
        </p:nvSpPr>
        <p:spPr/>
        <p:txBody>
          <a:bodyPr/>
          <a:lstStyle>
            <a:lvl1pPr>
              <a:defRPr/>
            </a:lvl1pPr>
            <a:extLst/>
          </a:lstStyle>
          <a:p>
            <a:pPr>
              <a:defRPr/>
            </a:pPr>
            <a:fld id="{3FBC5120-FA4A-4909-9D0B-594148CD1920}"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lang="fr-FR" smtClean="0"/>
              <a:t>Cliquez pour modifier le style du titre</a:t>
            </a:r>
            <a:endParaRPr lang="en-US"/>
          </a:p>
        </p:txBody>
      </p:sp>
      <p:sp>
        <p:nvSpPr>
          <p:cNvPr id="3" name="Espace réservé de la date 13"/>
          <p:cNvSpPr>
            <a:spLocks noGrp="1"/>
          </p:cNvSpPr>
          <p:nvPr>
            <p:ph type="dt" sz="half" idx="10"/>
          </p:nvPr>
        </p:nvSpPr>
        <p:spPr/>
        <p:txBody>
          <a:bodyPr/>
          <a:lstStyle>
            <a:lvl1pPr>
              <a:defRPr/>
            </a:lvl1pPr>
          </a:lstStyle>
          <a:p>
            <a:pPr>
              <a:defRPr/>
            </a:pPr>
            <a:endParaRPr lang="fr-FR"/>
          </a:p>
        </p:txBody>
      </p:sp>
      <p:sp>
        <p:nvSpPr>
          <p:cNvPr id="4" name="Espace réservé du pied de page 2"/>
          <p:cNvSpPr>
            <a:spLocks noGrp="1"/>
          </p:cNvSpPr>
          <p:nvPr>
            <p:ph type="ftr" sz="quarter" idx="11"/>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2"/>
          </p:nvPr>
        </p:nvSpPr>
        <p:spPr/>
        <p:txBody>
          <a:bodyPr/>
          <a:lstStyle>
            <a:lvl1pPr>
              <a:defRPr/>
            </a:lvl1pPr>
          </a:lstStyle>
          <a:p>
            <a:pPr>
              <a:defRPr/>
            </a:pPr>
            <a:fld id="{9630FB10-9747-4CC5-AFF2-3A23978A6A79}"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extLst/>
          </a:lstStyle>
          <a:p>
            <a:pPr>
              <a:defRPr/>
            </a:pPr>
            <a:endParaRPr lang="fr-FR"/>
          </a:p>
        </p:txBody>
      </p:sp>
      <p:sp>
        <p:nvSpPr>
          <p:cNvPr id="3" name="Espace réservé du pied de page 2"/>
          <p:cNvSpPr>
            <a:spLocks noGrp="1"/>
          </p:cNvSpPr>
          <p:nvPr>
            <p:ph type="ftr" sz="quarter" idx="11"/>
          </p:nvPr>
        </p:nvSpPr>
        <p:spPr/>
        <p:txBody>
          <a:bodyPr/>
          <a:lstStyle>
            <a:lvl1pPr>
              <a:defRPr/>
            </a:lvl1pPr>
            <a:extLst/>
          </a:lstStyle>
          <a:p>
            <a:pPr>
              <a:defRPr/>
            </a:pPr>
            <a:endParaRPr lang="fr-FR"/>
          </a:p>
        </p:txBody>
      </p:sp>
      <p:sp>
        <p:nvSpPr>
          <p:cNvPr id="4" name="Espace réservé du numéro de diapositive 3"/>
          <p:cNvSpPr>
            <a:spLocks noGrp="1"/>
          </p:cNvSpPr>
          <p:nvPr>
            <p:ph type="sldNum" sz="quarter" idx="12"/>
          </p:nvPr>
        </p:nvSpPr>
        <p:spPr/>
        <p:txBody>
          <a:bodyPr/>
          <a:lstStyle>
            <a:lvl1pPr>
              <a:defRPr/>
            </a:lvl1pPr>
            <a:extLst/>
          </a:lstStyle>
          <a:p>
            <a:pPr>
              <a:defRPr/>
            </a:pPr>
            <a:fld id="{91CE3465-9D4C-4132-B1E4-76F18FAD5570}"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8D131F71-5FA9-4038-89C2-3476CFF37D4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6" name="Connecteur droit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e 19"/>
          <p:cNvGrpSpPr>
            <a:grpSpLocks/>
          </p:cNvGrpSpPr>
          <p:nvPr/>
        </p:nvGrpSpPr>
        <p:grpSpPr bwMode="auto">
          <a:xfrm rot="5400000">
            <a:off x="8515351" y="1219200"/>
            <a:ext cx="131762" cy="128587"/>
            <a:chOff x="6668087" y="1297746"/>
            <a:chExt cx="161840" cy="156602"/>
          </a:xfrm>
        </p:grpSpPr>
        <p:cxnSp>
          <p:nvCxnSpPr>
            <p:cNvPr id="8" name="Connecteur droit 7"/>
            <p:cNvCxnSpPr/>
            <p:nvPr/>
          </p:nvCxnSpPr>
          <p:spPr>
            <a:xfrm rot="16200000">
              <a:off x="6663593" y="1263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rot="5400000" flipH="1">
              <a:off x="6744513" y="1262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e 25"/>
          <p:cNvGrpSpPr>
            <a:grpSpLocks/>
          </p:cNvGrpSpPr>
          <p:nvPr/>
        </p:nvGrpSpPr>
        <p:grpSpPr bwMode="auto">
          <a:xfrm rot="5400000">
            <a:off x="8667751" y="1371600"/>
            <a:ext cx="131762" cy="128587"/>
            <a:chOff x="6668087" y="1297746"/>
            <a:chExt cx="161840" cy="156602"/>
          </a:xfrm>
        </p:grpSpPr>
        <p:cxnSp>
          <p:nvCxnSpPr>
            <p:cNvPr id="12" name="Connecteur droit 11"/>
            <p:cNvCxnSpPr/>
            <p:nvPr/>
          </p:nvCxnSpPr>
          <p:spPr>
            <a:xfrm rot="16200000">
              <a:off x="6663593" y="1263574"/>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rot="5400000" flipH="1">
              <a:off x="6744513" y="12625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e 29"/>
          <p:cNvGrpSpPr>
            <a:grpSpLocks/>
          </p:cNvGrpSpPr>
          <p:nvPr/>
        </p:nvGrpSpPr>
        <p:grpSpPr bwMode="auto">
          <a:xfrm rot="5400000">
            <a:off x="8320087" y="1474788"/>
            <a:ext cx="131763" cy="128588"/>
            <a:chOff x="6668087" y="1297746"/>
            <a:chExt cx="161840" cy="156602"/>
          </a:xfrm>
        </p:grpSpPr>
        <p:cxnSp>
          <p:nvCxnSpPr>
            <p:cNvPr id="16" name="Connecteur droit 15"/>
            <p:cNvCxnSpPr/>
            <p:nvPr/>
          </p:nvCxnSpPr>
          <p:spPr>
            <a:xfrm rot="16200000">
              <a:off x="6663592" y="1263573"/>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rot="5400000" flipH="1">
              <a:off x="6744512" y="1262598"/>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lang="fr-FR" smtClean="0"/>
              <a:t>Cliquez pour modifier le style du titre</a:t>
            </a:r>
            <a:endParaRPr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fr-FR" noProof="0" smtClean="0"/>
              <a:t>Cliquez sur l'icône pour ajouter une image</a:t>
            </a:r>
            <a:endParaRPr lang="en-US" noProof="0"/>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19" name="Espace réservé de la date 4"/>
          <p:cNvSpPr>
            <a:spLocks noGrp="1"/>
          </p:cNvSpPr>
          <p:nvPr>
            <p:ph type="dt" sz="half" idx="10"/>
          </p:nvPr>
        </p:nvSpPr>
        <p:spPr>
          <a:xfrm>
            <a:off x="6477000" y="55563"/>
            <a:ext cx="2133600" cy="365125"/>
          </a:xfrm>
        </p:spPr>
        <p:txBody>
          <a:bodyPr/>
          <a:lstStyle>
            <a:lvl1pPr>
              <a:defRPr/>
            </a:lvl1pPr>
            <a:extLst/>
          </a:lstStyle>
          <a:p>
            <a:pPr>
              <a:defRPr/>
            </a:pPr>
            <a:endParaRPr lang="fr-FR"/>
          </a:p>
        </p:txBody>
      </p:sp>
      <p:sp>
        <p:nvSpPr>
          <p:cNvPr id="20" name="Espace réservé du pied de page 5"/>
          <p:cNvSpPr>
            <a:spLocks noGrp="1"/>
          </p:cNvSpPr>
          <p:nvPr>
            <p:ph type="ftr" sz="quarter" idx="11"/>
          </p:nvPr>
        </p:nvSpPr>
        <p:spPr>
          <a:xfrm>
            <a:off x="914400" y="55563"/>
            <a:ext cx="5562600" cy="365125"/>
          </a:xfrm>
        </p:spPr>
        <p:txBody>
          <a:bodyPr/>
          <a:lstStyle>
            <a:lvl1pPr>
              <a:defRPr/>
            </a:lvl1pPr>
            <a:extLst/>
          </a:lstStyle>
          <a:p>
            <a:pPr>
              <a:defRPr/>
            </a:pPr>
            <a:endParaRPr lang="fr-FR"/>
          </a:p>
        </p:txBody>
      </p:sp>
      <p:sp>
        <p:nvSpPr>
          <p:cNvPr id="21" name="Espace réservé du numéro de diapositive 6"/>
          <p:cNvSpPr>
            <a:spLocks noGrp="1"/>
          </p:cNvSpPr>
          <p:nvPr>
            <p:ph type="sldNum" sz="quarter" idx="12"/>
          </p:nvPr>
        </p:nvSpPr>
        <p:spPr>
          <a:xfrm>
            <a:off x="8610600" y="55563"/>
            <a:ext cx="457200" cy="365125"/>
          </a:xfrm>
        </p:spPr>
        <p:txBody>
          <a:bodyPr/>
          <a:lstStyle>
            <a:lvl1pPr>
              <a:defRPr/>
            </a:lvl1pPr>
            <a:extLst/>
          </a:lstStyle>
          <a:p>
            <a:pPr>
              <a:defRPr/>
            </a:pPr>
            <a:fld id="{F7449590-D85A-4479-971C-4A265FFBD50B}"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30755"/>
        </a:solidFill>
        <a:effectLst/>
      </p:bgPr>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Espace réservé du titre 21"/>
          <p:cNvSpPr>
            <a:spLocks noGrp="1"/>
          </p:cNvSpPr>
          <p:nvPr>
            <p:ph type="title"/>
          </p:nvPr>
        </p:nvSpPr>
        <p:spPr>
          <a:xfrm>
            <a:off x="914400" y="512763"/>
            <a:ext cx="7772400" cy="914400"/>
          </a:xfrm>
          <a:prstGeom prst="rect">
            <a:avLst/>
          </a:prstGeom>
        </p:spPr>
        <p:txBody>
          <a:bodyPr vert="horz" anchor="t">
            <a:noAutofit/>
          </a:bodyPr>
          <a:lstStyle>
            <a:extLst/>
          </a:lstStyle>
          <a:p>
            <a:r>
              <a:rPr lang="fr-FR" smtClean="0"/>
              <a:t>Cliquez pour modifier le style du titre</a:t>
            </a:r>
            <a:endParaRPr lang="en-US"/>
          </a:p>
        </p:txBody>
      </p:sp>
      <p:sp>
        <p:nvSpPr>
          <p:cNvPr id="1036" name="Espace réservé du texte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latin typeface="Arial" charset="0"/>
                <a:cs typeface="Arial" charset="0"/>
              </a:defRPr>
            </a:lvl1pPr>
            <a:extLst/>
          </a:lstStyle>
          <a:p>
            <a:pPr>
              <a:defRPr/>
            </a:pPr>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latin typeface="Arial" charset="0"/>
                <a:cs typeface="Arial" charset="0"/>
              </a:defRPr>
            </a:lvl1pPr>
            <a:extLst/>
          </a:lstStyle>
          <a:p>
            <a:pPr>
              <a:defRPr/>
            </a:pPr>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latin typeface="Arial" charset="0"/>
                <a:cs typeface="Arial" charset="0"/>
              </a:defRPr>
            </a:lvl1pPr>
            <a:extLst/>
          </a:lstStyle>
          <a:p>
            <a:pPr>
              <a:defRPr/>
            </a:pPr>
            <a:fld id="{E735CB55-2800-46B7-8AD8-37664F678A89}" type="slidenum">
              <a:rPr lang="fr-FR"/>
              <a:pPr>
                <a:defRPr/>
              </a:pPr>
              <a:t>‹N°›</a:t>
            </a:fld>
            <a:endParaRPr lang="fr-FR"/>
          </a:p>
        </p:txBody>
      </p:sp>
    </p:spTree>
  </p:cSld>
  <p:clrMap bg1="dk1" tx1="lt1" bg2="dk2" tx2="lt2" accent1="accent1" accent2="accent2" accent3="accent3" accent4="accent4" accent5="accent5" accent6="accent6" hlink="hlink" folHlink="folHlink"/>
  <p:sldLayoutIdLst>
    <p:sldLayoutId id="2147484280" r:id="rId1"/>
    <p:sldLayoutId id="2147484281" r:id="rId2"/>
    <p:sldLayoutId id="2147484282" r:id="rId3"/>
    <p:sldLayoutId id="2147484283" r:id="rId4"/>
    <p:sldLayoutId id="2147484284" r:id="rId5"/>
    <p:sldLayoutId id="2147484285" r:id="rId6"/>
    <p:sldLayoutId id="2147484286" r:id="rId7"/>
    <p:sldLayoutId id="2147484287" r:id="rId8"/>
    <p:sldLayoutId id="2147484288" r:id="rId9"/>
    <p:sldLayoutId id="2147484289" r:id="rId10"/>
    <p:sldLayoutId id="2147484290" r:id="rId11"/>
    <p:sldLayoutId id="2147484291" r:id="rId12"/>
  </p:sldLayoutIdLst>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ante-medecine.commentcamarche.net/faq/1942-hypertension-arterielle-symptomes-tension-elevee" TargetMode="External"/><Relationship Id="rId2" Type="http://schemas.openxmlformats.org/officeDocument/2006/relationships/hyperlink" Target="http://sante-medecine.commentcamarche.net/faq/14145-rein-definition" TargetMode="External"/><Relationship Id="rId1" Type="http://schemas.openxmlformats.org/officeDocument/2006/relationships/slideLayout" Target="../slideLayouts/slideLayout2.xml"/><Relationship Id="rId5" Type="http://schemas.openxmlformats.org/officeDocument/2006/relationships/hyperlink" Target="http://sante-medecine.commentcamarche.net/faq/42-the-vert-bienfaits" TargetMode="External"/><Relationship Id="rId4" Type="http://schemas.openxmlformats.org/officeDocument/2006/relationships/hyperlink" Target="http://sante-medecine.commentcamarche.net/faq/5882-insuffisance-cardiaque-gauche-et-droit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ZoneTexte 6"/>
          <p:cNvSpPr txBox="1">
            <a:spLocks noChangeArrowheads="1"/>
          </p:cNvSpPr>
          <p:nvPr/>
        </p:nvSpPr>
        <p:spPr bwMode="auto">
          <a:xfrm>
            <a:off x="1042988" y="2349500"/>
            <a:ext cx="7194550" cy="1200150"/>
          </a:xfrm>
          <a:prstGeom prst="rect">
            <a:avLst/>
          </a:prstGeom>
          <a:noFill/>
          <a:ln w="9525">
            <a:noFill/>
            <a:miter lim="800000"/>
            <a:headEnd/>
            <a:tailEnd/>
          </a:ln>
        </p:spPr>
        <p:txBody>
          <a:bodyPr>
            <a:spAutoFit/>
          </a:bodyPr>
          <a:lstStyle/>
          <a:p>
            <a:pPr algn="ctr"/>
            <a:r>
              <a:rPr lang="fr-FR" sz="7200" b="1">
                <a:solidFill>
                  <a:srgbClr val="FFFF00"/>
                </a:solidFill>
                <a:latin typeface="Calibri" pitchFamily="34" charset="0"/>
              </a:rPr>
              <a:t>LES DIURETIQUES</a:t>
            </a:r>
          </a:p>
        </p:txBody>
      </p:sp>
      <p:sp>
        <p:nvSpPr>
          <p:cNvPr id="14339" name="ZoneTexte 2"/>
          <p:cNvSpPr txBox="1">
            <a:spLocks noChangeArrowheads="1"/>
          </p:cNvSpPr>
          <p:nvPr/>
        </p:nvSpPr>
        <p:spPr bwMode="auto">
          <a:xfrm>
            <a:off x="4357688" y="5229225"/>
            <a:ext cx="3638550" cy="461963"/>
          </a:xfrm>
          <a:prstGeom prst="rect">
            <a:avLst/>
          </a:prstGeom>
          <a:noFill/>
          <a:ln w="9525">
            <a:noFill/>
            <a:miter lim="800000"/>
            <a:headEnd/>
            <a:tailEnd/>
          </a:ln>
        </p:spPr>
        <p:txBody>
          <a:bodyPr wrap="none">
            <a:spAutoFit/>
          </a:bodyPr>
          <a:lstStyle/>
          <a:p>
            <a:r>
              <a:rPr lang="fr-FR" sz="2400" b="1"/>
              <a:t>Dr. BOULFOUL/HMRUO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188913"/>
            <a:ext cx="7772400" cy="914400"/>
          </a:xfrm>
        </p:spPr>
        <p:txBody>
          <a:bodyPr/>
          <a:lstStyle/>
          <a:p>
            <a:pPr>
              <a:defRPr/>
            </a:pPr>
            <a:r>
              <a:rPr lang="fr-FR" sz="2800" b="1" dirty="0" smtClean="0"/>
              <a:t>Mécanismes de réabsorption du Na dans le tubule rénal</a:t>
            </a:r>
            <a:r>
              <a:rPr lang="fr-FR" dirty="0" smtClean="0"/>
              <a:t/>
            </a:r>
            <a:br>
              <a:rPr lang="fr-FR" dirty="0" smtClean="0"/>
            </a:br>
            <a:endParaRPr lang="fr-FR" dirty="0"/>
          </a:p>
        </p:txBody>
      </p:sp>
      <p:pic>
        <p:nvPicPr>
          <p:cNvPr id="23555" name="Espace réservé du contenu 3" descr="http://www.cuen.fr/umvf/IMG/gif/fig1diu.gif"/>
          <p:cNvPicPr>
            <a:picLocks noGrp="1"/>
          </p:cNvPicPr>
          <p:nvPr>
            <p:ph idx="1"/>
          </p:nvPr>
        </p:nvPicPr>
        <p:blipFill>
          <a:blip r:embed="rId2" cstate="print"/>
          <a:srcRect/>
          <a:stretch>
            <a:fillRect/>
          </a:stretch>
        </p:blipFill>
        <p:spPr>
          <a:xfrm>
            <a:off x="1528763" y="3141663"/>
            <a:ext cx="6115050" cy="3527425"/>
          </a:xfrm>
        </p:spPr>
      </p:pic>
      <p:sp>
        <p:nvSpPr>
          <p:cNvPr id="23556" name="Rectangle 3"/>
          <p:cNvSpPr>
            <a:spLocks noChangeArrowheads="1"/>
          </p:cNvSpPr>
          <p:nvPr/>
        </p:nvSpPr>
        <p:spPr bwMode="auto">
          <a:xfrm>
            <a:off x="611188" y="1341438"/>
            <a:ext cx="8137525" cy="1568450"/>
          </a:xfrm>
          <a:prstGeom prst="rect">
            <a:avLst/>
          </a:prstGeom>
          <a:noFill/>
          <a:ln w="9525">
            <a:noFill/>
            <a:miter lim="800000"/>
            <a:headEnd/>
            <a:tailEnd/>
          </a:ln>
        </p:spPr>
        <p:txBody>
          <a:bodyPr>
            <a:spAutoFit/>
          </a:bodyPr>
          <a:lstStyle/>
          <a:p>
            <a:r>
              <a:rPr lang="fr-FR" sz="2400"/>
              <a:t>Toutes les cellules qui transportent le sodium possèdent des </a:t>
            </a:r>
            <a:r>
              <a:rPr lang="fr-FR" sz="2400" b="1"/>
              <a:t>pompes Na-K ATPase</a:t>
            </a:r>
            <a:r>
              <a:rPr lang="fr-FR" sz="2400"/>
              <a:t> dépendantes sur leur membrane. Ces pompes sont indispensables au transport du sodium.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contenu 2"/>
          <p:cNvSpPr>
            <a:spLocks noGrp="1"/>
          </p:cNvSpPr>
          <p:nvPr>
            <p:ph idx="1"/>
          </p:nvPr>
        </p:nvSpPr>
        <p:spPr>
          <a:xfrm>
            <a:off x="642938" y="1428750"/>
            <a:ext cx="7772400" cy="4572000"/>
          </a:xfrm>
        </p:spPr>
        <p:txBody>
          <a:bodyPr/>
          <a:lstStyle/>
          <a:p>
            <a:pPr>
              <a:buFont typeface="Wingdings" pitchFamily="2" charset="2"/>
              <a:buChar char="q"/>
            </a:pPr>
            <a:r>
              <a:rPr lang="fr-FR" smtClean="0"/>
              <a:t>La totalité du sodium plasmatique est filtrée par le rein: glomérule: (Urine Primitive)</a:t>
            </a:r>
          </a:p>
          <a:p>
            <a:pPr>
              <a:buFont typeface="Wingdings" pitchFamily="2" charset="2"/>
              <a:buChar char="q"/>
            </a:pPr>
            <a:r>
              <a:rPr lang="fr-FR" smtClean="0"/>
              <a:t>1% seulement est excrété (Urine Définitive)</a:t>
            </a:r>
          </a:p>
          <a:p>
            <a:pPr>
              <a:buFont typeface="Wingdings" pitchFamily="2" charset="2"/>
              <a:buChar char="q"/>
            </a:pPr>
            <a:r>
              <a:rPr lang="fr-FR" smtClean="0"/>
              <a:t>ceci veut dire que 99 % de ce sodium sont réabsorbés par un fantastique travail de réabsorption: tubule. </a:t>
            </a:r>
          </a:p>
          <a:p>
            <a:pPr>
              <a:buFont typeface="Wingdings" pitchFamily="2" charset="2"/>
              <a:buNone/>
            </a:pPr>
            <a:endParaRPr lang="fr-FR" smtClean="0">
              <a:solidFill>
                <a:srgbClr val="FF3300"/>
              </a:solidFill>
            </a:endParaRPr>
          </a:p>
        </p:txBody>
      </p:sp>
      <p:sp>
        <p:nvSpPr>
          <p:cNvPr id="24579" name="Rectangle 2"/>
          <p:cNvSpPr>
            <a:spLocks noChangeArrowheads="1"/>
          </p:cNvSpPr>
          <p:nvPr/>
        </p:nvSpPr>
        <p:spPr bwMode="auto">
          <a:xfrm>
            <a:off x="0" y="344488"/>
            <a:ext cx="9099550" cy="584200"/>
          </a:xfrm>
          <a:prstGeom prst="rect">
            <a:avLst/>
          </a:prstGeom>
          <a:noFill/>
          <a:ln w="9525">
            <a:noFill/>
            <a:miter lim="800000"/>
            <a:headEnd/>
            <a:tailEnd/>
          </a:ln>
        </p:spPr>
        <p:txBody>
          <a:bodyPr>
            <a:spAutoFit/>
          </a:bodyPr>
          <a:lstStyle/>
          <a:p>
            <a:pPr algn="ctr"/>
            <a:r>
              <a:rPr lang="fr-FR" sz="3200" b="1">
                <a:solidFill>
                  <a:schemeClr val="tx2"/>
                </a:solidFill>
              </a:rPr>
              <a:t>Réabsorption du Na dans le tubule rénal</a:t>
            </a:r>
            <a:endParaRPr lang="fr-FR" sz="320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reeform 20"/>
          <p:cNvSpPr>
            <a:spLocks/>
          </p:cNvSpPr>
          <p:nvPr/>
        </p:nvSpPr>
        <p:spPr bwMode="auto">
          <a:xfrm>
            <a:off x="827088" y="4941888"/>
            <a:ext cx="7512050" cy="1658937"/>
          </a:xfrm>
          <a:custGeom>
            <a:avLst/>
            <a:gdLst>
              <a:gd name="T0" fmla="*/ 2147483647 w 3549"/>
              <a:gd name="T1" fmla="*/ 2147483647 h 1394"/>
              <a:gd name="T2" fmla="*/ 2147483647 w 3549"/>
              <a:gd name="T3" fmla="*/ 2147483647 h 1394"/>
              <a:gd name="T4" fmla="*/ 2147483647 w 3549"/>
              <a:gd name="T5" fmla="*/ 2147483647 h 1394"/>
              <a:gd name="T6" fmla="*/ 2147483647 w 3549"/>
              <a:gd name="T7" fmla="*/ 2147483647 h 1394"/>
              <a:gd name="T8" fmla="*/ 2147483647 w 3549"/>
              <a:gd name="T9" fmla="*/ 2147483647 h 1394"/>
              <a:gd name="T10" fmla="*/ 2147483647 w 3549"/>
              <a:gd name="T11" fmla="*/ 2147483647 h 1394"/>
              <a:gd name="T12" fmla="*/ 2147483647 w 3549"/>
              <a:gd name="T13" fmla="*/ 2147483647 h 1394"/>
              <a:gd name="T14" fmla="*/ 2147483647 w 3549"/>
              <a:gd name="T15" fmla="*/ 2147483647 h 1394"/>
              <a:gd name="T16" fmla="*/ 2147483647 w 3549"/>
              <a:gd name="T17" fmla="*/ 2147483647 h 1394"/>
              <a:gd name="T18" fmla="*/ 2147483647 w 3549"/>
              <a:gd name="T19" fmla="*/ 2147483647 h 1394"/>
              <a:gd name="T20" fmla="*/ 2147483647 w 3549"/>
              <a:gd name="T21" fmla="*/ 2147483647 h 1394"/>
              <a:gd name="T22" fmla="*/ 2147483647 w 3549"/>
              <a:gd name="T23" fmla="*/ 2147483647 h 1394"/>
              <a:gd name="T24" fmla="*/ 2147483647 w 3549"/>
              <a:gd name="T25" fmla="*/ 2147483647 h 1394"/>
              <a:gd name="T26" fmla="*/ 2147483647 w 3549"/>
              <a:gd name="T27" fmla="*/ 2147483647 h 1394"/>
              <a:gd name="T28" fmla="*/ 2147483647 w 3549"/>
              <a:gd name="T29" fmla="*/ 2147483647 h 1394"/>
              <a:gd name="T30" fmla="*/ 2147483647 w 3549"/>
              <a:gd name="T31" fmla="*/ 2147483647 h 1394"/>
              <a:gd name="T32" fmla="*/ 2147483647 w 3549"/>
              <a:gd name="T33" fmla="*/ 2147483647 h 1394"/>
              <a:gd name="T34" fmla="*/ 2147483647 w 3549"/>
              <a:gd name="T35" fmla="*/ 2147483647 h 1394"/>
              <a:gd name="T36" fmla="*/ 2147483647 w 3549"/>
              <a:gd name="T37" fmla="*/ 2147483647 h 1394"/>
              <a:gd name="T38" fmla="*/ 2147483647 w 3549"/>
              <a:gd name="T39" fmla="*/ 2147483647 h 1394"/>
              <a:gd name="T40" fmla="*/ 2147483647 w 3549"/>
              <a:gd name="T41" fmla="*/ 2147483647 h 1394"/>
              <a:gd name="T42" fmla="*/ 2147483647 w 3549"/>
              <a:gd name="T43" fmla="*/ 2147483647 h 1394"/>
              <a:gd name="T44" fmla="*/ 2147483647 w 3549"/>
              <a:gd name="T45" fmla="*/ 2147483647 h 1394"/>
              <a:gd name="T46" fmla="*/ 2147483647 w 3549"/>
              <a:gd name="T47" fmla="*/ 2147483647 h 1394"/>
              <a:gd name="T48" fmla="*/ 2147483647 w 3549"/>
              <a:gd name="T49" fmla="*/ 2147483647 h 1394"/>
              <a:gd name="T50" fmla="*/ 2147483647 w 3549"/>
              <a:gd name="T51" fmla="*/ 2147483647 h 1394"/>
              <a:gd name="T52" fmla="*/ 2147483647 w 3549"/>
              <a:gd name="T53" fmla="*/ 2147483647 h 1394"/>
              <a:gd name="T54" fmla="*/ 2147483647 w 3549"/>
              <a:gd name="T55" fmla="*/ 2147483647 h 1394"/>
              <a:gd name="T56" fmla="*/ 2147483647 w 3549"/>
              <a:gd name="T57" fmla="*/ 2147483647 h 1394"/>
              <a:gd name="T58" fmla="*/ 2147483647 w 3549"/>
              <a:gd name="T59" fmla="*/ 2147483647 h 1394"/>
              <a:gd name="T60" fmla="*/ 2147483647 w 3549"/>
              <a:gd name="T61" fmla="*/ 2147483647 h 1394"/>
              <a:gd name="T62" fmla="*/ 2147483647 w 3549"/>
              <a:gd name="T63" fmla="*/ 2147483647 h 1394"/>
              <a:gd name="T64" fmla="*/ 2147483647 w 3549"/>
              <a:gd name="T65" fmla="*/ 2147483647 h 1394"/>
              <a:gd name="T66" fmla="*/ 2147483647 w 3549"/>
              <a:gd name="T67" fmla="*/ 2147483647 h 1394"/>
              <a:gd name="T68" fmla="*/ 2147483647 w 3549"/>
              <a:gd name="T69" fmla="*/ 2147483647 h 1394"/>
              <a:gd name="T70" fmla="*/ 2147483647 w 3549"/>
              <a:gd name="T71" fmla="*/ 2147483647 h 1394"/>
              <a:gd name="T72" fmla="*/ 2147483647 w 3549"/>
              <a:gd name="T73" fmla="*/ 2147483647 h 1394"/>
              <a:gd name="T74" fmla="*/ 2147483647 w 3549"/>
              <a:gd name="T75" fmla="*/ 2147483647 h 1394"/>
              <a:gd name="T76" fmla="*/ 2147483647 w 3549"/>
              <a:gd name="T77" fmla="*/ 2147483647 h 1394"/>
              <a:gd name="T78" fmla="*/ 2147483647 w 3549"/>
              <a:gd name="T79" fmla="*/ 2147483647 h 1394"/>
              <a:gd name="T80" fmla="*/ 2147483647 w 3549"/>
              <a:gd name="T81" fmla="*/ 2147483647 h 1394"/>
              <a:gd name="T82" fmla="*/ 2147483647 w 3549"/>
              <a:gd name="T83" fmla="*/ 2147483647 h 1394"/>
              <a:gd name="T84" fmla="*/ 2147483647 w 3549"/>
              <a:gd name="T85" fmla="*/ 2147483647 h 1394"/>
              <a:gd name="T86" fmla="*/ 2147483647 w 3549"/>
              <a:gd name="T87" fmla="*/ 2147483647 h 1394"/>
              <a:gd name="T88" fmla="*/ 2147483647 w 3549"/>
              <a:gd name="T89" fmla="*/ 2147483647 h 1394"/>
              <a:gd name="T90" fmla="*/ 2147483647 w 3549"/>
              <a:gd name="T91" fmla="*/ 2147483647 h 1394"/>
              <a:gd name="T92" fmla="*/ 2147483647 w 3549"/>
              <a:gd name="T93" fmla="*/ 2147483647 h 1394"/>
              <a:gd name="T94" fmla="*/ 2147483647 w 3549"/>
              <a:gd name="T95" fmla="*/ 2147483647 h 1394"/>
              <a:gd name="T96" fmla="*/ 2147483647 w 3549"/>
              <a:gd name="T97" fmla="*/ 2147483647 h 1394"/>
              <a:gd name="T98" fmla="*/ 2147483647 w 3549"/>
              <a:gd name="T99" fmla="*/ 2147483647 h 1394"/>
              <a:gd name="T100" fmla="*/ 2147483647 w 3549"/>
              <a:gd name="T101" fmla="*/ 2147483647 h 1394"/>
              <a:gd name="T102" fmla="*/ 2147483647 w 3549"/>
              <a:gd name="T103" fmla="*/ 2147483647 h 1394"/>
              <a:gd name="T104" fmla="*/ 2147483647 w 3549"/>
              <a:gd name="T105" fmla="*/ 2147483647 h 1394"/>
              <a:gd name="T106" fmla="*/ 2147483647 w 3549"/>
              <a:gd name="T107" fmla="*/ 2147483647 h 1394"/>
              <a:gd name="T108" fmla="*/ 2147483647 w 3549"/>
              <a:gd name="T109" fmla="*/ 2147483647 h 1394"/>
              <a:gd name="T110" fmla="*/ 2147483647 w 3549"/>
              <a:gd name="T111" fmla="*/ 2147483647 h 1394"/>
              <a:gd name="T112" fmla="*/ 2147483647 w 3549"/>
              <a:gd name="T113" fmla="*/ 2147483647 h 1394"/>
              <a:gd name="T114" fmla="*/ 2147483647 w 3549"/>
              <a:gd name="T115" fmla="*/ 2147483647 h 1394"/>
              <a:gd name="T116" fmla="*/ 2147483647 w 3549"/>
              <a:gd name="T117" fmla="*/ 2147483647 h 1394"/>
              <a:gd name="T118" fmla="*/ 2147483647 w 3549"/>
              <a:gd name="T119" fmla="*/ 2147483647 h 1394"/>
              <a:gd name="T120" fmla="*/ 2147483647 w 3549"/>
              <a:gd name="T121" fmla="*/ 2147483647 h 1394"/>
              <a:gd name="T122" fmla="*/ 2147483647 w 3549"/>
              <a:gd name="T123" fmla="*/ 2147483647 h 13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549"/>
              <a:gd name="T187" fmla="*/ 0 h 1394"/>
              <a:gd name="T188" fmla="*/ 3549 w 3549"/>
              <a:gd name="T189" fmla="*/ 1394 h 13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549" h="1394">
                <a:moveTo>
                  <a:pt x="64" y="597"/>
                </a:moveTo>
                <a:cubicBezTo>
                  <a:pt x="58" y="616"/>
                  <a:pt x="51" y="636"/>
                  <a:pt x="45" y="655"/>
                </a:cubicBezTo>
                <a:cubicBezTo>
                  <a:pt x="33" y="691"/>
                  <a:pt x="119" y="705"/>
                  <a:pt x="141" y="712"/>
                </a:cubicBezTo>
                <a:cubicBezTo>
                  <a:pt x="159" y="709"/>
                  <a:pt x="199" y="704"/>
                  <a:pt x="218" y="693"/>
                </a:cubicBezTo>
                <a:cubicBezTo>
                  <a:pt x="312" y="641"/>
                  <a:pt x="240" y="665"/>
                  <a:pt x="314" y="645"/>
                </a:cubicBezTo>
                <a:cubicBezTo>
                  <a:pt x="360" y="615"/>
                  <a:pt x="386" y="562"/>
                  <a:pt x="420" y="520"/>
                </a:cubicBezTo>
                <a:cubicBezTo>
                  <a:pt x="424" y="516"/>
                  <a:pt x="448" y="475"/>
                  <a:pt x="458" y="472"/>
                </a:cubicBezTo>
                <a:cubicBezTo>
                  <a:pt x="486" y="464"/>
                  <a:pt x="515" y="466"/>
                  <a:pt x="544" y="463"/>
                </a:cubicBezTo>
                <a:cubicBezTo>
                  <a:pt x="584" y="449"/>
                  <a:pt x="583" y="433"/>
                  <a:pt x="612" y="405"/>
                </a:cubicBezTo>
                <a:cubicBezTo>
                  <a:pt x="636" y="358"/>
                  <a:pt x="648" y="351"/>
                  <a:pt x="698" y="338"/>
                </a:cubicBezTo>
                <a:cubicBezTo>
                  <a:pt x="714" y="344"/>
                  <a:pt x="731" y="348"/>
                  <a:pt x="746" y="357"/>
                </a:cubicBezTo>
                <a:cubicBezTo>
                  <a:pt x="788" y="383"/>
                  <a:pt x="772" y="408"/>
                  <a:pt x="823" y="424"/>
                </a:cubicBezTo>
                <a:cubicBezTo>
                  <a:pt x="860" y="481"/>
                  <a:pt x="885" y="461"/>
                  <a:pt x="957" y="453"/>
                </a:cubicBezTo>
                <a:cubicBezTo>
                  <a:pt x="979" y="386"/>
                  <a:pt x="969" y="415"/>
                  <a:pt x="986" y="367"/>
                </a:cubicBezTo>
                <a:cubicBezTo>
                  <a:pt x="996" y="337"/>
                  <a:pt x="1072" y="328"/>
                  <a:pt x="1072" y="328"/>
                </a:cubicBezTo>
                <a:cubicBezTo>
                  <a:pt x="1153" y="356"/>
                  <a:pt x="1138" y="426"/>
                  <a:pt x="1226" y="453"/>
                </a:cubicBezTo>
                <a:cubicBezTo>
                  <a:pt x="1245" y="450"/>
                  <a:pt x="1266" y="451"/>
                  <a:pt x="1284" y="444"/>
                </a:cubicBezTo>
                <a:cubicBezTo>
                  <a:pt x="1293" y="441"/>
                  <a:pt x="1295" y="429"/>
                  <a:pt x="1303" y="424"/>
                </a:cubicBezTo>
                <a:cubicBezTo>
                  <a:pt x="1312" y="419"/>
                  <a:pt x="1322" y="418"/>
                  <a:pt x="1332" y="415"/>
                </a:cubicBezTo>
                <a:cubicBezTo>
                  <a:pt x="1360" y="372"/>
                  <a:pt x="1390" y="363"/>
                  <a:pt x="1437" y="348"/>
                </a:cubicBezTo>
                <a:cubicBezTo>
                  <a:pt x="1500" y="368"/>
                  <a:pt x="1477" y="429"/>
                  <a:pt x="1485" y="492"/>
                </a:cubicBezTo>
                <a:cubicBezTo>
                  <a:pt x="1490" y="527"/>
                  <a:pt x="1513" y="635"/>
                  <a:pt x="1543" y="655"/>
                </a:cubicBezTo>
                <a:cubicBezTo>
                  <a:pt x="1554" y="662"/>
                  <a:pt x="1568" y="661"/>
                  <a:pt x="1581" y="664"/>
                </a:cubicBezTo>
                <a:cubicBezTo>
                  <a:pt x="1594" y="703"/>
                  <a:pt x="1596" y="736"/>
                  <a:pt x="1620" y="770"/>
                </a:cubicBezTo>
                <a:cubicBezTo>
                  <a:pt x="1626" y="789"/>
                  <a:pt x="1628" y="811"/>
                  <a:pt x="1639" y="828"/>
                </a:cubicBezTo>
                <a:cubicBezTo>
                  <a:pt x="1645" y="838"/>
                  <a:pt x="1664" y="836"/>
                  <a:pt x="1668" y="847"/>
                </a:cubicBezTo>
                <a:cubicBezTo>
                  <a:pt x="1733" y="1010"/>
                  <a:pt x="1628" y="860"/>
                  <a:pt x="1706" y="962"/>
                </a:cubicBezTo>
                <a:cubicBezTo>
                  <a:pt x="1734" y="1043"/>
                  <a:pt x="1755" y="1124"/>
                  <a:pt x="1831" y="1173"/>
                </a:cubicBezTo>
                <a:cubicBezTo>
                  <a:pt x="1850" y="1170"/>
                  <a:pt x="1870" y="1171"/>
                  <a:pt x="1888" y="1164"/>
                </a:cubicBezTo>
                <a:cubicBezTo>
                  <a:pt x="1912" y="1155"/>
                  <a:pt x="1908" y="1134"/>
                  <a:pt x="1917" y="1116"/>
                </a:cubicBezTo>
                <a:cubicBezTo>
                  <a:pt x="1930" y="1090"/>
                  <a:pt x="1937" y="1086"/>
                  <a:pt x="1956" y="1068"/>
                </a:cubicBezTo>
                <a:cubicBezTo>
                  <a:pt x="1975" y="1011"/>
                  <a:pt x="1998" y="974"/>
                  <a:pt x="2032" y="924"/>
                </a:cubicBezTo>
                <a:cubicBezTo>
                  <a:pt x="2038" y="916"/>
                  <a:pt x="2052" y="919"/>
                  <a:pt x="2061" y="914"/>
                </a:cubicBezTo>
                <a:cubicBezTo>
                  <a:pt x="2071" y="909"/>
                  <a:pt x="2080" y="901"/>
                  <a:pt x="2090" y="895"/>
                </a:cubicBezTo>
                <a:cubicBezTo>
                  <a:pt x="2133" y="829"/>
                  <a:pt x="2111" y="853"/>
                  <a:pt x="2148" y="818"/>
                </a:cubicBezTo>
                <a:cubicBezTo>
                  <a:pt x="2166" y="763"/>
                  <a:pt x="2184" y="741"/>
                  <a:pt x="2215" y="693"/>
                </a:cubicBezTo>
                <a:cubicBezTo>
                  <a:pt x="2240" y="612"/>
                  <a:pt x="2204" y="711"/>
                  <a:pt x="2244" y="645"/>
                </a:cubicBezTo>
                <a:cubicBezTo>
                  <a:pt x="2254" y="628"/>
                  <a:pt x="2254" y="606"/>
                  <a:pt x="2263" y="588"/>
                </a:cubicBezTo>
                <a:cubicBezTo>
                  <a:pt x="2278" y="559"/>
                  <a:pt x="2293" y="529"/>
                  <a:pt x="2311" y="501"/>
                </a:cubicBezTo>
                <a:cubicBezTo>
                  <a:pt x="2333" y="429"/>
                  <a:pt x="2367" y="317"/>
                  <a:pt x="2445" y="290"/>
                </a:cubicBezTo>
                <a:cubicBezTo>
                  <a:pt x="2455" y="296"/>
                  <a:pt x="2467" y="300"/>
                  <a:pt x="2474" y="309"/>
                </a:cubicBezTo>
                <a:cubicBezTo>
                  <a:pt x="2513" y="357"/>
                  <a:pt x="2449" y="320"/>
                  <a:pt x="2503" y="367"/>
                </a:cubicBezTo>
                <a:cubicBezTo>
                  <a:pt x="2520" y="382"/>
                  <a:pt x="2538" y="398"/>
                  <a:pt x="2560" y="405"/>
                </a:cubicBezTo>
                <a:cubicBezTo>
                  <a:pt x="2579" y="411"/>
                  <a:pt x="2618" y="424"/>
                  <a:pt x="2618" y="424"/>
                </a:cubicBezTo>
                <a:cubicBezTo>
                  <a:pt x="2634" y="421"/>
                  <a:pt x="2653" y="425"/>
                  <a:pt x="2666" y="415"/>
                </a:cubicBezTo>
                <a:cubicBezTo>
                  <a:pt x="2695" y="392"/>
                  <a:pt x="2712" y="333"/>
                  <a:pt x="2743" y="309"/>
                </a:cubicBezTo>
                <a:cubicBezTo>
                  <a:pt x="2759" y="297"/>
                  <a:pt x="2781" y="297"/>
                  <a:pt x="2800" y="290"/>
                </a:cubicBezTo>
                <a:cubicBezTo>
                  <a:pt x="2864" y="332"/>
                  <a:pt x="2802" y="283"/>
                  <a:pt x="2839" y="338"/>
                </a:cubicBezTo>
                <a:cubicBezTo>
                  <a:pt x="2861" y="371"/>
                  <a:pt x="2901" y="388"/>
                  <a:pt x="2935" y="405"/>
                </a:cubicBezTo>
                <a:cubicBezTo>
                  <a:pt x="3067" y="390"/>
                  <a:pt x="2978" y="417"/>
                  <a:pt x="3031" y="376"/>
                </a:cubicBezTo>
                <a:cubicBezTo>
                  <a:pt x="3049" y="362"/>
                  <a:pt x="3088" y="338"/>
                  <a:pt x="3088" y="338"/>
                </a:cubicBezTo>
                <a:cubicBezTo>
                  <a:pt x="3121" y="290"/>
                  <a:pt x="3135" y="300"/>
                  <a:pt x="3194" y="309"/>
                </a:cubicBezTo>
                <a:cubicBezTo>
                  <a:pt x="3227" y="406"/>
                  <a:pt x="3238" y="510"/>
                  <a:pt x="3271" y="607"/>
                </a:cubicBezTo>
                <a:cubicBezTo>
                  <a:pt x="3281" y="719"/>
                  <a:pt x="3295" y="825"/>
                  <a:pt x="3328" y="933"/>
                </a:cubicBezTo>
                <a:cubicBezTo>
                  <a:pt x="3335" y="994"/>
                  <a:pt x="3339" y="1055"/>
                  <a:pt x="3348" y="1116"/>
                </a:cubicBezTo>
                <a:cubicBezTo>
                  <a:pt x="3354" y="1157"/>
                  <a:pt x="3384" y="1200"/>
                  <a:pt x="3396" y="1240"/>
                </a:cubicBezTo>
                <a:cubicBezTo>
                  <a:pt x="3412" y="1291"/>
                  <a:pt x="3420" y="1343"/>
                  <a:pt x="3434" y="1394"/>
                </a:cubicBezTo>
                <a:cubicBezTo>
                  <a:pt x="3463" y="1388"/>
                  <a:pt x="3494" y="1388"/>
                  <a:pt x="3520" y="1375"/>
                </a:cubicBezTo>
                <a:cubicBezTo>
                  <a:pt x="3549" y="1361"/>
                  <a:pt x="3508" y="1257"/>
                  <a:pt x="3492" y="1240"/>
                </a:cubicBezTo>
                <a:cubicBezTo>
                  <a:pt x="3440" y="1093"/>
                  <a:pt x="3432" y="933"/>
                  <a:pt x="3405" y="780"/>
                </a:cubicBezTo>
                <a:cubicBezTo>
                  <a:pt x="3394" y="649"/>
                  <a:pt x="3353" y="520"/>
                  <a:pt x="3309" y="396"/>
                </a:cubicBezTo>
                <a:cubicBezTo>
                  <a:pt x="3300" y="337"/>
                  <a:pt x="3290" y="282"/>
                  <a:pt x="3280" y="223"/>
                </a:cubicBezTo>
                <a:cubicBezTo>
                  <a:pt x="3278" y="213"/>
                  <a:pt x="3278" y="201"/>
                  <a:pt x="3271" y="194"/>
                </a:cubicBezTo>
                <a:cubicBezTo>
                  <a:pt x="3261" y="184"/>
                  <a:pt x="3219" y="171"/>
                  <a:pt x="3204" y="165"/>
                </a:cubicBezTo>
                <a:cubicBezTo>
                  <a:pt x="3146" y="171"/>
                  <a:pt x="3088" y="172"/>
                  <a:pt x="3031" y="184"/>
                </a:cubicBezTo>
                <a:cubicBezTo>
                  <a:pt x="3011" y="188"/>
                  <a:pt x="3009" y="220"/>
                  <a:pt x="3002" y="232"/>
                </a:cubicBezTo>
                <a:cubicBezTo>
                  <a:pt x="2966" y="296"/>
                  <a:pt x="2982" y="284"/>
                  <a:pt x="2935" y="300"/>
                </a:cubicBezTo>
                <a:cubicBezTo>
                  <a:pt x="2925" y="293"/>
                  <a:pt x="2913" y="289"/>
                  <a:pt x="2906" y="280"/>
                </a:cubicBezTo>
                <a:cubicBezTo>
                  <a:pt x="2883" y="252"/>
                  <a:pt x="2900" y="209"/>
                  <a:pt x="2868" y="184"/>
                </a:cubicBezTo>
                <a:cubicBezTo>
                  <a:pt x="2852" y="171"/>
                  <a:pt x="2829" y="172"/>
                  <a:pt x="2810" y="165"/>
                </a:cubicBezTo>
                <a:cubicBezTo>
                  <a:pt x="2775" y="168"/>
                  <a:pt x="2739" y="167"/>
                  <a:pt x="2704" y="175"/>
                </a:cubicBezTo>
                <a:cubicBezTo>
                  <a:pt x="2639" y="189"/>
                  <a:pt x="2638" y="288"/>
                  <a:pt x="2570" y="309"/>
                </a:cubicBezTo>
                <a:cubicBezTo>
                  <a:pt x="2559" y="276"/>
                  <a:pt x="2550" y="222"/>
                  <a:pt x="2522" y="194"/>
                </a:cubicBezTo>
                <a:cubicBezTo>
                  <a:pt x="2500" y="172"/>
                  <a:pt x="2436" y="156"/>
                  <a:pt x="2436" y="156"/>
                </a:cubicBezTo>
                <a:cubicBezTo>
                  <a:pt x="2383" y="163"/>
                  <a:pt x="2374" y="154"/>
                  <a:pt x="2340" y="184"/>
                </a:cubicBezTo>
                <a:cubicBezTo>
                  <a:pt x="2323" y="199"/>
                  <a:pt x="2292" y="232"/>
                  <a:pt x="2292" y="232"/>
                </a:cubicBezTo>
                <a:cubicBezTo>
                  <a:pt x="2275" y="281"/>
                  <a:pt x="2213" y="388"/>
                  <a:pt x="2176" y="424"/>
                </a:cubicBezTo>
                <a:cubicBezTo>
                  <a:pt x="2166" y="457"/>
                  <a:pt x="2153" y="477"/>
                  <a:pt x="2128" y="501"/>
                </a:cubicBezTo>
                <a:cubicBezTo>
                  <a:pt x="2118" y="534"/>
                  <a:pt x="2105" y="554"/>
                  <a:pt x="2080" y="578"/>
                </a:cubicBezTo>
                <a:cubicBezTo>
                  <a:pt x="2062" y="631"/>
                  <a:pt x="2045" y="681"/>
                  <a:pt x="2023" y="732"/>
                </a:cubicBezTo>
                <a:cubicBezTo>
                  <a:pt x="2009" y="763"/>
                  <a:pt x="2009" y="784"/>
                  <a:pt x="1984" y="808"/>
                </a:cubicBezTo>
                <a:cubicBezTo>
                  <a:pt x="1978" y="827"/>
                  <a:pt x="1971" y="847"/>
                  <a:pt x="1965" y="866"/>
                </a:cubicBezTo>
                <a:cubicBezTo>
                  <a:pt x="1936" y="954"/>
                  <a:pt x="1987" y="964"/>
                  <a:pt x="1917" y="1010"/>
                </a:cubicBezTo>
                <a:cubicBezTo>
                  <a:pt x="1907" y="1043"/>
                  <a:pt x="1888" y="1058"/>
                  <a:pt x="1869" y="1087"/>
                </a:cubicBezTo>
                <a:cubicBezTo>
                  <a:pt x="1843" y="1084"/>
                  <a:pt x="1816" y="1087"/>
                  <a:pt x="1792" y="1077"/>
                </a:cubicBezTo>
                <a:cubicBezTo>
                  <a:pt x="1771" y="1068"/>
                  <a:pt x="1759" y="992"/>
                  <a:pt x="1754" y="972"/>
                </a:cubicBezTo>
                <a:cubicBezTo>
                  <a:pt x="1744" y="933"/>
                  <a:pt x="1732" y="912"/>
                  <a:pt x="1716" y="876"/>
                </a:cubicBezTo>
                <a:cubicBezTo>
                  <a:pt x="1686" y="810"/>
                  <a:pt x="1666" y="734"/>
                  <a:pt x="1648" y="664"/>
                </a:cubicBezTo>
                <a:cubicBezTo>
                  <a:pt x="1641" y="533"/>
                  <a:pt x="1646" y="475"/>
                  <a:pt x="1581" y="376"/>
                </a:cubicBezTo>
                <a:cubicBezTo>
                  <a:pt x="1561" y="317"/>
                  <a:pt x="1557" y="277"/>
                  <a:pt x="1504" y="242"/>
                </a:cubicBezTo>
                <a:cubicBezTo>
                  <a:pt x="1478" y="202"/>
                  <a:pt x="1471" y="209"/>
                  <a:pt x="1428" y="194"/>
                </a:cubicBezTo>
                <a:cubicBezTo>
                  <a:pt x="1409" y="197"/>
                  <a:pt x="1386" y="193"/>
                  <a:pt x="1370" y="204"/>
                </a:cubicBezTo>
                <a:cubicBezTo>
                  <a:pt x="1351" y="217"/>
                  <a:pt x="1339" y="239"/>
                  <a:pt x="1332" y="261"/>
                </a:cubicBezTo>
                <a:cubicBezTo>
                  <a:pt x="1329" y="271"/>
                  <a:pt x="1329" y="283"/>
                  <a:pt x="1322" y="290"/>
                </a:cubicBezTo>
                <a:cubicBezTo>
                  <a:pt x="1306" y="306"/>
                  <a:pt x="1280" y="311"/>
                  <a:pt x="1264" y="328"/>
                </a:cubicBezTo>
                <a:cubicBezTo>
                  <a:pt x="1258" y="335"/>
                  <a:pt x="1251" y="341"/>
                  <a:pt x="1245" y="348"/>
                </a:cubicBezTo>
                <a:cubicBezTo>
                  <a:pt x="1232" y="341"/>
                  <a:pt x="1217" y="338"/>
                  <a:pt x="1207" y="328"/>
                </a:cubicBezTo>
                <a:cubicBezTo>
                  <a:pt x="1200" y="321"/>
                  <a:pt x="1200" y="309"/>
                  <a:pt x="1197" y="300"/>
                </a:cubicBezTo>
                <a:cubicBezTo>
                  <a:pt x="1190" y="281"/>
                  <a:pt x="1184" y="261"/>
                  <a:pt x="1178" y="242"/>
                </a:cubicBezTo>
                <a:cubicBezTo>
                  <a:pt x="1175" y="232"/>
                  <a:pt x="1176" y="219"/>
                  <a:pt x="1168" y="213"/>
                </a:cubicBezTo>
                <a:cubicBezTo>
                  <a:pt x="1132" y="189"/>
                  <a:pt x="1148" y="202"/>
                  <a:pt x="1120" y="175"/>
                </a:cubicBezTo>
                <a:cubicBezTo>
                  <a:pt x="1112" y="176"/>
                  <a:pt x="1037" y="179"/>
                  <a:pt x="1015" y="194"/>
                </a:cubicBezTo>
                <a:cubicBezTo>
                  <a:pt x="946" y="240"/>
                  <a:pt x="1023" y="211"/>
                  <a:pt x="957" y="232"/>
                </a:cubicBezTo>
                <a:cubicBezTo>
                  <a:pt x="925" y="281"/>
                  <a:pt x="908" y="328"/>
                  <a:pt x="852" y="348"/>
                </a:cubicBezTo>
                <a:cubicBezTo>
                  <a:pt x="818" y="314"/>
                  <a:pt x="837" y="283"/>
                  <a:pt x="813" y="252"/>
                </a:cubicBezTo>
                <a:cubicBezTo>
                  <a:pt x="784" y="214"/>
                  <a:pt x="752" y="189"/>
                  <a:pt x="708" y="175"/>
                </a:cubicBezTo>
                <a:cubicBezTo>
                  <a:pt x="692" y="178"/>
                  <a:pt x="675" y="178"/>
                  <a:pt x="660" y="184"/>
                </a:cubicBezTo>
                <a:cubicBezTo>
                  <a:pt x="645" y="190"/>
                  <a:pt x="630" y="222"/>
                  <a:pt x="621" y="232"/>
                </a:cubicBezTo>
                <a:cubicBezTo>
                  <a:pt x="597" y="259"/>
                  <a:pt x="570" y="284"/>
                  <a:pt x="544" y="309"/>
                </a:cubicBezTo>
                <a:cubicBezTo>
                  <a:pt x="536" y="317"/>
                  <a:pt x="534" y="331"/>
                  <a:pt x="525" y="338"/>
                </a:cubicBezTo>
                <a:cubicBezTo>
                  <a:pt x="517" y="344"/>
                  <a:pt x="506" y="345"/>
                  <a:pt x="496" y="348"/>
                </a:cubicBezTo>
                <a:cubicBezTo>
                  <a:pt x="483" y="345"/>
                  <a:pt x="468" y="346"/>
                  <a:pt x="458" y="338"/>
                </a:cubicBezTo>
                <a:cubicBezTo>
                  <a:pt x="435" y="319"/>
                  <a:pt x="445" y="281"/>
                  <a:pt x="439" y="252"/>
                </a:cubicBezTo>
                <a:cubicBezTo>
                  <a:pt x="433" y="224"/>
                  <a:pt x="414" y="190"/>
                  <a:pt x="400" y="165"/>
                </a:cubicBezTo>
                <a:cubicBezTo>
                  <a:pt x="352" y="78"/>
                  <a:pt x="298" y="33"/>
                  <a:pt x="208" y="2"/>
                </a:cubicBezTo>
                <a:cubicBezTo>
                  <a:pt x="151" y="5"/>
                  <a:pt x="92" y="0"/>
                  <a:pt x="36" y="12"/>
                </a:cubicBezTo>
                <a:cubicBezTo>
                  <a:pt x="0" y="20"/>
                  <a:pt x="48" y="97"/>
                  <a:pt x="64" y="108"/>
                </a:cubicBezTo>
                <a:cubicBezTo>
                  <a:pt x="96" y="130"/>
                  <a:pt x="168" y="132"/>
                  <a:pt x="199" y="136"/>
                </a:cubicBezTo>
                <a:cubicBezTo>
                  <a:pt x="246" y="152"/>
                  <a:pt x="291" y="186"/>
                  <a:pt x="314" y="232"/>
                </a:cubicBezTo>
                <a:cubicBezTo>
                  <a:pt x="328" y="259"/>
                  <a:pt x="343" y="319"/>
                  <a:pt x="343" y="319"/>
                </a:cubicBezTo>
                <a:cubicBezTo>
                  <a:pt x="340" y="354"/>
                  <a:pt x="343" y="390"/>
                  <a:pt x="333" y="424"/>
                </a:cubicBezTo>
                <a:cubicBezTo>
                  <a:pt x="319" y="470"/>
                  <a:pt x="273" y="524"/>
                  <a:pt x="228" y="540"/>
                </a:cubicBezTo>
                <a:cubicBezTo>
                  <a:pt x="191" y="575"/>
                  <a:pt x="136" y="579"/>
                  <a:pt x="93" y="607"/>
                </a:cubicBezTo>
                <a:cubicBezTo>
                  <a:pt x="83" y="604"/>
                  <a:pt x="64" y="597"/>
                  <a:pt x="64" y="597"/>
                </a:cubicBezTo>
                <a:close/>
              </a:path>
            </a:pathLst>
          </a:custGeom>
          <a:solidFill>
            <a:srgbClr val="FFFF99"/>
          </a:solidFill>
          <a:ln w="12700">
            <a:solidFill>
              <a:schemeClr val="tx1"/>
            </a:solidFill>
            <a:round/>
            <a:headEnd type="none" w="sm" len="sm"/>
            <a:tailEnd type="none" w="sm" len="sm"/>
          </a:ln>
        </p:spPr>
        <p:txBody>
          <a:bodyPr wrap="none" anchor="ctr"/>
          <a:lstStyle/>
          <a:p>
            <a:endParaRPr lang="fr-FR"/>
          </a:p>
        </p:txBody>
      </p:sp>
      <p:sp>
        <p:nvSpPr>
          <p:cNvPr id="25603" name="AutoShape 8"/>
          <p:cNvSpPr>
            <a:spLocks noChangeArrowheads="1"/>
          </p:cNvSpPr>
          <p:nvPr/>
        </p:nvSpPr>
        <p:spPr bwMode="auto">
          <a:xfrm>
            <a:off x="1835150" y="3860800"/>
            <a:ext cx="1524000" cy="914400"/>
          </a:xfrm>
          <a:prstGeom prst="upArrowCallout">
            <a:avLst>
              <a:gd name="adj1" fmla="val 25000"/>
              <a:gd name="adj2" fmla="val 25000"/>
              <a:gd name="adj3" fmla="val 17778"/>
              <a:gd name="adj4" fmla="val 66667"/>
            </a:avLst>
          </a:prstGeom>
          <a:solidFill>
            <a:srgbClr val="FFC000"/>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5604" name="AutoShape 10"/>
          <p:cNvSpPr>
            <a:spLocks noChangeArrowheads="1"/>
          </p:cNvSpPr>
          <p:nvPr/>
        </p:nvSpPr>
        <p:spPr bwMode="auto">
          <a:xfrm>
            <a:off x="3492500"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5605" name="AutoShape 12"/>
          <p:cNvSpPr>
            <a:spLocks noChangeArrowheads="1"/>
          </p:cNvSpPr>
          <p:nvPr/>
        </p:nvSpPr>
        <p:spPr bwMode="auto">
          <a:xfrm>
            <a:off x="5148263"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5606" name="AutoShape 14"/>
          <p:cNvSpPr>
            <a:spLocks noChangeArrowheads="1"/>
          </p:cNvSpPr>
          <p:nvPr/>
        </p:nvSpPr>
        <p:spPr bwMode="auto">
          <a:xfrm>
            <a:off x="6804025"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11" name="Text Box 15"/>
          <p:cNvSpPr txBox="1">
            <a:spLocks noChangeArrowheads="1"/>
          </p:cNvSpPr>
          <p:nvPr/>
        </p:nvSpPr>
        <p:spPr bwMode="auto">
          <a:xfrm>
            <a:off x="1116013" y="6237288"/>
            <a:ext cx="839787" cy="400050"/>
          </a:xfrm>
          <a:prstGeom prst="rect">
            <a:avLst/>
          </a:prstGeom>
          <a:solidFill>
            <a:schemeClr val="tx2">
              <a:lumMod val="20000"/>
              <a:lumOff val="80000"/>
            </a:schemeClr>
          </a:solidFill>
          <a:ln w="12700">
            <a:noFill/>
            <a:miter lim="800000"/>
            <a:headEnd type="none" w="sm" len="sm"/>
            <a:tailEnd type="none" w="sm" len="sm"/>
          </a:ln>
          <a:effectLst/>
        </p:spPr>
        <p:txBody>
          <a:bodyPr wrap="none">
            <a:spAutoFit/>
          </a:bodyPr>
          <a:lstStyle/>
          <a:p>
            <a:pPr>
              <a:defRPr/>
            </a:pPr>
            <a:r>
              <a:rPr lang="fr-FR" sz="2000" b="1" dirty="0">
                <a:solidFill>
                  <a:schemeClr val="bg1"/>
                </a:solidFill>
              </a:rPr>
              <a:t>100%</a:t>
            </a:r>
          </a:p>
        </p:txBody>
      </p:sp>
      <p:sp>
        <p:nvSpPr>
          <p:cNvPr id="25608" name="Line 21"/>
          <p:cNvSpPr>
            <a:spLocks noChangeShapeType="1"/>
          </p:cNvSpPr>
          <p:nvPr/>
        </p:nvSpPr>
        <p:spPr bwMode="auto">
          <a:xfrm flipH="1" flipV="1">
            <a:off x="1476375" y="5732463"/>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25609" name="Text Box 7"/>
          <p:cNvSpPr txBox="1">
            <a:spLocks noChangeArrowheads="1"/>
          </p:cNvSpPr>
          <p:nvPr/>
        </p:nvSpPr>
        <p:spPr bwMode="auto">
          <a:xfrm>
            <a:off x="2268538" y="4149725"/>
            <a:ext cx="698500"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65%</a:t>
            </a:r>
          </a:p>
          <a:p>
            <a:pPr algn="ctr"/>
            <a:r>
              <a:rPr lang="fr-FR" sz="2000" b="1">
                <a:solidFill>
                  <a:schemeClr val="bg1"/>
                </a:solidFill>
              </a:rPr>
              <a:t>TCP</a:t>
            </a:r>
          </a:p>
        </p:txBody>
      </p:sp>
      <p:sp>
        <p:nvSpPr>
          <p:cNvPr id="25610" name="Text Box 9"/>
          <p:cNvSpPr txBox="1">
            <a:spLocks noChangeArrowheads="1"/>
          </p:cNvSpPr>
          <p:nvPr/>
        </p:nvSpPr>
        <p:spPr bwMode="auto">
          <a:xfrm>
            <a:off x="3851275" y="4149725"/>
            <a:ext cx="884238"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25%</a:t>
            </a:r>
          </a:p>
          <a:p>
            <a:pPr algn="ctr"/>
            <a:r>
              <a:rPr lang="fr-FR" sz="2000" b="1">
                <a:solidFill>
                  <a:schemeClr val="bg1"/>
                </a:solidFill>
              </a:rPr>
              <a:t>Henlé</a:t>
            </a:r>
          </a:p>
        </p:txBody>
      </p:sp>
      <p:sp>
        <p:nvSpPr>
          <p:cNvPr id="25611" name="Text Box 11"/>
          <p:cNvSpPr txBox="1">
            <a:spLocks noChangeArrowheads="1"/>
          </p:cNvSpPr>
          <p:nvPr/>
        </p:nvSpPr>
        <p:spPr bwMode="auto">
          <a:xfrm>
            <a:off x="5508625" y="4076700"/>
            <a:ext cx="712788"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8%</a:t>
            </a:r>
          </a:p>
          <a:p>
            <a:pPr algn="ctr"/>
            <a:r>
              <a:rPr lang="fr-FR" sz="2000" b="1">
                <a:solidFill>
                  <a:schemeClr val="bg1"/>
                </a:solidFill>
              </a:rPr>
              <a:t>TCD</a:t>
            </a:r>
          </a:p>
        </p:txBody>
      </p:sp>
      <p:sp>
        <p:nvSpPr>
          <p:cNvPr id="25612" name="Text Box 13"/>
          <p:cNvSpPr txBox="1">
            <a:spLocks noChangeArrowheads="1"/>
          </p:cNvSpPr>
          <p:nvPr/>
        </p:nvSpPr>
        <p:spPr bwMode="auto">
          <a:xfrm>
            <a:off x="7308850" y="4149725"/>
            <a:ext cx="557213"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1%</a:t>
            </a:r>
          </a:p>
          <a:p>
            <a:pPr algn="ctr"/>
            <a:r>
              <a:rPr lang="fr-FR" sz="2000" b="1">
                <a:solidFill>
                  <a:schemeClr val="bg1"/>
                </a:solidFill>
              </a:rPr>
              <a:t>CC</a:t>
            </a:r>
          </a:p>
        </p:txBody>
      </p:sp>
      <p:sp>
        <p:nvSpPr>
          <p:cNvPr id="25613" name="Espace réservé du contenu 14"/>
          <p:cNvSpPr>
            <a:spLocks noGrp="1"/>
          </p:cNvSpPr>
          <p:nvPr>
            <p:ph idx="1"/>
          </p:nvPr>
        </p:nvSpPr>
        <p:spPr>
          <a:xfrm>
            <a:off x="323850" y="115888"/>
            <a:ext cx="8496300" cy="3673475"/>
          </a:xfrm>
        </p:spPr>
        <p:txBody>
          <a:bodyPr/>
          <a:lstStyle/>
          <a:p>
            <a:pPr algn="ctr">
              <a:buFont typeface="Wingdings" pitchFamily="2" charset="2"/>
              <a:buNone/>
            </a:pPr>
            <a:r>
              <a:rPr lang="fr-FR" sz="2800" b="1" u="sng" smtClean="0"/>
              <a:t>Le tube contourné proximal  </a:t>
            </a:r>
          </a:p>
          <a:p>
            <a:pPr algn="ctr">
              <a:buFont typeface="Wingdings" pitchFamily="2" charset="2"/>
              <a:buNone/>
            </a:pPr>
            <a:endParaRPr lang="fr-FR" sz="1200" smtClean="0"/>
          </a:p>
          <a:p>
            <a:pPr>
              <a:buFont typeface="Courier New" pitchFamily="49" charset="0"/>
              <a:buChar char="o"/>
            </a:pPr>
            <a:r>
              <a:rPr lang="fr-FR" sz="1600" b="1" smtClean="0"/>
              <a:t>65  %  du  filtrat  glomérulaire  sont  réabsorbés  à  ce  niveau</a:t>
            </a:r>
          </a:p>
          <a:p>
            <a:pPr>
              <a:buFont typeface="Courier New" pitchFamily="49" charset="0"/>
              <a:buChar char="o"/>
            </a:pPr>
            <a:r>
              <a:rPr lang="fr-FR" sz="1600" b="1" smtClean="0"/>
              <a:t>Le sodium y est réabsorbé en association avec d’autres ions : chlorure, phosphates, bicarbonates  mais aussi avec le glucose et des acides aminés</a:t>
            </a:r>
          </a:p>
          <a:p>
            <a:pPr>
              <a:buFont typeface="Courier New" pitchFamily="49" charset="0"/>
              <a:buChar char="o"/>
            </a:pPr>
            <a:r>
              <a:rPr lang="fr-FR" sz="1600" b="1" smtClean="0"/>
              <a:t>L’eau suit passivement les mouvements du sodium. Il s’agit d’une réabsorption isoosmotique </a:t>
            </a:r>
          </a:p>
          <a:p>
            <a:pPr>
              <a:buFont typeface="Courier New" pitchFamily="49" charset="0"/>
              <a:buChar char="o"/>
            </a:pPr>
            <a:r>
              <a:rPr lang="fr-FR" sz="1600" b="1" smtClean="0"/>
              <a:t>Malgré cela le tube proximal n’est pas réellement intéressant sur le plan diurétique : </a:t>
            </a:r>
          </a:p>
          <a:p>
            <a:pPr lvl="1">
              <a:buFont typeface="Wingdings" pitchFamily="2" charset="2"/>
              <a:buNone/>
            </a:pPr>
            <a:r>
              <a:rPr lang="fr-FR" sz="1600" b="1" smtClean="0"/>
              <a:t>-  un diurétique qui provoquerait un blocage complet de la réabsorption du sodium au niveau  proximal serait un poison, les diurétiques agissant au niveau du tube proximal ne peuvent inhiber qu’une partie de cette réabsorption (inhibiteurs de l’anhydrase carbonique)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reeform 20"/>
          <p:cNvSpPr>
            <a:spLocks/>
          </p:cNvSpPr>
          <p:nvPr/>
        </p:nvSpPr>
        <p:spPr bwMode="auto">
          <a:xfrm>
            <a:off x="827088" y="4941888"/>
            <a:ext cx="7512050" cy="1658937"/>
          </a:xfrm>
          <a:custGeom>
            <a:avLst/>
            <a:gdLst>
              <a:gd name="T0" fmla="*/ 2147483647 w 3549"/>
              <a:gd name="T1" fmla="*/ 2147483647 h 1394"/>
              <a:gd name="T2" fmla="*/ 2147483647 w 3549"/>
              <a:gd name="T3" fmla="*/ 2147483647 h 1394"/>
              <a:gd name="T4" fmla="*/ 2147483647 w 3549"/>
              <a:gd name="T5" fmla="*/ 2147483647 h 1394"/>
              <a:gd name="T6" fmla="*/ 2147483647 w 3549"/>
              <a:gd name="T7" fmla="*/ 2147483647 h 1394"/>
              <a:gd name="T8" fmla="*/ 2147483647 w 3549"/>
              <a:gd name="T9" fmla="*/ 2147483647 h 1394"/>
              <a:gd name="T10" fmla="*/ 2147483647 w 3549"/>
              <a:gd name="T11" fmla="*/ 2147483647 h 1394"/>
              <a:gd name="T12" fmla="*/ 2147483647 w 3549"/>
              <a:gd name="T13" fmla="*/ 2147483647 h 1394"/>
              <a:gd name="T14" fmla="*/ 2147483647 w 3549"/>
              <a:gd name="T15" fmla="*/ 2147483647 h 1394"/>
              <a:gd name="T16" fmla="*/ 2147483647 w 3549"/>
              <a:gd name="T17" fmla="*/ 2147483647 h 1394"/>
              <a:gd name="T18" fmla="*/ 2147483647 w 3549"/>
              <a:gd name="T19" fmla="*/ 2147483647 h 1394"/>
              <a:gd name="T20" fmla="*/ 2147483647 w 3549"/>
              <a:gd name="T21" fmla="*/ 2147483647 h 1394"/>
              <a:gd name="T22" fmla="*/ 2147483647 w 3549"/>
              <a:gd name="T23" fmla="*/ 2147483647 h 1394"/>
              <a:gd name="T24" fmla="*/ 2147483647 w 3549"/>
              <a:gd name="T25" fmla="*/ 2147483647 h 1394"/>
              <a:gd name="T26" fmla="*/ 2147483647 w 3549"/>
              <a:gd name="T27" fmla="*/ 2147483647 h 1394"/>
              <a:gd name="T28" fmla="*/ 2147483647 w 3549"/>
              <a:gd name="T29" fmla="*/ 2147483647 h 1394"/>
              <a:gd name="T30" fmla="*/ 2147483647 w 3549"/>
              <a:gd name="T31" fmla="*/ 2147483647 h 1394"/>
              <a:gd name="T32" fmla="*/ 2147483647 w 3549"/>
              <a:gd name="T33" fmla="*/ 2147483647 h 1394"/>
              <a:gd name="T34" fmla="*/ 2147483647 w 3549"/>
              <a:gd name="T35" fmla="*/ 2147483647 h 1394"/>
              <a:gd name="T36" fmla="*/ 2147483647 w 3549"/>
              <a:gd name="T37" fmla="*/ 2147483647 h 1394"/>
              <a:gd name="T38" fmla="*/ 2147483647 w 3549"/>
              <a:gd name="T39" fmla="*/ 2147483647 h 1394"/>
              <a:gd name="T40" fmla="*/ 2147483647 w 3549"/>
              <a:gd name="T41" fmla="*/ 2147483647 h 1394"/>
              <a:gd name="T42" fmla="*/ 2147483647 w 3549"/>
              <a:gd name="T43" fmla="*/ 2147483647 h 1394"/>
              <a:gd name="T44" fmla="*/ 2147483647 w 3549"/>
              <a:gd name="T45" fmla="*/ 2147483647 h 1394"/>
              <a:gd name="T46" fmla="*/ 2147483647 w 3549"/>
              <a:gd name="T47" fmla="*/ 2147483647 h 1394"/>
              <a:gd name="T48" fmla="*/ 2147483647 w 3549"/>
              <a:gd name="T49" fmla="*/ 2147483647 h 1394"/>
              <a:gd name="T50" fmla="*/ 2147483647 w 3549"/>
              <a:gd name="T51" fmla="*/ 2147483647 h 1394"/>
              <a:gd name="T52" fmla="*/ 2147483647 w 3549"/>
              <a:gd name="T53" fmla="*/ 2147483647 h 1394"/>
              <a:gd name="T54" fmla="*/ 2147483647 w 3549"/>
              <a:gd name="T55" fmla="*/ 2147483647 h 1394"/>
              <a:gd name="T56" fmla="*/ 2147483647 w 3549"/>
              <a:gd name="T57" fmla="*/ 2147483647 h 1394"/>
              <a:gd name="T58" fmla="*/ 2147483647 w 3549"/>
              <a:gd name="T59" fmla="*/ 2147483647 h 1394"/>
              <a:gd name="T60" fmla="*/ 2147483647 w 3549"/>
              <a:gd name="T61" fmla="*/ 2147483647 h 1394"/>
              <a:gd name="T62" fmla="*/ 2147483647 w 3549"/>
              <a:gd name="T63" fmla="*/ 2147483647 h 1394"/>
              <a:gd name="T64" fmla="*/ 2147483647 w 3549"/>
              <a:gd name="T65" fmla="*/ 2147483647 h 1394"/>
              <a:gd name="T66" fmla="*/ 2147483647 w 3549"/>
              <a:gd name="T67" fmla="*/ 2147483647 h 1394"/>
              <a:gd name="T68" fmla="*/ 2147483647 w 3549"/>
              <a:gd name="T69" fmla="*/ 2147483647 h 1394"/>
              <a:gd name="T70" fmla="*/ 2147483647 w 3549"/>
              <a:gd name="T71" fmla="*/ 2147483647 h 1394"/>
              <a:gd name="T72" fmla="*/ 2147483647 w 3549"/>
              <a:gd name="T73" fmla="*/ 2147483647 h 1394"/>
              <a:gd name="T74" fmla="*/ 2147483647 w 3549"/>
              <a:gd name="T75" fmla="*/ 2147483647 h 1394"/>
              <a:gd name="T76" fmla="*/ 2147483647 w 3549"/>
              <a:gd name="T77" fmla="*/ 2147483647 h 1394"/>
              <a:gd name="T78" fmla="*/ 2147483647 w 3549"/>
              <a:gd name="T79" fmla="*/ 2147483647 h 1394"/>
              <a:gd name="T80" fmla="*/ 2147483647 w 3549"/>
              <a:gd name="T81" fmla="*/ 2147483647 h 1394"/>
              <a:gd name="T82" fmla="*/ 2147483647 w 3549"/>
              <a:gd name="T83" fmla="*/ 2147483647 h 1394"/>
              <a:gd name="T84" fmla="*/ 2147483647 w 3549"/>
              <a:gd name="T85" fmla="*/ 2147483647 h 1394"/>
              <a:gd name="T86" fmla="*/ 2147483647 w 3549"/>
              <a:gd name="T87" fmla="*/ 2147483647 h 1394"/>
              <a:gd name="T88" fmla="*/ 2147483647 w 3549"/>
              <a:gd name="T89" fmla="*/ 2147483647 h 1394"/>
              <a:gd name="T90" fmla="*/ 2147483647 w 3549"/>
              <a:gd name="T91" fmla="*/ 2147483647 h 1394"/>
              <a:gd name="T92" fmla="*/ 2147483647 w 3549"/>
              <a:gd name="T93" fmla="*/ 2147483647 h 1394"/>
              <a:gd name="T94" fmla="*/ 2147483647 w 3549"/>
              <a:gd name="T95" fmla="*/ 2147483647 h 1394"/>
              <a:gd name="T96" fmla="*/ 2147483647 w 3549"/>
              <a:gd name="T97" fmla="*/ 2147483647 h 1394"/>
              <a:gd name="T98" fmla="*/ 2147483647 w 3549"/>
              <a:gd name="T99" fmla="*/ 2147483647 h 1394"/>
              <a:gd name="T100" fmla="*/ 2147483647 w 3549"/>
              <a:gd name="T101" fmla="*/ 2147483647 h 1394"/>
              <a:gd name="T102" fmla="*/ 2147483647 w 3549"/>
              <a:gd name="T103" fmla="*/ 2147483647 h 1394"/>
              <a:gd name="T104" fmla="*/ 2147483647 w 3549"/>
              <a:gd name="T105" fmla="*/ 2147483647 h 1394"/>
              <a:gd name="T106" fmla="*/ 2147483647 w 3549"/>
              <a:gd name="T107" fmla="*/ 2147483647 h 1394"/>
              <a:gd name="T108" fmla="*/ 2147483647 w 3549"/>
              <a:gd name="T109" fmla="*/ 2147483647 h 1394"/>
              <a:gd name="T110" fmla="*/ 2147483647 w 3549"/>
              <a:gd name="T111" fmla="*/ 2147483647 h 1394"/>
              <a:gd name="T112" fmla="*/ 2147483647 w 3549"/>
              <a:gd name="T113" fmla="*/ 2147483647 h 1394"/>
              <a:gd name="T114" fmla="*/ 2147483647 w 3549"/>
              <a:gd name="T115" fmla="*/ 2147483647 h 1394"/>
              <a:gd name="T116" fmla="*/ 2147483647 w 3549"/>
              <a:gd name="T117" fmla="*/ 2147483647 h 1394"/>
              <a:gd name="T118" fmla="*/ 2147483647 w 3549"/>
              <a:gd name="T119" fmla="*/ 2147483647 h 1394"/>
              <a:gd name="T120" fmla="*/ 2147483647 w 3549"/>
              <a:gd name="T121" fmla="*/ 2147483647 h 1394"/>
              <a:gd name="T122" fmla="*/ 2147483647 w 3549"/>
              <a:gd name="T123" fmla="*/ 2147483647 h 13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549"/>
              <a:gd name="T187" fmla="*/ 0 h 1394"/>
              <a:gd name="T188" fmla="*/ 3549 w 3549"/>
              <a:gd name="T189" fmla="*/ 1394 h 13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549" h="1394">
                <a:moveTo>
                  <a:pt x="64" y="597"/>
                </a:moveTo>
                <a:cubicBezTo>
                  <a:pt x="58" y="616"/>
                  <a:pt x="51" y="636"/>
                  <a:pt x="45" y="655"/>
                </a:cubicBezTo>
                <a:cubicBezTo>
                  <a:pt x="33" y="691"/>
                  <a:pt x="119" y="705"/>
                  <a:pt x="141" y="712"/>
                </a:cubicBezTo>
                <a:cubicBezTo>
                  <a:pt x="159" y="709"/>
                  <a:pt x="199" y="704"/>
                  <a:pt x="218" y="693"/>
                </a:cubicBezTo>
                <a:cubicBezTo>
                  <a:pt x="312" y="641"/>
                  <a:pt x="240" y="665"/>
                  <a:pt x="314" y="645"/>
                </a:cubicBezTo>
                <a:cubicBezTo>
                  <a:pt x="360" y="615"/>
                  <a:pt x="386" y="562"/>
                  <a:pt x="420" y="520"/>
                </a:cubicBezTo>
                <a:cubicBezTo>
                  <a:pt x="424" y="516"/>
                  <a:pt x="448" y="475"/>
                  <a:pt x="458" y="472"/>
                </a:cubicBezTo>
                <a:cubicBezTo>
                  <a:pt x="486" y="464"/>
                  <a:pt x="515" y="466"/>
                  <a:pt x="544" y="463"/>
                </a:cubicBezTo>
                <a:cubicBezTo>
                  <a:pt x="584" y="449"/>
                  <a:pt x="583" y="433"/>
                  <a:pt x="612" y="405"/>
                </a:cubicBezTo>
                <a:cubicBezTo>
                  <a:pt x="636" y="358"/>
                  <a:pt x="648" y="351"/>
                  <a:pt x="698" y="338"/>
                </a:cubicBezTo>
                <a:cubicBezTo>
                  <a:pt x="714" y="344"/>
                  <a:pt x="731" y="348"/>
                  <a:pt x="746" y="357"/>
                </a:cubicBezTo>
                <a:cubicBezTo>
                  <a:pt x="788" y="383"/>
                  <a:pt x="772" y="408"/>
                  <a:pt x="823" y="424"/>
                </a:cubicBezTo>
                <a:cubicBezTo>
                  <a:pt x="860" y="481"/>
                  <a:pt x="885" y="461"/>
                  <a:pt x="957" y="453"/>
                </a:cubicBezTo>
                <a:cubicBezTo>
                  <a:pt x="979" y="386"/>
                  <a:pt x="969" y="415"/>
                  <a:pt x="986" y="367"/>
                </a:cubicBezTo>
                <a:cubicBezTo>
                  <a:pt x="996" y="337"/>
                  <a:pt x="1072" y="328"/>
                  <a:pt x="1072" y="328"/>
                </a:cubicBezTo>
                <a:cubicBezTo>
                  <a:pt x="1153" y="356"/>
                  <a:pt x="1138" y="426"/>
                  <a:pt x="1226" y="453"/>
                </a:cubicBezTo>
                <a:cubicBezTo>
                  <a:pt x="1245" y="450"/>
                  <a:pt x="1266" y="451"/>
                  <a:pt x="1284" y="444"/>
                </a:cubicBezTo>
                <a:cubicBezTo>
                  <a:pt x="1293" y="441"/>
                  <a:pt x="1295" y="429"/>
                  <a:pt x="1303" y="424"/>
                </a:cubicBezTo>
                <a:cubicBezTo>
                  <a:pt x="1312" y="419"/>
                  <a:pt x="1322" y="418"/>
                  <a:pt x="1332" y="415"/>
                </a:cubicBezTo>
                <a:cubicBezTo>
                  <a:pt x="1360" y="372"/>
                  <a:pt x="1390" y="363"/>
                  <a:pt x="1437" y="348"/>
                </a:cubicBezTo>
                <a:cubicBezTo>
                  <a:pt x="1500" y="368"/>
                  <a:pt x="1477" y="429"/>
                  <a:pt x="1485" y="492"/>
                </a:cubicBezTo>
                <a:cubicBezTo>
                  <a:pt x="1490" y="527"/>
                  <a:pt x="1513" y="635"/>
                  <a:pt x="1543" y="655"/>
                </a:cubicBezTo>
                <a:cubicBezTo>
                  <a:pt x="1554" y="662"/>
                  <a:pt x="1568" y="661"/>
                  <a:pt x="1581" y="664"/>
                </a:cubicBezTo>
                <a:cubicBezTo>
                  <a:pt x="1594" y="703"/>
                  <a:pt x="1596" y="736"/>
                  <a:pt x="1620" y="770"/>
                </a:cubicBezTo>
                <a:cubicBezTo>
                  <a:pt x="1626" y="789"/>
                  <a:pt x="1628" y="811"/>
                  <a:pt x="1639" y="828"/>
                </a:cubicBezTo>
                <a:cubicBezTo>
                  <a:pt x="1645" y="838"/>
                  <a:pt x="1664" y="836"/>
                  <a:pt x="1668" y="847"/>
                </a:cubicBezTo>
                <a:cubicBezTo>
                  <a:pt x="1733" y="1010"/>
                  <a:pt x="1628" y="860"/>
                  <a:pt x="1706" y="962"/>
                </a:cubicBezTo>
                <a:cubicBezTo>
                  <a:pt x="1734" y="1043"/>
                  <a:pt x="1755" y="1124"/>
                  <a:pt x="1831" y="1173"/>
                </a:cubicBezTo>
                <a:cubicBezTo>
                  <a:pt x="1850" y="1170"/>
                  <a:pt x="1870" y="1171"/>
                  <a:pt x="1888" y="1164"/>
                </a:cubicBezTo>
                <a:cubicBezTo>
                  <a:pt x="1912" y="1155"/>
                  <a:pt x="1908" y="1134"/>
                  <a:pt x="1917" y="1116"/>
                </a:cubicBezTo>
                <a:cubicBezTo>
                  <a:pt x="1930" y="1090"/>
                  <a:pt x="1937" y="1086"/>
                  <a:pt x="1956" y="1068"/>
                </a:cubicBezTo>
                <a:cubicBezTo>
                  <a:pt x="1975" y="1011"/>
                  <a:pt x="1998" y="974"/>
                  <a:pt x="2032" y="924"/>
                </a:cubicBezTo>
                <a:cubicBezTo>
                  <a:pt x="2038" y="916"/>
                  <a:pt x="2052" y="919"/>
                  <a:pt x="2061" y="914"/>
                </a:cubicBezTo>
                <a:cubicBezTo>
                  <a:pt x="2071" y="909"/>
                  <a:pt x="2080" y="901"/>
                  <a:pt x="2090" y="895"/>
                </a:cubicBezTo>
                <a:cubicBezTo>
                  <a:pt x="2133" y="829"/>
                  <a:pt x="2111" y="853"/>
                  <a:pt x="2148" y="818"/>
                </a:cubicBezTo>
                <a:cubicBezTo>
                  <a:pt x="2166" y="763"/>
                  <a:pt x="2184" y="741"/>
                  <a:pt x="2215" y="693"/>
                </a:cubicBezTo>
                <a:cubicBezTo>
                  <a:pt x="2240" y="612"/>
                  <a:pt x="2204" y="711"/>
                  <a:pt x="2244" y="645"/>
                </a:cubicBezTo>
                <a:cubicBezTo>
                  <a:pt x="2254" y="628"/>
                  <a:pt x="2254" y="606"/>
                  <a:pt x="2263" y="588"/>
                </a:cubicBezTo>
                <a:cubicBezTo>
                  <a:pt x="2278" y="559"/>
                  <a:pt x="2293" y="529"/>
                  <a:pt x="2311" y="501"/>
                </a:cubicBezTo>
                <a:cubicBezTo>
                  <a:pt x="2333" y="429"/>
                  <a:pt x="2367" y="317"/>
                  <a:pt x="2445" y="290"/>
                </a:cubicBezTo>
                <a:cubicBezTo>
                  <a:pt x="2455" y="296"/>
                  <a:pt x="2467" y="300"/>
                  <a:pt x="2474" y="309"/>
                </a:cubicBezTo>
                <a:cubicBezTo>
                  <a:pt x="2513" y="357"/>
                  <a:pt x="2449" y="320"/>
                  <a:pt x="2503" y="367"/>
                </a:cubicBezTo>
                <a:cubicBezTo>
                  <a:pt x="2520" y="382"/>
                  <a:pt x="2538" y="398"/>
                  <a:pt x="2560" y="405"/>
                </a:cubicBezTo>
                <a:cubicBezTo>
                  <a:pt x="2579" y="411"/>
                  <a:pt x="2618" y="424"/>
                  <a:pt x="2618" y="424"/>
                </a:cubicBezTo>
                <a:cubicBezTo>
                  <a:pt x="2634" y="421"/>
                  <a:pt x="2653" y="425"/>
                  <a:pt x="2666" y="415"/>
                </a:cubicBezTo>
                <a:cubicBezTo>
                  <a:pt x="2695" y="392"/>
                  <a:pt x="2712" y="333"/>
                  <a:pt x="2743" y="309"/>
                </a:cubicBezTo>
                <a:cubicBezTo>
                  <a:pt x="2759" y="297"/>
                  <a:pt x="2781" y="297"/>
                  <a:pt x="2800" y="290"/>
                </a:cubicBezTo>
                <a:cubicBezTo>
                  <a:pt x="2864" y="332"/>
                  <a:pt x="2802" y="283"/>
                  <a:pt x="2839" y="338"/>
                </a:cubicBezTo>
                <a:cubicBezTo>
                  <a:pt x="2861" y="371"/>
                  <a:pt x="2901" y="388"/>
                  <a:pt x="2935" y="405"/>
                </a:cubicBezTo>
                <a:cubicBezTo>
                  <a:pt x="3067" y="390"/>
                  <a:pt x="2978" y="417"/>
                  <a:pt x="3031" y="376"/>
                </a:cubicBezTo>
                <a:cubicBezTo>
                  <a:pt x="3049" y="362"/>
                  <a:pt x="3088" y="338"/>
                  <a:pt x="3088" y="338"/>
                </a:cubicBezTo>
                <a:cubicBezTo>
                  <a:pt x="3121" y="290"/>
                  <a:pt x="3135" y="300"/>
                  <a:pt x="3194" y="309"/>
                </a:cubicBezTo>
                <a:cubicBezTo>
                  <a:pt x="3227" y="406"/>
                  <a:pt x="3238" y="510"/>
                  <a:pt x="3271" y="607"/>
                </a:cubicBezTo>
                <a:cubicBezTo>
                  <a:pt x="3281" y="719"/>
                  <a:pt x="3295" y="825"/>
                  <a:pt x="3328" y="933"/>
                </a:cubicBezTo>
                <a:cubicBezTo>
                  <a:pt x="3335" y="994"/>
                  <a:pt x="3339" y="1055"/>
                  <a:pt x="3348" y="1116"/>
                </a:cubicBezTo>
                <a:cubicBezTo>
                  <a:pt x="3354" y="1157"/>
                  <a:pt x="3384" y="1200"/>
                  <a:pt x="3396" y="1240"/>
                </a:cubicBezTo>
                <a:cubicBezTo>
                  <a:pt x="3412" y="1291"/>
                  <a:pt x="3420" y="1343"/>
                  <a:pt x="3434" y="1394"/>
                </a:cubicBezTo>
                <a:cubicBezTo>
                  <a:pt x="3463" y="1388"/>
                  <a:pt x="3494" y="1388"/>
                  <a:pt x="3520" y="1375"/>
                </a:cubicBezTo>
                <a:cubicBezTo>
                  <a:pt x="3549" y="1361"/>
                  <a:pt x="3508" y="1257"/>
                  <a:pt x="3492" y="1240"/>
                </a:cubicBezTo>
                <a:cubicBezTo>
                  <a:pt x="3440" y="1093"/>
                  <a:pt x="3432" y="933"/>
                  <a:pt x="3405" y="780"/>
                </a:cubicBezTo>
                <a:cubicBezTo>
                  <a:pt x="3394" y="649"/>
                  <a:pt x="3353" y="520"/>
                  <a:pt x="3309" y="396"/>
                </a:cubicBezTo>
                <a:cubicBezTo>
                  <a:pt x="3300" y="337"/>
                  <a:pt x="3290" y="282"/>
                  <a:pt x="3280" y="223"/>
                </a:cubicBezTo>
                <a:cubicBezTo>
                  <a:pt x="3278" y="213"/>
                  <a:pt x="3278" y="201"/>
                  <a:pt x="3271" y="194"/>
                </a:cubicBezTo>
                <a:cubicBezTo>
                  <a:pt x="3261" y="184"/>
                  <a:pt x="3219" y="171"/>
                  <a:pt x="3204" y="165"/>
                </a:cubicBezTo>
                <a:cubicBezTo>
                  <a:pt x="3146" y="171"/>
                  <a:pt x="3088" y="172"/>
                  <a:pt x="3031" y="184"/>
                </a:cubicBezTo>
                <a:cubicBezTo>
                  <a:pt x="3011" y="188"/>
                  <a:pt x="3009" y="220"/>
                  <a:pt x="3002" y="232"/>
                </a:cubicBezTo>
                <a:cubicBezTo>
                  <a:pt x="2966" y="296"/>
                  <a:pt x="2982" y="284"/>
                  <a:pt x="2935" y="300"/>
                </a:cubicBezTo>
                <a:cubicBezTo>
                  <a:pt x="2925" y="293"/>
                  <a:pt x="2913" y="289"/>
                  <a:pt x="2906" y="280"/>
                </a:cubicBezTo>
                <a:cubicBezTo>
                  <a:pt x="2883" y="252"/>
                  <a:pt x="2900" y="209"/>
                  <a:pt x="2868" y="184"/>
                </a:cubicBezTo>
                <a:cubicBezTo>
                  <a:pt x="2852" y="171"/>
                  <a:pt x="2829" y="172"/>
                  <a:pt x="2810" y="165"/>
                </a:cubicBezTo>
                <a:cubicBezTo>
                  <a:pt x="2775" y="168"/>
                  <a:pt x="2739" y="167"/>
                  <a:pt x="2704" y="175"/>
                </a:cubicBezTo>
                <a:cubicBezTo>
                  <a:pt x="2639" y="189"/>
                  <a:pt x="2638" y="288"/>
                  <a:pt x="2570" y="309"/>
                </a:cubicBezTo>
                <a:cubicBezTo>
                  <a:pt x="2559" y="276"/>
                  <a:pt x="2550" y="222"/>
                  <a:pt x="2522" y="194"/>
                </a:cubicBezTo>
                <a:cubicBezTo>
                  <a:pt x="2500" y="172"/>
                  <a:pt x="2436" y="156"/>
                  <a:pt x="2436" y="156"/>
                </a:cubicBezTo>
                <a:cubicBezTo>
                  <a:pt x="2383" y="163"/>
                  <a:pt x="2374" y="154"/>
                  <a:pt x="2340" y="184"/>
                </a:cubicBezTo>
                <a:cubicBezTo>
                  <a:pt x="2323" y="199"/>
                  <a:pt x="2292" y="232"/>
                  <a:pt x="2292" y="232"/>
                </a:cubicBezTo>
                <a:cubicBezTo>
                  <a:pt x="2275" y="281"/>
                  <a:pt x="2213" y="388"/>
                  <a:pt x="2176" y="424"/>
                </a:cubicBezTo>
                <a:cubicBezTo>
                  <a:pt x="2166" y="457"/>
                  <a:pt x="2153" y="477"/>
                  <a:pt x="2128" y="501"/>
                </a:cubicBezTo>
                <a:cubicBezTo>
                  <a:pt x="2118" y="534"/>
                  <a:pt x="2105" y="554"/>
                  <a:pt x="2080" y="578"/>
                </a:cubicBezTo>
                <a:cubicBezTo>
                  <a:pt x="2062" y="631"/>
                  <a:pt x="2045" y="681"/>
                  <a:pt x="2023" y="732"/>
                </a:cubicBezTo>
                <a:cubicBezTo>
                  <a:pt x="2009" y="763"/>
                  <a:pt x="2009" y="784"/>
                  <a:pt x="1984" y="808"/>
                </a:cubicBezTo>
                <a:cubicBezTo>
                  <a:pt x="1978" y="827"/>
                  <a:pt x="1971" y="847"/>
                  <a:pt x="1965" y="866"/>
                </a:cubicBezTo>
                <a:cubicBezTo>
                  <a:pt x="1936" y="954"/>
                  <a:pt x="1987" y="964"/>
                  <a:pt x="1917" y="1010"/>
                </a:cubicBezTo>
                <a:cubicBezTo>
                  <a:pt x="1907" y="1043"/>
                  <a:pt x="1888" y="1058"/>
                  <a:pt x="1869" y="1087"/>
                </a:cubicBezTo>
                <a:cubicBezTo>
                  <a:pt x="1843" y="1084"/>
                  <a:pt x="1816" y="1087"/>
                  <a:pt x="1792" y="1077"/>
                </a:cubicBezTo>
                <a:cubicBezTo>
                  <a:pt x="1771" y="1068"/>
                  <a:pt x="1759" y="992"/>
                  <a:pt x="1754" y="972"/>
                </a:cubicBezTo>
                <a:cubicBezTo>
                  <a:pt x="1744" y="933"/>
                  <a:pt x="1732" y="912"/>
                  <a:pt x="1716" y="876"/>
                </a:cubicBezTo>
                <a:cubicBezTo>
                  <a:pt x="1686" y="810"/>
                  <a:pt x="1666" y="734"/>
                  <a:pt x="1648" y="664"/>
                </a:cubicBezTo>
                <a:cubicBezTo>
                  <a:pt x="1641" y="533"/>
                  <a:pt x="1646" y="475"/>
                  <a:pt x="1581" y="376"/>
                </a:cubicBezTo>
                <a:cubicBezTo>
                  <a:pt x="1561" y="317"/>
                  <a:pt x="1557" y="277"/>
                  <a:pt x="1504" y="242"/>
                </a:cubicBezTo>
                <a:cubicBezTo>
                  <a:pt x="1478" y="202"/>
                  <a:pt x="1471" y="209"/>
                  <a:pt x="1428" y="194"/>
                </a:cubicBezTo>
                <a:cubicBezTo>
                  <a:pt x="1409" y="197"/>
                  <a:pt x="1386" y="193"/>
                  <a:pt x="1370" y="204"/>
                </a:cubicBezTo>
                <a:cubicBezTo>
                  <a:pt x="1351" y="217"/>
                  <a:pt x="1339" y="239"/>
                  <a:pt x="1332" y="261"/>
                </a:cubicBezTo>
                <a:cubicBezTo>
                  <a:pt x="1329" y="271"/>
                  <a:pt x="1329" y="283"/>
                  <a:pt x="1322" y="290"/>
                </a:cubicBezTo>
                <a:cubicBezTo>
                  <a:pt x="1306" y="306"/>
                  <a:pt x="1280" y="311"/>
                  <a:pt x="1264" y="328"/>
                </a:cubicBezTo>
                <a:cubicBezTo>
                  <a:pt x="1258" y="335"/>
                  <a:pt x="1251" y="341"/>
                  <a:pt x="1245" y="348"/>
                </a:cubicBezTo>
                <a:cubicBezTo>
                  <a:pt x="1232" y="341"/>
                  <a:pt x="1217" y="338"/>
                  <a:pt x="1207" y="328"/>
                </a:cubicBezTo>
                <a:cubicBezTo>
                  <a:pt x="1200" y="321"/>
                  <a:pt x="1200" y="309"/>
                  <a:pt x="1197" y="300"/>
                </a:cubicBezTo>
                <a:cubicBezTo>
                  <a:pt x="1190" y="281"/>
                  <a:pt x="1184" y="261"/>
                  <a:pt x="1178" y="242"/>
                </a:cubicBezTo>
                <a:cubicBezTo>
                  <a:pt x="1175" y="232"/>
                  <a:pt x="1176" y="219"/>
                  <a:pt x="1168" y="213"/>
                </a:cubicBezTo>
                <a:cubicBezTo>
                  <a:pt x="1132" y="189"/>
                  <a:pt x="1148" y="202"/>
                  <a:pt x="1120" y="175"/>
                </a:cubicBezTo>
                <a:cubicBezTo>
                  <a:pt x="1112" y="176"/>
                  <a:pt x="1037" y="179"/>
                  <a:pt x="1015" y="194"/>
                </a:cubicBezTo>
                <a:cubicBezTo>
                  <a:pt x="946" y="240"/>
                  <a:pt x="1023" y="211"/>
                  <a:pt x="957" y="232"/>
                </a:cubicBezTo>
                <a:cubicBezTo>
                  <a:pt x="925" y="281"/>
                  <a:pt x="908" y="328"/>
                  <a:pt x="852" y="348"/>
                </a:cubicBezTo>
                <a:cubicBezTo>
                  <a:pt x="818" y="314"/>
                  <a:pt x="837" y="283"/>
                  <a:pt x="813" y="252"/>
                </a:cubicBezTo>
                <a:cubicBezTo>
                  <a:pt x="784" y="214"/>
                  <a:pt x="752" y="189"/>
                  <a:pt x="708" y="175"/>
                </a:cubicBezTo>
                <a:cubicBezTo>
                  <a:pt x="692" y="178"/>
                  <a:pt x="675" y="178"/>
                  <a:pt x="660" y="184"/>
                </a:cubicBezTo>
                <a:cubicBezTo>
                  <a:pt x="645" y="190"/>
                  <a:pt x="630" y="222"/>
                  <a:pt x="621" y="232"/>
                </a:cubicBezTo>
                <a:cubicBezTo>
                  <a:pt x="597" y="259"/>
                  <a:pt x="570" y="284"/>
                  <a:pt x="544" y="309"/>
                </a:cubicBezTo>
                <a:cubicBezTo>
                  <a:pt x="536" y="317"/>
                  <a:pt x="534" y="331"/>
                  <a:pt x="525" y="338"/>
                </a:cubicBezTo>
                <a:cubicBezTo>
                  <a:pt x="517" y="344"/>
                  <a:pt x="506" y="345"/>
                  <a:pt x="496" y="348"/>
                </a:cubicBezTo>
                <a:cubicBezTo>
                  <a:pt x="483" y="345"/>
                  <a:pt x="468" y="346"/>
                  <a:pt x="458" y="338"/>
                </a:cubicBezTo>
                <a:cubicBezTo>
                  <a:pt x="435" y="319"/>
                  <a:pt x="445" y="281"/>
                  <a:pt x="439" y="252"/>
                </a:cubicBezTo>
                <a:cubicBezTo>
                  <a:pt x="433" y="224"/>
                  <a:pt x="414" y="190"/>
                  <a:pt x="400" y="165"/>
                </a:cubicBezTo>
                <a:cubicBezTo>
                  <a:pt x="352" y="78"/>
                  <a:pt x="298" y="33"/>
                  <a:pt x="208" y="2"/>
                </a:cubicBezTo>
                <a:cubicBezTo>
                  <a:pt x="151" y="5"/>
                  <a:pt x="92" y="0"/>
                  <a:pt x="36" y="12"/>
                </a:cubicBezTo>
                <a:cubicBezTo>
                  <a:pt x="0" y="20"/>
                  <a:pt x="48" y="97"/>
                  <a:pt x="64" y="108"/>
                </a:cubicBezTo>
                <a:cubicBezTo>
                  <a:pt x="96" y="130"/>
                  <a:pt x="168" y="132"/>
                  <a:pt x="199" y="136"/>
                </a:cubicBezTo>
                <a:cubicBezTo>
                  <a:pt x="246" y="152"/>
                  <a:pt x="291" y="186"/>
                  <a:pt x="314" y="232"/>
                </a:cubicBezTo>
                <a:cubicBezTo>
                  <a:pt x="328" y="259"/>
                  <a:pt x="343" y="319"/>
                  <a:pt x="343" y="319"/>
                </a:cubicBezTo>
                <a:cubicBezTo>
                  <a:pt x="340" y="354"/>
                  <a:pt x="343" y="390"/>
                  <a:pt x="333" y="424"/>
                </a:cubicBezTo>
                <a:cubicBezTo>
                  <a:pt x="319" y="470"/>
                  <a:pt x="273" y="524"/>
                  <a:pt x="228" y="540"/>
                </a:cubicBezTo>
                <a:cubicBezTo>
                  <a:pt x="191" y="575"/>
                  <a:pt x="136" y="579"/>
                  <a:pt x="93" y="607"/>
                </a:cubicBezTo>
                <a:cubicBezTo>
                  <a:pt x="83" y="604"/>
                  <a:pt x="64" y="597"/>
                  <a:pt x="64" y="597"/>
                </a:cubicBezTo>
                <a:close/>
              </a:path>
            </a:pathLst>
          </a:custGeom>
          <a:solidFill>
            <a:srgbClr val="FFFF99"/>
          </a:solidFill>
          <a:ln w="12700">
            <a:solidFill>
              <a:schemeClr val="tx1"/>
            </a:solidFill>
            <a:round/>
            <a:headEnd type="none" w="sm" len="sm"/>
            <a:tailEnd type="none" w="sm" len="sm"/>
          </a:ln>
        </p:spPr>
        <p:txBody>
          <a:bodyPr wrap="none" anchor="ctr"/>
          <a:lstStyle/>
          <a:p>
            <a:endParaRPr lang="fr-FR"/>
          </a:p>
        </p:txBody>
      </p:sp>
      <p:sp>
        <p:nvSpPr>
          <p:cNvPr id="26627" name="AutoShape 8"/>
          <p:cNvSpPr>
            <a:spLocks noChangeArrowheads="1"/>
          </p:cNvSpPr>
          <p:nvPr/>
        </p:nvSpPr>
        <p:spPr bwMode="auto">
          <a:xfrm>
            <a:off x="1835150"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6628" name="AutoShape 10"/>
          <p:cNvSpPr>
            <a:spLocks noChangeArrowheads="1"/>
          </p:cNvSpPr>
          <p:nvPr/>
        </p:nvSpPr>
        <p:spPr bwMode="auto">
          <a:xfrm>
            <a:off x="3492500" y="3860800"/>
            <a:ext cx="1524000" cy="914400"/>
          </a:xfrm>
          <a:prstGeom prst="upArrowCallout">
            <a:avLst>
              <a:gd name="adj1" fmla="val 25000"/>
              <a:gd name="adj2" fmla="val 25000"/>
              <a:gd name="adj3" fmla="val 17778"/>
              <a:gd name="adj4" fmla="val 66667"/>
            </a:avLst>
          </a:prstGeom>
          <a:solidFill>
            <a:srgbClr val="FFC000"/>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6629" name="AutoShape 12"/>
          <p:cNvSpPr>
            <a:spLocks noChangeArrowheads="1"/>
          </p:cNvSpPr>
          <p:nvPr/>
        </p:nvSpPr>
        <p:spPr bwMode="auto">
          <a:xfrm>
            <a:off x="5148263"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6630" name="AutoShape 14"/>
          <p:cNvSpPr>
            <a:spLocks noChangeArrowheads="1"/>
          </p:cNvSpPr>
          <p:nvPr/>
        </p:nvSpPr>
        <p:spPr bwMode="auto">
          <a:xfrm>
            <a:off x="6804025"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11" name="Text Box 15"/>
          <p:cNvSpPr txBox="1">
            <a:spLocks noChangeArrowheads="1"/>
          </p:cNvSpPr>
          <p:nvPr/>
        </p:nvSpPr>
        <p:spPr bwMode="auto">
          <a:xfrm>
            <a:off x="1116013" y="6237288"/>
            <a:ext cx="839787" cy="400050"/>
          </a:xfrm>
          <a:prstGeom prst="rect">
            <a:avLst/>
          </a:prstGeom>
          <a:solidFill>
            <a:schemeClr val="tx2">
              <a:lumMod val="20000"/>
              <a:lumOff val="80000"/>
            </a:schemeClr>
          </a:solidFill>
          <a:ln w="12700">
            <a:noFill/>
            <a:miter lim="800000"/>
            <a:headEnd type="none" w="sm" len="sm"/>
            <a:tailEnd type="none" w="sm" len="sm"/>
          </a:ln>
          <a:effectLst/>
        </p:spPr>
        <p:txBody>
          <a:bodyPr wrap="none">
            <a:spAutoFit/>
          </a:bodyPr>
          <a:lstStyle/>
          <a:p>
            <a:pPr>
              <a:defRPr/>
            </a:pPr>
            <a:r>
              <a:rPr lang="fr-FR" sz="2000" b="1" dirty="0">
                <a:solidFill>
                  <a:schemeClr val="bg1"/>
                </a:solidFill>
              </a:rPr>
              <a:t>100%</a:t>
            </a:r>
          </a:p>
        </p:txBody>
      </p:sp>
      <p:sp>
        <p:nvSpPr>
          <p:cNvPr id="26632" name="Line 21"/>
          <p:cNvSpPr>
            <a:spLocks noChangeShapeType="1"/>
          </p:cNvSpPr>
          <p:nvPr/>
        </p:nvSpPr>
        <p:spPr bwMode="auto">
          <a:xfrm flipH="1" flipV="1">
            <a:off x="1476375" y="5732463"/>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26633" name="Text Box 7"/>
          <p:cNvSpPr txBox="1">
            <a:spLocks noChangeArrowheads="1"/>
          </p:cNvSpPr>
          <p:nvPr/>
        </p:nvSpPr>
        <p:spPr bwMode="auto">
          <a:xfrm>
            <a:off x="2268538" y="4149725"/>
            <a:ext cx="698500"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65%</a:t>
            </a:r>
          </a:p>
          <a:p>
            <a:pPr algn="ctr"/>
            <a:r>
              <a:rPr lang="fr-FR" sz="2000" b="1">
                <a:solidFill>
                  <a:schemeClr val="bg1"/>
                </a:solidFill>
              </a:rPr>
              <a:t>TCP</a:t>
            </a:r>
          </a:p>
        </p:txBody>
      </p:sp>
      <p:sp>
        <p:nvSpPr>
          <p:cNvPr id="26634" name="Text Box 9"/>
          <p:cNvSpPr txBox="1">
            <a:spLocks noChangeArrowheads="1"/>
          </p:cNvSpPr>
          <p:nvPr/>
        </p:nvSpPr>
        <p:spPr bwMode="auto">
          <a:xfrm>
            <a:off x="3851275" y="4149725"/>
            <a:ext cx="884238"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25%</a:t>
            </a:r>
          </a:p>
          <a:p>
            <a:pPr algn="ctr"/>
            <a:r>
              <a:rPr lang="fr-FR" sz="2000" b="1">
                <a:solidFill>
                  <a:schemeClr val="bg1"/>
                </a:solidFill>
              </a:rPr>
              <a:t>Henlé</a:t>
            </a:r>
          </a:p>
        </p:txBody>
      </p:sp>
      <p:sp>
        <p:nvSpPr>
          <p:cNvPr id="26635" name="Text Box 11"/>
          <p:cNvSpPr txBox="1">
            <a:spLocks noChangeArrowheads="1"/>
          </p:cNvSpPr>
          <p:nvPr/>
        </p:nvSpPr>
        <p:spPr bwMode="auto">
          <a:xfrm>
            <a:off x="5508625" y="4076700"/>
            <a:ext cx="712788"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8%</a:t>
            </a:r>
          </a:p>
          <a:p>
            <a:pPr algn="ctr"/>
            <a:r>
              <a:rPr lang="fr-FR" sz="2000" b="1">
                <a:solidFill>
                  <a:schemeClr val="bg1"/>
                </a:solidFill>
              </a:rPr>
              <a:t>TCD</a:t>
            </a:r>
          </a:p>
        </p:txBody>
      </p:sp>
      <p:sp>
        <p:nvSpPr>
          <p:cNvPr id="26636" name="Text Box 13"/>
          <p:cNvSpPr txBox="1">
            <a:spLocks noChangeArrowheads="1"/>
          </p:cNvSpPr>
          <p:nvPr/>
        </p:nvSpPr>
        <p:spPr bwMode="auto">
          <a:xfrm>
            <a:off x="7308850" y="4149725"/>
            <a:ext cx="557213"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1%</a:t>
            </a:r>
          </a:p>
          <a:p>
            <a:pPr algn="ctr"/>
            <a:r>
              <a:rPr lang="fr-FR" sz="2000" b="1">
                <a:solidFill>
                  <a:schemeClr val="bg1"/>
                </a:solidFill>
              </a:rPr>
              <a:t>CC</a:t>
            </a:r>
          </a:p>
        </p:txBody>
      </p:sp>
      <p:sp>
        <p:nvSpPr>
          <p:cNvPr id="26637" name="Espace réservé du contenu 14"/>
          <p:cNvSpPr>
            <a:spLocks noGrp="1"/>
          </p:cNvSpPr>
          <p:nvPr>
            <p:ph idx="1"/>
          </p:nvPr>
        </p:nvSpPr>
        <p:spPr>
          <a:xfrm>
            <a:off x="323850" y="115888"/>
            <a:ext cx="8569325" cy="3529012"/>
          </a:xfrm>
        </p:spPr>
        <p:txBody>
          <a:bodyPr/>
          <a:lstStyle/>
          <a:p>
            <a:pPr algn="ctr">
              <a:buFont typeface="Wingdings" pitchFamily="2" charset="2"/>
              <a:buNone/>
            </a:pPr>
            <a:r>
              <a:rPr lang="fr-FR" b="1" u="sng" smtClean="0"/>
              <a:t>Anse de Henlé </a:t>
            </a:r>
          </a:p>
          <a:p>
            <a:pPr>
              <a:buFont typeface="Courier New" pitchFamily="49" charset="0"/>
              <a:buChar char="o"/>
            </a:pPr>
            <a:r>
              <a:rPr lang="fr-FR" smtClean="0"/>
              <a:t>25 % du sodium est réabsorbé dans la branche ascendante de l’anse de Henlé </a:t>
            </a:r>
          </a:p>
          <a:p>
            <a:pPr>
              <a:buFont typeface="Wingdings" pitchFamily="2" charset="2"/>
              <a:buNone/>
            </a:pPr>
            <a:endParaRPr lang="fr-FR" smtClean="0"/>
          </a:p>
          <a:p>
            <a:pPr>
              <a:buFont typeface="Courier New" pitchFamily="49" charset="0"/>
              <a:buChar char="o"/>
            </a:pPr>
            <a:r>
              <a:rPr lang="fr-FR" smtClean="0"/>
              <a:t>Le transport  actif  de  sodium  est  réalisé  par  un  système  de  co-transport  couplant  Na 2 Cl  K</a:t>
            </a:r>
          </a:p>
          <a:p>
            <a:endParaRPr lang="fr-F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reeform 20"/>
          <p:cNvSpPr>
            <a:spLocks/>
          </p:cNvSpPr>
          <p:nvPr/>
        </p:nvSpPr>
        <p:spPr bwMode="auto">
          <a:xfrm>
            <a:off x="827088" y="4941888"/>
            <a:ext cx="7512050" cy="1658937"/>
          </a:xfrm>
          <a:custGeom>
            <a:avLst/>
            <a:gdLst>
              <a:gd name="T0" fmla="*/ 2147483647 w 3549"/>
              <a:gd name="T1" fmla="*/ 2147483647 h 1394"/>
              <a:gd name="T2" fmla="*/ 2147483647 w 3549"/>
              <a:gd name="T3" fmla="*/ 2147483647 h 1394"/>
              <a:gd name="T4" fmla="*/ 2147483647 w 3549"/>
              <a:gd name="T5" fmla="*/ 2147483647 h 1394"/>
              <a:gd name="T6" fmla="*/ 2147483647 w 3549"/>
              <a:gd name="T7" fmla="*/ 2147483647 h 1394"/>
              <a:gd name="T8" fmla="*/ 2147483647 w 3549"/>
              <a:gd name="T9" fmla="*/ 2147483647 h 1394"/>
              <a:gd name="T10" fmla="*/ 2147483647 w 3549"/>
              <a:gd name="T11" fmla="*/ 2147483647 h 1394"/>
              <a:gd name="T12" fmla="*/ 2147483647 w 3549"/>
              <a:gd name="T13" fmla="*/ 2147483647 h 1394"/>
              <a:gd name="T14" fmla="*/ 2147483647 w 3549"/>
              <a:gd name="T15" fmla="*/ 2147483647 h 1394"/>
              <a:gd name="T16" fmla="*/ 2147483647 w 3549"/>
              <a:gd name="T17" fmla="*/ 2147483647 h 1394"/>
              <a:gd name="T18" fmla="*/ 2147483647 w 3549"/>
              <a:gd name="T19" fmla="*/ 2147483647 h 1394"/>
              <a:gd name="T20" fmla="*/ 2147483647 w 3549"/>
              <a:gd name="T21" fmla="*/ 2147483647 h 1394"/>
              <a:gd name="T22" fmla="*/ 2147483647 w 3549"/>
              <a:gd name="T23" fmla="*/ 2147483647 h 1394"/>
              <a:gd name="T24" fmla="*/ 2147483647 w 3549"/>
              <a:gd name="T25" fmla="*/ 2147483647 h 1394"/>
              <a:gd name="T26" fmla="*/ 2147483647 w 3549"/>
              <a:gd name="T27" fmla="*/ 2147483647 h 1394"/>
              <a:gd name="T28" fmla="*/ 2147483647 w 3549"/>
              <a:gd name="T29" fmla="*/ 2147483647 h 1394"/>
              <a:gd name="T30" fmla="*/ 2147483647 w 3549"/>
              <a:gd name="T31" fmla="*/ 2147483647 h 1394"/>
              <a:gd name="T32" fmla="*/ 2147483647 w 3549"/>
              <a:gd name="T33" fmla="*/ 2147483647 h 1394"/>
              <a:gd name="T34" fmla="*/ 2147483647 w 3549"/>
              <a:gd name="T35" fmla="*/ 2147483647 h 1394"/>
              <a:gd name="T36" fmla="*/ 2147483647 w 3549"/>
              <a:gd name="T37" fmla="*/ 2147483647 h 1394"/>
              <a:gd name="T38" fmla="*/ 2147483647 w 3549"/>
              <a:gd name="T39" fmla="*/ 2147483647 h 1394"/>
              <a:gd name="T40" fmla="*/ 2147483647 w 3549"/>
              <a:gd name="T41" fmla="*/ 2147483647 h 1394"/>
              <a:gd name="T42" fmla="*/ 2147483647 w 3549"/>
              <a:gd name="T43" fmla="*/ 2147483647 h 1394"/>
              <a:gd name="T44" fmla="*/ 2147483647 w 3549"/>
              <a:gd name="T45" fmla="*/ 2147483647 h 1394"/>
              <a:gd name="T46" fmla="*/ 2147483647 w 3549"/>
              <a:gd name="T47" fmla="*/ 2147483647 h 1394"/>
              <a:gd name="T48" fmla="*/ 2147483647 w 3549"/>
              <a:gd name="T49" fmla="*/ 2147483647 h 1394"/>
              <a:gd name="T50" fmla="*/ 2147483647 w 3549"/>
              <a:gd name="T51" fmla="*/ 2147483647 h 1394"/>
              <a:gd name="T52" fmla="*/ 2147483647 w 3549"/>
              <a:gd name="T53" fmla="*/ 2147483647 h 1394"/>
              <a:gd name="T54" fmla="*/ 2147483647 w 3549"/>
              <a:gd name="T55" fmla="*/ 2147483647 h 1394"/>
              <a:gd name="T56" fmla="*/ 2147483647 w 3549"/>
              <a:gd name="T57" fmla="*/ 2147483647 h 1394"/>
              <a:gd name="T58" fmla="*/ 2147483647 w 3549"/>
              <a:gd name="T59" fmla="*/ 2147483647 h 1394"/>
              <a:gd name="T60" fmla="*/ 2147483647 w 3549"/>
              <a:gd name="T61" fmla="*/ 2147483647 h 1394"/>
              <a:gd name="T62" fmla="*/ 2147483647 w 3549"/>
              <a:gd name="T63" fmla="*/ 2147483647 h 1394"/>
              <a:gd name="T64" fmla="*/ 2147483647 w 3549"/>
              <a:gd name="T65" fmla="*/ 2147483647 h 1394"/>
              <a:gd name="T66" fmla="*/ 2147483647 w 3549"/>
              <a:gd name="T67" fmla="*/ 2147483647 h 1394"/>
              <a:gd name="T68" fmla="*/ 2147483647 w 3549"/>
              <a:gd name="T69" fmla="*/ 2147483647 h 1394"/>
              <a:gd name="T70" fmla="*/ 2147483647 w 3549"/>
              <a:gd name="T71" fmla="*/ 2147483647 h 1394"/>
              <a:gd name="T72" fmla="*/ 2147483647 w 3549"/>
              <a:gd name="T73" fmla="*/ 2147483647 h 1394"/>
              <a:gd name="T74" fmla="*/ 2147483647 w 3549"/>
              <a:gd name="T75" fmla="*/ 2147483647 h 1394"/>
              <a:gd name="T76" fmla="*/ 2147483647 w 3549"/>
              <a:gd name="T77" fmla="*/ 2147483647 h 1394"/>
              <a:gd name="T78" fmla="*/ 2147483647 w 3549"/>
              <a:gd name="T79" fmla="*/ 2147483647 h 1394"/>
              <a:gd name="T80" fmla="*/ 2147483647 w 3549"/>
              <a:gd name="T81" fmla="*/ 2147483647 h 1394"/>
              <a:gd name="T82" fmla="*/ 2147483647 w 3549"/>
              <a:gd name="T83" fmla="*/ 2147483647 h 1394"/>
              <a:gd name="T84" fmla="*/ 2147483647 w 3549"/>
              <a:gd name="T85" fmla="*/ 2147483647 h 1394"/>
              <a:gd name="T86" fmla="*/ 2147483647 w 3549"/>
              <a:gd name="T87" fmla="*/ 2147483647 h 1394"/>
              <a:gd name="T88" fmla="*/ 2147483647 w 3549"/>
              <a:gd name="T89" fmla="*/ 2147483647 h 1394"/>
              <a:gd name="T90" fmla="*/ 2147483647 w 3549"/>
              <a:gd name="T91" fmla="*/ 2147483647 h 1394"/>
              <a:gd name="T92" fmla="*/ 2147483647 w 3549"/>
              <a:gd name="T93" fmla="*/ 2147483647 h 1394"/>
              <a:gd name="T94" fmla="*/ 2147483647 w 3549"/>
              <a:gd name="T95" fmla="*/ 2147483647 h 1394"/>
              <a:gd name="T96" fmla="*/ 2147483647 w 3549"/>
              <a:gd name="T97" fmla="*/ 2147483647 h 1394"/>
              <a:gd name="T98" fmla="*/ 2147483647 w 3549"/>
              <a:gd name="T99" fmla="*/ 2147483647 h 1394"/>
              <a:gd name="T100" fmla="*/ 2147483647 w 3549"/>
              <a:gd name="T101" fmla="*/ 2147483647 h 1394"/>
              <a:gd name="T102" fmla="*/ 2147483647 w 3549"/>
              <a:gd name="T103" fmla="*/ 2147483647 h 1394"/>
              <a:gd name="T104" fmla="*/ 2147483647 w 3549"/>
              <a:gd name="T105" fmla="*/ 2147483647 h 1394"/>
              <a:gd name="T106" fmla="*/ 2147483647 w 3549"/>
              <a:gd name="T107" fmla="*/ 2147483647 h 1394"/>
              <a:gd name="T108" fmla="*/ 2147483647 w 3549"/>
              <a:gd name="T109" fmla="*/ 2147483647 h 1394"/>
              <a:gd name="T110" fmla="*/ 2147483647 w 3549"/>
              <a:gd name="T111" fmla="*/ 2147483647 h 1394"/>
              <a:gd name="T112" fmla="*/ 2147483647 w 3549"/>
              <a:gd name="T113" fmla="*/ 2147483647 h 1394"/>
              <a:gd name="T114" fmla="*/ 2147483647 w 3549"/>
              <a:gd name="T115" fmla="*/ 2147483647 h 1394"/>
              <a:gd name="T116" fmla="*/ 2147483647 w 3549"/>
              <a:gd name="T117" fmla="*/ 2147483647 h 1394"/>
              <a:gd name="T118" fmla="*/ 2147483647 w 3549"/>
              <a:gd name="T119" fmla="*/ 2147483647 h 1394"/>
              <a:gd name="T120" fmla="*/ 2147483647 w 3549"/>
              <a:gd name="T121" fmla="*/ 2147483647 h 1394"/>
              <a:gd name="T122" fmla="*/ 2147483647 w 3549"/>
              <a:gd name="T123" fmla="*/ 2147483647 h 13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549"/>
              <a:gd name="T187" fmla="*/ 0 h 1394"/>
              <a:gd name="T188" fmla="*/ 3549 w 3549"/>
              <a:gd name="T189" fmla="*/ 1394 h 13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549" h="1394">
                <a:moveTo>
                  <a:pt x="64" y="597"/>
                </a:moveTo>
                <a:cubicBezTo>
                  <a:pt x="58" y="616"/>
                  <a:pt x="51" y="636"/>
                  <a:pt x="45" y="655"/>
                </a:cubicBezTo>
                <a:cubicBezTo>
                  <a:pt x="33" y="691"/>
                  <a:pt x="119" y="705"/>
                  <a:pt x="141" y="712"/>
                </a:cubicBezTo>
                <a:cubicBezTo>
                  <a:pt x="159" y="709"/>
                  <a:pt x="199" y="704"/>
                  <a:pt x="218" y="693"/>
                </a:cubicBezTo>
                <a:cubicBezTo>
                  <a:pt x="312" y="641"/>
                  <a:pt x="240" y="665"/>
                  <a:pt x="314" y="645"/>
                </a:cubicBezTo>
                <a:cubicBezTo>
                  <a:pt x="360" y="615"/>
                  <a:pt x="386" y="562"/>
                  <a:pt x="420" y="520"/>
                </a:cubicBezTo>
                <a:cubicBezTo>
                  <a:pt x="424" y="516"/>
                  <a:pt x="448" y="475"/>
                  <a:pt x="458" y="472"/>
                </a:cubicBezTo>
                <a:cubicBezTo>
                  <a:pt x="486" y="464"/>
                  <a:pt x="515" y="466"/>
                  <a:pt x="544" y="463"/>
                </a:cubicBezTo>
                <a:cubicBezTo>
                  <a:pt x="584" y="449"/>
                  <a:pt x="583" y="433"/>
                  <a:pt x="612" y="405"/>
                </a:cubicBezTo>
                <a:cubicBezTo>
                  <a:pt x="636" y="358"/>
                  <a:pt x="648" y="351"/>
                  <a:pt x="698" y="338"/>
                </a:cubicBezTo>
                <a:cubicBezTo>
                  <a:pt x="714" y="344"/>
                  <a:pt x="731" y="348"/>
                  <a:pt x="746" y="357"/>
                </a:cubicBezTo>
                <a:cubicBezTo>
                  <a:pt x="788" y="383"/>
                  <a:pt x="772" y="408"/>
                  <a:pt x="823" y="424"/>
                </a:cubicBezTo>
                <a:cubicBezTo>
                  <a:pt x="860" y="481"/>
                  <a:pt x="885" y="461"/>
                  <a:pt x="957" y="453"/>
                </a:cubicBezTo>
                <a:cubicBezTo>
                  <a:pt x="979" y="386"/>
                  <a:pt x="969" y="415"/>
                  <a:pt x="986" y="367"/>
                </a:cubicBezTo>
                <a:cubicBezTo>
                  <a:pt x="996" y="337"/>
                  <a:pt x="1072" y="328"/>
                  <a:pt x="1072" y="328"/>
                </a:cubicBezTo>
                <a:cubicBezTo>
                  <a:pt x="1153" y="356"/>
                  <a:pt x="1138" y="426"/>
                  <a:pt x="1226" y="453"/>
                </a:cubicBezTo>
                <a:cubicBezTo>
                  <a:pt x="1245" y="450"/>
                  <a:pt x="1266" y="451"/>
                  <a:pt x="1284" y="444"/>
                </a:cubicBezTo>
                <a:cubicBezTo>
                  <a:pt x="1293" y="441"/>
                  <a:pt x="1295" y="429"/>
                  <a:pt x="1303" y="424"/>
                </a:cubicBezTo>
                <a:cubicBezTo>
                  <a:pt x="1312" y="419"/>
                  <a:pt x="1322" y="418"/>
                  <a:pt x="1332" y="415"/>
                </a:cubicBezTo>
                <a:cubicBezTo>
                  <a:pt x="1360" y="372"/>
                  <a:pt x="1390" y="363"/>
                  <a:pt x="1437" y="348"/>
                </a:cubicBezTo>
                <a:cubicBezTo>
                  <a:pt x="1500" y="368"/>
                  <a:pt x="1477" y="429"/>
                  <a:pt x="1485" y="492"/>
                </a:cubicBezTo>
                <a:cubicBezTo>
                  <a:pt x="1490" y="527"/>
                  <a:pt x="1513" y="635"/>
                  <a:pt x="1543" y="655"/>
                </a:cubicBezTo>
                <a:cubicBezTo>
                  <a:pt x="1554" y="662"/>
                  <a:pt x="1568" y="661"/>
                  <a:pt x="1581" y="664"/>
                </a:cubicBezTo>
                <a:cubicBezTo>
                  <a:pt x="1594" y="703"/>
                  <a:pt x="1596" y="736"/>
                  <a:pt x="1620" y="770"/>
                </a:cubicBezTo>
                <a:cubicBezTo>
                  <a:pt x="1626" y="789"/>
                  <a:pt x="1628" y="811"/>
                  <a:pt x="1639" y="828"/>
                </a:cubicBezTo>
                <a:cubicBezTo>
                  <a:pt x="1645" y="838"/>
                  <a:pt x="1664" y="836"/>
                  <a:pt x="1668" y="847"/>
                </a:cubicBezTo>
                <a:cubicBezTo>
                  <a:pt x="1733" y="1010"/>
                  <a:pt x="1628" y="860"/>
                  <a:pt x="1706" y="962"/>
                </a:cubicBezTo>
                <a:cubicBezTo>
                  <a:pt x="1734" y="1043"/>
                  <a:pt x="1755" y="1124"/>
                  <a:pt x="1831" y="1173"/>
                </a:cubicBezTo>
                <a:cubicBezTo>
                  <a:pt x="1850" y="1170"/>
                  <a:pt x="1870" y="1171"/>
                  <a:pt x="1888" y="1164"/>
                </a:cubicBezTo>
                <a:cubicBezTo>
                  <a:pt x="1912" y="1155"/>
                  <a:pt x="1908" y="1134"/>
                  <a:pt x="1917" y="1116"/>
                </a:cubicBezTo>
                <a:cubicBezTo>
                  <a:pt x="1930" y="1090"/>
                  <a:pt x="1937" y="1086"/>
                  <a:pt x="1956" y="1068"/>
                </a:cubicBezTo>
                <a:cubicBezTo>
                  <a:pt x="1975" y="1011"/>
                  <a:pt x="1998" y="974"/>
                  <a:pt x="2032" y="924"/>
                </a:cubicBezTo>
                <a:cubicBezTo>
                  <a:pt x="2038" y="916"/>
                  <a:pt x="2052" y="919"/>
                  <a:pt x="2061" y="914"/>
                </a:cubicBezTo>
                <a:cubicBezTo>
                  <a:pt x="2071" y="909"/>
                  <a:pt x="2080" y="901"/>
                  <a:pt x="2090" y="895"/>
                </a:cubicBezTo>
                <a:cubicBezTo>
                  <a:pt x="2133" y="829"/>
                  <a:pt x="2111" y="853"/>
                  <a:pt x="2148" y="818"/>
                </a:cubicBezTo>
                <a:cubicBezTo>
                  <a:pt x="2166" y="763"/>
                  <a:pt x="2184" y="741"/>
                  <a:pt x="2215" y="693"/>
                </a:cubicBezTo>
                <a:cubicBezTo>
                  <a:pt x="2240" y="612"/>
                  <a:pt x="2204" y="711"/>
                  <a:pt x="2244" y="645"/>
                </a:cubicBezTo>
                <a:cubicBezTo>
                  <a:pt x="2254" y="628"/>
                  <a:pt x="2254" y="606"/>
                  <a:pt x="2263" y="588"/>
                </a:cubicBezTo>
                <a:cubicBezTo>
                  <a:pt x="2278" y="559"/>
                  <a:pt x="2293" y="529"/>
                  <a:pt x="2311" y="501"/>
                </a:cubicBezTo>
                <a:cubicBezTo>
                  <a:pt x="2333" y="429"/>
                  <a:pt x="2367" y="317"/>
                  <a:pt x="2445" y="290"/>
                </a:cubicBezTo>
                <a:cubicBezTo>
                  <a:pt x="2455" y="296"/>
                  <a:pt x="2467" y="300"/>
                  <a:pt x="2474" y="309"/>
                </a:cubicBezTo>
                <a:cubicBezTo>
                  <a:pt x="2513" y="357"/>
                  <a:pt x="2449" y="320"/>
                  <a:pt x="2503" y="367"/>
                </a:cubicBezTo>
                <a:cubicBezTo>
                  <a:pt x="2520" y="382"/>
                  <a:pt x="2538" y="398"/>
                  <a:pt x="2560" y="405"/>
                </a:cubicBezTo>
                <a:cubicBezTo>
                  <a:pt x="2579" y="411"/>
                  <a:pt x="2618" y="424"/>
                  <a:pt x="2618" y="424"/>
                </a:cubicBezTo>
                <a:cubicBezTo>
                  <a:pt x="2634" y="421"/>
                  <a:pt x="2653" y="425"/>
                  <a:pt x="2666" y="415"/>
                </a:cubicBezTo>
                <a:cubicBezTo>
                  <a:pt x="2695" y="392"/>
                  <a:pt x="2712" y="333"/>
                  <a:pt x="2743" y="309"/>
                </a:cubicBezTo>
                <a:cubicBezTo>
                  <a:pt x="2759" y="297"/>
                  <a:pt x="2781" y="297"/>
                  <a:pt x="2800" y="290"/>
                </a:cubicBezTo>
                <a:cubicBezTo>
                  <a:pt x="2864" y="332"/>
                  <a:pt x="2802" y="283"/>
                  <a:pt x="2839" y="338"/>
                </a:cubicBezTo>
                <a:cubicBezTo>
                  <a:pt x="2861" y="371"/>
                  <a:pt x="2901" y="388"/>
                  <a:pt x="2935" y="405"/>
                </a:cubicBezTo>
                <a:cubicBezTo>
                  <a:pt x="3067" y="390"/>
                  <a:pt x="2978" y="417"/>
                  <a:pt x="3031" y="376"/>
                </a:cubicBezTo>
                <a:cubicBezTo>
                  <a:pt x="3049" y="362"/>
                  <a:pt x="3088" y="338"/>
                  <a:pt x="3088" y="338"/>
                </a:cubicBezTo>
                <a:cubicBezTo>
                  <a:pt x="3121" y="290"/>
                  <a:pt x="3135" y="300"/>
                  <a:pt x="3194" y="309"/>
                </a:cubicBezTo>
                <a:cubicBezTo>
                  <a:pt x="3227" y="406"/>
                  <a:pt x="3238" y="510"/>
                  <a:pt x="3271" y="607"/>
                </a:cubicBezTo>
                <a:cubicBezTo>
                  <a:pt x="3281" y="719"/>
                  <a:pt x="3295" y="825"/>
                  <a:pt x="3328" y="933"/>
                </a:cubicBezTo>
                <a:cubicBezTo>
                  <a:pt x="3335" y="994"/>
                  <a:pt x="3339" y="1055"/>
                  <a:pt x="3348" y="1116"/>
                </a:cubicBezTo>
                <a:cubicBezTo>
                  <a:pt x="3354" y="1157"/>
                  <a:pt x="3384" y="1200"/>
                  <a:pt x="3396" y="1240"/>
                </a:cubicBezTo>
                <a:cubicBezTo>
                  <a:pt x="3412" y="1291"/>
                  <a:pt x="3420" y="1343"/>
                  <a:pt x="3434" y="1394"/>
                </a:cubicBezTo>
                <a:cubicBezTo>
                  <a:pt x="3463" y="1388"/>
                  <a:pt x="3494" y="1388"/>
                  <a:pt x="3520" y="1375"/>
                </a:cubicBezTo>
                <a:cubicBezTo>
                  <a:pt x="3549" y="1361"/>
                  <a:pt x="3508" y="1257"/>
                  <a:pt x="3492" y="1240"/>
                </a:cubicBezTo>
                <a:cubicBezTo>
                  <a:pt x="3440" y="1093"/>
                  <a:pt x="3432" y="933"/>
                  <a:pt x="3405" y="780"/>
                </a:cubicBezTo>
                <a:cubicBezTo>
                  <a:pt x="3394" y="649"/>
                  <a:pt x="3353" y="520"/>
                  <a:pt x="3309" y="396"/>
                </a:cubicBezTo>
                <a:cubicBezTo>
                  <a:pt x="3300" y="337"/>
                  <a:pt x="3290" y="282"/>
                  <a:pt x="3280" y="223"/>
                </a:cubicBezTo>
                <a:cubicBezTo>
                  <a:pt x="3278" y="213"/>
                  <a:pt x="3278" y="201"/>
                  <a:pt x="3271" y="194"/>
                </a:cubicBezTo>
                <a:cubicBezTo>
                  <a:pt x="3261" y="184"/>
                  <a:pt x="3219" y="171"/>
                  <a:pt x="3204" y="165"/>
                </a:cubicBezTo>
                <a:cubicBezTo>
                  <a:pt x="3146" y="171"/>
                  <a:pt x="3088" y="172"/>
                  <a:pt x="3031" y="184"/>
                </a:cubicBezTo>
                <a:cubicBezTo>
                  <a:pt x="3011" y="188"/>
                  <a:pt x="3009" y="220"/>
                  <a:pt x="3002" y="232"/>
                </a:cubicBezTo>
                <a:cubicBezTo>
                  <a:pt x="2966" y="296"/>
                  <a:pt x="2982" y="284"/>
                  <a:pt x="2935" y="300"/>
                </a:cubicBezTo>
                <a:cubicBezTo>
                  <a:pt x="2925" y="293"/>
                  <a:pt x="2913" y="289"/>
                  <a:pt x="2906" y="280"/>
                </a:cubicBezTo>
                <a:cubicBezTo>
                  <a:pt x="2883" y="252"/>
                  <a:pt x="2900" y="209"/>
                  <a:pt x="2868" y="184"/>
                </a:cubicBezTo>
                <a:cubicBezTo>
                  <a:pt x="2852" y="171"/>
                  <a:pt x="2829" y="172"/>
                  <a:pt x="2810" y="165"/>
                </a:cubicBezTo>
                <a:cubicBezTo>
                  <a:pt x="2775" y="168"/>
                  <a:pt x="2739" y="167"/>
                  <a:pt x="2704" y="175"/>
                </a:cubicBezTo>
                <a:cubicBezTo>
                  <a:pt x="2639" y="189"/>
                  <a:pt x="2638" y="288"/>
                  <a:pt x="2570" y="309"/>
                </a:cubicBezTo>
                <a:cubicBezTo>
                  <a:pt x="2559" y="276"/>
                  <a:pt x="2550" y="222"/>
                  <a:pt x="2522" y="194"/>
                </a:cubicBezTo>
                <a:cubicBezTo>
                  <a:pt x="2500" y="172"/>
                  <a:pt x="2436" y="156"/>
                  <a:pt x="2436" y="156"/>
                </a:cubicBezTo>
                <a:cubicBezTo>
                  <a:pt x="2383" y="163"/>
                  <a:pt x="2374" y="154"/>
                  <a:pt x="2340" y="184"/>
                </a:cubicBezTo>
                <a:cubicBezTo>
                  <a:pt x="2323" y="199"/>
                  <a:pt x="2292" y="232"/>
                  <a:pt x="2292" y="232"/>
                </a:cubicBezTo>
                <a:cubicBezTo>
                  <a:pt x="2275" y="281"/>
                  <a:pt x="2213" y="388"/>
                  <a:pt x="2176" y="424"/>
                </a:cubicBezTo>
                <a:cubicBezTo>
                  <a:pt x="2166" y="457"/>
                  <a:pt x="2153" y="477"/>
                  <a:pt x="2128" y="501"/>
                </a:cubicBezTo>
                <a:cubicBezTo>
                  <a:pt x="2118" y="534"/>
                  <a:pt x="2105" y="554"/>
                  <a:pt x="2080" y="578"/>
                </a:cubicBezTo>
                <a:cubicBezTo>
                  <a:pt x="2062" y="631"/>
                  <a:pt x="2045" y="681"/>
                  <a:pt x="2023" y="732"/>
                </a:cubicBezTo>
                <a:cubicBezTo>
                  <a:pt x="2009" y="763"/>
                  <a:pt x="2009" y="784"/>
                  <a:pt x="1984" y="808"/>
                </a:cubicBezTo>
                <a:cubicBezTo>
                  <a:pt x="1978" y="827"/>
                  <a:pt x="1971" y="847"/>
                  <a:pt x="1965" y="866"/>
                </a:cubicBezTo>
                <a:cubicBezTo>
                  <a:pt x="1936" y="954"/>
                  <a:pt x="1987" y="964"/>
                  <a:pt x="1917" y="1010"/>
                </a:cubicBezTo>
                <a:cubicBezTo>
                  <a:pt x="1907" y="1043"/>
                  <a:pt x="1888" y="1058"/>
                  <a:pt x="1869" y="1087"/>
                </a:cubicBezTo>
                <a:cubicBezTo>
                  <a:pt x="1843" y="1084"/>
                  <a:pt x="1816" y="1087"/>
                  <a:pt x="1792" y="1077"/>
                </a:cubicBezTo>
                <a:cubicBezTo>
                  <a:pt x="1771" y="1068"/>
                  <a:pt x="1759" y="992"/>
                  <a:pt x="1754" y="972"/>
                </a:cubicBezTo>
                <a:cubicBezTo>
                  <a:pt x="1744" y="933"/>
                  <a:pt x="1732" y="912"/>
                  <a:pt x="1716" y="876"/>
                </a:cubicBezTo>
                <a:cubicBezTo>
                  <a:pt x="1686" y="810"/>
                  <a:pt x="1666" y="734"/>
                  <a:pt x="1648" y="664"/>
                </a:cubicBezTo>
                <a:cubicBezTo>
                  <a:pt x="1641" y="533"/>
                  <a:pt x="1646" y="475"/>
                  <a:pt x="1581" y="376"/>
                </a:cubicBezTo>
                <a:cubicBezTo>
                  <a:pt x="1561" y="317"/>
                  <a:pt x="1557" y="277"/>
                  <a:pt x="1504" y="242"/>
                </a:cubicBezTo>
                <a:cubicBezTo>
                  <a:pt x="1478" y="202"/>
                  <a:pt x="1471" y="209"/>
                  <a:pt x="1428" y="194"/>
                </a:cubicBezTo>
                <a:cubicBezTo>
                  <a:pt x="1409" y="197"/>
                  <a:pt x="1386" y="193"/>
                  <a:pt x="1370" y="204"/>
                </a:cubicBezTo>
                <a:cubicBezTo>
                  <a:pt x="1351" y="217"/>
                  <a:pt x="1339" y="239"/>
                  <a:pt x="1332" y="261"/>
                </a:cubicBezTo>
                <a:cubicBezTo>
                  <a:pt x="1329" y="271"/>
                  <a:pt x="1329" y="283"/>
                  <a:pt x="1322" y="290"/>
                </a:cubicBezTo>
                <a:cubicBezTo>
                  <a:pt x="1306" y="306"/>
                  <a:pt x="1280" y="311"/>
                  <a:pt x="1264" y="328"/>
                </a:cubicBezTo>
                <a:cubicBezTo>
                  <a:pt x="1258" y="335"/>
                  <a:pt x="1251" y="341"/>
                  <a:pt x="1245" y="348"/>
                </a:cubicBezTo>
                <a:cubicBezTo>
                  <a:pt x="1232" y="341"/>
                  <a:pt x="1217" y="338"/>
                  <a:pt x="1207" y="328"/>
                </a:cubicBezTo>
                <a:cubicBezTo>
                  <a:pt x="1200" y="321"/>
                  <a:pt x="1200" y="309"/>
                  <a:pt x="1197" y="300"/>
                </a:cubicBezTo>
                <a:cubicBezTo>
                  <a:pt x="1190" y="281"/>
                  <a:pt x="1184" y="261"/>
                  <a:pt x="1178" y="242"/>
                </a:cubicBezTo>
                <a:cubicBezTo>
                  <a:pt x="1175" y="232"/>
                  <a:pt x="1176" y="219"/>
                  <a:pt x="1168" y="213"/>
                </a:cubicBezTo>
                <a:cubicBezTo>
                  <a:pt x="1132" y="189"/>
                  <a:pt x="1148" y="202"/>
                  <a:pt x="1120" y="175"/>
                </a:cubicBezTo>
                <a:cubicBezTo>
                  <a:pt x="1112" y="176"/>
                  <a:pt x="1037" y="179"/>
                  <a:pt x="1015" y="194"/>
                </a:cubicBezTo>
                <a:cubicBezTo>
                  <a:pt x="946" y="240"/>
                  <a:pt x="1023" y="211"/>
                  <a:pt x="957" y="232"/>
                </a:cubicBezTo>
                <a:cubicBezTo>
                  <a:pt x="925" y="281"/>
                  <a:pt x="908" y="328"/>
                  <a:pt x="852" y="348"/>
                </a:cubicBezTo>
                <a:cubicBezTo>
                  <a:pt x="818" y="314"/>
                  <a:pt x="837" y="283"/>
                  <a:pt x="813" y="252"/>
                </a:cubicBezTo>
                <a:cubicBezTo>
                  <a:pt x="784" y="214"/>
                  <a:pt x="752" y="189"/>
                  <a:pt x="708" y="175"/>
                </a:cubicBezTo>
                <a:cubicBezTo>
                  <a:pt x="692" y="178"/>
                  <a:pt x="675" y="178"/>
                  <a:pt x="660" y="184"/>
                </a:cubicBezTo>
                <a:cubicBezTo>
                  <a:pt x="645" y="190"/>
                  <a:pt x="630" y="222"/>
                  <a:pt x="621" y="232"/>
                </a:cubicBezTo>
                <a:cubicBezTo>
                  <a:pt x="597" y="259"/>
                  <a:pt x="570" y="284"/>
                  <a:pt x="544" y="309"/>
                </a:cubicBezTo>
                <a:cubicBezTo>
                  <a:pt x="536" y="317"/>
                  <a:pt x="534" y="331"/>
                  <a:pt x="525" y="338"/>
                </a:cubicBezTo>
                <a:cubicBezTo>
                  <a:pt x="517" y="344"/>
                  <a:pt x="506" y="345"/>
                  <a:pt x="496" y="348"/>
                </a:cubicBezTo>
                <a:cubicBezTo>
                  <a:pt x="483" y="345"/>
                  <a:pt x="468" y="346"/>
                  <a:pt x="458" y="338"/>
                </a:cubicBezTo>
                <a:cubicBezTo>
                  <a:pt x="435" y="319"/>
                  <a:pt x="445" y="281"/>
                  <a:pt x="439" y="252"/>
                </a:cubicBezTo>
                <a:cubicBezTo>
                  <a:pt x="433" y="224"/>
                  <a:pt x="414" y="190"/>
                  <a:pt x="400" y="165"/>
                </a:cubicBezTo>
                <a:cubicBezTo>
                  <a:pt x="352" y="78"/>
                  <a:pt x="298" y="33"/>
                  <a:pt x="208" y="2"/>
                </a:cubicBezTo>
                <a:cubicBezTo>
                  <a:pt x="151" y="5"/>
                  <a:pt x="92" y="0"/>
                  <a:pt x="36" y="12"/>
                </a:cubicBezTo>
                <a:cubicBezTo>
                  <a:pt x="0" y="20"/>
                  <a:pt x="48" y="97"/>
                  <a:pt x="64" y="108"/>
                </a:cubicBezTo>
                <a:cubicBezTo>
                  <a:pt x="96" y="130"/>
                  <a:pt x="168" y="132"/>
                  <a:pt x="199" y="136"/>
                </a:cubicBezTo>
                <a:cubicBezTo>
                  <a:pt x="246" y="152"/>
                  <a:pt x="291" y="186"/>
                  <a:pt x="314" y="232"/>
                </a:cubicBezTo>
                <a:cubicBezTo>
                  <a:pt x="328" y="259"/>
                  <a:pt x="343" y="319"/>
                  <a:pt x="343" y="319"/>
                </a:cubicBezTo>
                <a:cubicBezTo>
                  <a:pt x="340" y="354"/>
                  <a:pt x="343" y="390"/>
                  <a:pt x="333" y="424"/>
                </a:cubicBezTo>
                <a:cubicBezTo>
                  <a:pt x="319" y="470"/>
                  <a:pt x="273" y="524"/>
                  <a:pt x="228" y="540"/>
                </a:cubicBezTo>
                <a:cubicBezTo>
                  <a:pt x="191" y="575"/>
                  <a:pt x="136" y="579"/>
                  <a:pt x="93" y="607"/>
                </a:cubicBezTo>
                <a:cubicBezTo>
                  <a:pt x="83" y="604"/>
                  <a:pt x="64" y="597"/>
                  <a:pt x="64" y="597"/>
                </a:cubicBezTo>
                <a:close/>
              </a:path>
            </a:pathLst>
          </a:custGeom>
          <a:solidFill>
            <a:srgbClr val="FFFF99"/>
          </a:solidFill>
          <a:ln w="12700">
            <a:solidFill>
              <a:schemeClr val="tx1"/>
            </a:solidFill>
            <a:round/>
            <a:headEnd type="none" w="sm" len="sm"/>
            <a:tailEnd type="none" w="sm" len="sm"/>
          </a:ln>
        </p:spPr>
        <p:txBody>
          <a:bodyPr wrap="none" anchor="ctr"/>
          <a:lstStyle/>
          <a:p>
            <a:endParaRPr lang="fr-FR"/>
          </a:p>
        </p:txBody>
      </p:sp>
      <p:sp>
        <p:nvSpPr>
          <p:cNvPr id="27651" name="AutoShape 8"/>
          <p:cNvSpPr>
            <a:spLocks noChangeArrowheads="1"/>
          </p:cNvSpPr>
          <p:nvPr/>
        </p:nvSpPr>
        <p:spPr bwMode="auto">
          <a:xfrm>
            <a:off x="1835150"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7652" name="AutoShape 10"/>
          <p:cNvSpPr>
            <a:spLocks noChangeArrowheads="1"/>
          </p:cNvSpPr>
          <p:nvPr/>
        </p:nvSpPr>
        <p:spPr bwMode="auto">
          <a:xfrm>
            <a:off x="3492500"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7653" name="AutoShape 12"/>
          <p:cNvSpPr>
            <a:spLocks noChangeArrowheads="1"/>
          </p:cNvSpPr>
          <p:nvPr/>
        </p:nvSpPr>
        <p:spPr bwMode="auto">
          <a:xfrm>
            <a:off x="5148263" y="3860800"/>
            <a:ext cx="1524000" cy="914400"/>
          </a:xfrm>
          <a:prstGeom prst="upArrowCallout">
            <a:avLst>
              <a:gd name="adj1" fmla="val 25000"/>
              <a:gd name="adj2" fmla="val 25000"/>
              <a:gd name="adj3" fmla="val 17778"/>
              <a:gd name="adj4" fmla="val 66667"/>
            </a:avLst>
          </a:prstGeom>
          <a:solidFill>
            <a:srgbClr val="FFC000"/>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7654" name="AutoShape 14"/>
          <p:cNvSpPr>
            <a:spLocks noChangeArrowheads="1"/>
          </p:cNvSpPr>
          <p:nvPr/>
        </p:nvSpPr>
        <p:spPr bwMode="auto">
          <a:xfrm>
            <a:off x="6804025" y="3860800"/>
            <a:ext cx="1524000" cy="914400"/>
          </a:xfrm>
          <a:prstGeom prst="upArrowCallout">
            <a:avLst>
              <a:gd name="adj1" fmla="val 25000"/>
              <a:gd name="adj2" fmla="val 25000"/>
              <a:gd name="adj3" fmla="val 17778"/>
              <a:gd name="adj4" fmla="val 66667"/>
            </a:avLst>
          </a:prstGeom>
          <a:solidFill>
            <a:srgbClr val="FFC000"/>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11" name="Text Box 15"/>
          <p:cNvSpPr txBox="1">
            <a:spLocks noChangeArrowheads="1"/>
          </p:cNvSpPr>
          <p:nvPr/>
        </p:nvSpPr>
        <p:spPr bwMode="auto">
          <a:xfrm>
            <a:off x="1116013" y="6237288"/>
            <a:ext cx="839787" cy="400050"/>
          </a:xfrm>
          <a:prstGeom prst="rect">
            <a:avLst/>
          </a:prstGeom>
          <a:solidFill>
            <a:schemeClr val="tx2">
              <a:lumMod val="20000"/>
              <a:lumOff val="80000"/>
            </a:schemeClr>
          </a:solidFill>
          <a:ln w="12700">
            <a:noFill/>
            <a:miter lim="800000"/>
            <a:headEnd type="none" w="sm" len="sm"/>
            <a:tailEnd type="none" w="sm" len="sm"/>
          </a:ln>
          <a:effectLst/>
        </p:spPr>
        <p:txBody>
          <a:bodyPr wrap="none">
            <a:spAutoFit/>
          </a:bodyPr>
          <a:lstStyle/>
          <a:p>
            <a:pPr>
              <a:defRPr/>
            </a:pPr>
            <a:r>
              <a:rPr lang="fr-FR" sz="2000" b="1" dirty="0">
                <a:solidFill>
                  <a:schemeClr val="bg1"/>
                </a:solidFill>
              </a:rPr>
              <a:t>100%</a:t>
            </a:r>
          </a:p>
        </p:txBody>
      </p:sp>
      <p:sp>
        <p:nvSpPr>
          <p:cNvPr id="27656" name="Line 21"/>
          <p:cNvSpPr>
            <a:spLocks noChangeShapeType="1"/>
          </p:cNvSpPr>
          <p:nvPr/>
        </p:nvSpPr>
        <p:spPr bwMode="auto">
          <a:xfrm flipH="1" flipV="1">
            <a:off x="1476375" y="5732463"/>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27657" name="Text Box 7"/>
          <p:cNvSpPr txBox="1">
            <a:spLocks noChangeArrowheads="1"/>
          </p:cNvSpPr>
          <p:nvPr/>
        </p:nvSpPr>
        <p:spPr bwMode="auto">
          <a:xfrm>
            <a:off x="2268538" y="4149725"/>
            <a:ext cx="698500"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65%</a:t>
            </a:r>
          </a:p>
          <a:p>
            <a:pPr algn="ctr"/>
            <a:r>
              <a:rPr lang="fr-FR" sz="2000" b="1">
                <a:solidFill>
                  <a:schemeClr val="bg1"/>
                </a:solidFill>
              </a:rPr>
              <a:t>TCP</a:t>
            </a:r>
          </a:p>
        </p:txBody>
      </p:sp>
      <p:sp>
        <p:nvSpPr>
          <p:cNvPr id="27658" name="Text Box 9"/>
          <p:cNvSpPr txBox="1">
            <a:spLocks noChangeArrowheads="1"/>
          </p:cNvSpPr>
          <p:nvPr/>
        </p:nvSpPr>
        <p:spPr bwMode="auto">
          <a:xfrm>
            <a:off x="3851275" y="4149725"/>
            <a:ext cx="884238"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25%</a:t>
            </a:r>
          </a:p>
          <a:p>
            <a:pPr algn="ctr"/>
            <a:r>
              <a:rPr lang="fr-FR" sz="2000" b="1">
                <a:solidFill>
                  <a:schemeClr val="bg1"/>
                </a:solidFill>
              </a:rPr>
              <a:t>Henlé</a:t>
            </a:r>
          </a:p>
        </p:txBody>
      </p:sp>
      <p:sp>
        <p:nvSpPr>
          <p:cNvPr id="27659" name="Text Box 11"/>
          <p:cNvSpPr txBox="1">
            <a:spLocks noChangeArrowheads="1"/>
          </p:cNvSpPr>
          <p:nvPr/>
        </p:nvSpPr>
        <p:spPr bwMode="auto">
          <a:xfrm>
            <a:off x="5508625" y="4076700"/>
            <a:ext cx="712788"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8%</a:t>
            </a:r>
          </a:p>
          <a:p>
            <a:pPr algn="ctr"/>
            <a:r>
              <a:rPr lang="fr-FR" sz="2000" b="1">
                <a:solidFill>
                  <a:schemeClr val="bg1"/>
                </a:solidFill>
              </a:rPr>
              <a:t>TCD</a:t>
            </a:r>
          </a:p>
        </p:txBody>
      </p:sp>
      <p:sp>
        <p:nvSpPr>
          <p:cNvPr id="27660" name="Text Box 13"/>
          <p:cNvSpPr txBox="1">
            <a:spLocks noChangeArrowheads="1"/>
          </p:cNvSpPr>
          <p:nvPr/>
        </p:nvSpPr>
        <p:spPr bwMode="auto">
          <a:xfrm>
            <a:off x="7308850" y="4149725"/>
            <a:ext cx="557213"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1%</a:t>
            </a:r>
          </a:p>
          <a:p>
            <a:pPr algn="ctr"/>
            <a:r>
              <a:rPr lang="fr-FR" sz="2000" b="1">
                <a:solidFill>
                  <a:schemeClr val="bg1"/>
                </a:solidFill>
              </a:rPr>
              <a:t>CC</a:t>
            </a:r>
          </a:p>
        </p:txBody>
      </p:sp>
      <p:sp>
        <p:nvSpPr>
          <p:cNvPr id="27661" name="Espace réservé du contenu 14"/>
          <p:cNvSpPr>
            <a:spLocks noGrp="1"/>
          </p:cNvSpPr>
          <p:nvPr>
            <p:ph idx="1"/>
          </p:nvPr>
        </p:nvSpPr>
        <p:spPr>
          <a:xfrm>
            <a:off x="323850" y="188913"/>
            <a:ext cx="8496300" cy="3455987"/>
          </a:xfrm>
        </p:spPr>
        <p:txBody>
          <a:bodyPr/>
          <a:lstStyle/>
          <a:p>
            <a:pPr algn="ctr">
              <a:buFont typeface="Wingdings" pitchFamily="2" charset="2"/>
              <a:buNone/>
            </a:pPr>
            <a:r>
              <a:rPr lang="fr-FR" sz="3600" b="1" u="sng" smtClean="0"/>
              <a:t>Tube contourné distal et CC </a:t>
            </a:r>
          </a:p>
          <a:p>
            <a:pPr>
              <a:buFont typeface="Wingdings" pitchFamily="2" charset="2"/>
              <a:buChar char="§"/>
            </a:pPr>
            <a:r>
              <a:rPr lang="fr-FR" sz="2400" smtClean="0"/>
              <a:t>9 % du sodium sont réabsorbés au niveau du tube distal en particulier en échange avec des ions  K  et  des  protons  sous  l’influence  de  </a:t>
            </a:r>
            <a:r>
              <a:rPr lang="fr-FR" sz="2400" b="1" smtClean="0">
                <a:solidFill>
                  <a:srgbClr val="FFFF00"/>
                </a:solidFill>
              </a:rPr>
              <a:t>l’aldostérone</a:t>
            </a:r>
            <a:r>
              <a:rPr lang="fr-FR" sz="2400" smtClean="0"/>
              <a:t>  (et  donc  du  système  rénine-angiotensine-aldostérone)</a:t>
            </a:r>
          </a:p>
          <a:p>
            <a:r>
              <a:rPr lang="fr-FR" sz="2400" smtClean="0"/>
              <a:t>Apparaît la sécrétion du potassium, la </a:t>
            </a:r>
            <a:r>
              <a:rPr lang="fr-FR" sz="2400" b="1" u="sng" smtClean="0"/>
              <a:t>totalité</a:t>
            </a:r>
            <a:r>
              <a:rPr lang="fr-FR" sz="2400" smtClean="0"/>
              <a:t> du potassium filtré est réabsorbé  en amont du TD, le potassium urinaire provient exclusivement de la sécrétion distale</a:t>
            </a:r>
          </a:p>
          <a:p>
            <a:endParaRPr lang="fr-FR" sz="2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914400" y="115888"/>
            <a:ext cx="7772400" cy="914400"/>
          </a:xfrm>
        </p:spPr>
        <p:txBody>
          <a:bodyPr/>
          <a:lstStyle/>
          <a:p>
            <a:pPr eaLnBrk="1" fontAlgn="auto" hangingPunct="1">
              <a:spcAft>
                <a:spcPts val="0"/>
              </a:spcAft>
              <a:defRPr/>
            </a:pPr>
            <a:r>
              <a:rPr lang="fr-FR" sz="3200" b="1" dirty="0" smtClean="0">
                <a:solidFill>
                  <a:schemeClr val="tx2">
                    <a:satMod val="200000"/>
                  </a:schemeClr>
                </a:solidFill>
                <a:latin typeface="Arial" charset="0"/>
                <a:cs typeface="Arial" charset="0"/>
              </a:rPr>
              <a:t>Au niveau du néphron, le sodium est réabsorbé en 4 points</a:t>
            </a:r>
            <a:endParaRPr lang="fr-FR" sz="3200" dirty="0" smtClean="0">
              <a:solidFill>
                <a:schemeClr val="tx2">
                  <a:satMod val="200000"/>
                </a:schemeClr>
              </a:solidFill>
            </a:endParaRPr>
          </a:p>
        </p:txBody>
      </p:sp>
      <p:sp>
        <p:nvSpPr>
          <p:cNvPr id="28675" name="Espace réservé du contenu 2"/>
          <p:cNvSpPr>
            <a:spLocks noGrp="1"/>
          </p:cNvSpPr>
          <p:nvPr>
            <p:ph idx="1"/>
          </p:nvPr>
        </p:nvSpPr>
        <p:spPr>
          <a:xfrm>
            <a:off x="539750" y="1268413"/>
            <a:ext cx="8064500" cy="2232025"/>
          </a:xfrm>
        </p:spPr>
        <p:txBody>
          <a:bodyPr/>
          <a:lstStyle/>
          <a:p>
            <a:pPr eaLnBrk="1" hangingPunct="1">
              <a:buFont typeface="Wingdings" pitchFamily="2" charset="2"/>
              <a:buChar char="v"/>
            </a:pPr>
            <a:r>
              <a:rPr lang="fr-FR" sz="2400" b="1" smtClean="0"/>
              <a:t>Tube </a:t>
            </a:r>
            <a:r>
              <a:rPr lang="fr-FR" sz="2400" b="1" smtClean="0">
                <a:cs typeface="Arial" charset="0"/>
              </a:rPr>
              <a:t>contourné</a:t>
            </a:r>
            <a:r>
              <a:rPr lang="fr-FR" sz="2400" b="1" smtClean="0"/>
              <a:t> proximal </a:t>
            </a:r>
            <a:r>
              <a:rPr lang="fr-FR" sz="1800" b="1" smtClean="0"/>
              <a:t>                                                 </a:t>
            </a:r>
            <a:r>
              <a:rPr lang="fr-FR" sz="1800" smtClean="0"/>
              <a:t>65 %</a:t>
            </a:r>
          </a:p>
          <a:p>
            <a:pPr lvl="1" eaLnBrk="1" hangingPunct="1">
              <a:buFont typeface="Wingdings" pitchFamily="2" charset="2"/>
              <a:buNone/>
            </a:pPr>
            <a:endParaRPr lang="fr-FR" sz="1800" u="sng" smtClean="0"/>
          </a:p>
          <a:p>
            <a:pPr eaLnBrk="1" hangingPunct="1">
              <a:buFont typeface="Wingdings" pitchFamily="2" charset="2"/>
              <a:buChar char="v"/>
            </a:pPr>
            <a:r>
              <a:rPr lang="fr-FR" sz="2400" b="1" smtClean="0"/>
              <a:t>L'anse de Henle </a:t>
            </a:r>
            <a:r>
              <a:rPr lang="fr-FR" sz="1800" b="1" smtClean="0"/>
              <a:t>(segment ascendant )                                </a:t>
            </a:r>
            <a:r>
              <a:rPr lang="fr-FR" sz="1800" smtClean="0"/>
              <a:t>25 %</a:t>
            </a:r>
          </a:p>
          <a:p>
            <a:pPr lvl="1" eaLnBrk="1" hangingPunct="1">
              <a:buFont typeface="Wingdings" pitchFamily="2" charset="2"/>
              <a:buNone/>
            </a:pPr>
            <a:endParaRPr lang="fr-FR" sz="1800" smtClean="0"/>
          </a:p>
          <a:p>
            <a:pPr eaLnBrk="1" hangingPunct="1">
              <a:buFont typeface="Wingdings" pitchFamily="2" charset="2"/>
              <a:buChar char="v"/>
            </a:pPr>
            <a:r>
              <a:rPr lang="fr-FR" sz="2400" b="1" smtClean="0"/>
              <a:t>Tube contourné distal </a:t>
            </a:r>
            <a:r>
              <a:rPr lang="fr-FR" sz="1800" smtClean="0"/>
              <a:t>et </a:t>
            </a:r>
            <a:r>
              <a:rPr lang="fr-FR" sz="2400" b="1" smtClean="0"/>
              <a:t>Tube collecteur</a:t>
            </a:r>
            <a:r>
              <a:rPr lang="fr-FR" sz="1800" smtClean="0"/>
              <a:t>              9 %</a:t>
            </a:r>
          </a:p>
          <a:p>
            <a:pPr eaLnBrk="1" hangingPunct="1">
              <a:buFont typeface="Arial" charset="0"/>
              <a:buNone/>
            </a:pPr>
            <a:endParaRPr lang="fr-FR" sz="1800" smtClean="0"/>
          </a:p>
          <a:p>
            <a:pPr eaLnBrk="1" hangingPunct="1">
              <a:buFont typeface="Arial" charset="0"/>
              <a:buNone/>
            </a:pPr>
            <a:endParaRPr lang="fr-FR" sz="1800" smtClean="0"/>
          </a:p>
          <a:p>
            <a:pPr eaLnBrk="1" hangingPunct="1">
              <a:buFont typeface="Arial" charset="0"/>
              <a:buNone/>
            </a:pPr>
            <a:endParaRPr lang="fr-FR" sz="1800" smtClean="0"/>
          </a:p>
        </p:txBody>
      </p:sp>
      <p:sp>
        <p:nvSpPr>
          <p:cNvPr id="28676" name="Freeform 20"/>
          <p:cNvSpPr>
            <a:spLocks/>
          </p:cNvSpPr>
          <p:nvPr/>
        </p:nvSpPr>
        <p:spPr bwMode="auto">
          <a:xfrm>
            <a:off x="827088" y="4941888"/>
            <a:ext cx="7512050" cy="1658937"/>
          </a:xfrm>
          <a:custGeom>
            <a:avLst/>
            <a:gdLst>
              <a:gd name="T0" fmla="*/ 2147483647 w 3549"/>
              <a:gd name="T1" fmla="*/ 2147483647 h 1394"/>
              <a:gd name="T2" fmla="*/ 2147483647 w 3549"/>
              <a:gd name="T3" fmla="*/ 2147483647 h 1394"/>
              <a:gd name="T4" fmla="*/ 2147483647 w 3549"/>
              <a:gd name="T5" fmla="*/ 2147483647 h 1394"/>
              <a:gd name="T6" fmla="*/ 2147483647 w 3549"/>
              <a:gd name="T7" fmla="*/ 2147483647 h 1394"/>
              <a:gd name="T8" fmla="*/ 2147483647 w 3549"/>
              <a:gd name="T9" fmla="*/ 2147483647 h 1394"/>
              <a:gd name="T10" fmla="*/ 2147483647 w 3549"/>
              <a:gd name="T11" fmla="*/ 2147483647 h 1394"/>
              <a:gd name="T12" fmla="*/ 2147483647 w 3549"/>
              <a:gd name="T13" fmla="*/ 2147483647 h 1394"/>
              <a:gd name="T14" fmla="*/ 2147483647 w 3549"/>
              <a:gd name="T15" fmla="*/ 2147483647 h 1394"/>
              <a:gd name="T16" fmla="*/ 2147483647 w 3549"/>
              <a:gd name="T17" fmla="*/ 2147483647 h 1394"/>
              <a:gd name="T18" fmla="*/ 2147483647 w 3549"/>
              <a:gd name="T19" fmla="*/ 2147483647 h 1394"/>
              <a:gd name="T20" fmla="*/ 2147483647 w 3549"/>
              <a:gd name="T21" fmla="*/ 2147483647 h 1394"/>
              <a:gd name="T22" fmla="*/ 2147483647 w 3549"/>
              <a:gd name="T23" fmla="*/ 2147483647 h 1394"/>
              <a:gd name="T24" fmla="*/ 2147483647 w 3549"/>
              <a:gd name="T25" fmla="*/ 2147483647 h 1394"/>
              <a:gd name="T26" fmla="*/ 2147483647 w 3549"/>
              <a:gd name="T27" fmla="*/ 2147483647 h 1394"/>
              <a:gd name="T28" fmla="*/ 2147483647 w 3549"/>
              <a:gd name="T29" fmla="*/ 2147483647 h 1394"/>
              <a:gd name="T30" fmla="*/ 2147483647 w 3549"/>
              <a:gd name="T31" fmla="*/ 2147483647 h 1394"/>
              <a:gd name="T32" fmla="*/ 2147483647 w 3549"/>
              <a:gd name="T33" fmla="*/ 2147483647 h 1394"/>
              <a:gd name="T34" fmla="*/ 2147483647 w 3549"/>
              <a:gd name="T35" fmla="*/ 2147483647 h 1394"/>
              <a:gd name="T36" fmla="*/ 2147483647 w 3549"/>
              <a:gd name="T37" fmla="*/ 2147483647 h 1394"/>
              <a:gd name="T38" fmla="*/ 2147483647 w 3549"/>
              <a:gd name="T39" fmla="*/ 2147483647 h 1394"/>
              <a:gd name="T40" fmla="*/ 2147483647 w 3549"/>
              <a:gd name="T41" fmla="*/ 2147483647 h 1394"/>
              <a:gd name="T42" fmla="*/ 2147483647 w 3549"/>
              <a:gd name="T43" fmla="*/ 2147483647 h 1394"/>
              <a:gd name="T44" fmla="*/ 2147483647 w 3549"/>
              <a:gd name="T45" fmla="*/ 2147483647 h 1394"/>
              <a:gd name="T46" fmla="*/ 2147483647 w 3549"/>
              <a:gd name="T47" fmla="*/ 2147483647 h 1394"/>
              <a:gd name="T48" fmla="*/ 2147483647 w 3549"/>
              <a:gd name="T49" fmla="*/ 2147483647 h 1394"/>
              <a:gd name="T50" fmla="*/ 2147483647 w 3549"/>
              <a:gd name="T51" fmla="*/ 2147483647 h 1394"/>
              <a:gd name="T52" fmla="*/ 2147483647 w 3549"/>
              <a:gd name="T53" fmla="*/ 2147483647 h 1394"/>
              <a:gd name="T54" fmla="*/ 2147483647 w 3549"/>
              <a:gd name="T55" fmla="*/ 2147483647 h 1394"/>
              <a:gd name="T56" fmla="*/ 2147483647 w 3549"/>
              <a:gd name="T57" fmla="*/ 2147483647 h 1394"/>
              <a:gd name="T58" fmla="*/ 2147483647 w 3549"/>
              <a:gd name="T59" fmla="*/ 2147483647 h 1394"/>
              <a:gd name="T60" fmla="*/ 2147483647 w 3549"/>
              <a:gd name="T61" fmla="*/ 2147483647 h 1394"/>
              <a:gd name="T62" fmla="*/ 2147483647 w 3549"/>
              <a:gd name="T63" fmla="*/ 2147483647 h 1394"/>
              <a:gd name="T64" fmla="*/ 2147483647 w 3549"/>
              <a:gd name="T65" fmla="*/ 2147483647 h 1394"/>
              <a:gd name="T66" fmla="*/ 2147483647 w 3549"/>
              <a:gd name="T67" fmla="*/ 2147483647 h 1394"/>
              <a:gd name="T68" fmla="*/ 2147483647 w 3549"/>
              <a:gd name="T69" fmla="*/ 2147483647 h 1394"/>
              <a:gd name="T70" fmla="*/ 2147483647 w 3549"/>
              <a:gd name="T71" fmla="*/ 2147483647 h 1394"/>
              <a:gd name="T72" fmla="*/ 2147483647 w 3549"/>
              <a:gd name="T73" fmla="*/ 2147483647 h 1394"/>
              <a:gd name="T74" fmla="*/ 2147483647 w 3549"/>
              <a:gd name="T75" fmla="*/ 2147483647 h 1394"/>
              <a:gd name="T76" fmla="*/ 2147483647 w 3549"/>
              <a:gd name="T77" fmla="*/ 2147483647 h 1394"/>
              <a:gd name="T78" fmla="*/ 2147483647 w 3549"/>
              <a:gd name="T79" fmla="*/ 2147483647 h 1394"/>
              <a:gd name="T80" fmla="*/ 2147483647 w 3549"/>
              <a:gd name="T81" fmla="*/ 2147483647 h 1394"/>
              <a:gd name="T82" fmla="*/ 2147483647 w 3549"/>
              <a:gd name="T83" fmla="*/ 2147483647 h 1394"/>
              <a:gd name="T84" fmla="*/ 2147483647 w 3549"/>
              <a:gd name="T85" fmla="*/ 2147483647 h 1394"/>
              <a:gd name="T86" fmla="*/ 2147483647 w 3549"/>
              <a:gd name="T87" fmla="*/ 2147483647 h 1394"/>
              <a:gd name="T88" fmla="*/ 2147483647 w 3549"/>
              <a:gd name="T89" fmla="*/ 2147483647 h 1394"/>
              <a:gd name="T90" fmla="*/ 2147483647 w 3549"/>
              <a:gd name="T91" fmla="*/ 2147483647 h 1394"/>
              <a:gd name="T92" fmla="*/ 2147483647 w 3549"/>
              <a:gd name="T93" fmla="*/ 2147483647 h 1394"/>
              <a:gd name="T94" fmla="*/ 2147483647 w 3549"/>
              <a:gd name="T95" fmla="*/ 2147483647 h 1394"/>
              <a:gd name="T96" fmla="*/ 2147483647 w 3549"/>
              <a:gd name="T97" fmla="*/ 2147483647 h 1394"/>
              <a:gd name="T98" fmla="*/ 2147483647 w 3549"/>
              <a:gd name="T99" fmla="*/ 2147483647 h 1394"/>
              <a:gd name="T100" fmla="*/ 2147483647 w 3549"/>
              <a:gd name="T101" fmla="*/ 2147483647 h 1394"/>
              <a:gd name="T102" fmla="*/ 2147483647 w 3549"/>
              <a:gd name="T103" fmla="*/ 2147483647 h 1394"/>
              <a:gd name="T104" fmla="*/ 2147483647 w 3549"/>
              <a:gd name="T105" fmla="*/ 2147483647 h 1394"/>
              <a:gd name="T106" fmla="*/ 2147483647 w 3549"/>
              <a:gd name="T107" fmla="*/ 2147483647 h 1394"/>
              <a:gd name="T108" fmla="*/ 2147483647 w 3549"/>
              <a:gd name="T109" fmla="*/ 2147483647 h 1394"/>
              <a:gd name="T110" fmla="*/ 2147483647 w 3549"/>
              <a:gd name="T111" fmla="*/ 2147483647 h 1394"/>
              <a:gd name="T112" fmla="*/ 2147483647 w 3549"/>
              <a:gd name="T113" fmla="*/ 2147483647 h 1394"/>
              <a:gd name="T114" fmla="*/ 2147483647 w 3549"/>
              <a:gd name="T115" fmla="*/ 2147483647 h 1394"/>
              <a:gd name="T116" fmla="*/ 2147483647 w 3549"/>
              <a:gd name="T117" fmla="*/ 2147483647 h 1394"/>
              <a:gd name="T118" fmla="*/ 2147483647 w 3549"/>
              <a:gd name="T119" fmla="*/ 2147483647 h 1394"/>
              <a:gd name="T120" fmla="*/ 2147483647 w 3549"/>
              <a:gd name="T121" fmla="*/ 2147483647 h 1394"/>
              <a:gd name="T122" fmla="*/ 2147483647 w 3549"/>
              <a:gd name="T123" fmla="*/ 2147483647 h 13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549"/>
              <a:gd name="T187" fmla="*/ 0 h 1394"/>
              <a:gd name="T188" fmla="*/ 3549 w 3549"/>
              <a:gd name="T189" fmla="*/ 1394 h 13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549" h="1394">
                <a:moveTo>
                  <a:pt x="64" y="597"/>
                </a:moveTo>
                <a:cubicBezTo>
                  <a:pt x="58" y="616"/>
                  <a:pt x="51" y="636"/>
                  <a:pt x="45" y="655"/>
                </a:cubicBezTo>
                <a:cubicBezTo>
                  <a:pt x="33" y="691"/>
                  <a:pt x="119" y="705"/>
                  <a:pt x="141" y="712"/>
                </a:cubicBezTo>
                <a:cubicBezTo>
                  <a:pt x="159" y="709"/>
                  <a:pt x="199" y="704"/>
                  <a:pt x="218" y="693"/>
                </a:cubicBezTo>
                <a:cubicBezTo>
                  <a:pt x="312" y="641"/>
                  <a:pt x="240" y="665"/>
                  <a:pt x="314" y="645"/>
                </a:cubicBezTo>
                <a:cubicBezTo>
                  <a:pt x="360" y="615"/>
                  <a:pt x="386" y="562"/>
                  <a:pt x="420" y="520"/>
                </a:cubicBezTo>
                <a:cubicBezTo>
                  <a:pt x="424" y="516"/>
                  <a:pt x="448" y="475"/>
                  <a:pt x="458" y="472"/>
                </a:cubicBezTo>
                <a:cubicBezTo>
                  <a:pt x="486" y="464"/>
                  <a:pt x="515" y="466"/>
                  <a:pt x="544" y="463"/>
                </a:cubicBezTo>
                <a:cubicBezTo>
                  <a:pt x="584" y="449"/>
                  <a:pt x="583" y="433"/>
                  <a:pt x="612" y="405"/>
                </a:cubicBezTo>
                <a:cubicBezTo>
                  <a:pt x="636" y="358"/>
                  <a:pt x="648" y="351"/>
                  <a:pt x="698" y="338"/>
                </a:cubicBezTo>
                <a:cubicBezTo>
                  <a:pt x="714" y="344"/>
                  <a:pt x="731" y="348"/>
                  <a:pt x="746" y="357"/>
                </a:cubicBezTo>
                <a:cubicBezTo>
                  <a:pt x="788" y="383"/>
                  <a:pt x="772" y="408"/>
                  <a:pt x="823" y="424"/>
                </a:cubicBezTo>
                <a:cubicBezTo>
                  <a:pt x="860" y="481"/>
                  <a:pt x="885" y="461"/>
                  <a:pt x="957" y="453"/>
                </a:cubicBezTo>
                <a:cubicBezTo>
                  <a:pt x="979" y="386"/>
                  <a:pt x="969" y="415"/>
                  <a:pt x="986" y="367"/>
                </a:cubicBezTo>
                <a:cubicBezTo>
                  <a:pt x="996" y="337"/>
                  <a:pt x="1072" y="328"/>
                  <a:pt x="1072" y="328"/>
                </a:cubicBezTo>
                <a:cubicBezTo>
                  <a:pt x="1153" y="356"/>
                  <a:pt x="1138" y="426"/>
                  <a:pt x="1226" y="453"/>
                </a:cubicBezTo>
                <a:cubicBezTo>
                  <a:pt x="1245" y="450"/>
                  <a:pt x="1266" y="451"/>
                  <a:pt x="1284" y="444"/>
                </a:cubicBezTo>
                <a:cubicBezTo>
                  <a:pt x="1293" y="441"/>
                  <a:pt x="1295" y="429"/>
                  <a:pt x="1303" y="424"/>
                </a:cubicBezTo>
                <a:cubicBezTo>
                  <a:pt x="1312" y="419"/>
                  <a:pt x="1322" y="418"/>
                  <a:pt x="1332" y="415"/>
                </a:cubicBezTo>
                <a:cubicBezTo>
                  <a:pt x="1360" y="372"/>
                  <a:pt x="1390" y="363"/>
                  <a:pt x="1437" y="348"/>
                </a:cubicBezTo>
                <a:cubicBezTo>
                  <a:pt x="1500" y="368"/>
                  <a:pt x="1477" y="429"/>
                  <a:pt x="1485" y="492"/>
                </a:cubicBezTo>
                <a:cubicBezTo>
                  <a:pt x="1490" y="527"/>
                  <a:pt x="1513" y="635"/>
                  <a:pt x="1543" y="655"/>
                </a:cubicBezTo>
                <a:cubicBezTo>
                  <a:pt x="1554" y="662"/>
                  <a:pt x="1568" y="661"/>
                  <a:pt x="1581" y="664"/>
                </a:cubicBezTo>
                <a:cubicBezTo>
                  <a:pt x="1594" y="703"/>
                  <a:pt x="1596" y="736"/>
                  <a:pt x="1620" y="770"/>
                </a:cubicBezTo>
                <a:cubicBezTo>
                  <a:pt x="1626" y="789"/>
                  <a:pt x="1628" y="811"/>
                  <a:pt x="1639" y="828"/>
                </a:cubicBezTo>
                <a:cubicBezTo>
                  <a:pt x="1645" y="838"/>
                  <a:pt x="1664" y="836"/>
                  <a:pt x="1668" y="847"/>
                </a:cubicBezTo>
                <a:cubicBezTo>
                  <a:pt x="1733" y="1010"/>
                  <a:pt x="1628" y="860"/>
                  <a:pt x="1706" y="962"/>
                </a:cubicBezTo>
                <a:cubicBezTo>
                  <a:pt x="1734" y="1043"/>
                  <a:pt x="1755" y="1124"/>
                  <a:pt x="1831" y="1173"/>
                </a:cubicBezTo>
                <a:cubicBezTo>
                  <a:pt x="1850" y="1170"/>
                  <a:pt x="1870" y="1171"/>
                  <a:pt x="1888" y="1164"/>
                </a:cubicBezTo>
                <a:cubicBezTo>
                  <a:pt x="1912" y="1155"/>
                  <a:pt x="1908" y="1134"/>
                  <a:pt x="1917" y="1116"/>
                </a:cubicBezTo>
                <a:cubicBezTo>
                  <a:pt x="1930" y="1090"/>
                  <a:pt x="1937" y="1086"/>
                  <a:pt x="1956" y="1068"/>
                </a:cubicBezTo>
                <a:cubicBezTo>
                  <a:pt x="1975" y="1011"/>
                  <a:pt x="1998" y="974"/>
                  <a:pt x="2032" y="924"/>
                </a:cubicBezTo>
                <a:cubicBezTo>
                  <a:pt x="2038" y="916"/>
                  <a:pt x="2052" y="919"/>
                  <a:pt x="2061" y="914"/>
                </a:cubicBezTo>
                <a:cubicBezTo>
                  <a:pt x="2071" y="909"/>
                  <a:pt x="2080" y="901"/>
                  <a:pt x="2090" y="895"/>
                </a:cubicBezTo>
                <a:cubicBezTo>
                  <a:pt x="2133" y="829"/>
                  <a:pt x="2111" y="853"/>
                  <a:pt x="2148" y="818"/>
                </a:cubicBezTo>
                <a:cubicBezTo>
                  <a:pt x="2166" y="763"/>
                  <a:pt x="2184" y="741"/>
                  <a:pt x="2215" y="693"/>
                </a:cubicBezTo>
                <a:cubicBezTo>
                  <a:pt x="2240" y="612"/>
                  <a:pt x="2204" y="711"/>
                  <a:pt x="2244" y="645"/>
                </a:cubicBezTo>
                <a:cubicBezTo>
                  <a:pt x="2254" y="628"/>
                  <a:pt x="2254" y="606"/>
                  <a:pt x="2263" y="588"/>
                </a:cubicBezTo>
                <a:cubicBezTo>
                  <a:pt x="2278" y="559"/>
                  <a:pt x="2293" y="529"/>
                  <a:pt x="2311" y="501"/>
                </a:cubicBezTo>
                <a:cubicBezTo>
                  <a:pt x="2333" y="429"/>
                  <a:pt x="2367" y="317"/>
                  <a:pt x="2445" y="290"/>
                </a:cubicBezTo>
                <a:cubicBezTo>
                  <a:pt x="2455" y="296"/>
                  <a:pt x="2467" y="300"/>
                  <a:pt x="2474" y="309"/>
                </a:cubicBezTo>
                <a:cubicBezTo>
                  <a:pt x="2513" y="357"/>
                  <a:pt x="2449" y="320"/>
                  <a:pt x="2503" y="367"/>
                </a:cubicBezTo>
                <a:cubicBezTo>
                  <a:pt x="2520" y="382"/>
                  <a:pt x="2538" y="398"/>
                  <a:pt x="2560" y="405"/>
                </a:cubicBezTo>
                <a:cubicBezTo>
                  <a:pt x="2579" y="411"/>
                  <a:pt x="2618" y="424"/>
                  <a:pt x="2618" y="424"/>
                </a:cubicBezTo>
                <a:cubicBezTo>
                  <a:pt x="2634" y="421"/>
                  <a:pt x="2653" y="425"/>
                  <a:pt x="2666" y="415"/>
                </a:cubicBezTo>
                <a:cubicBezTo>
                  <a:pt x="2695" y="392"/>
                  <a:pt x="2712" y="333"/>
                  <a:pt x="2743" y="309"/>
                </a:cubicBezTo>
                <a:cubicBezTo>
                  <a:pt x="2759" y="297"/>
                  <a:pt x="2781" y="297"/>
                  <a:pt x="2800" y="290"/>
                </a:cubicBezTo>
                <a:cubicBezTo>
                  <a:pt x="2864" y="332"/>
                  <a:pt x="2802" y="283"/>
                  <a:pt x="2839" y="338"/>
                </a:cubicBezTo>
                <a:cubicBezTo>
                  <a:pt x="2861" y="371"/>
                  <a:pt x="2901" y="388"/>
                  <a:pt x="2935" y="405"/>
                </a:cubicBezTo>
                <a:cubicBezTo>
                  <a:pt x="3067" y="390"/>
                  <a:pt x="2978" y="417"/>
                  <a:pt x="3031" y="376"/>
                </a:cubicBezTo>
                <a:cubicBezTo>
                  <a:pt x="3049" y="362"/>
                  <a:pt x="3088" y="338"/>
                  <a:pt x="3088" y="338"/>
                </a:cubicBezTo>
                <a:cubicBezTo>
                  <a:pt x="3121" y="290"/>
                  <a:pt x="3135" y="300"/>
                  <a:pt x="3194" y="309"/>
                </a:cubicBezTo>
                <a:cubicBezTo>
                  <a:pt x="3227" y="406"/>
                  <a:pt x="3238" y="510"/>
                  <a:pt x="3271" y="607"/>
                </a:cubicBezTo>
                <a:cubicBezTo>
                  <a:pt x="3281" y="719"/>
                  <a:pt x="3295" y="825"/>
                  <a:pt x="3328" y="933"/>
                </a:cubicBezTo>
                <a:cubicBezTo>
                  <a:pt x="3335" y="994"/>
                  <a:pt x="3339" y="1055"/>
                  <a:pt x="3348" y="1116"/>
                </a:cubicBezTo>
                <a:cubicBezTo>
                  <a:pt x="3354" y="1157"/>
                  <a:pt x="3384" y="1200"/>
                  <a:pt x="3396" y="1240"/>
                </a:cubicBezTo>
                <a:cubicBezTo>
                  <a:pt x="3412" y="1291"/>
                  <a:pt x="3420" y="1343"/>
                  <a:pt x="3434" y="1394"/>
                </a:cubicBezTo>
                <a:cubicBezTo>
                  <a:pt x="3463" y="1388"/>
                  <a:pt x="3494" y="1388"/>
                  <a:pt x="3520" y="1375"/>
                </a:cubicBezTo>
                <a:cubicBezTo>
                  <a:pt x="3549" y="1361"/>
                  <a:pt x="3508" y="1257"/>
                  <a:pt x="3492" y="1240"/>
                </a:cubicBezTo>
                <a:cubicBezTo>
                  <a:pt x="3440" y="1093"/>
                  <a:pt x="3432" y="933"/>
                  <a:pt x="3405" y="780"/>
                </a:cubicBezTo>
                <a:cubicBezTo>
                  <a:pt x="3394" y="649"/>
                  <a:pt x="3353" y="520"/>
                  <a:pt x="3309" y="396"/>
                </a:cubicBezTo>
                <a:cubicBezTo>
                  <a:pt x="3300" y="337"/>
                  <a:pt x="3290" y="282"/>
                  <a:pt x="3280" y="223"/>
                </a:cubicBezTo>
                <a:cubicBezTo>
                  <a:pt x="3278" y="213"/>
                  <a:pt x="3278" y="201"/>
                  <a:pt x="3271" y="194"/>
                </a:cubicBezTo>
                <a:cubicBezTo>
                  <a:pt x="3261" y="184"/>
                  <a:pt x="3219" y="171"/>
                  <a:pt x="3204" y="165"/>
                </a:cubicBezTo>
                <a:cubicBezTo>
                  <a:pt x="3146" y="171"/>
                  <a:pt x="3088" y="172"/>
                  <a:pt x="3031" y="184"/>
                </a:cubicBezTo>
                <a:cubicBezTo>
                  <a:pt x="3011" y="188"/>
                  <a:pt x="3009" y="220"/>
                  <a:pt x="3002" y="232"/>
                </a:cubicBezTo>
                <a:cubicBezTo>
                  <a:pt x="2966" y="296"/>
                  <a:pt x="2982" y="284"/>
                  <a:pt x="2935" y="300"/>
                </a:cubicBezTo>
                <a:cubicBezTo>
                  <a:pt x="2925" y="293"/>
                  <a:pt x="2913" y="289"/>
                  <a:pt x="2906" y="280"/>
                </a:cubicBezTo>
                <a:cubicBezTo>
                  <a:pt x="2883" y="252"/>
                  <a:pt x="2900" y="209"/>
                  <a:pt x="2868" y="184"/>
                </a:cubicBezTo>
                <a:cubicBezTo>
                  <a:pt x="2852" y="171"/>
                  <a:pt x="2829" y="172"/>
                  <a:pt x="2810" y="165"/>
                </a:cubicBezTo>
                <a:cubicBezTo>
                  <a:pt x="2775" y="168"/>
                  <a:pt x="2739" y="167"/>
                  <a:pt x="2704" y="175"/>
                </a:cubicBezTo>
                <a:cubicBezTo>
                  <a:pt x="2639" y="189"/>
                  <a:pt x="2638" y="288"/>
                  <a:pt x="2570" y="309"/>
                </a:cubicBezTo>
                <a:cubicBezTo>
                  <a:pt x="2559" y="276"/>
                  <a:pt x="2550" y="222"/>
                  <a:pt x="2522" y="194"/>
                </a:cubicBezTo>
                <a:cubicBezTo>
                  <a:pt x="2500" y="172"/>
                  <a:pt x="2436" y="156"/>
                  <a:pt x="2436" y="156"/>
                </a:cubicBezTo>
                <a:cubicBezTo>
                  <a:pt x="2383" y="163"/>
                  <a:pt x="2374" y="154"/>
                  <a:pt x="2340" y="184"/>
                </a:cubicBezTo>
                <a:cubicBezTo>
                  <a:pt x="2323" y="199"/>
                  <a:pt x="2292" y="232"/>
                  <a:pt x="2292" y="232"/>
                </a:cubicBezTo>
                <a:cubicBezTo>
                  <a:pt x="2275" y="281"/>
                  <a:pt x="2213" y="388"/>
                  <a:pt x="2176" y="424"/>
                </a:cubicBezTo>
                <a:cubicBezTo>
                  <a:pt x="2166" y="457"/>
                  <a:pt x="2153" y="477"/>
                  <a:pt x="2128" y="501"/>
                </a:cubicBezTo>
                <a:cubicBezTo>
                  <a:pt x="2118" y="534"/>
                  <a:pt x="2105" y="554"/>
                  <a:pt x="2080" y="578"/>
                </a:cubicBezTo>
                <a:cubicBezTo>
                  <a:pt x="2062" y="631"/>
                  <a:pt x="2045" y="681"/>
                  <a:pt x="2023" y="732"/>
                </a:cubicBezTo>
                <a:cubicBezTo>
                  <a:pt x="2009" y="763"/>
                  <a:pt x="2009" y="784"/>
                  <a:pt x="1984" y="808"/>
                </a:cubicBezTo>
                <a:cubicBezTo>
                  <a:pt x="1978" y="827"/>
                  <a:pt x="1971" y="847"/>
                  <a:pt x="1965" y="866"/>
                </a:cubicBezTo>
                <a:cubicBezTo>
                  <a:pt x="1936" y="954"/>
                  <a:pt x="1987" y="964"/>
                  <a:pt x="1917" y="1010"/>
                </a:cubicBezTo>
                <a:cubicBezTo>
                  <a:pt x="1907" y="1043"/>
                  <a:pt x="1888" y="1058"/>
                  <a:pt x="1869" y="1087"/>
                </a:cubicBezTo>
                <a:cubicBezTo>
                  <a:pt x="1843" y="1084"/>
                  <a:pt x="1816" y="1087"/>
                  <a:pt x="1792" y="1077"/>
                </a:cubicBezTo>
                <a:cubicBezTo>
                  <a:pt x="1771" y="1068"/>
                  <a:pt x="1759" y="992"/>
                  <a:pt x="1754" y="972"/>
                </a:cubicBezTo>
                <a:cubicBezTo>
                  <a:pt x="1744" y="933"/>
                  <a:pt x="1732" y="912"/>
                  <a:pt x="1716" y="876"/>
                </a:cubicBezTo>
                <a:cubicBezTo>
                  <a:pt x="1686" y="810"/>
                  <a:pt x="1666" y="734"/>
                  <a:pt x="1648" y="664"/>
                </a:cubicBezTo>
                <a:cubicBezTo>
                  <a:pt x="1641" y="533"/>
                  <a:pt x="1646" y="475"/>
                  <a:pt x="1581" y="376"/>
                </a:cubicBezTo>
                <a:cubicBezTo>
                  <a:pt x="1561" y="317"/>
                  <a:pt x="1557" y="277"/>
                  <a:pt x="1504" y="242"/>
                </a:cubicBezTo>
                <a:cubicBezTo>
                  <a:pt x="1478" y="202"/>
                  <a:pt x="1471" y="209"/>
                  <a:pt x="1428" y="194"/>
                </a:cubicBezTo>
                <a:cubicBezTo>
                  <a:pt x="1409" y="197"/>
                  <a:pt x="1386" y="193"/>
                  <a:pt x="1370" y="204"/>
                </a:cubicBezTo>
                <a:cubicBezTo>
                  <a:pt x="1351" y="217"/>
                  <a:pt x="1339" y="239"/>
                  <a:pt x="1332" y="261"/>
                </a:cubicBezTo>
                <a:cubicBezTo>
                  <a:pt x="1329" y="271"/>
                  <a:pt x="1329" y="283"/>
                  <a:pt x="1322" y="290"/>
                </a:cubicBezTo>
                <a:cubicBezTo>
                  <a:pt x="1306" y="306"/>
                  <a:pt x="1280" y="311"/>
                  <a:pt x="1264" y="328"/>
                </a:cubicBezTo>
                <a:cubicBezTo>
                  <a:pt x="1258" y="335"/>
                  <a:pt x="1251" y="341"/>
                  <a:pt x="1245" y="348"/>
                </a:cubicBezTo>
                <a:cubicBezTo>
                  <a:pt x="1232" y="341"/>
                  <a:pt x="1217" y="338"/>
                  <a:pt x="1207" y="328"/>
                </a:cubicBezTo>
                <a:cubicBezTo>
                  <a:pt x="1200" y="321"/>
                  <a:pt x="1200" y="309"/>
                  <a:pt x="1197" y="300"/>
                </a:cubicBezTo>
                <a:cubicBezTo>
                  <a:pt x="1190" y="281"/>
                  <a:pt x="1184" y="261"/>
                  <a:pt x="1178" y="242"/>
                </a:cubicBezTo>
                <a:cubicBezTo>
                  <a:pt x="1175" y="232"/>
                  <a:pt x="1176" y="219"/>
                  <a:pt x="1168" y="213"/>
                </a:cubicBezTo>
                <a:cubicBezTo>
                  <a:pt x="1132" y="189"/>
                  <a:pt x="1148" y="202"/>
                  <a:pt x="1120" y="175"/>
                </a:cubicBezTo>
                <a:cubicBezTo>
                  <a:pt x="1112" y="176"/>
                  <a:pt x="1037" y="179"/>
                  <a:pt x="1015" y="194"/>
                </a:cubicBezTo>
                <a:cubicBezTo>
                  <a:pt x="946" y="240"/>
                  <a:pt x="1023" y="211"/>
                  <a:pt x="957" y="232"/>
                </a:cubicBezTo>
                <a:cubicBezTo>
                  <a:pt x="925" y="281"/>
                  <a:pt x="908" y="328"/>
                  <a:pt x="852" y="348"/>
                </a:cubicBezTo>
                <a:cubicBezTo>
                  <a:pt x="818" y="314"/>
                  <a:pt x="837" y="283"/>
                  <a:pt x="813" y="252"/>
                </a:cubicBezTo>
                <a:cubicBezTo>
                  <a:pt x="784" y="214"/>
                  <a:pt x="752" y="189"/>
                  <a:pt x="708" y="175"/>
                </a:cubicBezTo>
                <a:cubicBezTo>
                  <a:pt x="692" y="178"/>
                  <a:pt x="675" y="178"/>
                  <a:pt x="660" y="184"/>
                </a:cubicBezTo>
                <a:cubicBezTo>
                  <a:pt x="645" y="190"/>
                  <a:pt x="630" y="222"/>
                  <a:pt x="621" y="232"/>
                </a:cubicBezTo>
                <a:cubicBezTo>
                  <a:pt x="597" y="259"/>
                  <a:pt x="570" y="284"/>
                  <a:pt x="544" y="309"/>
                </a:cubicBezTo>
                <a:cubicBezTo>
                  <a:pt x="536" y="317"/>
                  <a:pt x="534" y="331"/>
                  <a:pt x="525" y="338"/>
                </a:cubicBezTo>
                <a:cubicBezTo>
                  <a:pt x="517" y="344"/>
                  <a:pt x="506" y="345"/>
                  <a:pt x="496" y="348"/>
                </a:cubicBezTo>
                <a:cubicBezTo>
                  <a:pt x="483" y="345"/>
                  <a:pt x="468" y="346"/>
                  <a:pt x="458" y="338"/>
                </a:cubicBezTo>
                <a:cubicBezTo>
                  <a:pt x="435" y="319"/>
                  <a:pt x="445" y="281"/>
                  <a:pt x="439" y="252"/>
                </a:cubicBezTo>
                <a:cubicBezTo>
                  <a:pt x="433" y="224"/>
                  <a:pt x="414" y="190"/>
                  <a:pt x="400" y="165"/>
                </a:cubicBezTo>
                <a:cubicBezTo>
                  <a:pt x="352" y="78"/>
                  <a:pt x="298" y="33"/>
                  <a:pt x="208" y="2"/>
                </a:cubicBezTo>
                <a:cubicBezTo>
                  <a:pt x="151" y="5"/>
                  <a:pt x="92" y="0"/>
                  <a:pt x="36" y="12"/>
                </a:cubicBezTo>
                <a:cubicBezTo>
                  <a:pt x="0" y="20"/>
                  <a:pt x="48" y="97"/>
                  <a:pt x="64" y="108"/>
                </a:cubicBezTo>
                <a:cubicBezTo>
                  <a:pt x="96" y="130"/>
                  <a:pt x="168" y="132"/>
                  <a:pt x="199" y="136"/>
                </a:cubicBezTo>
                <a:cubicBezTo>
                  <a:pt x="246" y="152"/>
                  <a:pt x="291" y="186"/>
                  <a:pt x="314" y="232"/>
                </a:cubicBezTo>
                <a:cubicBezTo>
                  <a:pt x="328" y="259"/>
                  <a:pt x="343" y="319"/>
                  <a:pt x="343" y="319"/>
                </a:cubicBezTo>
                <a:cubicBezTo>
                  <a:pt x="340" y="354"/>
                  <a:pt x="343" y="390"/>
                  <a:pt x="333" y="424"/>
                </a:cubicBezTo>
                <a:cubicBezTo>
                  <a:pt x="319" y="470"/>
                  <a:pt x="273" y="524"/>
                  <a:pt x="228" y="540"/>
                </a:cubicBezTo>
                <a:cubicBezTo>
                  <a:pt x="191" y="575"/>
                  <a:pt x="136" y="579"/>
                  <a:pt x="93" y="607"/>
                </a:cubicBezTo>
                <a:cubicBezTo>
                  <a:pt x="83" y="604"/>
                  <a:pt x="64" y="597"/>
                  <a:pt x="64" y="597"/>
                </a:cubicBezTo>
                <a:close/>
              </a:path>
            </a:pathLst>
          </a:custGeom>
          <a:solidFill>
            <a:srgbClr val="FFFF99"/>
          </a:solidFill>
          <a:ln w="12700">
            <a:solidFill>
              <a:schemeClr val="tx1"/>
            </a:solidFill>
            <a:round/>
            <a:headEnd type="none" w="sm" len="sm"/>
            <a:tailEnd type="none" w="sm" len="sm"/>
          </a:ln>
        </p:spPr>
        <p:txBody>
          <a:bodyPr wrap="none" anchor="ctr"/>
          <a:lstStyle/>
          <a:p>
            <a:endParaRPr lang="fr-FR"/>
          </a:p>
        </p:txBody>
      </p:sp>
      <p:sp>
        <p:nvSpPr>
          <p:cNvPr id="28677" name="AutoShape 8"/>
          <p:cNvSpPr>
            <a:spLocks noChangeArrowheads="1"/>
          </p:cNvSpPr>
          <p:nvPr/>
        </p:nvSpPr>
        <p:spPr bwMode="auto">
          <a:xfrm>
            <a:off x="1835150"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8678" name="AutoShape 10"/>
          <p:cNvSpPr>
            <a:spLocks noChangeArrowheads="1"/>
          </p:cNvSpPr>
          <p:nvPr/>
        </p:nvSpPr>
        <p:spPr bwMode="auto">
          <a:xfrm>
            <a:off x="3492500"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8679" name="AutoShape 12"/>
          <p:cNvSpPr>
            <a:spLocks noChangeArrowheads="1"/>
          </p:cNvSpPr>
          <p:nvPr/>
        </p:nvSpPr>
        <p:spPr bwMode="auto">
          <a:xfrm>
            <a:off x="5148263"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28680" name="AutoShape 14"/>
          <p:cNvSpPr>
            <a:spLocks noChangeArrowheads="1"/>
          </p:cNvSpPr>
          <p:nvPr/>
        </p:nvSpPr>
        <p:spPr bwMode="auto">
          <a:xfrm>
            <a:off x="6804025" y="386080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11" name="Text Box 15"/>
          <p:cNvSpPr txBox="1">
            <a:spLocks noChangeArrowheads="1"/>
          </p:cNvSpPr>
          <p:nvPr/>
        </p:nvSpPr>
        <p:spPr bwMode="auto">
          <a:xfrm>
            <a:off x="1116013" y="6237288"/>
            <a:ext cx="839787" cy="400050"/>
          </a:xfrm>
          <a:prstGeom prst="rect">
            <a:avLst/>
          </a:prstGeom>
          <a:solidFill>
            <a:schemeClr val="tx2">
              <a:lumMod val="20000"/>
              <a:lumOff val="80000"/>
            </a:schemeClr>
          </a:solidFill>
          <a:ln w="12700">
            <a:noFill/>
            <a:miter lim="800000"/>
            <a:headEnd type="none" w="sm" len="sm"/>
            <a:tailEnd type="none" w="sm" len="sm"/>
          </a:ln>
          <a:effectLst/>
        </p:spPr>
        <p:txBody>
          <a:bodyPr wrap="none">
            <a:spAutoFit/>
          </a:bodyPr>
          <a:lstStyle/>
          <a:p>
            <a:pPr>
              <a:defRPr/>
            </a:pPr>
            <a:r>
              <a:rPr lang="fr-FR" sz="2000" b="1" dirty="0">
                <a:solidFill>
                  <a:schemeClr val="bg1"/>
                </a:solidFill>
              </a:rPr>
              <a:t>100%</a:t>
            </a:r>
          </a:p>
        </p:txBody>
      </p:sp>
      <p:sp>
        <p:nvSpPr>
          <p:cNvPr id="28682" name="Line 21"/>
          <p:cNvSpPr>
            <a:spLocks noChangeShapeType="1"/>
          </p:cNvSpPr>
          <p:nvPr/>
        </p:nvSpPr>
        <p:spPr bwMode="auto">
          <a:xfrm flipH="1" flipV="1">
            <a:off x="1476375" y="5732463"/>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28683" name="Text Box 7"/>
          <p:cNvSpPr txBox="1">
            <a:spLocks noChangeArrowheads="1"/>
          </p:cNvSpPr>
          <p:nvPr/>
        </p:nvSpPr>
        <p:spPr bwMode="auto">
          <a:xfrm>
            <a:off x="2268538" y="4149725"/>
            <a:ext cx="698500"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65%</a:t>
            </a:r>
          </a:p>
          <a:p>
            <a:pPr algn="ctr"/>
            <a:r>
              <a:rPr lang="fr-FR" sz="2000" b="1">
                <a:solidFill>
                  <a:schemeClr val="bg1"/>
                </a:solidFill>
              </a:rPr>
              <a:t>TCP</a:t>
            </a:r>
          </a:p>
        </p:txBody>
      </p:sp>
      <p:sp>
        <p:nvSpPr>
          <p:cNvPr id="28684" name="Text Box 9"/>
          <p:cNvSpPr txBox="1">
            <a:spLocks noChangeArrowheads="1"/>
          </p:cNvSpPr>
          <p:nvPr/>
        </p:nvSpPr>
        <p:spPr bwMode="auto">
          <a:xfrm>
            <a:off x="3851275" y="4149725"/>
            <a:ext cx="884238"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25%</a:t>
            </a:r>
          </a:p>
          <a:p>
            <a:pPr algn="ctr"/>
            <a:r>
              <a:rPr lang="fr-FR" sz="2000" b="1">
                <a:solidFill>
                  <a:schemeClr val="bg1"/>
                </a:solidFill>
              </a:rPr>
              <a:t>Henlé</a:t>
            </a:r>
          </a:p>
        </p:txBody>
      </p:sp>
      <p:sp>
        <p:nvSpPr>
          <p:cNvPr id="28685" name="Text Box 11"/>
          <p:cNvSpPr txBox="1">
            <a:spLocks noChangeArrowheads="1"/>
          </p:cNvSpPr>
          <p:nvPr/>
        </p:nvSpPr>
        <p:spPr bwMode="auto">
          <a:xfrm>
            <a:off x="5508625" y="4076700"/>
            <a:ext cx="712788"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8%</a:t>
            </a:r>
          </a:p>
          <a:p>
            <a:pPr algn="ctr"/>
            <a:r>
              <a:rPr lang="fr-FR" sz="2000" b="1">
                <a:solidFill>
                  <a:schemeClr val="bg1"/>
                </a:solidFill>
              </a:rPr>
              <a:t>TCD</a:t>
            </a:r>
          </a:p>
        </p:txBody>
      </p:sp>
      <p:sp>
        <p:nvSpPr>
          <p:cNvPr id="28686" name="Text Box 13"/>
          <p:cNvSpPr txBox="1">
            <a:spLocks noChangeArrowheads="1"/>
          </p:cNvSpPr>
          <p:nvPr/>
        </p:nvSpPr>
        <p:spPr bwMode="auto">
          <a:xfrm>
            <a:off x="7308850" y="4149725"/>
            <a:ext cx="557213"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1%</a:t>
            </a:r>
          </a:p>
          <a:p>
            <a:pPr algn="ctr"/>
            <a:r>
              <a:rPr lang="fr-FR" sz="2000" b="1">
                <a:solidFill>
                  <a:schemeClr val="bg1"/>
                </a:solidFill>
              </a:rPr>
              <a:t>CC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body" idx="1"/>
          </p:nvPr>
        </p:nvSpPr>
        <p:spPr>
          <a:xfrm>
            <a:off x="468313" y="1484313"/>
            <a:ext cx="8229600" cy="5040312"/>
          </a:xfrm>
        </p:spPr>
        <p:txBody>
          <a:bodyPr/>
          <a:lstStyle/>
          <a:p>
            <a:pPr>
              <a:buFont typeface="Wingdings" pitchFamily="2" charset="2"/>
              <a:buNone/>
            </a:pPr>
            <a:endParaRPr lang="fr-FR" sz="800" b="1" smtClean="0">
              <a:solidFill>
                <a:schemeClr val="accent1"/>
              </a:solidFill>
              <a:latin typeface="Comic Sans MS" pitchFamily="66" charset="0"/>
            </a:endParaRPr>
          </a:p>
          <a:p>
            <a:pPr>
              <a:buClr>
                <a:schemeClr val="tx1"/>
              </a:buClr>
            </a:pPr>
            <a:r>
              <a:rPr lang="fr-FR" sz="3200" b="1" u="sng" smtClean="0">
                <a:cs typeface="Arial" charset="0"/>
              </a:rPr>
              <a:t>Inhibition de la réabsorption du sodium</a:t>
            </a:r>
            <a:r>
              <a:rPr lang="fr-FR" sz="3200" b="1" smtClean="0">
                <a:cs typeface="Arial" charset="0"/>
              </a:rPr>
              <a:t> </a:t>
            </a:r>
            <a:r>
              <a:rPr lang="fr-FR" sz="3200" smtClean="0">
                <a:cs typeface="Arial" charset="0"/>
              </a:rPr>
              <a:t>à différents niveaux du néphron et ainsi inhibition de la </a:t>
            </a:r>
            <a:r>
              <a:rPr lang="fr-FR" sz="3200" b="1" u="sng" smtClean="0">
                <a:cs typeface="Arial" charset="0"/>
              </a:rPr>
              <a:t>réabsorption d’eau</a:t>
            </a:r>
          </a:p>
          <a:p>
            <a:pPr algn="ctr">
              <a:buClr>
                <a:schemeClr val="tx1"/>
              </a:buClr>
              <a:buFont typeface="Wingdings" pitchFamily="2" charset="2"/>
              <a:buNone/>
            </a:pPr>
            <a:r>
              <a:rPr lang="fr-FR" sz="3200" smtClean="0">
                <a:latin typeface="Calibri" pitchFamily="34" charset="0"/>
              </a:rPr>
              <a:t>→</a:t>
            </a:r>
            <a:endParaRPr lang="fr-FR" sz="3200" b="1" u="sng" smtClean="0">
              <a:cs typeface="Arial" charset="0"/>
            </a:endParaRPr>
          </a:p>
          <a:p>
            <a:pPr>
              <a:buClr>
                <a:schemeClr val="tx1"/>
              </a:buClr>
            </a:pPr>
            <a:r>
              <a:rPr lang="fr-FR" sz="3200" smtClean="0">
                <a:latin typeface="Comic Sans MS" pitchFamily="66" charset="0"/>
              </a:rPr>
              <a:t>augmentation de l’élimination urinaire de </a:t>
            </a:r>
            <a:r>
              <a:rPr lang="fr-FR" sz="3200" u="sng" smtClean="0">
                <a:latin typeface="Comic Sans MS" pitchFamily="66" charset="0"/>
              </a:rPr>
              <a:t>l ’eau</a:t>
            </a:r>
            <a:r>
              <a:rPr lang="fr-FR" sz="3200" smtClean="0">
                <a:latin typeface="Comic Sans MS" pitchFamily="66" charset="0"/>
              </a:rPr>
              <a:t> et du </a:t>
            </a:r>
            <a:r>
              <a:rPr lang="fr-FR" sz="3200" u="sng" smtClean="0">
                <a:latin typeface="Comic Sans MS" pitchFamily="66" charset="0"/>
              </a:rPr>
              <a:t>sodium</a:t>
            </a:r>
            <a:r>
              <a:rPr lang="fr-FR" sz="3200" smtClean="0">
                <a:latin typeface="Comic Sans MS" pitchFamily="66" charset="0"/>
              </a:rPr>
              <a:t> (perte hydrosodée)</a:t>
            </a:r>
            <a:endParaRPr lang="fr-FR" sz="3200" b="1" u="sng" smtClean="0">
              <a:cs typeface="Arial" charset="0"/>
            </a:endParaRPr>
          </a:p>
          <a:p>
            <a:pPr algn="ctr">
              <a:buClr>
                <a:schemeClr val="tx1"/>
              </a:buClr>
              <a:buFont typeface="Wingdings" pitchFamily="2" charset="2"/>
              <a:buNone/>
            </a:pPr>
            <a:r>
              <a:rPr lang="fr-FR" sz="3200" b="1" smtClean="0">
                <a:latin typeface="Calibri" pitchFamily="34" charset="0"/>
              </a:rPr>
              <a:t>→</a:t>
            </a:r>
            <a:endParaRPr lang="fr-FR" sz="2400" b="1" smtClean="0">
              <a:latin typeface="Calibri" pitchFamily="34" charset="0"/>
            </a:endParaRPr>
          </a:p>
          <a:p>
            <a:pPr algn="ctr">
              <a:buClr>
                <a:schemeClr val="tx1"/>
              </a:buClr>
              <a:buFont typeface="Wingdings" pitchFamily="2" charset="2"/>
              <a:buNone/>
            </a:pPr>
            <a:r>
              <a:rPr lang="fr-FR" sz="3200" b="1" smtClean="0">
                <a:solidFill>
                  <a:srgbClr val="FFFF00"/>
                </a:solidFill>
                <a:latin typeface="Calibri" pitchFamily="34" charset="0"/>
              </a:rPr>
              <a:t>↑DIURESE</a:t>
            </a:r>
            <a:endParaRPr lang="fr-FR" sz="2400" b="1" smtClean="0">
              <a:solidFill>
                <a:srgbClr val="FFFF00"/>
              </a:solidFill>
              <a:latin typeface="Comic Sans MS" pitchFamily="66" charset="0"/>
            </a:endParaRPr>
          </a:p>
          <a:p>
            <a:pPr>
              <a:buClr>
                <a:schemeClr val="tx1"/>
              </a:buClr>
              <a:buFont typeface="Wingdings" pitchFamily="2" charset="2"/>
              <a:buNone/>
            </a:pPr>
            <a:r>
              <a:rPr lang="fr-FR" sz="2400" smtClean="0">
                <a:latin typeface="Comic Sans MS" pitchFamily="66" charset="0"/>
              </a:rPr>
              <a:t>		</a:t>
            </a:r>
          </a:p>
          <a:p>
            <a:pPr>
              <a:buClr>
                <a:schemeClr val="tx1"/>
              </a:buClr>
              <a:buFont typeface="Wingdings" pitchFamily="2" charset="2"/>
              <a:buNone/>
            </a:pPr>
            <a:r>
              <a:rPr lang="fr-FR" sz="2400" smtClean="0">
                <a:latin typeface="Comic Sans MS" pitchFamily="66" charset="0"/>
              </a:rPr>
              <a:t>			</a:t>
            </a:r>
          </a:p>
          <a:p>
            <a:pPr>
              <a:buClr>
                <a:schemeClr val="tx1"/>
              </a:buClr>
            </a:pPr>
            <a:endParaRPr lang="fr-FR" sz="800" smtClean="0">
              <a:latin typeface="Comic Sans MS" pitchFamily="66" charset="0"/>
            </a:endParaRPr>
          </a:p>
          <a:p>
            <a:pPr>
              <a:buClr>
                <a:schemeClr val="tx1"/>
              </a:buClr>
            </a:pPr>
            <a:endParaRPr lang="fr-FR" sz="2400" smtClean="0">
              <a:latin typeface="Comic Sans MS" pitchFamily="66" charset="0"/>
            </a:endParaRPr>
          </a:p>
          <a:p>
            <a:pPr>
              <a:buClr>
                <a:schemeClr val="tx1"/>
              </a:buClr>
            </a:pPr>
            <a:endParaRPr lang="fr-FR" sz="2000" smtClean="0">
              <a:latin typeface="Comic Sans MS" pitchFamily="66" charset="0"/>
            </a:endParaRPr>
          </a:p>
          <a:p>
            <a:pPr>
              <a:buClr>
                <a:schemeClr val="tx1"/>
              </a:buClr>
            </a:pPr>
            <a:endParaRPr lang="fr-FR" sz="2000" smtClean="0">
              <a:latin typeface="Comic Sans MS" pitchFamily="66" charset="0"/>
            </a:endParaRPr>
          </a:p>
          <a:p>
            <a:pPr>
              <a:buFont typeface="Wingdings" pitchFamily="2" charset="2"/>
              <a:buNone/>
            </a:pPr>
            <a:endParaRPr lang="fr-FR" sz="2400" b="1" smtClean="0">
              <a:solidFill>
                <a:schemeClr val="accent1"/>
              </a:solidFill>
              <a:latin typeface="Comic Sans MS" pitchFamily="66" charset="0"/>
            </a:endParaRPr>
          </a:p>
        </p:txBody>
      </p:sp>
      <p:sp>
        <p:nvSpPr>
          <p:cNvPr id="4" name="Titre 3"/>
          <p:cNvSpPr>
            <a:spLocks noGrp="1"/>
          </p:cNvSpPr>
          <p:nvPr>
            <p:ph type="title"/>
          </p:nvPr>
        </p:nvSpPr>
        <p:spPr>
          <a:xfrm>
            <a:off x="539750" y="260350"/>
            <a:ext cx="8147050" cy="914400"/>
          </a:xfrm>
        </p:spPr>
        <p:txBody>
          <a:bodyPr/>
          <a:lstStyle/>
          <a:p>
            <a:pPr algn="ctr">
              <a:defRPr/>
            </a:pPr>
            <a:r>
              <a:rPr lang="fr-FR" b="1" dirty="0" smtClean="0">
                <a:solidFill>
                  <a:srgbClr val="00B050"/>
                </a:solidFill>
              </a:rPr>
              <a:t>MODE D’ACTION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468313" y="142875"/>
            <a:ext cx="8229600" cy="1143000"/>
          </a:xfrm>
        </p:spPr>
        <p:txBody>
          <a:bodyPr/>
          <a:lstStyle/>
          <a:p>
            <a:pPr algn="ctr" eaLnBrk="1" fontAlgn="auto" hangingPunct="1">
              <a:spcAft>
                <a:spcPts val="0"/>
              </a:spcAft>
              <a:defRPr/>
            </a:pPr>
            <a:r>
              <a:rPr lang="fr-FR" sz="3600" b="1" dirty="0" smtClean="0">
                <a:solidFill>
                  <a:srgbClr val="00B050"/>
                </a:solidFill>
              </a:rPr>
              <a:t>MODE D’ACTION </a:t>
            </a:r>
          </a:p>
        </p:txBody>
      </p:sp>
      <p:sp>
        <p:nvSpPr>
          <p:cNvPr id="30723" name="Rectangle 3"/>
          <p:cNvSpPr>
            <a:spLocks noGrp="1" noChangeArrowheads="1"/>
          </p:cNvSpPr>
          <p:nvPr>
            <p:ph idx="1"/>
          </p:nvPr>
        </p:nvSpPr>
        <p:spPr>
          <a:xfrm>
            <a:off x="250825" y="1266825"/>
            <a:ext cx="8642350" cy="5091113"/>
          </a:xfrm>
        </p:spPr>
        <p:txBody>
          <a:bodyPr/>
          <a:lstStyle/>
          <a:p>
            <a:pPr algn="ctr" eaLnBrk="1" hangingPunct="1">
              <a:lnSpc>
                <a:spcPct val="90000"/>
              </a:lnSpc>
              <a:buFont typeface="Wingdings" pitchFamily="2" charset="2"/>
              <a:buNone/>
            </a:pPr>
            <a:r>
              <a:rPr lang="fr-FR" sz="2800" b="1" u="sng" smtClean="0">
                <a:cs typeface="Arial" charset="0"/>
              </a:rPr>
              <a:t>Inhibition de la réabsorption du Na+</a:t>
            </a:r>
            <a:endParaRPr lang="fr-FR" sz="1800" smtClean="0"/>
          </a:p>
          <a:p>
            <a:pPr eaLnBrk="1" hangingPunct="1">
              <a:lnSpc>
                <a:spcPct val="90000"/>
              </a:lnSpc>
              <a:buFont typeface="Wingdings" pitchFamily="2" charset="2"/>
              <a:buNone/>
            </a:pPr>
            <a:r>
              <a:rPr lang="fr-FR" sz="1800" smtClean="0"/>
              <a:t>                                               </a:t>
            </a:r>
          </a:p>
          <a:p>
            <a:pPr algn="ctr" eaLnBrk="1" hangingPunct="1">
              <a:lnSpc>
                <a:spcPct val="90000"/>
              </a:lnSpc>
              <a:buFont typeface="Wingdings" pitchFamily="2" charset="2"/>
              <a:buNone/>
            </a:pPr>
            <a:endParaRPr lang="fr-FR" sz="2400" b="1" smtClean="0">
              <a:latin typeface="Calibri" pitchFamily="34" charset="0"/>
            </a:endParaRPr>
          </a:p>
          <a:p>
            <a:pPr algn="ctr" eaLnBrk="1" hangingPunct="1">
              <a:lnSpc>
                <a:spcPct val="90000"/>
              </a:lnSpc>
              <a:buFont typeface="Wingdings" pitchFamily="2" charset="2"/>
              <a:buNone/>
            </a:pPr>
            <a:r>
              <a:rPr lang="fr-FR" sz="2800" b="1" smtClean="0">
                <a:latin typeface="Calibri" pitchFamily="34" charset="0"/>
              </a:rPr>
              <a:t>↓</a:t>
            </a:r>
            <a:r>
              <a:rPr lang="fr-FR" sz="2000" smtClean="0"/>
              <a:t> </a:t>
            </a:r>
            <a:r>
              <a:rPr lang="fr-FR" sz="2800" b="1" u="sng" smtClean="0">
                <a:cs typeface="Arial" charset="0"/>
              </a:rPr>
              <a:t>réabsorption d’eau</a:t>
            </a:r>
            <a:endParaRPr lang="fr-FR" sz="2000" smtClean="0"/>
          </a:p>
          <a:p>
            <a:pPr eaLnBrk="1" hangingPunct="1">
              <a:lnSpc>
                <a:spcPct val="90000"/>
              </a:lnSpc>
              <a:buFont typeface="Wingdings" pitchFamily="2" charset="2"/>
              <a:buNone/>
            </a:pPr>
            <a:endParaRPr lang="fr-FR" sz="2000" smtClean="0"/>
          </a:p>
          <a:p>
            <a:pPr eaLnBrk="1" hangingPunct="1">
              <a:lnSpc>
                <a:spcPct val="90000"/>
              </a:lnSpc>
              <a:buFont typeface="Wingdings" pitchFamily="2" charset="2"/>
              <a:buChar char="q"/>
            </a:pPr>
            <a:r>
              <a:rPr lang="fr-FR" sz="2000" smtClean="0"/>
              <a:t>Chaque classe de a un mécanisme d’action différent  </a:t>
            </a:r>
          </a:p>
          <a:p>
            <a:pPr eaLnBrk="1" hangingPunct="1">
              <a:lnSpc>
                <a:spcPct val="90000"/>
              </a:lnSpc>
              <a:buFont typeface="Wingdings" pitchFamily="2" charset="2"/>
              <a:buChar char="q"/>
            </a:pPr>
            <a:r>
              <a:rPr lang="fr-FR" sz="2000" smtClean="0"/>
              <a:t>Aboutissent  tous à une </a:t>
            </a:r>
            <a:r>
              <a:rPr lang="fr-FR" sz="2000" b="1" u="sng" smtClean="0">
                <a:cs typeface="Arial" charset="0"/>
              </a:rPr>
              <a:t>Inhibition de la réabsorption du sodium</a:t>
            </a:r>
            <a:r>
              <a:rPr lang="fr-FR" sz="2000" b="1" smtClean="0">
                <a:cs typeface="Arial" charset="0"/>
              </a:rPr>
              <a:t> </a:t>
            </a:r>
            <a:r>
              <a:rPr lang="fr-FR" sz="2000" smtClean="0">
                <a:cs typeface="Arial" charset="0"/>
              </a:rPr>
              <a:t>à différents niveaux du néphron et ainsi inhibition de la </a:t>
            </a:r>
            <a:r>
              <a:rPr lang="fr-FR" sz="2000" b="1" u="sng" smtClean="0">
                <a:cs typeface="Arial" charset="0"/>
              </a:rPr>
              <a:t>réabsorption d’eau</a:t>
            </a:r>
          </a:p>
          <a:p>
            <a:pPr eaLnBrk="1" hangingPunct="1">
              <a:lnSpc>
                <a:spcPct val="90000"/>
              </a:lnSpc>
              <a:buFont typeface="Arial" charset="0"/>
              <a:buNone/>
            </a:pPr>
            <a:endParaRPr lang="fr-FR" sz="2000" smtClean="0">
              <a:cs typeface="Arial" charset="0"/>
            </a:endParaRPr>
          </a:p>
          <a:p>
            <a:pPr eaLnBrk="1" hangingPunct="1">
              <a:lnSpc>
                <a:spcPct val="90000"/>
              </a:lnSpc>
              <a:buFont typeface="Wingdings" pitchFamily="2" charset="2"/>
              <a:buBlip>
                <a:blip r:embed="rId2"/>
              </a:buBlip>
            </a:pPr>
            <a:r>
              <a:rPr lang="fr-FR" sz="2000" smtClean="0">
                <a:cs typeface="Arial" charset="0"/>
              </a:rPr>
              <a:t>D’où leur appelation </a:t>
            </a:r>
            <a:r>
              <a:rPr lang="fr-FR" sz="2800" b="1" smtClean="0">
                <a:solidFill>
                  <a:srgbClr val="FFFF00"/>
                </a:solidFill>
              </a:rPr>
              <a:t>natriurétiques</a:t>
            </a:r>
            <a:r>
              <a:rPr lang="fr-FR" sz="2800" smtClean="0"/>
              <a:t> </a:t>
            </a:r>
            <a:r>
              <a:rPr lang="fr-FR" sz="2000" smtClean="0"/>
              <a:t>ou encore  </a:t>
            </a:r>
            <a:r>
              <a:rPr lang="fr-FR" sz="2800" b="1" smtClean="0">
                <a:solidFill>
                  <a:srgbClr val="FFFF00"/>
                </a:solidFill>
              </a:rPr>
              <a:t>salidiurétiques</a:t>
            </a:r>
            <a:endParaRPr lang="fr-FR" sz="2000" b="1" smtClean="0">
              <a:solidFill>
                <a:srgbClr val="FFFF00"/>
              </a:solidFill>
              <a:cs typeface="Arial" charset="0"/>
            </a:endParaRPr>
          </a:p>
          <a:p>
            <a:pPr eaLnBrk="1" hangingPunct="1">
              <a:lnSpc>
                <a:spcPct val="90000"/>
              </a:lnSpc>
              <a:buFont typeface="Wingdings" pitchFamily="2" charset="2"/>
              <a:buNone/>
            </a:pPr>
            <a:endParaRPr lang="fr-FR" sz="2000" smtClean="0">
              <a:cs typeface="Arial" charset="0"/>
            </a:endParaRPr>
          </a:p>
          <a:p>
            <a:pPr eaLnBrk="1" hangingPunct="1">
              <a:lnSpc>
                <a:spcPct val="90000"/>
              </a:lnSpc>
              <a:buFont typeface="Wingdings" pitchFamily="2" charset="2"/>
              <a:buBlip>
                <a:blip r:embed="rId2"/>
              </a:buBlip>
            </a:pPr>
            <a:r>
              <a:rPr lang="fr-FR" sz="2000" smtClean="0">
                <a:cs typeface="Arial" charset="0"/>
              </a:rPr>
              <a:t>Leur action concerne aussi les autres composants de l’urine: potassium++++ </a:t>
            </a:r>
          </a:p>
          <a:p>
            <a:pPr lvl="2" eaLnBrk="1" hangingPunct="1">
              <a:lnSpc>
                <a:spcPct val="90000"/>
              </a:lnSpc>
              <a:buFont typeface="Wingdings" pitchFamily="2" charset="2"/>
              <a:buNone/>
            </a:pPr>
            <a:endParaRPr lang="fr-FR" sz="2000" smtClean="0"/>
          </a:p>
        </p:txBody>
      </p:sp>
      <p:sp>
        <p:nvSpPr>
          <p:cNvPr id="4" name="Flèche droite 3"/>
          <p:cNvSpPr/>
          <p:nvPr/>
        </p:nvSpPr>
        <p:spPr>
          <a:xfrm>
            <a:off x="4067175" y="1871663"/>
            <a:ext cx="979488"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813" y="228600"/>
            <a:ext cx="7772400" cy="914400"/>
          </a:xfrm>
        </p:spPr>
        <p:txBody>
          <a:bodyPr/>
          <a:lstStyle/>
          <a:p>
            <a:pPr algn="ctr">
              <a:defRPr/>
            </a:pPr>
            <a:r>
              <a:rPr lang="fr-FR" b="1" dirty="0" smtClean="0">
                <a:solidFill>
                  <a:srgbClr val="00B050"/>
                </a:solidFill>
              </a:rPr>
              <a:t>MODE D’ACTION </a:t>
            </a:r>
            <a:endParaRPr lang="fr-FR" dirty="0"/>
          </a:p>
        </p:txBody>
      </p:sp>
      <p:sp>
        <p:nvSpPr>
          <p:cNvPr id="31747" name="Espace réservé du contenu 2"/>
          <p:cNvSpPr>
            <a:spLocks noGrp="1"/>
          </p:cNvSpPr>
          <p:nvPr>
            <p:ph idx="1"/>
          </p:nvPr>
        </p:nvSpPr>
        <p:spPr>
          <a:xfrm>
            <a:off x="468313" y="1196975"/>
            <a:ext cx="8275637" cy="5327650"/>
          </a:xfrm>
        </p:spPr>
        <p:txBody>
          <a:bodyPr/>
          <a:lstStyle/>
          <a:p>
            <a:pPr>
              <a:buFont typeface="Wingdings" pitchFamily="2" charset="2"/>
              <a:buNone/>
            </a:pPr>
            <a:r>
              <a:rPr lang="fr-FR" sz="1800" b="1" smtClean="0">
                <a:solidFill>
                  <a:srgbClr val="FFFF00"/>
                </a:solidFill>
              </a:rPr>
              <a:t>Il est important de garder en mémoire qu’il n’est pas possible d’inhiber exclusivement la seule réabsorption  du  sodium.  Ainsi  les  diurétiques  modifient  également  d’autres  fonctions  de  la cellule tubulaire. </a:t>
            </a:r>
          </a:p>
          <a:p>
            <a:pPr>
              <a:buFont typeface="Wingdings" pitchFamily="2" charset="2"/>
              <a:buNone/>
            </a:pPr>
            <a:endParaRPr lang="fr-FR" sz="1800" b="1" smtClean="0"/>
          </a:p>
          <a:p>
            <a:pPr>
              <a:buFont typeface="Wingdings" pitchFamily="2" charset="2"/>
              <a:buNone/>
            </a:pPr>
            <a:r>
              <a:rPr lang="fr-FR" sz="1800" b="1" smtClean="0"/>
              <a:t>Il va s’agir en particulier de l’élimination urinaire des </a:t>
            </a:r>
            <a:r>
              <a:rPr lang="fr-FR" sz="1800" b="1" u="sng" smtClean="0"/>
              <a:t>protons</a:t>
            </a:r>
            <a:r>
              <a:rPr lang="fr-FR" sz="1800" b="1" smtClean="0"/>
              <a:t> et/ou des </a:t>
            </a:r>
            <a:r>
              <a:rPr lang="fr-FR" sz="1800" b="1" u="sng" smtClean="0"/>
              <a:t>bicarbonates</a:t>
            </a:r>
            <a:r>
              <a:rPr lang="fr-FR" sz="1800" b="1" smtClean="0"/>
              <a:t> ou du </a:t>
            </a:r>
            <a:r>
              <a:rPr lang="fr-FR" sz="1800" b="1" u="sng" smtClean="0"/>
              <a:t>chlore</a:t>
            </a:r>
            <a:r>
              <a:rPr lang="fr-FR" sz="1800" b="1" smtClean="0"/>
              <a:t> du  </a:t>
            </a:r>
            <a:r>
              <a:rPr lang="fr-FR" sz="1800" b="1" u="sng" smtClean="0"/>
              <a:t>potassium  </a:t>
            </a:r>
          </a:p>
          <a:p>
            <a:pPr>
              <a:buFont typeface="Wingdings" pitchFamily="2" charset="2"/>
              <a:buNone/>
            </a:pPr>
            <a:r>
              <a:rPr lang="fr-FR" sz="1800" b="1" smtClean="0"/>
              <a:t>Ces phénomènes peuvent être à l’origine d’effets indésirables. </a:t>
            </a:r>
          </a:p>
          <a:p>
            <a:pPr>
              <a:buFont typeface="Wingdings" pitchFamily="2" charset="2"/>
              <a:buNone/>
            </a:pPr>
            <a:r>
              <a:rPr lang="fr-FR" sz="1800" b="1" smtClean="0"/>
              <a:t> </a:t>
            </a:r>
          </a:p>
          <a:p>
            <a:pPr>
              <a:buFont typeface="Wingdings" pitchFamily="2" charset="2"/>
              <a:buNone/>
            </a:pPr>
            <a:r>
              <a:rPr lang="fr-FR" sz="1800" b="1" smtClean="0"/>
              <a:t>La résultante commune de l’action des diurétiques est une élimination accrue de sodium mais le mode et le site d’action de ces médicaments peut être différents tout au long du néphron. </a:t>
            </a:r>
          </a:p>
          <a:p>
            <a:pPr>
              <a:buFont typeface="Wingdings" pitchFamily="2" charset="2"/>
              <a:buNone/>
            </a:pPr>
            <a:endParaRPr lang="fr-FR" sz="1800" b="1" smtClean="0"/>
          </a:p>
          <a:p>
            <a:pPr>
              <a:buFont typeface="Wingdings" pitchFamily="2" charset="2"/>
              <a:buNone/>
            </a:pPr>
            <a:r>
              <a:rPr lang="fr-FR" sz="1800" b="1" smtClean="0"/>
              <a:t>Cette notion est à la base de la classification des diurétiques séparés en différents groupes selon que la perte de sodium soit ou non associée à une perte de </a:t>
            </a:r>
            <a:r>
              <a:rPr lang="fr-FR" sz="1800" b="1" smtClean="0">
                <a:solidFill>
                  <a:srgbClr val="FFFF00"/>
                </a:solidFill>
              </a:rPr>
              <a:t>potassium</a:t>
            </a:r>
            <a:r>
              <a:rPr lang="fr-FR" sz="1800" b="1" smtClean="0"/>
              <a:t> et selon leur </a:t>
            </a:r>
            <a:r>
              <a:rPr lang="fr-FR" sz="1800" b="1" smtClean="0">
                <a:solidFill>
                  <a:srgbClr val="FFFF00"/>
                </a:solidFill>
              </a:rPr>
              <a:t>site d’action </a:t>
            </a:r>
            <a:r>
              <a:rPr lang="fr-FR" sz="1800" b="1" smtClean="0"/>
              <a:t>rénal : tube proximal, branche ascendante de l’anse de Henlé, tube distal.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512763"/>
            <a:ext cx="8115300" cy="914400"/>
          </a:xfrm>
        </p:spPr>
        <p:txBody>
          <a:bodyPr/>
          <a:lstStyle/>
          <a:p>
            <a:pPr>
              <a:defRPr/>
            </a:pPr>
            <a:r>
              <a:rPr lang="fr-FR" dirty="0" smtClean="0"/>
              <a:t>Site d’action des diurétiques</a:t>
            </a:r>
            <a:endParaRPr lang="fr-FR" dirty="0"/>
          </a:p>
        </p:txBody>
      </p:sp>
      <p:sp>
        <p:nvSpPr>
          <p:cNvPr id="32771" name="Espace réservé du contenu 2"/>
          <p:cNvSpPr>
            <a:spLocks noGrp="1"/>
          </p:cNvSpPr>
          <p:nvPr>
            <p:ph idx="1"/>
          </p:nvPr>
        </p:nvSpPr>
        <p:spPr/>
        <p:txBody>
          <a:bodyPr/>
          <a:lstStyle/>
          <a:p>
            <a:pPr>
              <a:buFont typeface="Wingdings" pitchFamily="2" charset="2"/>
              <a:buNone/>
            </a:pPr>
            <a:r>
              <a:rPr lang="fr-FR" smtClean="0"/>
              <a:t>• Chaque </a:t>
            </a:r>
            <a:r>
              <a:rPr lang="fr-FR" b="1" u="sng" smtClean="0"/>
              <a:t>segment</a:t>
            </a:r>
            <a:r>
              <a:rPr lang="fr-FR" smtClean="0"/>
              <a:t> du néphron a un mécanisme d’entrée du sodium unique, et la possibilité </a:t>
            </a:r>
            <a:r>
              <a:rPr lang="fr-FR" b="1" u="sng" smtClean="0"/>
              <a:t>d’inhiber spécifiquement </a:t>
            </a:r>
            <a:r>
              <a:rPr lang="fr-FR" b="1" smtClean="0"/>
              <a:t>cette étape</a:t>
            </a:r>
            <a:r>
              <a:rPr lang="fr-FR" smtClean="0"/>
              <a:t> différencie les différentes classes de diurétiques</a:t>
            </a:r>
          </a:p>
          <a:p>
            <a:pPr>
              <a:buFont typeface="Wingdings" pitchFamily="2" charset="2"/>
              <a:buNone/>
            </a:pPr>
            <a:r>
              <a:rPr lang="fr-FR" smtClean="0"/>
              <a:t>• </a:t>
            </a:r>
            <a:r>
              <a:rPr lang="fr-FR" b="1" smtClean="0"/>
              <a:t>La plus grande partie du Na filtré est réabsorbée au niveau du tube </a:t>
            </a:r>
            <a:br>
              <a:rPr lang="fr-FR" b="1" smtClean="0"/>
            </a:br>
            <a:r>
              <a:rPr lang="fr-FR" b="1" smtClean="0"/>
              <a:t>contourné proximal (TCP) (65 %) et de l’anse de Henlé (25 %).</a:t>
            </a:r>
            <a:endParaRPr lang="fr-FR" smtClean="0"/>
          </a:p>
          <a:p>
            <a:pPr>
              <a:buFont typeface="Wingdings" pitchFamily="2" charset="2"/>
              <a:buNone/>
            </a:pPr>
            <a:endParaRPr lang="fr-F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b="1" dirty="0" smtClean="0"/>
              <a:t>Objectifs de l’enseignement </a:t>
            </a:r>
            <a:br>
              <a:rPr lang="fr-FR" b="1" dirty="0" smtClean="0"/>
            </a:br>
            <a:endParaRPr lang="fr-FR" dirty="0"/>
          </a:p>
        </p:txBody>
      </p:sp>
      <p:sp>
        <p:nvSpPr>
          <p:cNvPr id="3" name="Espace réservé du contenu 2"/>
          <p:cNvSpPr>
            <a:spLocks noGrp="1"/>
          </p:cNvSpPr>
          <p:nvPr>
            <p:ph idx="1"/>
          </p:nvPr>
        </p:nvSpPr>
        <p:spPr/>
        <p:txBody>
          <a:bodyPr>
            <a:normAutofit fontScale="85000" lnSpcReduction="20000"/>
          </a:bodyPr>
          <a:lstStyle/>
          <a:p>
            <a:pPr>
              <a:buFont typeface="Wingdings" pitchFamily="2" charset="2"/>
              <a:buNone/>
              <a:defRPr/>
            </a:pPr>
            <a:r>
              <a:rPr lang="fr-FR" dirty="0" smtClean="0"/>
              <a:t>-  connaître les bases physiologiques des effets des diurétiques </a:t>
            </a:r>
          </a:p>
          <a:p>
            <a:pPr>
              <a:buFont typeface="Wingdings" pitchFamily="2" charset="2"/>
              <a:buNone/>
              <a:defRPr/>
            </a:pPr>
            <a:r>
              <a:rPr lang="fr-FR" dirty="0" smtClean="0"/>
              <a:t>-  savoir distinguer les différentes familles de diurétiques </a:t>
            </a:r>
          </a:p>
          <a:p>
            <a:pPr>
              <a:buFont typeface="Wingdings" pitchFamily="2" charset="2"/>
              <a:buNone/>
              <a:defRPr/>
            </a:pPr>
            <a:r>
              <a:rPr lang="fr-FR" dirty="0" smtClean="0"/>
              <a:t>-  connaître les mécanismes d’action des différents familles de diurétiques </a:t>
            </a:r>
          </a:p>
          <a:p>
            <a:pPr>
              <a:buFont typeface="Wingdings" pitchFamily="2" charset="2"/>
              <a:buNone/>
              <a:defRPr/>
            </a:pPr>
            <a:r>
              <a:rPr lang="fr-FR" dirty="0" smtClean="0"/>
              <a:t>-  comprendre les effets pharmacologiques et leur implication clinique </a:t>
            </a:r>
          </a:p>
          <a:p>
            <a:pPr>
              <a:buFont typeface="Wingdings" pitchFamily="2" charset="2"/>
              <a:buNone/>
              <a:defRPr/>
            </a:pPr>
            <a:r>
              <a:rPr lang="fr-FR" dirty="0" smtClean="0"/>
              <a:t>-  connaître les effets indésirables des diurétiques et en comprendre les mécanismes  </a:t>
            </a:r>
          </a:p>
          <a:p>
            <a:pPr>
              <a:buFont typeface="Wingdings" pitchFamily="2" charset="2"/>
              <a:buNone/>
              <a:defRPr/>
            </a:pPr>
            <a:r>
              <a:rPr lang="fr-FR" dirty="0" smtClean="0"/>
              <a:t>-  connaître et comprendre les contre-indications en cas d’associations médicamenteuses </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260350"/>
            <a:ext cx="8218487" cy="914400"/>
          </a:xfrm>
        </p:spPr>
        <p:txBody>
          <a:bodyPr/>
          <a:lstStyle/>
          <a:p>
            <a:pPr>
              <a:defRPr/>
            </a:pPr>
            <a:r>
              <a:rPr lang="fr-FR" dirty="0" smtClean="0"/>
              <a:t>Site d’action des diurétiques</a:t>
            </a:r>
            <a:br>
              <a:rPr lang="fr-FR" dirty="0" smtClean="0"/>
            </a:br>
            <a:endParaRPr lang="fr-FR" dirty="0"/>
          </a:p>
        </p:txBody>
      </p:sp>
      <p:pic>
        <p:nvPicPr>
          <p:cNvPr id="33795" name="Espace réservé du contenu 3" descr="http://www.cuen.fr/umvf/IMG/gif/DIU-FIG2.gif"/>
          <p:cNvPicPr>
            <a:picLocks noGrp="1"/>
          </p:cNvPicPr>
          <p:nvPr>
            <p:ph idx="1"/>
          </p:nvPr>
        </p:nvPicPr>
        <p:blipFill>
          <a:blip r:embed="rId2" cstate="print"/>
          <a:srcRect/>
          <a:stretch>
            <a:fillRect/>
          </a:stretch>
        </p:blipFill>
        <p:spPr>
          <a:xfrm>
            <a:off x="1722438" y="3284538"/>
            <a:ext cx="5081587" cy="3287712"/>
          </a:xfrm>
        </p:spPr>
      </p:pic>
      <p:sp>
        <p:nvSpPr>
          <p:cNvPr id="33796" name="Rectangle 3"/>
          <p:cNvSpPr>
            <a:spLocks noChangeArrowheads="1"/>
          </p:cNvSpPr>
          <p:nvPr/>
        </p:nvSpPr>
        <p:spPr bwMode="auto">
          <a:xfrm>
            <a:off x="468313" y="1125538"/>
            <a:ext cx="8351837" cy="2062162"/>
          </a:xfrm>
          <a:prstGeom prst="rect">
            <a:avLst/>
          </a:prstGeom>
          <a:noFill/>
          <a:ln w="9525">
            <a:noFill/>
            <a:miter lim="800000"/>
            <a:headEnd/>
            <a:tailEnd/>
          </a:ln>
        </p:spPr>
        <p:txBody>
          <a:bodyPr>
            <a:spAutoFit/>
          </a:bodyPr>
          <a:lstStyle/>
          <a:p>
            <a:pPr>
              <a:buClr>
                <a:schemeClr val="tx1"/>
              </a:buClr>
            </a:pPr>
            <a:r>
              <a:rPr lang="fr-FR" sz="2400">
                <a:latin typeface="Comic Sans MS" pitchFamily="66" charset="0"/>
              </a:rPr>
              <a:t>Sites d ’action des diurétiques : au niveau du néphron</a:t>
            </a:r>
          </a:p>
          <a:p>
            <a:pPr>
              <a:buClr>
                <a:schemeClr val="tx1"/>
              </a:buClr>
            </a:pPr>
            <a:endParaRPr lang="fr-FR" sz="2400">
              <a:latin typeface="Comic Sans MS" pitchFamily="66" charset="0"/>
            </a:endParaRPr>
          </a:p>
          <a:p>
            <a:pPr lvl="1">
              <a:buClr>
                <a:schemeClr val="tx1"/>
              </a:buClr>
              <a:buFont typeface="Wingdings" pitchFamily="2" charset="2"/>
              <a:buChar char="Ø"/>
            </a:pPr>
            <a:r>
              <a:rPr lang="fr-FR" sz="2000">
                <a:latin typeface="Comic Sans MS" pitchFamily="66" charset="0"/>
              </a:rPr>
              <a:t>tube contourné proximal</a:t>
            </a:r>
          </a:p>
          <a:p>
            <a:pPr lvl="1">
              <a:buClr>
                <a:schemeClr val="tx1"/>
              </a:buClr>
              <a:buFont typeface="Wingdings" pitchFamily="2" charset="2"/>
              <a:buChar char="Ø"/>
            </a:pPr>
            <a:r>
              <a:rPr lang="fr-FR" sz="2000">
                <a:latin typeface="Comic Sans MS" pitchFamily="66" charset="0"/>
              </a:rPr>
              <a:t>anse de Henlé</a:t>
            </a:r>
          </a:p>
          <a:p>
            <a:pPr lvl="1">
              <a:buClr>
                <a:schemeClr val="tx1"/>
              </a:buClr>
              <a:buFont typeface="Wingdings" pitchFamily="2" charset="2"/>
              <a:buChar char="Ø"/>
            </a:pPr>
            <a:r>
              <a:rPr lang="fr-FR" sz="2000">
                <a:latin typeface="Comic Sans MS" pitchFamily="66" charset="0"/>
              </a:rPr>
              <a:t>tube contourné distal</a:t>
            </a:r>
          </a:p>
          <a:p>
            <a:pPr lvl="1">
              <a:buClr>
                <a:schemeClr val="tx1"/>
              </a:buClr>
              <a:buFont typeface="Wingdings" pitchFamily="2" charset="2"/>
              <a:buChar char="Ø"/>
            </a:pPr>
            <a:r>
              <a:rPr lang="fr-FR" sz="2000">
                <a:latin typeface="Comic Sans MS" pitchFamily="66" charset="0"/>
              </a:rPr>
              <a:t>tube collecteur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625" y="512763"/>
            <a:ext cx="8258175" cy="914400"/>
          </a:xfrm>
        </p:spPr>
        <p:txBody>
          <a:bodyPr/>
          <a:lstStyle/>
          <a:p>
            <a:pPr>
              <a:defRPr/>
            </a:pPr>
            <a:r>
              <a:rPr lang="fr-FR" b="1" dirty="0" smtClean="0">
                <a:solidFill>
                  <a:srgbClr val="00B050"/>
                </a:solidFill>
              </a:rPr>
              <a:t>CLASSIFICATION DES DIURETIQUES </a:t>
            </a:r>
            <a:endParaRPr lang="fr-FR" dirty="0"/>
          </a:p>
        </p:txBody>
      </p:sp>
      <p:sp>
        <p:nvSpPr>
          <p:cNvPr id="34819" name="Espace réservé du contenu 2"/>
          <p:cNvSpPr>
            <a:spLocks noGrp="1"/>
          </p:cNvSpPr>
          <p:nvPr>
            <p:ph idx="1"/>
          </p:nvPr>
        </p:nvSpPr>
        <p:spPr/>
        <p:txBody>
          <a:bodyPr/>
          <a:lstStyle/>
          <a:p>
            <a:r>
              <a:rPr lang="fr-FR" b="1" smtClean="0"/>
              <a:t>Selon le site d’action</a:t>
            </a:r>
          </a:p>
          <a:p>
            <a:pPr>
              <a:buFont typeface="Wingdings" pitchFamily="2" charset="2"/>
              <a:buNone/>
            </a:pPr>
            <a:endParaRPr lang="fr-FR" b="1" smtClean="0"/>
          </a:p>
          <a:p>
            <a:r>
              <a:rPr lang="fr-FR" sz="2800" b="1" smtClean="0"/>
              <a:t>Selon l’effet sur la kaliemie +++</a:t>
            </a:r>
            <a:endParaRPr lang="fr-FR"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850" y="333375"/>
            <a:ext cx="8362950" cy="914400"/>
          </a:xfrm>
        </p:spPr>
        <p:txBody>
          <a:bodyPr/>
          <a:lstStyle/>
          <a:p>
            <a:pPr>
              <a:defRPr/>
            </a:pPr>
            <a:r>
              <a:rPr lang="fr-FR" b="1" dirty="0" smtClean="0">
                <a:solidFill>
                  <a:srgbClr val="00B050"/>
                </a:solidFill>
              </a:rPr>
              <a:t>CLASSIFICATION DES DIURETIQUES </a:t>
            </a:r>
            <a:r>
              <a:rPr lang="fr-FR" b="1" dirty="0" smtClean="0"/>
              <a:t/>
            </a:r>
            <a:br>
              <a:rPr lang="fr-FR" b="1" dirty="0" smtClean="0"/>
            </a:br>
            <a:r>
              <a:rPr lang="fr-FR" b="1" dirty="0" smtClean="0"/>
              <a:t>Selon le site d’action</a:t>
            </a:r>
            <a:br>
              <a:rPr lang="fr-FR" b="1" dirty="0" smtClean="0"/>
            </a:br>
            <a:endParaRPr lang="fr-FR" dirty="0"/>
          </a:p>
        </p:txBody>
      </p:sp>
      <p:sp>
        <p:nvSpPr>
          <p:cNvPr id="35843" name="Espace réservé du contenu 2"/>
          <p:cNvSpPr>
            <a:spLocks noGrp="1"/>
          </p:cNvSpPr>
          <p:nvPr>
            <p:ph idx="1"/>
          </p:nvPr>
        </p:nvSpPr>
        <p:spPr>
          <a:xfrm>
            <a:off x="468313" y="1784350"/>
            <a:ext cx="8218487" cy="4572000"/>
          </a:xfrm>
        </p:spPr>
        <p:txBody>
          <a:bodyPr/>
          <a:lstStyle/>
          <a:p>
            <a:pPr>
              <a:buFont typeface="Wingdings" pitchFamily="2" charset="2"/>
              <a:buNone/>
            </a:pPr>
            <a:r>
              <a:rPr lang="fr-FR" sz="2000" b="1" smtClean="0"/>
              <a:t>On distingue 3 catégories principales de diurétiques en fonction des sites d’action au niveau du tubule rénal :</a:t>
            </a:r>
          </a:p>
          <a:p>
            <a:pPr>
              <a:buFont typeface="Wingdings" pitchFamily="2" charset="2"/>
              <a:buNone/>
            </a:pPr>
            <a:endParaRPr lang="fr-FR" sz="2000" b="1" smtClean="0"/>
          </a:p>
          <a:p>
            <a:r>
              <a:rPr lang="fr-FR" sz="1800" b="1" smtClean="0"/>
              <a:t>Ceux qui inhibent la réabsorption du sodium au niveau de la </a:t>
            </a:r>
            <a:r>
              <a:rPr lang="fr-FR" sz="1800" b="1" u="sng" smtClean="0"/>
              <a:t>branche ascendante de l’anse de Henlé </a:t>
            </a:r>
            <a:r>
              <a:rPr lang="fr-FR" sz="1800" b="1" smtClean="0"/>
              <a:t>(diurétiques de l’anse)</a:t>
            </a:r>
          </a:p>
          <a:p>
            <a:pPr>
              <a:buFont typeface="Wingdings" pitchFamily="2" charset="2"/>
              <a:buNone/>
            </a:pPr>
            <a:endParaRPr lang="fr-FR" sz="1800" smtClean="0"/>
          </a:p>
          <a:p>
            <a:r>
              <a:rPr lang="fr-FR" sz="1800" b="1" smtClean="0"/>
              <a:t>Ceux qui inhibent la réabsorption de sodium au niveau du</a:t>
            </a:r>
            <a:r>
              <a:rPr lang="fr-FR" sz="1800" b="1" u="sng" smtClean="0"/>
              <a:t> tube contourné distal </a:t>
            </a:r>
            <a:r>
              <a:rPr lang="fr-FR" sz="1800" b="1" smtClean="0"/>
              <a:t>: les thiazides et apparentés</a:t>
            </a:r>
          </a:p>
          <a:p>
            <a:pPr>
              <a:buFont typeface="Wingdings" pitchFamily="2" charset="2"/>
              <a:buNone/>
            </a:pPr>
            <a:endParaRPr lang="fr-FR" sz="1800" smtClean="0"/>
          </a:p>
          <a:p>
            <a:r>
              <a:rPr lang="fr-FR" sz="1800" b="1" smtClean="0"/>
              <a:t>Ceux qui inhibent la réabsorption de sodium au niveau du </a:t>
            </a:r>
            <a:r>
              <a:rPr lang="fr-FR" sz="1800" b="1" u="sng" smtClean="0"/>
              <a:t>tube collecteur </a:t>
            </a:r>
            <a:r>
              <a:rPr lang="fr-FR" sz="1800" b="1" smtClean="0"/>
              <a:t>(diurétiques distaux</a:t>
            </a:r>
            <a:r>
              <a:rPr lang="fr-FR" sz="1800"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re 1"/>
          <p:cNvSpPr>
            <a:spLocks noGrp="1"/>
          </p:cNvSpPr>
          <p:nvPr>
            <p:ph type="title"/>
          </p:nvPr>
        </p:nvSpPr>
        <p:spPr>
          <a:xfrm>
            <a:off x="611188" y="512763"/>
            <a:ext cx="8353425" cy="914400"/>
          </a:xfrm>
        </p:spPr>
        <p:txBody>
          <a:bodyPr/>
          <a:lstStyle/>
          <a:p>
            <a:pPr algn="ctr" eaLnBrk="1" fontAlgn="auto" hangingPunct="1">
              <a:spcAft>
                <a:spcPts val="0"/>
              </a:spcAft>
              <a:defRPr/>
            </a:pPr>
            <a:r>
              <a:rPr lang="fr-FR" b="1" dirty="0" smtClean="0">
                <a:solidFill>
                  <a:srgbClr val="00B050"/>
                </a:solidFill>
              </a:rPr>
              <a:t>CLASSIFICATION DES DIURETIQUES</a:t>
            </a:r>
            <a:br>
              <a:rPr lang="fr-FR" b="1" dirty="0" smtClean="0">
                <a:solidFill>
                  <a:srgbClr val="00B050"/>
                </a:solidFill>
              </a:rPr>
            </a:br>
            <a:r>
              <a:rPr lang="fr-FR" b="1" dirty="0" smtClean="0"/>
              <a:t>Selon le site d’action</a:t>
            </a:r>
            <a:br>
              <a:rPr lang="fr-FR" b="1" dirty="0" smtClean="0"/>
            </a:br>
            <a:endParaRPr lang="fr-FR" dirty="0" smtClean="0">
              <a:solidFill>
                <a:schemeClr val="tx2">
                  <a:satMod val="200000"/>
                </a:schemeClr>
              </a:solidFill>
            </a:endParaRPr>
          </a:p>
        </p:txBody>
      </p:sp>
      <p:sp>
        <p:nvSpPr>
          <p:cNvPr id="36867" name="Espace réservé du contenu 2"/>
          <p:cNvSpPr>
            <a:spLocks noGrp="1"/>
          </p:cNvSpPr>
          <p:nvPr>
            <p:ph idx="1"/>
          </p:nvPr>
        </p:nvSpPr>
        <p:spPr>
          <a:xfrm>
            <a:off x="539750" y="1784350"/>
            <a:ext cx="8147050" cy="4572000"/>
          </a:xfrm>
        </p:spPr>
        <p:txBody>
          <a:bodyPr/>
          <a:lstStyle/>
          <a:p>
            <a:pPr eaLnBrk="1" hangingPunct="1">
              <a:buFont typeface="Arial" charset="0"/>
              <a:buNone/>
            </a:pPr>
            <a:endParaRPr lang="fr-FR" sz="2400" smtClean="0"/>
          </a:p>
          <a:p>
            <a:pPr lvl="1" eaLnBrk="1" hangingPunct="1"/>
            <a:r>
              <a:rPr lang="fr-FR" sz="3200" smtClean="0"/>
              <a:t>De l’anse de Henlé </a:t>
            </a:r>
            <a:r>
              <a:rPr lang="fr-FR" sz="3200" smtClean="0">
                <a:solidFill>
                  <a:srgbClr val="FFFF00"/>
                </a:solidFill>
              </a:rPr>
              <a:t>(anse)</a:t>
            </a:r>
          </a:p>
          <a:p>
            <a:pPr lvl="1" eaLnBrk="1" hangingPunct="1"/>
            <a:r>
              <a:rPr lang="fr-FR" sz="3200" smtClean="0"/>
              <a:t>Thiazidiqus et apparentées </a:t>
            </a:r>
            <a:r>
              <a:rPr lang="fr-FR" sz="3200" smtClean="0">
                <a:solidFill>
                  <a:srgbClr val="FFFF00"/>
                </a:solidFill>
              </a:rPr>
              <a:t>(TCD)</a:t>
            </a:r>
          </a:p>
          <a:p>
            <a:pPr lvl="1" eaLnBrk="1" hangingPunct="1"/>
            <a:r>
              <a:rPr lang="fr-FR" sz="3200" smtClean="0">
                <a:cs typeface="Arial" charset="0"/>
              </a:rPr>
              <a:t>Les antagonistes spécifiques de l’aldostérone et les diurétiques à action tubulaire directe </a:t>
            </a:r>
            <a:r>
              <a:rPr lang="fr-FR" sz="3200" smtClean="0">
                <a:solidFill>
                  <a:srgbClr val="FFFF00"/>
                </a:solidFill>
                <a:cs typeface="Arial" charset="0"/>
              </a:rPr>
              <a:t>(TC) </a:t>
            </a:r>
          </a:p>
          <a:p>
            <a:pPr eaLnBrk="1" hangingPunct="1"/>
            <a:endParaRPr lang="fr-FR" sz="2400" smtClean="0"/>
          </a:p>
          <a:p>
            <a:pPr eaLnBrk="1" hangingPunct="1">
              <a:buFont typeface="Wingdings" pitchFamily="2" charset="2"/>
              <a:buNone/>
            </a:pPr>
            <a:endParaRPr lang="fr-FR" sz="2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a:xfrm>
            <a:off x="468313" y="0"/>
            <a:ext cx="8229600" cy="1143000"/>
          </a:xfrm>
        </p:spPr>
        <p:txBody>
          <a:bodyPr/>
          <a:lstStyle/>
          <a:p>
            <a:pPr algn="ctr" eaLnBrk="1" fontAlgn="auto" hangingPunct="1">
              <a:spcAft>
                <a:spcPts val="0"/>
              </a:spcAft>
              <a:defRPr/>
            </a:pPr>
            <a:r>
              <a:rPr lang="fr-FR" sz="3200" b="1" dirty="0" smtClean="0">
                <a:solidFill>
                  <a:srgbClr val="00B050"/>
                </a:solidFill>
              </a:rPr>
              <a:t>CLASSIFICATION DES DIURETIQUES</a:t>
            </a:r>
            <a:br>
              <a:rPr lang="fr-FR" sz="3200" b="1" dirty="0" smtClean="0">
                <a:solidFill>
                  <a:srgbClr val="00B050"/>
                </a:solidFill>
              </a:rPr>
            </a:br>
            <a:r>
              <a:rPr lang="fr-FR" sz="3200" b="1" dirty="0" smtClean="0"/>
              <a:t>Selon l’effet sur la </a:t>
            </a:r>
            <a:r>
              <a:rPr lang="fr-FR" sz="3200" b="1" dirty="0" err="1" smtClean="0"/>
              <a:t>kaliemie</a:t>
            </a:r>
            <a:r>
              <a:rPr lang="fr-FR" sz="3200" b="1" dirty="0" smtClean="0"/>
              <a:t> +++</a:t>
            </a:r>
            <a:br>
              <a:rPr lang="fr-FR" sz="3200" b="1" dirty="0" smtClean="0"/>
            </a:br>
            <a:endParaRPr lang="fr-FR" sz="3200" b="1" dirty="0" smtClean="0">
              <a:solidFill>
                <a:srgbClr val="00B050"/>
              </a:solidFill>
            </a:endParaRPr>
          </a:p>
        </p:txBody>
      </p:sp>
      <p:sp>
        <p:nvSpPr>
          <p:cNvPr id="44035" name="Rectangle 3"/>
          <p:cNvSpPr>
            <a:spLocks noGrp="1" noChangeArrowheads="1"/>
          </p:cNvSpPr>
          <p:nvPr>
            <p:ph idx="1"/>
          </p:nvPr>
        </p:nvSpPr>
        <p:spPr>
          <a:xfrm>
            <a:off x="611188" y="1341438"/>
            <a:ext cx="8208962" cy="4572000"/>
          </a:xfrm>
        </p:spPr>
        <p:txBody>
          <a:bodyPr/>
          <a:lstStyle/>
          <a:p>
            <a:pPr eaLnBrk="1" hangingPunct="1">
              <a:lnSpc>
                <a:spcPct val="90000"/>
              </a:lnSpc>
              <a:buFont typeface="Wingdings" pitchFamily="2" charset="2"/>
              <a:buNone/>
              <a:defRPr/>
            </a:pPr>
            <a:r>
              <a:rPr lang="fr-FR" sz="2400" b="1" dirty="0" smtClean="0">
                <a:solidFill>
                  <a:srgbClr val="FFFF00"/>
                </a:solidFill>
                <a:cs typeface="Arial" pitchFamily="34" charset="0"/>
              </a:rPr>
              <a:t>La connaissance de leurs effets sur le K+ est </a:t>
            </a:r>
            <a:r>
              <a:rPr lang="fr-FR" sz="2400" b="1" u="sng" dirty="0" smtClean="0">
                <a:solidFill>
                  <a:srgbClr val="FFFF00"/>
                </a:solidFill>
                <a:cs typeface="Arial" pitchFamily="34" charset="0"/>
              </a:rPr>
              <a:t>indispensable</a:t>
            </a:r>
            <a:endParaRPr lang="fr-FR" sz="2400" b="1" dirty="0" smtClean="0">
              <a:solidFill>
                <a:srgbClr val="FFFF00"/>
              </a:solidFill>
              <a:cs typeface="Arial" pitchFamily="34" charset="0"/>
            </a:endParaRPr>
          </a:p>
          <a:p>
            <a:pPr eaLnBrk="1" hangingPunct="1">
              <a:lnSpc>
                <a:spcPct val="90000"/>
              </a:lnSpc>
              <a:buFont typeface="Wingdings" pitchFamily="2" charset="2"/>
              <a:buNone/>
              <a:defRPr/>
            </a:pPr>
            <a:endParaRPr lang="fr-FR" sz="2400" b="1" dirty="0" smtClean="0"/>
          </a:p>
          <a:p>
            <a:pPr eaLnBrk="1" hangingPunct="1">
              <a:lnSpc>
                <a:spcPct val="90000"/>
              </a:lnSpc>
              <a:buFont typeface="Wingdings" pitchFamily="2" charset="2"/>
              <a:buChar char="q"/>
              <a:defRPr/>
            </a:pPr>
            <a:r>
              <a:rPr lang="fr-FR" sz="2000" b="1" i="1" dirty="0" smtClean="0">
                <a:solidFill>
                  <a:schemeClr val="tx2"/>
                </a:solidFill>
                <a:latin typeface="Arial" pitchFamily="34" charset="0"/>
                <a:cs typeface="Arial" pitchFamily="34" charset="0"/>
              </a:rPr>
              <a:t>Diurétiques hypokaliémiants </a:t>
            </a:r>
            <a:r>
              <a:rPr lang="fr-FR" sz="2000" b="1" dirty="0" smtClean="0">
                <a:latin typeface="Arial" pitchFamily="34" charset="0"/>
                <a:cs typeface="Arial" pitchFamily="34" charset="0"/>
              </a:rPr>
              <a:t>: (anse et TCD)</a:t>
            </a:r>
          </a:p>
          <a:p>
            <a:pPr eaLnBrk="1" hangingPunct="1">
              <a:lnSpc>
                <a:spcPct val="90000"/>
              </a:lnSpc>
              <a:buFont typeface="Wingdings" pitchFamily="2" charset="2"/>
              <a:buChar char="q"/>
              <a:defRPr/>
            </a:pPr>
            <a:endParaRPr lang="fr-FR" sz="2000" b="1" dirty="0" smtClean="0">
              <a:latin typeface="Arial" pitchFamily="34" charset="0"/>
              <a:cs typeface="Arial" pitchFamily="34" charset="0"/>
            </a:endParaRPr>
          </a:p>
          <a:p>
            <a:pPr lvl="2" eaLnBrk="1" hangingPunct="1">
              <a:lnSpc>
                <a:spcPct val="90000"/>
              </a:lnSpc>
              <a:buFont typeface="Wingdings" pitchFamily="2" charset="2"/>
              <a:buChar char="v"/>
              <a:defRPr/>
            </a:pPr>
            <a:r>
              <a:rPr lang="fr-FR" sz="2000" b="1" dirty="0" smtClean="0">
                <a:latin typeface="Arial" pitchFamily="34" charset="0"/>
                <a:cs typeface="Arial" pitchFamily="34" charset="0"/>
              </a:rPr>
              <a:t>Diurétiques de l’anse </a:t>
            </a:r>
            <a:endParaRPr lang="fr-FR" sz="2000" dirty="0" smtClean="0">
              <a:latin typeface="Arial" pitchFamily="34" charset="0"/>
              <a:cs typeface="Arial" pitchFamily="34" charset="0"/>
            </a:endParaRPr>
          </a:p>
          <a:p>
            <a:pPr lvl="2" eaLnBrk="1" hangingPunct="1">
              <a:lnSpc>
                <a:spcPct val="90000"/>
              </a:lnSpc>
              <a:buFont typeface="Wingdings" pitchFamily="2" charset="2"/>
              <a:buChar char="v"/>
              <a:defRPr/>
            </a:pPr>
            <a:r>
              <a:rPr lang="fr-FR" sz="2000" b="1" dirty="0" smtClean="0">
                <a:latin typeface="Arial" pitchFamily="34" charset="0"/>
                <a:cs typeface="Arial" pitchFamily="34" charset="0"/>
              </a:rPr>
              <a:t>Les diurétiques thiazidiques et apparentés</a:t>
            </a:r>
            <a:r>
              <a:rPr lang="fr-FR" sz="2000" dirty="0" smtClean="0">
                <a:latin typeface="Arial" pitchFamily="34" charset="0"/>
                <a:cs typeface="Arial" pitchFamily="34" charset="0"/>
              </a:rPr>
              <a:t> </a:t>
            </a:r>
          </a:p>
          <a:p>
            <a:pPr lvl="2" eaLnBrk="1" hangingPunct="1">
              <a:lnSpc>
                <a:spcPct val="90000"/>
              </a:lnSpc>
              <a:buFont typeface="Wingdings" pitchFamily="2" charset="2"/>
              <a:buChar char="q"/>
              <a:defRPr/>
            </a:pPr>
            <a:endParaRPr lang="fr-FR" sz="2000" dirty="0" smtClean="0">
              <a:latin typeface="Arial" pitchFamily="34" charset="0"/>
              <a:cs typeface="Arial" pitchFamily="34" charset="0"/>
            </a:endParaRPr>
          </a:p>
          <a:p>
            <a:pPr eaLnBrk="1" hangingPunct="1">
              <a:lnSpc>
                <a:spcPct val="90000"/>
              </a:lnSpc>
              <a:buFont typeface="Wingdings" pitchFamily="2" charset="2"/>
              <a:buChar char="q"/>
              <a:defRPr/>
            </a:pPr>
            <a:r>
              <a:rPr lang="fr-FR" sz="2000" b="1" i="1" dirty="0" smtClean="0">
                <a:solidFill>
                  <a:schemeClr val="tx2"/>
                </a:solidFill>
                <a:latin typeface="Arial" pitchFamily="34" charset="0"/>
                <a:cs typeface="Arial" pitchFamily="34" charset="0"/>
              </a:rPr>
              <a:t> Diurétiques hyperkaliémants:  (TC)</a:t>
            </a:r>
          </a:p>
          <a:p>
            <a:pPr eaLnBrk="1" hangingPunct="1">
              <a:lnSpc>
                <a:spcPct val="90000"/>
              </a:lnSpc>
              <a:buFont typeface="Wingdings" pitchFamily="2" charset="2"/>
              <a:buChar char="q"/>
              <a:defRPr/>
            </a:pPr>
            <a:endParaRPr lang="fr-FR" sz="2000" b="1" dirty="0" smtClean="0">
              <a:latin typeface="Arial" pitchFamily="34" charset="0"/>
              <a:cs typeface="Arial" pitchFamily="34" charset="0"/>
            </a:endParaRPr>
          </a:p>
          <a:p>
            <a:pPr lvl="2" eaLnBrk="1" hangingPunct="1">
              <a:lnSpc>
                <a:spcPct val="90000"/>
              </a:lnSpc>
              <a:buFont typeface="Wingdings" pitchFamily="2" charset="2"/>
              <a:buChar char="v"/>
              <a:defRPr/>
            </a:pPr>
            <a:r>
              <a:rPr lang="fr-FR" sz="2000" b="1" dirty="0" smtClean="0">
                <a:solidFill>
                  <a:schemeClr val="tx1">
                    <a:lumMod val="95000"/>
                  </a:schemeClr>
                </a:solidFill>
                <a:latin typeface="Arial" pitchFamily="34" charset="0"/>
                <a:cs typeface="Arial" pitchFamily="34" charset="0"/>
              </a:rPr>
              <a:t>Les antagonistes spécifiques de l’aldostérone</a:t>
            </a:r>
            <a:r>
              <a:rPr lang="fr-FR" sz="2000" dirty="0" smtClean="0">
                <a:solidFill>
                  <a:schemeClr val="tx1">
                    <a:lumMod val="95000"/>
                  </a:schemeClr>
                </a:solidFill>
                <a:latin typeface="Arial" pitchFamily="34" charset="0"/>
                <a:cs typeface="Arial" pitchFamily="34" charset="0"/>
              </a:rPr>
              <a:t> </a:t>
            </a:r>
          </a:p>
          <a:p>
            <a:pPr lvl="2" eaLnBrk="1" hangingPunct="1">
              <a:lnSpc>
                <a:spcPct val="90000"/>
              </a:lnSpc>
              <a:buFont typeface="Wingdings" pitchFamily="2" charset="2"/>
              <a:buChar char="v"/>
              <a:defRPr/>
            </a:pPr>
            <a:r>
              <a:rPr lang="fr-FR" sz="2000" b="1" dirty="0" smtClean="0">
                <a:solidFill>
                  <a:schemeClr val="tx1">
                    <a:lumMod val="95000"/>
                  </a:schemeClr>
                </a:solidFill>
                <a:latin typeface="Arial" pitchFamily="34" charset="0"/>
                <a:cs typeface="Arial" pitchFamily="34" charset="0"/>
              </a:rPr>
              <a:t>Les diurétiques à action tubulaire directe</a:t>
            </a:r>
          </a:p>
          <a:p>
            <a:pPr eaLnBrk="1" hangingPunct="1">
              <a:lnSpc>
                <a:spcPct val="90000"/>
              </a:lnSpc>
              <a:buFont typeface="Wingdings" pitchFamily="2" charset="2"/>
              <a:buNone/>
              <a:defRPr/>
            </a:pPr>
            <a:r>
              <a:rPr lang="fr-FR" sz="2400" dirty="0"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AutoShape 2"/>
          <p:cNvSpPr>
            <a:spLocks noGrp="1" noChangeArrowheads="1"/>
          </p:cNvSpPr>
          <p:nvPr>
            <p:ph type="title"/>
          </p:nvPr>
        </p:nvSpPr>
        <p:spPr>
          <a:xfrm>
            <a:off x="468313" y="161925"/>
            <a:ext cx="8229600" cy="981075"/>
          </a:xfrm>
        </p:spPr>
        <p:txBody>
          <a:bodyPr/>
          <a:lstStyle/>
          <a:p>
            <a:pPr algn="ctr" eaLnBrk="1" fontAlgn="auto" hangingPunct="1">
              <a:spcAft>
                <a:spcPts val="0"/>
              </a:spcAft>
              <a:defRPr/>
            </a:pPr>
            <a:r>
              <a:rPr lang="fr-FR" sz="3200" dirty="0" smtClean="0">
                <a:solidFill>
                  <a:schemeClr val="tx2"/>
                </a:solidFill>
              </a:rPr>
              <a:t>Diurétiques </a:t>
            </a:r>
            <a:r>
              <a:rPr lang="fr-FR" sz="3200" dirty="0" err="1" smtClean="0">
                <a:solidFill>
                  <a:schemeClr val="tx2"/>
                </a:solidFill>
              </a:rPr>
              <a:t>hypokaliémiants</a:t>
            </a:r>
            <a:endParaRPr lang="fr-FR" sz="3200" dirty="0" smtClean="0">
              <a:solidFill>
                <a:schemeClr val="tx2"/>
              </a:solidFill>
            </a:endParaRPr>
          </a:p>
        </p:txBody>
      </p:sp>
      <p:sp>
        <p:nvSpPr>
          <p:cNvPr id="38915" name="Espace réservé du contenu 2"/>
          <p:cNvSpPr>
            <a:spLocks noGrp="1"/>
          </p:cNvSpPr>
          <p:nvPr>
            <p:ph idx="1"/>
          </p:nvPr>
        </p:nvSpPr>
        <p:spPr>
          <a:xfrm>
            <a:off x="684213" y="1268413"/>
            <a:ext cx="7426325" cy="5089525"/>
          </a:xfrm>
        </p:spPr>
        <p:txBody>
          <a:bodyPr/>
          <a:lstStyle/>
          <a:p>
            <a:pPr eaLnBrk="1" hangingPunct="1">
              <a:buFont typeface="Arial" charset="0"/>
              <a:buNone/>
            </a:pPr>
            <a:r>
              <a:rPr lang="fr-FR" sz="2400" b="1" smtClean="0">
                <a:solidFill>
                  <a:srgbClr val="FF3300"/>
                </a:solidFill>
              </a:rPr>
              <a:t>Diurétiques de l’anse de Hanlé (anse)</a:t>
            </a:r>
          </a:p>
          <a:p>
            <a:pPr lvl="1" eaLnBrk="1" hangingPunct="1">
              <a:buFont typeface="Wingdings" pitchFamily="2" charset="2"/>
              <a:buChar char="q"/>
            </a:pPr>
            <a:r>
              <a:rPr lang="fr-FR" sz="2000" b="1" smtClean="0"/>
              <a:t>Furosémide (Lasilix</a:t>
            </a:r>
            <a:r>
              <a:rPr lang="fr-FR" sz="2000" b="1" baseline="30000" smtClean="0"/>
              <a:t>®</a:t>
            </a:r>
            <a:r>
              <a:rPr lang="fr-FR" sz="2000" b="1" smtClean="0"/>
              <a:t>) +++</a:t>
            </a:r>
          </a:p>
          <a:p>
            <a:pPr lvl="1" eaLnBrk="1" hangingPunct="1">
              <a:buFont typeface="Wingdings" pitchFamily="2" charset="2"/>
              <a:buChar char="q"/>
            </a:pPr>
            <a:r>
              <a:rPr lang="fr-FR" sz="2000" b="1" smtClean="0"/>
              <a:t>Acide étacrynique (Edécrine</a:t>
            </a:r>
            <a:r>
              <a:rPr lang="fr-FR" sz="2000" b="1" baseline="30000" smtClean="0"/>
              <a:t>®</a:t>
            </a:r>
            <a:r>
              <a:rPr lang="fr-FR" sz="2000" b="1" smtClean="0"/>
              <a:t>)</a:t>
            </a:r>
          </a:p>
          <a:p>
            <a:pPr lvl="1" eaLnBrk="1" hangingPunct="1">
              <a:buFont typeface="Wingdings" pitchFamily="2" charset="2"/>
              <a:buChar char="q"/>
            </a:pPr>
            <a:r>
              <a:rPr lang="fr-FR" sz="2000" b="1" smtClean="0"/>
              <a:t>Bumétanide (Burinex</a:t>
            </a:r>
            <a:r>
              <a:rPr lang="fr-FR" sz="2000" b="1" baseline="30000" smtClean="0"/>
              <a:t>®</a:t>
            </a:r>
            <a:r>
              <a:rPr lang="fr-FR" sz="2000" b="1" smtClean="0"/>
              <a:t>)</a:t>
            </a:r>
          </a:p>
          <a:p>
            <a:pPr lvl="1" eaLnBrk="1" hangingPunct="1">
              <a:buFont typeface="Arial" charset="0"/>
              <a:buNone/>
            </a:pPr>
            <a:endParaRPr lang="fr-FR" sz="2000" smtClean="0"/>
          </a:p>
          <a:p>
            <a:pPr eaLnBrk="1" hangingPunct="1">
              <a:buFont typeface="Arial" charset="0"/>
              <a:buNone/>
            </a:pPr>
            <a:r>
              <a:rPr lang="fr-FR" sz="2400" b="1" smtClean="0">
                <a:solidFill>
                  <a:srgbClr val="FF3300"/>
                </a:solidFill>
              </a:rPr>
              <a:t>Diurétiques thiazidiques et apparentés (TCD)</a:t>
            </a:r>
          </a:p>
          <a:p>
            <a:pPr lvl="1" eaLnBrk="1" hangingPunct="1">
              <a:buFont typeface="Wingdings" pitchFamily="2" charset="2"/>
              <a:buChar char="q"/>
            </a:pPr>
            <a:r>
              <a:rPr lang="fr-FR" sz="2000" b="1" smtClean="0"/>
              <a:t>Diurétiques thiazidiques</a:t>
            </a:r>
          </a:p>
          <a:p>
            <a:pPr lvl="2" eaLnBrk="1" hangingPunct="1"/>
            <a:r>
              <a:rPr lang="fr-FR" sz="1600" b="1" smtClean="0"/>
              <a:t>Hydrochlorothiazide</a:t>
            </a:r>
            <a:endParaRPr lang="fr-FR" sz="2000" b="1" smtClean="0"/>
          </a:p>
          <a:p>
            <a:pPr lvl="1" eaLnBrk="1" hangingPunct="1">
              <a:buFont typeface="Wingdings" pitchFamily="2" charset="2"/>
              <a:buChar char="q"/>
            </a:pPr>
            <a:r>
              <a:rPr lang="fr-FR" sz="2000" b="1" smtClean="0"/>
              <a:t>Diurétiques apparentés aux thiazidiques</a:t>
            </a:r>
          </a:p>
          <a:p>
            <a:pPr lvl="2" eaLnBrk="1" hangingPunct="1"/>
            <a:r>
              <a:rPr lang="fr-FR" sz="1600" b="1" smtClean="0"/>
              <a:t>Chlortalidone (Hygroton</a:t>
            </a:r>
            <a:r>
              <a:rPr lang="fr-FR" sz="1600" b="1" baseline="30000" smtClean="0"/>
              <a:t>®</a:t>
            </a:r>
            <a:r>
              <a:rPr lang="fr-FR" sz="1600" b="1" smtClean="0"/>
              <a:t>)</a:t>
            </a:r>
          </a:p>
          <a:p>
            <a:pPr lvl="2" eaLnBrk="1" hangingPunct="1"/>
            <a:r>
              <a:rPr lang="fr-FR" sz="1600" b="1" smtClean="0"/>
              <a:t>Indapamide (Fludex</a:t>
            </a:r>
            <a:r>
              <a:rPr lang="fr-FR" sz="1600" b="1" baseline="30000" smtClean="0"/>
              <a:t>®</a:t>
            </a:r>
            <a:r>
              <a:rPr lang="fr-FR" sz="1600" b="1" smtClean="0"/>
              <a:t>)</a:t>
            </a:r>
          </a:p>
          <a:p>
            <a:pPr lvl="2" eaLnBrk="1" hangingPunct="1"/>
            <a:r>
              <a:rPr lang="fr-FR" sz="1600" b="1" smtClean="0"/>
              <a:t>Acide tiénilique (Diflurex</a:t>
            </a:r>
            <a:r>
              <a:rPr lang="fr-FR" sz="1600" b="1" baseline="30000" smtClean="0"/>
              <a:t>®</a:t>
            </a:r>
            <a:r>
              <a:rPr lang="fr-FR" sz="1600" b="1" smtClean="0"/>
              <a:t>)</a:t>
            </a:r>
          </a:p>
          <a:p>
            <a:pPr lvl="2" eaLnBrk="1" hangingPunct="1"/>
            <a:r>
              <a:rPr lang="fr-FR" sz="1600" b="1" smtClean="0"/>
              <a:t> Xipamide (Lumitens</a:t>
            </a:r>
            <a:r>
              <a:rPr lang="fr-FR" sz="1600" b="1" baseline="30000" smtClean="0"/>
              <a:t>®</a:t>
            </a:r>
            <a:r>
              <a:rPr lang="fr-FR" sz="1600" b="1" smtClean="0"/>
              <a:t>)</a:t>
            </a:r>
          </a:p>
          <a:p>
            <a:pPr eaLnBrk="1" hangingPunct="1">
              <a:buFont typeface="Arial" charset="0"/>
              <a:buNone/>
            </a:pPr>
            <a:endParaRPr lang="fr-FR" sz="2000" smtClean="0"/>
          </a:p>
          <a:p>
            <a:pPr lvl="1" eaLnBrk="1" hangingPunct="1">
              <a:buFont typeface="Arial" charset="0"/>
              <a:buNone/>
            </a:pPr>
            <a:endParaRPr lang="fr-FR" sz="2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0" y="0"/>
            <a:ext cx="9144000" cy="857250"/>
          </a:xfrm>
        </p:spPr>
        <p:txBody>
          <a:bodyPr/>
          <a:lstStyle/>
          <a:p>
            <a:pPr algn="ctr" eaLnBrk="1" fontAlgn="auto" hangingPunct="1">
              <a:spcAft>
                <a:spcPts val="0"/>
              </a:spcAft>
              <a:defRPr/>
            </a:pPr>
            <a:r>
              <a:rPr lang="fr-FR" sz="3200" dirty="0" smtClean="0">
                <a:solidFill>
                  <a:schemeClr val="tx2">
                    <a:lumMod val="25000"/>
                  </a:schemeClr>
                </a:solidFill>
              </a:rPr>
              <a:t>Diurétiques hypokaliémiants</a:t>
            </a:r>
            <a:r>
              <a:rPr lang="fr-FR" sz="3200" dirty="0" smtClean="0">
                <a:solidFill>
                  <a:schemeClr val="tx2">
                    <a:lumMod val="25000"/>
                  </a:schemeClr>
                </a:solidFill>
                <a:latin typeface="+mn-lt"/>
              </a:rPr>
              <a:t>       </a:t>
            </a:r>
            <a:r>
              <a:rPr lang="fr-FR" sz="3200" dirty="0" smtClean="0">
                <a:solidFill>
                  <a:schemeClr val="tx1">
                    <a:lumMod val="95000"/>
                  </a:schemeClr>
                </a:solidFill>
                <a:latin typeface="+mn-lt"/>
              </a:rPr>
              <a:t/>
            </a:r>
            <a:br>
              <a:rPr lang="fr-FR" sz="3200" dirty="0" smtClean="0">
                <a:solidFill>
                  <a:schemeClr val="tx1">
                    <a:lumMod val="95000"/>
                  </a:schemeClr>
                </a:solidFill>
                <a:latin typeface="+mn-lt"/>
              </a:rPr>
            </a:br>
            <a:r>
              <a:rPr lang="fr-FR" sz="3200" dirty="0" smtClean="0">
                <a:solidFill>
                  <a:srgbClr val="FFC000"/>
                </a:solidFill>
                <a:latin typeface="+mn-lt"/>
              </a:rPr>
              <a:t>1. </a:t>
            </a:r>
            <a:r>
              <a:rPr lang="fr-FR" sz="3200" b="1" dirty="0" smtClean="0">
                <a:solidFill>
                  <a:srgbClr val="FFC000"/>
                </a:solidFill>
              </a:rPr>
              <a:t>Diurétiques de l’anse</a:t>
            </a:r>
            <a:r>
              <a:rPr lang="fr-FR" sz="3200" b="1" dirty="0" smtClean="0">
                <a:solidFill>
                  <a:schemeClr val="tx1">
                    <a:lumMod val="95000"/>
                  </a:schemeClr>
                </a:solidFill>
              </a:rPr>
              <a:t/>
            </a:r>
            <a:br>
              <a:rPr lang="fr-FR" sz="3200" b="1" dirty="0" smtClean="0">
                <a:solidFill>
                  <a:schemeClr val="tx1">
                    <a:lumMod val="95000"/>
                  </a:schemeClr>
                </a:solidFill>
              </a:rPr>
            </a:br>
            <a:r>
              <a:rPr lang="fr-FR" sz="2400" dirty="0" smtClean="0">
                <a:solidFill>
                  <a:schemeClr val="tx1">
                    <a:lumMod val="95000"/>
                  </a:schemeClr>
                </a:solidFill>
              </a:rPr>
              <a:t>inhibiteurs du </a:t>
            </a:r>
            <a:r>
              <a:rPr lang="fr-FR" sz="2400" dirty="0" err="1" smtClean="0">
                <a:solidFill>
                  <a:schemeClr val="tx1">
                    <a:lumMod val="95000"/>
                  </a:schemeClr>
                </a:solidFill>
              </a:rPr>
              <a:t>cotransporteur</a:t>
            </a:r>
            <a:r>
              <a:rPr lang="fr-FR" sz="2400" dirty="0" smtClean="0">
                <a:solidFill>
                  <a:schemeClr val="tx1">
                    <a:lumMod val="95000"/>
                  </a:schemeClr>
                </a:solidFill>
              </a:rPr>
              <a:t> Na+ K+ 2Cl–</a:t>
            </a:r>
            <a:r>
              <a:rPr lang="fr-FR" sz="3200" b="1" dirty="0" smtClean="0">
                <a:solidFill>
                  <a:schemeClr val="accent2"/>
                </a:solidFill>
              </a:rPr>
              <a:t/>
            </a:r>
            <a:br>
              <a:rPr lang="fr-FR" sz="3200" b="1" dirty="0" smtClean="0">
                <a:solidFill>
                  <a:schemeClr val="accent2"/>
                </a:solidFill>
              </a:rPr>
            </a:br>
            <a:endParaRPr lang="fr-FR" sz="3200" dirty="0" smtClean="0">
              <a:solidFill>
                <a:schemeClr val="tx2"/>
              </a:solidFill>
              <a:latin typeface="+mn-lt"/>
            </a:endParaRPr>
          </a:p>
        </p:txBody>
      </p:sp>
      <p:sp>
        <p:nvSpPr>
          <p:cNvPr id="20483" name="Rectangle 3"/>
          <p:cNvSpPr>
            <a:spLocks noGrp="1" noChangeArrowheads="1"/>
          </p:cNvSpPr>
          <p:nvPr>
            <p:ph idx="1"/>
          </p:nvPr>
        </p:nvSpPr>
        <p:spPr>
          <a:xfrm>
            <a:off x="0" y="1714500"/>
            <a:ext cx="9144000" cy="4572000"/>
          </a:xfrm>
        </p:spPr>
        <p:txBody>
          <a:bodyPr/>
          <a:lstStyle/>
          <a:p>
            <a:pPr eaLnBrk="1" hangingPunct="1">
              <a:lnSpc>
                <a:spcPct val="80000"/>
              </a:lnSpc>
              <a:buFont typeface="Wingdings" pitchFamily="2" charset="2"/>
              <a:buNone/>
              <a:defRPr/>
            </a:pPr>
            <a:endParaRPr lang="fr-FR" sz="2000" dirty="0" smtClean="0">
              <a:solidFill>
                <a:schemeClr val="accent2"/>
              </a:solidFill>
            </a:endParaRPr>
          </a:p>
          <a:p>
            <a:pPr lvl="1" eaLnBrk="1" hangingPunct="1">
              <a:lnSpc>
                <a:spcPct val="80000"/>
              </a:lnSpc>
              <a:buFont typeface="Wingdings" pitchFamily="2" charset="2"/>
              <a:buChar char="v"/>
              <a:defRPr/>
            </a:pPr>
            <a:r>
              <a:rPr lang="fr-FR" sz="2000" dirty="0" smtClean="0">
                <a:cs typeface="Arial" charset="0"/>
              </a:rPr>
              <a:t>Site d’action: </a:t>
            </a:r>
            <a:r>
              <a:rPr lang="fr-FR" sz="2000" b="1" dirty="0" smtClean="0">
                <a:solidFill>
                  <a:schemeClr val="tx2">
                    <a:lumMod val="90000"/>
                  </a:schemeClr>
                </a:solidFill>
                <a:cs typeface="Arial" charset="0"/>
              </a:rPr>
              <a:t>branche ascendante de l’anse de </a:t>
            </a:r>
            <a:r>
              <a:rPr lang="fr-FR" sz="2000" b="1" dirty="0" err="1" smtClean="0">
                <a:solidFill>
                  <a:schemeClr val="tx2">
                    <a:lumMod val="90000"/>
                  </a:schemeClr>
                </a:solidFill>
                <a:cs typeface="Arial" charset="0"/>
              </a:rPr>
              <a:t>Henlé</a:t>
            </a:r>
            <a:endParaRPr lang="fr-FR" sz="2000" b="1" dirty="0" smtClean="0">
              <a:solidFill>
                <a:schemeClr val="tx2">
                  <a:lumMod val="90000"/>
                </a:schemeClr>
              </a:solidFill>
              <a:cs typeface="Arial" charset="0"/>
            </a:endParaRPr>
          </a:p>
          <a:p>
            <a:pPr lvl="1" eaLnBrk="1" hangingPunct="1">
              <a:lnSpc>
                <a:spcPct val="80000"/>
              </a:lnSpc>
              <a:buFont typeface="Wingdings" pitchFamily="2" charset="2"/>
              <a:buChar char="v"/>
              <a:defRPr/>
            </a:pPr>
            <a:endParaRPr lang="fr-FR" sz="2000" b="1" dirty="0" smtClean="0">
              <a:solidFill>
                <a:schemeClr val="tx2">
                  <a:lumMod val="90000"/>
                </a:schemeClr>
              </a:solidFill>
              <a:cs typeface="Arial" charset="0"/>
            </a:endParaRPr>
          </a:p>
          <a:p>
            <a:pPr lvl="1" eaLnBrk="1" hangingPunct="1">
              <a:lnSpc>
                <a:spcPct val="80000"/>
              </a:lnSpc>
              <a:buFont typeface="Wingdings" pitchFamily="2" charset="2"/>
              <a:buChar char="v"/>
              <a:defRPr/>
            </a:pPr>
            <a:r>
              <a:rPr lang="fr-FR" sz="2000" b="1" dirty="0" smtClean="0">
                <a:solidFill>
                  <a:srgbClr val="FFFF00"/>
                </a:solidFill>
                <a:cs typeface="Arial" charset="0"/>
              </a:rPr>
              <a:t>Inhibe la réabsorption </a:t>
            </a:r>
            <a:r>
              <a:rPr lang="fr-FR" sz="2000" dirty="0" smtClean="0">
                <a:cs typeface="Arial" charset="0"/>
              </a:rPr>
              <a:t>de sodium de chlore accompagnés d’eau, ainsi que celle du </a:t>
            </a:r>
            <a:r>
              <a:rPr lang="fr-FR" sz="2000" b="1" u="sng" dirty="0" smtClean="0">
                <a:cs typeface="Arial" charset="0"/>
              </a:rPr>
              <a:t>potassium</a:t>
            </a:r>
            <a:r>
              <a:rPr lang="fr-FR" sz="2000" dirty="0" smtClean="0">
                <a:cs typeface="Arial" charset="0"/>
              </a:rPr>
              <a:t>, du calcium et du magnésium </a:t>
            </a:r>
          </a:p>
          <a:p>
            <a:pPr lvl="1" eaLnBrk="1" hangingPunct="1">
              <a:lnSpc>
                <a:spcPct val="80000"/>
              </a:lnSpc>
              <a:buFont typeface="Wingdings" pitchFamily="2" charset="2"/>
              <a:buNone/>
              <a:defRPr/>
            </a:pPr>
            <a:endParaRPr lang="fr-FR" sz="2000" dirty="0" smtClean="0">
              <a:cs typeface="Arial" charset="0"/>
            </a:endParaRPr>
          </a:p>
          <a:p>
            <a:pPr lvl="1" eaLnBrk="1" hangingPunct="1">
              <a:lnSpc>
                <a:spcPct val="80000"/>
              </a:lnSpc>
              <a:buFont typeface="Wingdings" pitchFamily="2" charset="2"/>
              <a:buChar char="v"/>
              <a:defRPr/>
            </a:pPr>
            <a:r>
              <a:rPr lang="fr-FR" sz="2000" b="1" dirty="0" smtClean="0">
                <a:solidFill>
                  <a:srgbClr val="FFFF00"/>
                </a:solidFill>
              </a:rPr>
              <a:t>Effet vasodilatateur général</a:t>
            </a:r>
            <a:endParaRPr lang="fr-FR" sz="2000" dirty="0" smtClean="0"/>
          </a:p>
          <a:p>
            <a:pPr lvl="1" eaLnBrk="1" hangingPunct="1">
              <a:lnSpc>
                <a:spcPct val="80000"/>
              </a:lnSpc>
              <a:buFont typeface="Wingdings" pitchFamily="2" charset="2"/>
              <a:buChar char="v"/>
              <a:defRPr/>
            </a:pPr>
            <a:endParaRPr lang="fr-FR" sz="2000" dirty="0" smtClean="0"/>
          </a:p>
          <a:p>
            <a:pPr lvl="1" eaLnBrk="1" hangingPunct="1">
              <a:lnSpc>
                <a:spcPct val="80000"/>
              </a:lnSpc>
              <a:buFont typeface="Wingdings" pitchFamily="2" charset="2"/>
              <a:buChar char="v"/>
              <a:defRPr/>
            </a:pPr>
            <a:r>
              <a:rPr lang="fr-FR" sz="2000" dirty="0" smtClean="0">
                <a:cs typeface="Arial" charset="0"/>
              </a:rPr>
              <a:t>L’effet </a:t>
            </a:r>
            <a:r>
              <a:rPr lang="fr-FR" sz="2000" dirty="0" err="1" smtClean="0">
                <a:cs typeface="Arial" charset="0"/>
              </a:rPr>
              <a:t>natriurétique</a:t>
            </a:r>
            <a:r>
              <a:rPr lang="fr-FR" sz="2000" dirty="0" smtClean="0">
                <a:cs typeface="Arial" charset="0"/>
              </a:rPr>
              <a:t> est d’apparition rapide (quelques minutes après injection IV et 30 mn après absorption orale) et de durée relativement brève (3 heures après IV et 6 heures après absorption orale).       </a:t>
            </a:r>
          </a:p>
          <a:p>
            <a:pPr lvl="1" eaLnBrk="1" hangingPunct="1">
              <a:lnSpc>
                <a:spcPct val="80000"/>
              </a:lnSpc>
              <a:buFont typeface="Wingdings" pitchFamily="2" charset="2"/>
              <a:buChar char="v"/>
              <a:defRPr/>
            </a:pPr>
            <a:r>
              <a:rPr lang="fr-FR" sz="2000" dirty="0" smtClean="0">
                <a:cs typeface="Arial" charset="0"/>
              </a:rPr>
              <a:t>Puissance d’action </a:t>
            </a:r>
          </a:p>
          <a:p>
            <a:pPr lvl="1" eaLnBrk="1" hangingPunct="1">
              <a:lnSpc>
                <a:spcPct val="80000"/>
              </a:lnSpc>
              <a:buFont typeface="Wingdings" pitchFamily="2" charset="2"/>
              <a:buChar char="v"/>
              <a:defRPr/>
            </a:pPr>
            <a:r>
              <a:rPr lang="fr-FR" sz="2000" dirty="0" smtClean="0">
                <a:cs typeface="Arial" charset="0"/>
              </a:rPr>
              <a:t>Relation </a:t>
            </a:r>
            <a:r>
              <a:rPr lang="fr-FR" sz="2000" dirty="0" err="1" smtClean="0">
                <a:cs typeface="Arial" charset="0"/>
              </a:rPr>
              <a:t>effet–dose</a:t>
            </a:r>
            <a:endParaRPr lang="fr-FR" sz="2000" dirty="0" smtClean="0">
              <a:cs typeface="Arial" charset="0"/>
            </a:endParaRPr>
          </a:p>
          <a:p>
            <a:pPr lvl="1" eaLnBrk="1" hangingPunct="1">
              <a:lnSpc>
                <a:spcPct val="80000"/>
              </a:lnSpc>
              <a:buFont typeface="Wingdings" pitchFamily="2" charset="2"/>
              <a:buChar char="v"/>
              <a:defRPr/>
            </a:pPr>
            <a:r>
              <a:rPr lang="fr-FR" sz="2000" dirty="0" smtClean="0"/>
              <a:t>Chef de file: </a:t>
            </a:r>
            <a:r>
              <a:rPr lang="fr-FR" sz="2000" b="1" dirty="0" smtClean="0"/>
              <a:t>furosémide (</a:t>
            </a:r>
            <a:r>
              <a:rPr lang="fr-FR" sz="2000" b="1" dirty="0" err="1" smtClean="0"/>
              <a:t>Lsilix</a:t>
            </a:r>
            <a:r>
              <a:rPr lang="fr-FR" sz="2000" b="1" dirty="0" smtClean="0"/>
              <a:t>°)</a:t>
            </a:r>
          </a:p>
          <a:p>
            <a:pPr eaLnBrk="1" hangingPunct="1">
              <a:lnSpc>
                <a:spcPct val="80000"/>
              </a:lnSpc>
              <a:buFont typeface="Wingdings" pitchFamily="2" charset="2"/>
              <a:buChar char="v"/>
              <a:defRPr/>
            </a:pPr>
            <a:endParaRPr lang="fr-FR" sz="2000" dirty="0" smtClean="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925" y="-26988"/>
            <a:ext cx="7772400" cy="914401"/>
          </a:xfrm>
        </p:spPr>
        <p:txBody>
          <a:bodyPr/>
          <a:lstStyle/>
          <a:p>
            <a:pPr>
              <a:defRPr/>
            </a:pPr>
            <a:r>
              <a:rPr lang="fr-FR" sz="2800" b="1" dirty="0" smtClean="0"/>
              <a:t>Mode d’action des diurétiques de l’anse</a:t>
            </a:r>
            <a:r>
              <a:rPr lang="fr-FR" sz="2800" dirty="0" smtClean="0"/>
              <a:t/>
            </a:r>
            <a:br>
              <a:rPr lang="fr-FR" sz="2800" dirty="0" smtClean="0"/>
            </a:br>
            <a:endParaRPr lang="fr-FR" dirty="0"/>
          </a:p>
        </p:txBody>
      </p:sp>
      <p:sp>
        <p:nvSpPr>
          <p:cNvPr id="40963" name="Espace réservé du contenu 2"/>
          <p:cNvSpPr>
            <a:spLocks noGrp="1"/>
          </p:cNvSpPr>
          <p:nvPr>
            <p:ph idx="1"/>
          </p:nvPr>
        </p:nvSpPr>
        <p:spPr>
          <a:xfrm>
            <a:off x="179388" y="1628775"/>
            <a:ext cx="3529012" cy="5040313"/>
          </a:xfrm>
        </p:spPr>
        <p:txBody>
          <a:bodyPr/>
          <a:lstStyle/>
          <a:p>
            <a:pPr>
              <a:buFont typeface="Wingdings" pitchFamily="2" charset="2"/>
              <a:buNone/>
            </a:pPr>
            <a:r>
              <a:rPr lang="fr-FR" sz="2000" smtClean="0"/>
              <a:t>• Les </a:t>
            </a:r>
            <a:r>
              <a:rPr lang="fr-FR" sz="2000" b="1" smtClean="0">
                <a:solidFill>
                  <a:srgbClr val="FFFF00"/>
                </a:solidFill>
              </a:rPr>
              <a:t>diurétiques de l’anse </a:t>
            </a:r>
            <a:r>
              <a:rPr lang="fr-FR" sz="2000" b="1" smtClean="0"/>
              <a:t>inhibent directement la réabsorption de Na, K, Cl par compétition avec le site Cl du co-transporteur</a:t>
            </a:r>
            <a:r>
              <a:rPr lang="fr-FR" sz="2000" smtClean="0"/>
              <a:t>. Ils permettent ainsi une </a:t>
            </a:r>
            <a:r>
              <a:rPr lang="fr-FR" sz="2000" b="1" smtClean="0"/>
              <a:t>excrétion de jusqu’à 25 % de la quantité de Na filtré</a:t>
            </a:r>
            <a:endParaRPr lang="fr-FR" sz="2000" smtClean="0"/>
          </a:p>
          <a:p>
            <a:pPr>
              <a:buFont typeface="Wingdings" pitchFamily="2" charset="2"/>
              <a:buNone/>
            </a:pPr>
            <a:r>
              <a:rPr lang="fr-FR" sz="2000" smtClean="0"/>
              <a:t>• Ces diurétiques ont également une action importante sur l’</a:t>
            </a:r>
            <a:r>
              <a:rPr lang="fr-FR" sz="2000" b="1" smtClean="0"/>
              <a:t>élimination du calcium</a:t>
            </a:r>
            <a:r>
              <a:rPr lang="fr-FR" sz="2000" smtClean="0"/>
              <a:t> (l’inhibition de la réabsorption de NaCl entraîne l’inhibition de la réabsorption du calcium)</a:t>
            </a:r>
          </a:p>
          <a:p>
            <a:pPr>
              <a:buFont typeface="Wingdings" pitchFamily="2" charset="2"/>
              <a:buNone/>
            </a:pPr>
            <a:endParaRPr lang="fr-FR" sz="2000" smtClean="0"/>
          </a:p>
        </p:txBody>
      </p:sp>
      <p:pic>
        <p:nvPicPr>
          <p:cNvPr id="40964" name="Image 3" descr="http://www.cuen.fr/umvf/IMG/gif/DIU-FIG3.gif"/>
          <p:cNvPicPr>
            <a:picLocks noChangeAspect="1" noChangeArrowheads="1"/>
          </p:cNvPicPr>
          <p:nvPr/>
        </p:nvPicPr>
        <p:blipFill>
          <a:blip r:embed="rId2" cstate="print"/>
          <a:srcRect/>
          <a:stretch>
            <a:fillRect/>
          </a:stretch>
        </p:blipFill>
        <p:spPr bwMode="auto">
          <a:xfrm>
            <a:off x="3795713" y="1944688"/>
            <a:ext cx="5348287" cy="3644900"/>
          </a:xfrm>
          <a:prstGeom prst="rect">
            <a:avLst/>
          </a:prstGeom>
          <a:noFill/>
          <a:ln w="9525">
            <a:noFill/>
            <a:miter lim="800000"/>
            <a:headEnd/>
            <a:tailEnd/>
          </a:ln>
        </p:spPr>
      </p:pic>
      <p:sp>
        <p:nvSpPr>
          <p:cNvPr id="40965" name="Rectangle 4"/>
          <p:cNvSpPr>
            <a:spLocks noChangeArrowheads="1"/>
          </p:cNvSpPr>
          <p:nvPr/>
        </p:nvSpPr>
        <p:spPr bwMode="auto">
          <a:xfrm>
            <a:off x="179388" y="620713"/>
            <a:ext cx="8964612" cy="708025"/>
          </a:xfrm>
          <a:prstGeom prst="rect">
            <a:avLst/>
          </a:prstGeom>
          <a:noFill/>
          <a:ln w="9525">
            <a:noFill/>
            <a:miter lim="800000"/>
            <a:headEnd/>
            <a:tailEnd/>
          </a:ln>
        </p:spPr>
        <p:txBody>
          <a:bodyPr>
            <a:spAutoFit/>
          </a:bodyPr>
          <a:lstStyle/>
          <a:p>
            <a:pPr>
              <a:buFont typeface="Wingdings" pitchFamily="2" charset="2"/>
              <a:buNone/>
            </a:pPr>
            <a:r>
              <a:rPr lang="fr-FR" sz="2000"/>
              <a:t>L’entrée du NaCl filtré dans les cellules du segment ascendant de l’anse de Henle est médiée par un </a:t>
            </a:r>
            <a:r>
              <a:rPr lang="fr-FR" sz="2000" b="1"/>
              <a:t>co-transporteur Na-K-2Cl</a:t>
            </a:r>
            <a:r>
              <a:rPr lang="fr-FR" sz="2000"/>
              <a:t>. </a:t>
            </a:r>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ChangeArrowheads="1"/>
          </p:cNvSpPr>
          <p:nvPr/>
        </p:nvSpPr>
        <p:spPr bwMode="auto">
          <a:xfrm>
            <a:off x="1930400" y="257175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41987" name="AutoShape 3"/>
          <p:cNvSpPr>
            <a:spLocks noChangeArrowheads="1"/>
          </p:cNvSpPr>
          <p:nvPr/>
        </p:nvSpPr>
        <p:spPr bwMode="auto">
          <a:xfrm>
            <a:off x="3759200" y="2571750"/>
            <a:ext cx="1524000" cy="914400"/>
          </a:xfrm>
          <a:prstGeom prst="upArrowCallout">
            <a:avLst>
              <a:gd name="adj1" fmla="val 25000"/>
              <a:gd name="adj2" fmla="val 25000"/>
              <a:gd name="adj3" fmla="val 17778"/>
              <a:gd name="adj4" fmla="val 66667"/>
            </a:avLst>
          </a:prstGeom>
          <a:solidFill>
            <a:srgbClr val="FF7C80"/>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41988" name="AutoShape 4"/>
          <p:cNvSpPr>
            <a:spLocks noChangeArrowheads="1"/>
          </p:cNvSpPr>
          <p:nvPr/>
        </p:nvSpPr>
        <p:spPr bwMode="auto">
          <a:xfrm>
            <a:off x="5384800" y="257175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41989" name="AutoShape 5"/>
          <p:cNvSpPr>
            <a:spLocks noChangeArrowheads="1"/>
          </p:cNvSpPr>
          <p:nvPr/>
        </p:nvSpPr>
        <p:spPr bwMode="auto">
          <a:xfrm>
            <a:off x="7112000" y="257175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41990" name="Text Box 7"/>
          <p:cNvSpPr txBox="1">
            <a:spLocks noChangeArrowheads="1"/>
          </p:cNvSpPr>
          <p:nvPr/>
        </p:nvSpPr>
        <p:spPr bwMode="auto">
          <a:xfrm>
            <a:off x="2163763" y="2865438"/>
            <a:ext cx="1068387"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50-65%</a:t>
            </a:r>
          </a:p>
          <a:p>
            <a:pPr algn="ctr"/>
            <a:r>
              <a:rPr lang="fr-FR" sz="2000" b="1">
                <a:solidFill>
                  <a:schemeClr val="bg1"/>
                </a:solidFill>
              </a:rPr>
              <a:t>TCP</a:t>
            </a:r>
          </a:p>
        </p:txBody>
      </p:sp>
      <p:sp>
        <p:nvSpPr>
          <p:cNvPr id="41991" name="Text Box 8"/>
          <p:cNvSpPr txBox="1">
            <a:spLocks noChangeArrowheads="1"/>
          </p:cNvSpPr>
          <p:nvPr/>
        </p:nvSpPr>
        <p:spPr bwMode="auto">
          <a:xfrm>
            <a:off x="4084638" y="2865438"/>
            <a:ext cx="884237"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25%</a:t>
            </a:r>
          </a:p>
          <a:p>
            <a:pPr algn="ctr"/>
            <a:r>
              <a:rPr lang="fr-FR" sz="2000" b="1">
                <a:solidFill>
                  <a:schemeClr val="bg1"/>
                </a:solidFill>
              </a:rPr>
              <a:t>Henlé</a:t>
            </a:r>
          </a:p>
        </p:txBody>
      </p:sp>
      <p:sp>
        <p:nvSpPr>
          <p:cNvPr id="41992" name="Text Box 9"/>
          <p:cNvSpPr txBox="1">
            <a:spLocks noChangeArrowheads="1"/>
          </p:cNvSpPr>
          <p:nvPr/>
        </p:nvSpPr>
        <p:spPr bwMode="auto">
          <a:xfrm>
            <a:off x="5618163" y="2865438"/>
            <a:ext cx="1068387"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10-15%</a:t>
            </a:r>
          </a:p>
          <a:p>
            <a:pPr algn="ctr"/>
            <a:r>
              <a:rPr lang="fr-FR" sz="2000" b="1">
                <a:solidFill>
                  <a:schemeClr val="bg1"/>
                </a:solidFill>
              </a:rPr>
              <a:t>TCD</a:t>
            </a:r>
          </a:p>
        </p:txBody>
      </p:sp>
      <p:sp>
        <p:nvSpPr>
          <p:cNvPr id="41993" name="Text Box 10"/>
          <p:cNvSpPr txBox="1">
            <a:spLocks noChangeArrowheads="1"/>
          </p:cNvSpPr>
          <p:nvPr/>
        </p:nvSpPr>
        <p:spPr bwMode="auto">
          <a:xfrm>
            <a:off x="7415213" y="2865438"/>
            <a:ext cx="925512"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1-25%</a:t>
            </a:r>
          </a:p>
          <a:p>
            <a:pPr algn="ctr"/>
            <a:r>
              <a:rPr lang="fr-FR" sz="2000" b="1">
                <a:solidFill>
                  <a:schemeClr val="bg1"/>
                </a:solidFill>
              </a:rPr>
              <a:t>TC</a:t>
            </a:r>
          </a:p>
        </p:txBody>
      </p:sp>
      <p:sp>
        <p:nvSpPr>
          <p:cNvPr id="41994" name="Text Box 11"/>
          <p:cNvSpPr txBox="1">
            <a:spLocks noChangeArrowheads="1"/>
          </p:cNvSpPr>
          <p:nvPr/>
        </p:nvSpPr>
        <p:spPr bwMode="auto">
          <a:xfrm>
            <a:off x="1117600" y="4721225"/>
            <a:ext cx="839788"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100%</a:t>
            </a:r>
          </a:p>
        </p:txBody>
      </p:sp>
      <p:sp>
        <p:nvSpPr>
          <p:cNvPr id="41995" name="Text Box 12"/>
          <p:cNvSpPr txBox="1">
            <a:spLocks noChangeArrowheads="1"/>
          </p:cNvSpPr>
          <p:nvPr/>
        </p:nvSpPr>
        <p:spPr bwMode="auto">
          <a:xfrm>
            <a:off x="3243263" y="4457700"/>
            <a:ext cx="696912"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40%</a:t>
            </a:r>
          </a:p>
        </p:txBody>
      </p:sp>
      <p:sp>
        <p:nvSpPr>
          <p:cNvPr id="41996" name="Text Box 13"/>
          <p:cNvSpPr txBox="1">
            <a:spLocks noChangeArrowheads="1"/>
          </p:cNvSpPr>
          <p:nvPr/>
        </p:nvSpPr>
        <p:spPr bwMode="auto">
          <a:xfrm>
            <a:off x="5376863" y="4457700"/>
            <a:ext cx="696912"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15%</a:t>
            </a:r>
          </a:p>
        </p:txBody>
      </p:sp>
      <p:sp>
        <p:nvSpPr>
          <p:cNvPr id="41997" name="Text Box 14"/>
          <p:cNvSpPr txBox="1">
            <a:spLocks noChangeArrowheads="1"/>
          </p:cNvSpPr>
          <p:nvPr/>
        </p:nvSpPr>
        <p:spPr bwMode="auto">
          <a:xfrm>
            <a:off x="6884988" y="4457700"/>
            <a:ext cx="555625"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2%</a:t>
            </a:r>
          </a:p>
        </p:txBody>
      </p:sp>
      <p:sp>
        <p:nvSpPr>
          <p:cNvPr id="41998" name="Text Box 15"/>
          <p:cNvSpPr txBox="1">
            <a:spLocks noChangeArrowheads="1"/>
          </p:cNvSpPr>
          <p:nvPr/>
        </p:nvSpPr>
        <p:spPr bwMode="auto">
          <a:xfrm>
            <a:off x="8104188" y="4503738"/>
            <a:ext cx="555625"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1%</a:t>
            </a:r>
          </a:p>
        </p:txBody>
      </p:sp>
      <p:sp>
        <p:nvSpPr>
          <p:cNvPr id="41999" name="Freeform 16"/>
          <p:cNvSpPr>
            <a:spLocks/>
          </p:cNvSpPr>
          <p:nvPr/>
        </p:nvSpPr>
        <p:spPr bwMode="auto">
          <a:xfrm>
            <a:off x="757238" y="3427413"/>
            <a:ext cx="7512050" cy="1658937"/>
          </a:xfrm>
          <a:custGeom>
            <a:avLst/>
            <a:gdLst>
              <a:gd name="T0" fmla="*/ 2147483647 w 3549"/>
              <a:gd name="T1" fmla="*/ 2147483647 h 1394"/>
              <a:gd name="T2" fmla="*/ 2147483647 w 3549"/>
              <a:gd name="T3" fmla="*/ 2147483647 h 1394"/>
              <a:gd name="T4" fmla="*/ 2147483647 w 3549"/>
              <a:gd name="T5" fmla="*/ 2147483647 h 1394"/>
              <a:gd name="T6" fmla="*/ 2147483647 w 3549"/>
              <a:gd name="T7" fmla="*/ 2147483647 h 1394"/>
              <a:gd name="T8" fmla="*/ 2147483647 w 3549"/>
              <a:gd name="T9" fmla="*/ 2147483647 h 1394"/>
              <a:gd name="T10" fmla="*/ 2147483647 w 3549"/>
              <a:gd name="T11" fmla="*/ 2147483647 h 1394"/>
              <a:gd name="T12" fmla="*/ 2147483647 w 3549"/>
              <a:gd name="T13" fmla="*/ 2147483647 h 1394"/>
              <a:gd name="T14" fmla="*/ 2147483647 w 3549"/>
              <a:gd name="T15" fmla="*/ 2147483647 h 1394"/>
              <a:gd name="T16" fmla="*/ 2147483647 w 3549"/>
              <a:gd name="T17" fmla="*/ 2147483647 h 1394"/>
              <a:gd name="T18" fmla="*/ 2147483647 w 3549"/>
              <a:gd name="T19" fmla="*/ 2147483647 h 1394"/>
              <a:gd name="T20" fmla="*/ 2147483647 w 3549"/>
              <a:gd name="T21" fmla="*/ 2147483647 h 1394"/>
              <a:gd name="T22" fmla="*/ 2147483647 w 3549"/>
              <a:gd name="T23" fmla="*/ 2147483647 h 1394"/>
              <a:gd name="T24" fmla="*/ 2147483647 w 3549"/>
              <a:gd name="T25" fmla="*/ 2147483647 h 1394"/>
              <a:gd name="T26" fmla="*/ 2147483647 w 3549"/>
              <a:gd name="T27" fmla="*/ 2147483647 h 1394"/>
              <a:gd name="T28" fmla="*/ 2147483647 w 3549"/>
              <a:gd name="T29" fmla="*/ 2147483647 h 1394"/>
              <a:gd name="T30" fmla="*/ 2147483647 w 3549"/>
              <a:gd name="T31" fmla="*/ 2147483647 h 1394"/>
              <a:gd name="T32" fmla="*/ 2147483647 w 3549"/>
              <a:gd name="T33" fmla="*/ 2147483647 h 1394"/>
              <a:gd name="T34" fmla="*/ 2147483647 w 3549"/>
              <a:gd name="T35" fmla="*/ 2147483647 h 1394"/>
              <a:gd name="T36" fmla="*/ 2147483647 w 3549"/>
              <a:gd name="T37" fmla="*/ 2147483647 h 1394"/>
              <a:gd name="T38" fmla="*/ 2147483647 w 3549"/>
              <a:gd name="T39" fmla="*/ 2147483647 h 1394"/>
              <a:gd name="T40" fmla="*/ 2147483647 w 3549"/>
              <a:gd name="T41" fmla="*/ 2147483647 h 1394"/>
              <a:gd name="T42" fmla="*/ 2147483647 w 3549"/>
              <a:gd name="T43" fmla="*/ 2147483647 h 1394"/>
              <a:gd name="T44" fmla="*/ 2147483647 w 3549"/>
              <a:gd name="T45" fmla="*/ 2147483647 h 1394"/>
              <a:gd name="T46" fmla="*/ 2147483647 w 3549"/>
              <a:gd name="T47" fmla="*/ 2147483647 h 1394"/>
              <a:gd name="T48" fmla="*/ 2147483647 w 3549"/>
              <a:gd name="T49" fmla="*/ 2147483647 h 1394"/>
              <a:gd name="T50" fmla="*/ 2147483647 w 3549"/>
              <a:gd name="T51" fmla="*/ 2147483647 h 1394"/>
              <a:gd name="T52" fmla="*/ 2147483647 w 3549"/>
              <a:gd name="T53" fmla="*/ 2147483647 h 1394"/>
              <a:gd name="T54" fmla="*/ 2147483647 w 3549"/>
              <a:gd name="T55" fmla="*/ 2147483647 h 1394"/>
              <a:gd name="T56" fmla="*/ 2147483647 w 3549"/>
              <a:gd name="T57" fmla="*/ 2147483647 h 1394"/>
              <a:gd name="T58" fmla="*/ 2147483647 w 3549"/>
              <a:gd name="T59" fmla="*/ 2147483647 h 1394"/>
              <a:gd name="T60" fmla="*/ 2147483647 w 3549"/>
              <a:gd name="T61" fmla="*/ 2147483647 h 1394"/>
              <a:gd name="T62" fmla="*/ 2147483647 w 3549"/>
              <a:gd name="T63" fmla="*/ 2147483647 h 1394"/>
              <a:gd name="T64" fmla="*/ 2147483647 w 3549"/>
              <a:gd name="T65" fmla="*/ 2147483647 h 1394"/>
              <a:gd name="T66" fmla="*/ 2147483647 w 3549"/>
              <a:gd name="T67" fmla="*/ 2147483647 h 1394"/>
              <a:gd name="T68" fmla="*/ 2147483647 w 3549"/>
              <a:gd name="T69" fmla="*/ 2147483647 h 1394"/>
              <a:gd name="T70" fmla="*/ 2147483647 w 3549"/>
              <a:gd name="T71" fmla="*/ 2147483647 h 1394"/>
              <a:gd name="T72" fmla="*/ 2147483647 w 3549"/>
              <a:gd name="T73" fmla="*/ 2147483647 h 1394"/>
              <a:gd name="T74" fmla="*/ 2147483647 w 3549"/>
              <a:gd name="T75" fmla="*/ 2147483647 h 1394"/>
              <a:gd name="T76" fmla="*/ 2147483647 w 3549"/>
              <a:gd name="T77" fmla="*/ 2147483647 h 1394"/>
              <a:gd name="T78" fmla="*/ 2147483647 w 3549"/>
              <a:gd name="T79" fmla="*/ 2147483647 h 1394"/>
              <a:gd name="T80" fmla="*/ 2147483647 w 3549"/>
              <a:gd name="T81" fmla="*/ 2147483647 h 1394"/>
              <a:gd name="T82" fmla="*/ 2147483647 w 3549"/>
              <a:gd name="T83" fmla="*/ 2147483647 h 1394"/>
              <a:gd name="T84" fmla="*/ 2147483647 w 3549"/>
              <a:gd name="T85" fmla="*/ 2147483647 h 1394"/>
              <a:gd name="T86" fmla="*/ 2147483647 w 3549"/>
              <a:gd name="T87" fmla="*/ 2147483647 h 1394"/>
              <a:gd name="T88" fmla="*/ 2147483647 w 3549"/>
              <a:gd name="T89" fmla="*/ 2147483647 h 1394"/>
              <a:gd name="T90" fmla="*/ 2147483647 w 3549"/>
              <a:gd name="T91" fmla="*/ 2147483647 h 1394"/>
              <a:gd name="T92" fmla="*/ 2147483647 w 3549"/>
              <a:gd name="T93" fmla="*/ 2147483647 h 1394"/>
              <a:gd name="T94" fmla="*/ 2147483647 w 3549"/>
              <a:gd name="T95" fmla="*/ 2147483647 h 1394"/>
              <a:gd name="T96" fmla="*/ 2147483647 w 3549"/>
              <a:gd name="T97" fmla="*/ 2147483647 h 1394"/>
              <a:gd name="T98" fmla="*/ 2147483647 w 3549"/>
              <a:gd name="T99" fmla="*/ 2147483647 h 1394"/>
              <a:gd name="T100" fmla="*/ 2147483647 w 3549"/>
              <a:gd name="T101" fmla="*/ 2147483647 h 1394"/>
              <a:gd name="T102" fmla="*/ 2147483647 w 3549"/>
              <a:gd name="T103" fmla="*/ 2147483647 h 1394"/>
              <a:gd name="T104" fmla="*/ 2147483647 w 3549"/>
              <a:gd name="T105" fmla="*/ 2147483647 h 1394"/>
              <a:gd name="T106" fmla="*/ 2147483647 w 3549"/>
              <a:gd name="T107" fmla="*/ 2147483647 h 1394"/>
              <a:gd name="T108" fmla="*/ 2147483647 w 3549"/>
              <a:gd name="T109" fmla="*/ 2147483647 h 1394"/>
              <a:gd name="T110" fmla="*/ 2147483647 w 3549"/>
              <a:gd name="T111" fmla="*/ 2147483647 h 1394"/>
              <a:gd name="T112" fmla="*/ 2147483647 w 3549"/>
              <a:gd name="T113" fmla="*/ 2147483647 h 1394"/>
              <a:gd name="T114" fmla="*/ 2147483647 w 3549"/>
              <a:gd name="T115" fmla="*/ 2147483647 h 1394"/>
              <a:gd name="T116" fmla="*/ 2147483647 w 3549"/>
              <a:gd name="T117" fmla="*/ 2147483647 h 1394"/>
              <a:gd name="T118" fmla="*/ 2147483647 w 3549"/>
              <a:gd name="T119" fmla="*/ 2147483647 h 1394"/>
              <a:gd name="T120" fmla="*/ 2147483647 w 3549"/>
              <a:gd name="T121" fmla="*/ 2147483647 h 1394"/>
              <a:gd name="T122" fmla="*/ 2147483647 w 3549"/>
              <a:gd name="T123" fmla="*/ 2147483647 h 13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549"/>
              <a:gd name="T187" fmla="*/ 0 h 1394"/>
              <a:gd name="T188" fmla="*/ 3549 w 3549"/>
              <a:gd name="T189" fmla="*/ 1394 h 13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549" h="1394">
                <a:moveTo>
                  <a:pt x="64" y="597"/>
                </a:moveTo>
                <a:cubicBezTo>
                  <a:pt x="58" y="616"/>
                  <a:pt x="51" y="636"/>
                  <a:pt x="45" y="655"/>
                </a:cubicBezTo>
                <a:cubicBezTo>
                  <a:pt x="33" y="691"/>
                  <a:pt x="119" y="705"/>
                  <a:pt x="141" y="712"/>
                </a:cubicBezTo>
                <a:cubicBezTo>
                  <a:pt x="159" y="709"/>
                  <a:pt x="199" y="704"/>
                  <a:pt x="218" y="693"/>
                </a:cubicBezTo>
                <a:cubicBezTo>
                  <a:pt x="312" y="641"/>
                  <a:pt x="240" y="665"/>
                  <a:pt x="314" y="645"/>
                </a:cubicBezTo>
                <a:cubicBezTo>
                  <a:pt x="360" y="615"/>
                  <a:pt x="386" y="562"/>
                  <a:pt x="420" y="520"/>
                </a:cubicBezTo>
                <a:cubicBezTo>
                  <a:pt x="424" y="516"/>
                  <a:pt x="448" y="475"/>
                  <a:pt x="458" y="472"/>
                </a:cubicBezTo>
                <a:cubicBezTo>
                  <a:pt x="486" y="464"/>
                  <a:pt x="515" y="466"/>
                  <a:pt x="544" y="463"/>
                </a:cubicBezTo>
                <a:cubicBezTo>
                  <a:pt x="584" y="449"/>
                  <a:pt x="583" y="433"/>
                  <a:pt x="612" y="405"/>
                </a:cubicBezTo>
                <a:cubicBezTo>
                  <a:pt x="636" y="358"/>
                  <a:pt x="648" y="351"/>
                  <a:pt x="698" y="338"/>
                </a:cubicBezTo>
                <a:cubicBezTo>
                  <a:pt x="714" y="344"/>
                  <a:pt x="731" y="348"/>
                  <a:pt x="746" y="357"/>
                </a:cubicBezTo>
                <a:cubicBezTo>
                  <a:pt x="788" y="383"/>
                  <a:pt x="772" y="408"/>
                  <a:pt x="823" y="424"/>
                </a:cubicBezTo>
                <a:cubicBezTo>
                  <a:pt x="860" y="481"/>
                  <a:pt x="885" y="461"/>
                  <a:pt x="957" y="453"/>
                </a:cubicBezTo>
                <a:cubicBezTo>
                  <a:pt x="979" y="386"/>
                  <a:pt x="969" y="415"/>
                  <a:pt x="986" y="367"/>
                </a:cubicBezTo>
                <a:cubicBezTo>
                  <a:pt x="996" y="337"/>
                  <a:pt x="1072" y="328"/>
                  <a:pt x="1072" y="328"/>
                </a:cubicBezTo>
                <a:cubicBezTo>
                  <a:pt x="1153" y="356"/>
                  <a:pt x="1138" y="426"/>
                  <a:pt x="1226" y="453"/>
                </a:cubicBezTo>
                <a:cubicBezTo>
                  <a:pt x="1245" y="450"/>
                  <a:pt x="1266" y="451"/>
                  <a:pt x="1284" y="444"/>
                </a:cubicBezTo>
                <a:cubicBezTo>
                  <a:pt x="1293" y="441"/>
                  <a:pt x="1295" y="429"/>
                  <a:pt x="1303" y="424"/>
                </a:cubicBezTo>
                <a:cubicBezTo>
                  <a:pt x="1312" y="419"/>
                  <a:pt x="1322" y="418"/>
                  <a:pt x="1332" y="415"/>
                </a:cubicBezTo>
                <a:cubicBezTo>
                  <a:pt x="1360" y="372"/>
                  <a:pt x="1390" y="363"/>
                  <a:pt x="1437" y="348"/>
                </a:cubicBezTo>
                <a:cubicBezTo>
                  <a:pt x="1500" y="368"/>
                  <a:pt x="1477" y="429"/>
                  <a:pt x="1485" y="492"/>
                </a:cubicBezTo>
                <a:cubicBezTo>
                  <a:pt x="1490" y="527"/>
                  <a:pt x="1513" y="635"/>
                  <a:pt x="1543" y="655"/>
                </a:cubicBezTo>
                <a:cubicBezTo>
                  <a:pt x="1554" y="662"/>
                  <a:pt x="1568" y="661"/>
                  <a:pt x="1581" y="664"/>
                </a:cubicBezTo>
                <a:cubicBezTo>
                  <a:pt x="1594" y="703"/>
                  <a:pt x="1596" y="736"/>
                  <a:pt x="1620" y="770"/>
                </a:cubicBezTo>
                <a:cubicBezTo>
                  <a:pt x="1626" y="789"/>
                  <a:pt x="1628" y="811"/>
                  <a:pt x="1639" y="828"/>
                </a:cubicBezTo>
                <a:cubicBezTo>
                  <a:pt x="1645" y="838"/>
                  <a:pt x="1664" y="836"/>
                  <a:pt x="1668" y="847"/>
                </a:cubicBezTo>
                <a:cubicBezTo>
                  <a:pt x="1733" y="1010"/>
                  <a:pt x="1628" y="860"/>
                  <a:pt x="1706" y="962"/>
                </a:cubicBezTo>
                <a:cubicBezTo>
                  <a:pt x="1734" y="1043"/>
                  <a:pt x="1755" y="1124"/>
                  <a:pt x="1831" y="1173"/>
                </a:cubicBezTo>
                <a:cubicBezTo>
                  <a:pt x="1850" y="1170"/>
                  <a:pt x="1870" y="1171"/>
                  <a:pt x="1888" y="1164"/>
                </a:cubicBezTo>
                <a:cubicBezTo>
                  <a:pt x="1912" y="1155"/>
                  <a:pt x="1908" y="1134"/>
                  <a:pt x="1917" y="1116"/>
                </a:cubicBezTo>
                <a:cubicBezTo>
                  <a:pt x="1930" y="1090"/>
                  <a:pt x="1937" y="1086"/>
                  <a:pt x="1956" y="1068"/>
                </a:cubicBezTo>
                <a:cubicBezTo>
                  <a:pt x="1975" y="1011"/>
                  <a:pt x="1998" y="974"/>
                  <a:pt x="2032" y="924"/>
                </a:cubicBezTo>
                <a:cubicBezTo>
                  <a:pt x="2038" y="916"/>
                  <a:pt x="2052" y="919"/>
                  <a:pt x="2061" y="914"/>
                </a:cubicBezTo>
                <a:cubicBezTo>
                  <a:pt x="2071" y="909"/>
                  <a:pt x="2080" y="901"/>
                  <a:pt x="2090" y="895"/>
                </a:cubicBezTo>
                <a:cubicBezTo>
                  <a:pt x="2133" y="829"/>
                  <a:pt x="2111" y="853"/>
                  <a:pt x="2148" y="818"/>
                </a:cubicBezTo>
                <a:cubicBezTo>
                  <a:pt x="2166" y="763"/>
                  <a:pt x="2184" y="741"/>
                  <a:pt x="2215" y="693"/>
                </a:cubicBezTo>
                <a:cubicBezTo>
                  <a:pt x="2240" y="612"/>
                  <a:pt x="2204" y="711"/>
                  <a:pt x="2244" y="645"/>
                </a:cubicBezTo>
                <a:cubicBezTo>
                  <a:pt x="2254" y="628"/>
                  <a:pt x="2254" y="606"/>
                  <a:pt x="2263" y="588"/>
                </a:cubicBezTo>
                <a:cubicBezTo>
                  <a:pt x="2278" y="559"/>
                  <a:pt x="2293" y="529"/>
                  <a:pt x="2311" y="501"/>
                </a:cubicBezTo>
                <a:cubicBezTo>
                  <a:pt x="2333" y="429"/>
                  <a:pt x="2367" y="317"/>
                  <a:pt x="2445" y="290"/>
                </a:cubicBezTo>
                <a:cubicBezTo>
                  <a:pt x="2455" y="296"/>
                  <a:pt x="2467" y="300"/>
                  <a:pt x="2474" y="309"/>
                </a:cubicBezTo>
                <a:cubicBezTo>
                  <a:pt x="2513" y="357"/>
                  <a:pt x="2449" y="320"/>
                  <a:pt x="2503" y="367"/>
                </a:cubicBezTo>
                <a:cubicBezTo>
                  <a:pt x="2520" y="382"/>
                  <a:pt x="2538" y="398"/>
                  <a:pt x="2560" y="405"/>
                </a:cubicBezTo>
                <a:cubicBezTo>
                  <a:pt x="2579" y="411"/>
                  <a:pt x="2618" y="424"/>
                  <a:pt x="2618" y="424"/>
                </a:cubicBezTo>
                <a:cubicBezTo>
                  <a:pt x="2634" y="421"/>
                  <a:pt x="2653" y="425"/>
                  <a:pt x="2666" y="415"/>
                </a:cubicBezTo>
                <a:cubicBezTo>
                  <a:pt x="2695" y="392"/>
                  <a:pt x="2712" y="333"/>
                  <a:pt x="2743" y="309"/>
                </a:cubicBezTo>
                <a:cubicBezTo>
                  <a:pt x="2759" y="297"/>
                  <a:pt x="2781" y="297"/>
                  <a:pt x="2800" y="290"/>
                </a:cubicBezTo>
                <a:cubicBezTo>
                  <a:pt x="2864" y="332"/>
                  <a:pt x="2802" y="283"/>
                  <a:pt x="2839" y="338"/>
                </a:cubicBezTo>
                <a:cubicBezTo>
                  <a:pt x="2861" y="371"/>
                  <a:pt x="2901" y="388"/>
                  <a:pt x="2935" y="405"/>
                </a:cubicBezTo>
                <a:cubicBezTo>
                  <a:pt x="3067" y="390"/>
                  <a:pt x="2978" y="417"/>
                  <a:pt x="3031" y="376"/>
                </a:cubicBezTo>
                <a:cubicBezTo>
                  <a:pt x="3049" y="362"/>
                  <a:pt x="3088" y="338"/>
                  <a:pt x="3088" y="338"/>
                </a:cubicBezTo>
                <a:cubicBezTo>
                  <a:pt x="3121" y="290"/>
                  <a:pt x="3135" y="300"/>
                  <a:pt x="3194" y="309"/>
                </a:cubicBezTo>
                <a:cubicBezTo>
                  <a:pt x="3227" y="406"/>
                  <a:pt x="3238" y="510"/>
                  <a:pt x="3271" y="607"/>
                </a:cubicBezTo>
                <a:cubicBezTo>
                  <a:pt x="3281" y="719"/>
                  <a:pt x="3295" y="825"/>
                  <a:pt x="3328" y="933"/>
                </a:cubicBezTo>
                <a:cubicBezTo>
                  <a:pt x="3335" y="994"/>
                  <a:pt x="3339" y="1055"/>
                  <a:pt x="3348" y="1116"/>
                </a:cubicBezTo>
                <a:cubicBezTo>
                  <a:pt x="3354" y="1157"/>
                  <a:pt x="3384" y="1200"/>
                  <a:pt x="3396" y="1240"/>
                </a:cubicBezTo>
                <a:cubicBezTo>
                  <a:pt x="3412" y="1291"/>
                  <a:pt x="3420" y="1343"/>
                  <a:pt x="3434" y="1394"/>
                </a:cubicBezTo>
                <a:cubicBezTo>
                  <a:pt x="3463" y="1388"/>
                  <a:pt x="3494" y="1388"/>
                  <a:pt x="3520" y="1375"/>
                </a:cubicBezTo>
                <a:cubicBezTo>
                  <a:pt x="3549" y="1361"/>
                  <a:pt x="3508" y="1257"/>
                  <a:pt x="3492" y="1240"/>
                </a:cubicBezTo>
                <a:cubicBezTo>
                  <a:pt x="3440" y="1093"/>
                  <a:pt x="3432" y="933"/>
                  <a:pt x="3405" y="780"/>
                </a:cubicBezTo>
                <a:cubicBezTo>
                  <a:pt x="3394" y="649"/>
                  <a:pt x="3353" y="520"/>
                  <a:pt x="3309" y="396"/>
                </a:cubicBezTo>
                <a:cubicBezTo>
                  <a:pt x="3300" y="337"/>
                  <a:pt x="3290" y="282"/>
                  <a:pt x="3280" y="223"/>
                </a:cubicBezTo>
                <a:cubicBezTo>
                  <a:pt x="3278" y="213"/>
                  <a:pt x="3278" y="201"/>
                  <a:pt x="3271" y="194"/>
                </a:cubicBezTo>
                <a:cubicBezTo>
                  <a:pt x="3261" y="184"/>
                  <a:pt x="3219" y="171"/>
                  <a:pt x="3204" y="165"/>
                </a:cubicBezTo>
                <a:cubicBezTo>
                  <a:pt x="3146" y="171"/>
                  <a:pt x="3088" y="172"/>
                  <a:pt x="3031" y="184"/>
                </a:cubicBezTo>
                <a:cubicBezTo>
                  <a:pt x="3011" y="188"/>
                  <a:pt x="3009" y="220"/>
                  <a:pt x="3002" y="232"/>
                </a:cubicBezTo>
                <a:cubicBezTo>
                  <a:pt x="2966" y="296"/>
                  <a:pt x="2982" y="284"/>
                  <a:pt x="2935" y="300"/>
                </a:cubicBezTo>
                <a:cubicBezTo>
                  <a:pt x="2925" y="293"/>
                  <a:pt x="2913" y="289"/>
                  <a:pt x="2906" y="280"/>
                </a:cubicBezTo>
                <a:cubicBezTo>
                  <a:pt x="2883" y="252"/>
                  <a:pt x="2900" y="209"/>
                  <a:pt x="2868" y="184"/>
                </a:cubicBezTo>
                <a:cubicBezTo>
                  <a:pt x="2852" y="171"/>
                  <a:pt x="2829" y="172"/>
                  <a:pt x="2810" y="165"/>
                </a:cubicBezTo>
                <a:cubicBezTo>
                  <a:pt x="2775" y="168"/>
                  <a:pt x="2739" y="167"/>
                  <a:pt x="2704" y="175"/>
                </a:cubicBezTo>
                <a:cubicBezTo>
                  <a:pt x="2639" y="189"/>
                  <a:pt x="2638" y="288"/>
                  <a:pt x="2570" y="309"/>
                </a:cubicBezTo>
                <a:cubicBezTo>
                  <a:pt x="2559" y="276"/>
                  <a:pt x="2550" y="222"/>
                  <a:pt x="2522" y="194"/>
                </a:cubicBezTo>
                <a:cubicBezTo>
                  <a:pt x="2500" y="172"/>
                  <a:pt x="2436" y="156"/>
                  <a:pt x="2436" y="156"/>
                </a:cubicBezTo>
                <a:cubicBezTo>
                  <a:pt x="2383" y="163"/>
                  <a:pt x="2374" y="154"/>
                  <a:pt x="2340" y="184"/>
                </a:cubicBezTo>
                <a:cubicBezTo>
                  <a:pt x="2323" y="199"/>
                  <a:pt x="2292" y="232"/>
                  <a:pt x="2292" y="232"/>
                </a:cubicBezTo>
                <a:cubicBezTo>
                  <a:pt x="2275" y="281"/>
                  <a:pt x="2213" y="388"/>
                  <a:pt x="2176" y="424"/>
                </a:cubicBezTo>
                <a:cubicBezTo>
                  <a:pt x="2166" y="457"/>
                  <a:pt x="2153" y="477"/>
                  <a:pt x="2128" y="501"/>
                </a:cubicBezTo>
                <a:cubicBezTo>
                  <a:pt x="2118" y="534"/>
                  <a:pt x="2105" y="554"/>
                  <a:pt x="2080" y="578"/>
                </a:cubicBezTo>
                <a:cubicBezTo>
                  <a:pt x="2062" y="631"/>
                  <a:pt x="2045" y="681"/>
                  <a:pt x="2023" y="732"/>
                </a:cubicBezTo>
                <a:cubicBezTo>
                  <a:pt x="2009" y="763"/>
                  <a:pt x="2009" y="784"/>
                  <a:pt x="1984" y="808"/>
                </a:cubicBezTo>
                <a:cubicBezTo>
                  <a:pt x="1978" y="827"/>
                  <a:pt x="1971" y="847"/>
                  <a:pt x="1965" y="866"/>
                </a:cubicBezTo>
                <a:cubicBezTo>
                  <a:pt x="1936" y="954"/>
                  <a:pt x="1987" y="964"/>
                  <a:pt x="1917" y="1010"/>
                </a:cubicBezTo>
                <a:cubicBezTo>
                  <a:pt x="1907" y="1043"/>
                  <a:pt x="1888" y="1058"/>
                  <a:pt x="1869" y="1087"/>
                </a:cubicBezTo>
                <a:cubicBezTo>
                  <a:pt x="1843" y="1084"/>
                  <a:pt x="1816" y="1087"/>
                  <a:pt x="1792" y="1077"/>
                </a:cubicBezTo>
                <a:cubicBezTo>
                  <a:pt x="1771" y="1068"/>
                  <a:pt x="1759" y="992"/>
                  <a:pt x="1754" y="972"/>
                </a:cubicBezTo>
                <a:cubicBezTo>
                  <a:pt x="1744" y="933"/>
                  <a:pt x="1732" y="912"/>
                  <a:pt x="1716" y="876"/>
                </a:cubicBezTo>
                <a:cubicBezTo>
                  <a:pt x="1686" y="810"/>
                  <a:pt x="1666" y="734"/>
                  <a:pt x="1648" y="664"/>
                </a:cubicBezTo>
                <a:cubicBezTo>
                  <a:pt x="1641" y="533"/>
                  <a:pt x="1646" y="475"/>
                  <a:pt x="1581" y="376"/>
                </a:cubicBezTo>
                <a:cubicBezTo>
                  <a:pt x="1561" y="317"/>
                  <a:pt x="1557" y="277"/>
                  <a:pt x="1504" y="242"/>
                </a:cubicBezTo>
                <a:cubicBezTo>
                  <a:pt x="1478" y="202"/>
                  <a:pt x="1471" y="209"/>
                  <a:pt x="1428" y="194"/>
                </a:cubicBezTo>
                <a:cubicBezTo>
                  <a:pt x="1409" y="197"/>
                  <a:pt x="1386" y="193"/>
                  <a:pt x="1370" y="204"/>
                </a:cubicBezTo>
                <a:cubicBezTo>
                  <a:pt x="1351" y="217"/>
                  <a:pt x="1339" y="239"/>
                  <a:pt x="1332" y="261"/>
                </a:cubicBezTo>
                <a:cubicBezTo>
                  <a:pt x="1329" y="271"/>
                  <a:pt x="1329" y="283"/>
                  <a:pt x="1322" y="290"/>
                </a:cubicBezTo>
                <a:cubicBezTo>
                  <a:pt x="1306" y="306"/>
                  <a:pt x="1280" y="311"/>
                  <a:pt x="1264" y="328"/>
                </a:cubicBezTo>
                <a:cubicBezTo>
                  <a:pt x="1258" y="335"/>
                  <a:pt x="1251" y="341"/>
                  <a:pt x="1245" y="348"/>
                </a:cubicBezTo>
                <a:cubicBezTo>
                  <a:pt x="1232" y="341"/>
                  <a:pt x="1217" y="338"/>
                  <a:pt x="1207" y="328"/>
                </a:cubicBezTo>
                <a:cubicBezTo>
                  <a:pt x="1200" y="321"/>
                  <a:pt x="1200" y="309"/>
                  <a:pt x="1197" y="300"/>
                </a:cubicBezTo>
                <a:cubicBezTo>
                  <a:pt x="1190" y="281"/>
                  <a:pt x="1184" y="261"/>
                  <a:pt x="1178" y="242"/>
                </a:cubicBezTo>
                <a:cubicBezTo>
                  <a:pt x="1175" y="232"/>
                  <a:pt x="1176" y="219"/>
                  <a:pt x="1168" y="213"/>
                </a:cubicBezTo>
                <a:cubicBezTo>
                  <a:pt x="1132" y="189"/>
                  <a:pt x="1148" y="202"/>
                  <a:pt x="1120" y="175"/>
                </a:cubicBezTo>
                <a:cubicBezTo>
                  <a:pt x="1112" y="176"/>
                  <a:pt x="1037" y="179"/>
                  <a:pt x="1015" y="194"/>
                </a:cubicBezTo>
                <a:cubicBezTo>
                  <a:pt x="946" y="240"/>
                  <a:pt x="1023" y="211"/>
                  <a:pt x="957" y="232"/>
                </a:cubicBezTo>
                <a:cubicBezTo>
                  <a:pt x="925" y="281"/>
                  <a:pt x="908" y="328"/>
                  <a:pt x="852" y="348"/>
                </a:cubicBezTo>
                <a:cubicBezTo>
                  <a:pt x="818" y="314"/>
                  <a:pt x="837" y="283"/>
                  <a:pt x="813" y="252"/>
                </a:cubicBezTo>
                <a:cubicBezTo>
                  <a:pt x="784" y="214"/>
                  <a:pt x="752" y="189"/>
                  <a:pt x="708" y="175"/>
                </a:cubicBezTo>
                <a:cubicBezTo>
                  <a:pt x="692" y="178"/>
                  <a:pt x="675" y="178"/>
                  <a:pt x="660" y="184"/>
                </a:cubicBezTo>
                <a:cubicBezTo>
                  <a:pt x="645" y="190"/>
                  <a:pt x="630" y="222"/>
                  <a:pt x="621" y="232"/>
                </a:cubicBezTo>
                <a:cubicBezTo>
                  <a:pt x="597" y="259"/>
                  <a:pt x="570" y="284"/>
                  <a:pt x="544" y="309"/>
                </a:cubicBezTo>
                <a:cubicBezTo>
                  <a:pt x="536" y="317"/>
                  <a:pt x="534" y="331"/>
                  <a:pt x="525" y="338"/>
                </a:cubicBezTo>
                <a:cubicBezTo>
                  <a:pt x="517" y="344"/>
                  <a:pt x="506" y="345"/>
                  <a:pt x="496" y="348"/>
                </a:cubicBezTo>
                <a:cubicBezTo>
                  <a:pt x="483" y="345"/>
                  <a:pt x="468" y="346"/>
                  <a:pt x="458" y="338"/>
                </a:cubicBezTo>
                <a:cubicBezTo>
                  <a:pt x="435" y="319"/>
                  <a:pt x="445" y="281"/>
                  <a:pt x="439" y="252"/>
                </a:cubicBezTo>
                <a:cubicBezTo>
                  <a:pt x="433" y="224"/>
                  <a:pt x="414" y="190"/>
                  <a:pt x="400" y="165"/>
                </a:cubicBezTo>
                <a:cubicBezTo>
                  <a:pt x="352" y="78"/>
                  <a:pt x="298" y="33"/>
                  <a:pt x="208" y="2"/>
                </a:cubicBezTo>
                <a:cubicBezTo>
                  <a:pt x="151" y="5"/>
                  <a:pt x="92" y="0"/>
                  <a:pt x="36" y="12"/>
                </a:cubicBezTo>
                <a:cubicBezTo>
                  <a:pt x="0" y="20"/>
                  <a:pt x="48" y="97"/>
                  <a:pt x="64" y="108"/>
                </a:cubicBezTo>
                <a:cubicBezTo>
                  <a:pt x="96" y="130"/>
                  <a:pt x="168" y="132"/>
                  <a:pt x="199" y="136"/>
                </a:cubicBezTo>
                <a:cubicBezTo>
                  <a:pt x="246" y="152"/>
                  <a:pt x="291" y="186"/>
                  <a:pt x="314" y="232"/>
                </a:cubicBezTo>
                <a:cubicBezTo>
                  <a:pt x="328" y="259"/>
                  <a:pt x="343" y="319"/>
                  <a:pt x="343" y="319"/>
                </a:cubicBezTo>
                <a:cubicBezTo>
                  <a:pt x="340" y="354"/>
                  <a:pt x="343" y="390"/>
                  <a:pt x="333" y="424"/>
                </a:cubicBezTo>
                <a:cubicBezTo>
                  <a:pt x="319" y="470"/>
                  <a:pt x="273" y="524"/>
                  <a:pt x="228" y="540"/>
                </a:cubicBezTo>
                <a:cubicBezTo>
                  <a:pt x="191" y="575"/>
                  <a:pt x="136" y="579"/>
                  <a:pt x="93" y="607"/>
                </a:cubicBezTo>
                <a:cubicBezTo>
                  <a:pt x="83" y="604"/>
                  <a:pt x="64" y="597"/>
                  <a:pt x="64" y="597"/>
                </a:cubicBezTo>
                <a:close/>
              </a:path>
            </a:pathLst>
          </a:custGeom>
          <a:solidFill>
            <a:srgbClr val="FFFF99"/>
          </a:solidFill>
          <a:ln w="12700">
            <a:solidFill>
              <a:schemeClr val="tx1"/>
            </a:solidFill>
            <a:round/>
            <a:headEnd type="none" w="sm" len="sm"/>
            <a:tailEnd type="none" w="sm" len="sm"/>
          </a:ln>
        </p:spPr>
        <p:txBody>
          <a:bodyPr wrap="none" anchor="ctr"/>
          <a:lstStyle/>
          <a:p>
            <a:endParaRPr lang="fr-FR"/>
          </a:p>
        </p:txBody>
      </p:sp>
      <p:sp>
        <p:nvSpPr>
          <p:cNvPr id="42000" name="Line 17"/>
          <p:cNvSpPr>
            <a:spLocks noChangeShapeType="1"/>
          </p:cNvSpPr>
          <p:nvPr/>
        </p:nvSpPr>
        <p:spPr bwMode="auto">
          <a:xfrm flipH="1" flipV="1">
            <a:off x="1625600" y="411480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42001" name="Line 18"/>
          <p:cNvSpPr>
            <a:spLocks noChangeShapeType="1"/>
          </p:cNvSpPr>
          <p:nvPr/>
        </p:nvSpPr>
        <p:spPr bwMode="auto">
          <a:xfrm flipH="1" flipV="1">
            <a:off x="3759200" y="382905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42002" name="Line 19"/>
          <p:cNvSpPr>
            <a:spLocks noChangeShapeType="1"/>
          </p:cNvSpPr>
          <p:nvPr/>
        </p:nvSpPr>
        <p:spPr bwMode="auto">
          <a:xfrm flipH="1" flipV="1">
            <a:off x="5892800" y="382905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42003" name="Line 20"/>
          <p:cNvSpPr>
            <a:spLocks noChangeShapeType="1"/>
          </p:cNvSpPr>
          <p:nvPr/>
        </p:nvSpPr>
        <p:spPr bwMode="auto">
          <a:xfrm flipH="1" flipV="1">
            <a:off x="7416800" y="382905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42004" name="Line 21"/>
          <p:cNvSpPr>
            <a:spLocks noChangeShapeType="1"/>
          </p:cNvSpPr>
          <p:nvPr/>
        </p:nvSpPr>
        <p:spPr bwMode="auto">
          <a:xfrm>
            <a:off x="3759200" y="2943225"/>
            <a:ext cx="1625600" cy="400050"/>
          </a:xfrm>
          <a:prstGeom prst="line">
            <a:avLst/>
          </a:prstGeom>
          <a:noFill/>
          <a:ln w="76200">
            <a:solidFill>
              <a:srgbClr val="FF0000"/>
            </a:solidFill>
            <a:round/>
            <a:headEnd type="none" w="sm" len="sm"/>
            <a:tailEnd type="none" w="sm" len="sm"/>
          </a:ln>
        </p:spPr>
        <p:txBody>
          <a:bodyPr wrap="none" anchor="ctr"/>
          <a:lstStyle/>
          <a:p>
            <a:endParaRPr lang="fr-FR"/>
          </a:p>
        </p:txBody>
      </p:sp>
      <p:sp>
        <p:nvSpPr>
          <p:cNvPr id="42005" name="Line 22"/>
          <p:cNvSpPr>
            <a:spLocks noChangeShapeType="1"/>
          </p:cNvSpPr>
          <p:nvPr/>
        </p:nvSpPr>
        <p:spPr bwMode="auto">
          <a:xfrm rot="-3739915">
            <a:off x="4114800" y="2787650"/>
            <a:ext cx="914400" cy="711200"/>
          </a:xfrm>
          <a:prstGeom prst="line">
            <a:avLst/>
          </a:prstGeom>
          <a:noFill/>
          <a:ln w="76200">
            <a:solidFill>
              <a:srgbClr val="FF0000"/>
            </a:solidFill>
            <a:round/>
            <a:headEnd type="none" w="sm" len="sm"/>
            <a:tailEnd type="none" w="sm" len="sm"/>
          </a:ln>
        </p:spPr>
        <p:txBody>
          <a:bodyPr wrap="none" anchor="ctr"/>
          <a:lstStyle/>
          <a:p>
            <a:endParaRPr lang="fr-FR"/>
          </a:p>
        </p:txBody>
      </p:sp>
      <p:sp>
        <p:nvSpPr>
          <p:cNvPr id="14360" name="Rectangle 24"/>
          <p:cNvSpPr>
            <a:spLocks noGrp="1" noChangeArrowheads="1"/>
          </p:cNvSpPr>
          <p:nvPr>
            <p:ph type="title"/>
          </p:nvPr>
        </p:nvSpPr>
        <p:spPr>
          <a:xfrm>
            <a:off x="685800" y="552450"/>
            <a:ext cx="7772400" cy="647700"/>
          </a:xfrm>
          <a:solidFill>
            <a:schemeClr val="accent1">
              <a:lumMod val="20000"/>
              <a:lumOff val="80000"/>
            </a:schemeClr>
          </a:solidFill>
          <a:ln>
            <a:solidFill>
              <a:schemeClr val="accent1"/>
            </a:solidFill>
          </a:ln>
        </p:spPr>
        <p:txBody>
          <a:bodyPr>
            <a:normAutofit fontScale="90000"/>
          </a:bodyPr>
          <a:lstStyle/>
          <a:p>
            <a:pPr eaLnBrk="1" fontAlgn="auto" hangingPunct="1">
              <a:spcAft>
                <a:spcPts val="0"/>
              </a:spcAft>
              <a:defRPr/>
            </a:pPr>
            <a:r>
              <a:rPr lang="fr-FR">
                <a:solidFill>
                  <a:schemeClr val="bg1"/>
                </a:solidFill>
                <a:latin typeface="Arial" charset="0"/>
              </a:rPr>
              <a:t>Diurétiques de l’anse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9772" name="Group 76"/>
          <p:cNvGraphicFramePr>
            <a:graphicFrameLocks noGrp="1"/>
          </p:cNvGraphicFramePr>
          <p:nvPr>
            <p:ph type="tbl" idx="1"/>
          </p:nvPr>
        </p:nvGraphicFramePr>
        <p:xfrm>
          <a:off x="571500" y="928688"/>
          <a:ext cx="8378825" cy="5135562"/>
        </p:xfrm>
        <a:graphic>
          <a:graphicData uri="http://schemas.openxmlformats.org/drawingml/2006/table">
            <a:tbl>
              <a:tblPr/>
              <a:tblGrid>
                <a:gridCol w="2095578"/>
                <a:gridCol w="2093850"/>
                <a:gridCol w="2095578"/>
                <a:gridCol w="2093849"/>
              </a:tblGrid>
              <a:tr h="5405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600" b="0" i="0" u="none" strike="noStrike" cap="none" normalizeH="0" baseline="0" dirty="0" smtClean="0">
                          <a:ln>
                            <a:noFill/>
                          </a:ln>
                          <a:solidFill>
                            <a:schemeClr val="tx1"/>
                          </a:solidFill>
                          <a:effectLst/>
                          <a:latin typeface="Arial" charset="0"/>
                          <a:cs typeface="Arial" charset="0"/>
                        </a:rPr>
                        <a:t>DCI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600" b="0" i="0" u="none" strike="noStrike" cap="none" normalizeH="0" baseline="0" smtClean="0">
                          <a:ln>
                            <a:noFill/>
                          </a:ln>
                          <a:solidFill>
                            <a:schemeClr val="tx1"/>
                          </a:solidFill>
                          <a:effectLst/>
                          <a:latin typeface="Arial" charset="0"/>
                          <a:cs typeface="Arial" charset="0"/>
                        </a:rPr>
                        <a:t>SPECIALITE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600" b="0" i="0" u="none" strike="noStrike" cap="none" normalizeH="0" baseline="0" smtClean="0">
                          <a:ln>
                            <a:noFill/>
                          </a:ln>
                          <a:solidFill>
                            <a:schemeClr val="tx1"/>
                          </a:solidFill>
                          <a:effectLst/>
                          <a:latin typeface="Arial" charset="0"/>
                          <a:cs typeface="Arial" charset="0"/>
                        </a:rPr>
                        <a:t>DOSAGE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600" b="0" i="0" u="none" strike="noStrike" cap="none" normalizeH="0" baseline="0" smtClean="0">
                          <a:ln>
                            <a:noFill/>
                          </a:ln>
                          <a:solidFill>
                            <a:schemeClr val="tx1"/>
                          </a:solidFill>
                          <a:effectLst/>
                          <a:latin typeface="Arial" charset="0"/>
                          <a:cs typeface="Arial" charset="0"/>
                        </a:rPr>
                        <a:t>POSOLOGIE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726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1" i="0" u="none" strike="noStrike" cap="none" normalizeH="0" baseline="0" dirty="0" smtClean="0">
                          <a:ln>
                            <a:noFill/>
                          </a:ln>
                          <a:solidFill>
                            <a:schemeClr val="tx1"/>
                          </a:solidFill>
                          <a:effectLst/>
                          <a:latin typeface="Arial" charset="0"/>
                          <a:cs typeface="Arial" charset="0"/>
                        </a:rPr>
                        <a:t>Furosémide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400" b="0" i="0" u="none" strike="noStrike" cap="none" normalizeH="0" baseline="0" dirty="0" err="1" smtClean="0">
                          <a:ln>
                            <a:noFill/>
                          </a:ln>
                          <a:solidFill>
                            <a:schemeClr val="tx1"/>
                          </a:solidFill>
                          <a:effectLst/>
                          <a:latin typeface="Arial" charset="0"/>
                          <a:cs typeface="Arial" charset="0"/>
                        </a:rPr>
                        <a:t>Lasilix</a:t>
                      </a:r>
                      <a:endParaRPr kumimoji="0" lang="fr-FR" sz="2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err="1" smtClean="0">
                          <a:ln>
                            <a:noFill/>
                          </a:ln>
                          <a:solidFill>
                            <a:schemeClr val="tx1"/>
                          </a:solidFill>
                          <a:effectLst/>
                          <a:latin typeface="Arial" charset="0"/>
                          <a:cs typeface="Arial" charset="0"/>
                        </a:rPr>
                        <a:t>Lasilix</a:t>
                      </a:r>
                      <a:r>
                        <a:rPr kumimoji="0" lang="fr-FR" sz="1200" b="0" i="0" u="none" strike="noStrike" cap="none" normalizeH="0" baseline="0" dirty="0" smtClean="0">
                          <a:ln>
                            <a:noFill/>
                          </a:ln>
                          <a:solidFill>
                            <a:schemeClr val="tx1"/>
                          </a:solidFill>
                          <a:effectLst/>
                          <a:latin typeface="Arial" charset="0"/>
                          <a:cs typeface="Arial" charset="0"/>
                        </a:rPr>
                        <a:t> faible</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err="1" smtClean="0">
                          <a:ln>
                            <a:noFill/>
                          </a:ln>
                          <a:solidFill>
                            <a:schemeClr val="tx1"/>
                          </a:solidFill>
                          <a:effectLst/>
                          <a:latin typeface="Arial" charset="0"/>
                          <a:cs typeface="Arial" charset="0"/>
                        </a:rPr>
                        <a:t>Lasilix</a:t>
                      </a:r>
                      <a:endParaRPr kumimoji="0" lang="fr-FR" sz="12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err="1" smtClean="0">
                          <a:ln>
                            <a:noFill/>
                          </a:ln>
                          <a:solidFill>
                            <a:schemeClr val="tx1"/>
                          </a:solidFill>
                          <a:effectLst/>
                          <a:latin typeface="Arial" charset="0"/>
                          <a:cs typeface="Arial" charset="0"/>
                        </a:rPr>
                        <a:t>Lasilix</a:t>
                      </a:r>
                      <a:r>
                        <a:rPr kumimoji="0" lang="fr-FR" sz="1200" b="0" i="0" u="none" strike="noStrike" cap="none" normalizeH="0" baseline="0" dirty="0" smtClean="0">
                          <a:ln>
                            <a:noFill/>
                          </a:ln>
                          <a:solidFill>
                            <a:schemeClr val="tx1"/>
                          </a:solidFill>
                          <a:effectLst/>
                          <a:latin typeface="Arial" charset="0"/>
                          <a:cs typeface="Arial" charset="0"/>
                        </a:rPr>
                        <a:t> retard</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err="1" smtClean="0">
                          <a:ln>
                            <a:noFill/>
                          </a:ln>
                          <a:solidFill>
                            <a:schemeClr val="tx1"/>
                          </a:solidFill>
                          <a:effectLst/>
                          <a:latin typeface="Arial" charset="0"/>
                          <a:cs typeface="Arial" charset="0"/>
                        </a:rPr>
                        <a:t>Lasilix</a:t>
                      </a:r>
                      <a:r>
                        <a:rPr kumimoji="0" lang="fr-FR" sz="1200" b="0" i="0" u="none" strike="noStrike" cap="none" normalizeH="0" baseline="0" dirty="0" smtClean="0">
                          <a:ln>
                            <a:noFill/>
                          </a:ln>
                          <a:solidFill>
                            <a:schemeClr val="tx1"/>
                          </a:solidFill>
                          <a:effectLst/>
                          <a:latin typeface="Arial" charset="0"/>
                          <a:cs typeface="Arial" charset="0"/>
                        </a:rPr>
                        <a:t> spéciale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sng" strike="noStrike" cap="none" normalizeH="0" baseline="0" smtClean="0">
                          <a:ln>
                            <a:noFill/>
                          </a:ln>
                          <a:solidFill>
                            <a:srgbClr val="FF3300"/>
                          </a:solidFill>
                          <a:effectLst/>
                          <a:latin typeface="Arial" charset="0"/>
                          <a:cs typeface="Arial" charset="0"/>
                        </a:rPr>
                        <a:t>Comprimés</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cs typeface="Arial" charset="0"/>
                        </a:rPr>
                        <a:t>20 mg</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cs typeface="Arial" charset="0"/>
                        </a:rPr>
                        <a:t>40mg</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cs typeface="Arial" charset="0"/>
                        </a:rPr>
                        <a:t>60mg</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cs typeface="Arial" charset="0"/>
                        </a:rPr>
                        <a:t>500mg*</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sng" strike="noStrike" cap="none" normalizeH="0" baseline="0" smtClean="0">
                          <a:ln>
                            <a:noFill/>
                          </a:ln>
                          <a:solidFill>
                            <a:srgbClr val="FF3300"/>
                          </a:solidFill>
                          <a:effectLst/>
                          <a:latin typeface="Arial" charset="0"/>
                          <a:cs typeface="Arial" charset="0"/>
                        </a:rPr>
                        <a:t>Intraveineux</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cs typeface="Arial" charset="0"/>
                        </a:rPr>
                        <a:t>2ml=20mg</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cs typeface="Arial" charset="0"/>
                        </a:rPr>
                        <a:t>25ml= 250 mg*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cs typeface="Arial" charset="0"/>
                        </a:rPr>
                        <a:t>1à2 </a:t>
                      </a:r>
                      <a:r>
                        <a:rPr kumimoji="0" lang="fr-FR" sz="1200" b="0" i="0" u="none" strike="noStrike" cap="none" normalizeH="0" baseline="0" dirty="0" err="1" smtClean="0">
                          <a:ln>
                            <a:noFill/>
                          </a:ln>
                          <a:solidFill>
                            <a:schemeClr val="tx1"/>
                          </a:solidFill>
                          <a:effectLst/>
                          <a:latin typeface="Arial" charset="0"/>
                          <a:cs typeface="Arial" charset="0"/>
                        </a:rPr>
                        <a:t>cp</a:t>
                      </a:r>
                      <a:r>
                        <a:rPr kumimoji="0" lang="fr-FR" sz="1200" b="0" i="0" u="none" strike="noStrike" cap="none" normalizeH="0" baseline="0" dirty="0" smtClean="0">
                          <a:ln>
                            <a:noFill/>
                          </a:ln>
                          <a:solidFill>
                            <a:schemeClr val="tx1"/>
                          </a:solidFill>
                          <a:effectLst/>
                          <a:latin typeface="Arial" charset="0"/>
                          <a:cs typeface="Arial" charset="0"/>
                        </a:rPr>
                        <a:t> /j</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cs typeface="Arial" charset="0"/>
                        </a:rPr>
                        <a:t>1à2 </a:t>
                      </a:r>
                      <a:r>
                        <a:rPr kumimoji="0" lang="fr-FR" sz="1200" b="0" i="0" u="none" strike="noStrike" cap="none" normalizeH="0" baseline="0" dirty="0" err="1" smtClean="0">
                          <a:ln>
                            <a:noFill/>
                          </a:ln>
                          <a:solidFill>
                            <a:schemeClr val="tx1"/>
                          </a:solidFill>
                          <a:effectLst/>
                          <a:latin typeface="Arial" charset="0"/>
                          <a:cs typeface="Arial" charset="0"/>
                        </a:rPr>
                        <a:t>cp</a:t>
                      </a:r>
                      <a:r>
                        <a:rPr kumimoji="0" lang="fr-FR" sz="1200" b="0" i="0" u="none" strike="noStrike" cap="none" normalizeH="0" baseline="0" dirty="0" smtClean="0">
                          <a:ln>
                            <a:noFill/>
                          </a:ln>
                          <a:solidFill>
                            <a:schemeClr val="tx1"/>
                          </a:solidFill>
                          <a:effectLst/>
                          <a:latin typeface="Arial" charset="0"/>
                          <a:cs typeface="Arial" charset="0"/>
                        </a:rPr>
                        <a:t> /j</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cs typeface="Arial" charset="0"/>
                        </a:rPr>
                        <a:t>1cp/j</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cs typeface="Arial" charset="0"/>
                        </a:rPr>
                        <a:t>Usage hospitalier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12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cs typeface="Arial" charset="0"/>
                        </a:rPr>
                        <a:t>40 à 120 mg/ injection</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cs typeface="Arial" charset="0"/>
                        </a:rPr>
                        <a:t>Usage hospitalier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6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1" i="0" u="none" strike="noStrike" cap="none" normalizeH="0" baseline="0" dirty="0" err="1" smtClean="0">
                          <a:ln>
                            <a:noFill/>
                          </a:ln>
                          <a:solidFill>
                            <a:schemeClr val="tx1"/>
                          </a:solidFill>
                          <a:effectLst/>
                          <a:latin typeface="Arial" charset="0"/>
                          <a:cs typeface="Arial" charset="0"/>
                        </a:rPr>
                        <a:t>Bumétamide</a:t>
                      </a:r>
                      <a:r>
                        <a:rPr kumimoji="0" lang="fr-FR" sz="2000" b="1" i="0" u="none" strike="noStrike" cap="none" normalizeH="0" baseline="0" dirty="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400" b="0" i="0" u="none" strike="noStrike" cap="none" normalizeH="0" baseline="0" dirty="0" err="1" smtClean="0">
                          <a:ln>
                            <a:noFill/>
                          </a:ln>
                          <a:solidFill>
                            <a:schemeClr val="tx1"/>
                          </a:solidFill>
                          <a:effectLst/>
                          <a:latin typeface="Arial" charset="0"/>
                          <a:cs typeface="Arial" charset="0"/>
                        </a:rPr>
                        <a:t>Burinex</a:t>
                      </a:r>
                      <a:r>
                        <a:rPr kumimoji="0" lang="fr-FR" sz="2400" b="0" i="0" u="none" strike="noStrike" cap="none" normalizeH="0" baseline="0" dirty="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sng" strike="noStrike" cap="none" normalizeH="0" baseline="0" smtClean="0">
                          <a:ln>
                            <a:noFill/>
                          </a:ln>
                          <a:solidFill>
                            <a:srgbClr val="FF3300"/>
                          </a:solidFill>
                          <a:effectLst/>
                          <a:latin typeface="Arial" charset="0"/>
                          <a:cs typeface="Arial" charset="0"/>
                        </a:rPr>
                        <a:t>Comprimés</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cs typeface="Arial" charset="0"/>
                        </a:rPr>
                        <a:t>1 mg   5 mg*</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sng" strike="noStrike" cap="none" normalizeH="0" baseline="0" smtClean="0">
                          <a:ln>
                            <a:noFill/>
                          </a:ln>
                          <a:solidFill>
                            <a:srgbClr val="FF3300"/>
                          </a:solidFill>
                          <a:effectLst/>
                          <a:latin typeface="Arial" charset="0"/>
                          <a:cs typeface="Arial" charset="0"/>
                        </a:rPr>
                        <a:t>Intraveineux  </a:t>
                      </a:r>
                      <a:r>
                        <a:rPr kumimoji="0" lang="fr-FR" sz="1200" b="0" i="0" u="none" strike="noStrike" cap="none" normalizeH="0" baseline="0" smtClean="0">
                          <a:ln>
                            <a:noFill/>
                          </a:ln>
                          <a:solidFill>
                            <a:schemeClr val="tx1"/>
                          </a:solidFill>
                          <a:effectLst/>
                          <a:latin typeface="Arial" charset="0"/>
                          <a:cs typeface="Arial" charset="0"/>
                        </a:rPr>
                        <a:t>2 mg, 5 mg*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cs typeface="Arial" charset="0"/>
                        </a:rPr>
                        <a:t>1 cp/j</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cs typeface="Arial" charset="0"/>
                        </a:rPr>
                        <a:t>1 cp/j</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smtClean="0">
                          <a:ln>
                            <a:noFill/>
                          </a:ln>
                          <a:solidFill>
                            <a:schemeClr val="tx1"/>
                          </a:solidFill>
                          <a:effectLst/>
                          <a:latin typeface="Arial" charset="0"/>
                          <a:cs typeface="Arial" charset="0"/>
                        </a:rPr>
                        <a:t>0,5 à 5 mg par injection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18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1" i="0" u="none" strike="noStrike" cap="none" normalizeH="0" baseline="0" dirty="0" err="1" smtClean="0">
                          <a:ln>
                            <a:noFill/>
                          </a:ln>
                          <a:solidFill>
                            <a:schemeClr val="tx1"/>
                          </a:solidFill>
                          <a:effectLst/>
                          <a:latin typeface="Arial" charset="0"/>
                          <a:cs typeface="Arial" charset="0"/>
                        </a:rPr>
                        <a:t>Pirétanide</a:t>
                      </a:r>
                      <a:r>
                        <a:rPr kumimoji="0" lang="fr-FR" sz="2000" b="1" i="0" u="none" strike="noStrike" cap="none" normalizeH="0" baseline="0" dirty="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400" b="0" i="0" u="none" strike="noStrike" cap="none" normalizeH="0" baseline="0" dirty="0" err="1" smtClean="0">
                          <a:ln>
                            <a:noFill/>
                          </a:ln>
                          <a:solidFill>
                            <a:schemeClr val="tx1"/>
                          </a:solidFill>
                          <a:effectLst/>
                          <a:latin typeface="Arial" charset="0"/>
                          <a:cs typeface="Arial" charset="0"/>
                        </a:rPr>
                        <a:t>Eurélix</a:t>
                      </a:r>
                      <a:r>
                        <a:rPr kumimoji="0" lang="fr-FR" sz="2400" b="0" i="0" u="none" strike="noStrike" cap="none" normalizeH="0" baseline="0" dirty="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sng" strike="noStrike" cap="none" normalizeH="0" baseline="0" dirty="0" smtClean="0">
                          <a:ln>
                            <a:noFill/>
                          </a:ln>
                          <a:solidFill>
                            <a:srgbClr val="FF3300"/>
                          </a:solidFill>
                          <a:effectLst/>
                          <a:latin typeface="Arial" charset="0"/>
                          <a:cs typeface="Arial" charset="0"/>
                        </a:rPr>
                        <a:t>Comprimés</a:t>
                      </a:r>
                      <a:endParaRPr kumimoji="0" lang="fr-FR" sz="1200" b="0" i="0" u="none" strike="noStrike" cap="none" normalizeH="0" baseline="0" dirty="0" smtClean="0">
                        <a:ln>
                          <a:noFill/>
                        </a:ln>
                        <a:solidFill>
                          <a:srgbClr val="FF3300"/>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cs typeface="Arial" charset="0"/>
                        </a:rPr>
                        <a:t>6 mg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200" b="0" i="0" u="none" strike="noStrike" cap="none" normalizeH="0" baseline="0" dirty="0" smtClean="0">
                          <a:ln>
                            <a:noFill/>
                          </a:ln>
                          <a:solidFill>
                            <a:schemeClr val="tx1"/>
                          </a:solidFill>
                          <a:effectLst/>
                          <a:latin typeface="Arial" charset="0"/>
                          <a:cs typeface="Arial" charset="0"/>
                        </a:rPr>
                        <a:t>1 cp/ j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37" name="ZoneTexte 2"/>
          <p:cNvSpPr txBox="1">
            <a:spLocks noChangeArrowheads="1"/>
          </p:cNvSpPr>
          <p:nvPr/>
        </p:nvSpPr>
        <p:spPr bwMode="auto">
          <a:xfrm>
            <a:off x="0" y="214313"/>
            <a:ext cx="9144000" cy="461962"/>
          </a:xfrm>
          <a:prstGeom prst="rect">
            <a:avLst/>
          </a:prstGeom>
          <a:noFill/>
          <a:ln w="9525">
            <a:noFill/>
            <a:miter lim="800000"/>
            <a:headEnd/>
            <a:tailEnd/>
          </a:ln>
        </p:spPr>
        <p:txBody>
          <a:bodyPr>
            <a:spAutoFit/>
          </a:bodyPr>
          <a:lstStyle/>
          <a:p>
            <a:pPr algn="ctr"/>
            <a:r>
              <a:rPr lang="fr-FR" sz="2400" b="1"/>
              <a:t>Diurétiques de l’anse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44450"/>
            <a:ext cx="7772400" cy="914400"/>
          </a:xfrm>
        </p:spPr>
        <p:txBody>
          <a:bodyPr/>
          <a:lstStyle/>
          <a:p>
            <a:pPr algn="ctr">
              <a:defRPr/>
            </a:pPr>
            <a:r>
              <a:rPr lang="fr-FR" b="1" dirty="0" smtClean="0"/>
              <a:t>Introduction </a:t>
            </a:r>
            <a:endParaRPr lang="fr-FR" b="1" dirty="0"/>
          </a:p>
        </p:txBody>
      </p:sp>
      <p:sp>
        <p:nvSpPr>
          <p:cNvPr id="16387" name="Espace réservé du contenu 2"/>
          <p:cNvSpPr>
            <a:spLocks noGrp="1"/>
          </p:cNvSpPr>
          <p:nvPr>
            <p:ph idx="1"/>
          </p:nvPr>
        </p:nvSpPr>
        <p:spPr>
          <a:xfrm>
            <a:off x="395288" y="1052513"/>
            <a:ext cx="8291512" cy="5616575"/>
          </a:xfrm>
        </p:spPr>
        <p:txBody>
          <a:bodyPr/>
          <a:lstStyle/>
          <a:p>
            <a:pPr>
              <a:buFont typeface="Wingdings" pitchFamily="2" charset="2"/>
              <a:buChar char="q"/>
            </a:pPr>
            <a:r>
              <a:rPr lang="fr-FR" sz="2000" b="1" smtClean="0"/>
              <a:t>Un  diurétique  est  une  substance  qui  entraîne  une  </a:t>
            </a:r>
            <a:r>
              <a:rPr lang="fr-FR" sz="2000" b="1" u="sng" smtClean="0">
                <a:solidFill>
                  <a:srgbClr val="FFFF00"/>
                </a:solidFill>
              </a:rPr>
              <a:t>augmentation  de  l’élimination  urinaire  de sodium et par conséquent une augmentation de l’élimination de l’eau</a:t>
            </a:r>
            <a:r>
              <a:rPr lang="fr-FR" sz="2000" b="1" u="sng" smtClean="0"/>
              <a:t> </a:t>
            </a:r>
            <a:r>
              <a:rPr lang="fr-FR" sz="2000" b="1" smtClean="0"/>
              <a:t> puisque les mouvements de l’eau sont en grande partie dépendants des mouvements du sodium. </a:t>
            </a:r>
          </a:p>
          <a:p>
            <a:pPr>
              <a:buFont typeface="Wingdings" pitchFamily="2" charset="2"/>
              <a:buChar char="q"/>
            </a:pPr>
            <a:r>
              <a:rPr lang="fr-FR" sz="2000" b="1" smtClean="0"/>
              <a:t>Les diurétiques sont utilisés en médecine pour augmenter l'excrétion de l'eau par le </a:t>
            </a:r>
            <a:r>
              <a:rPr lang="fr-FR" sz="2000" b="1" smtClean="0">
                <a:hlinkClick r:id="rId2"/>
              </a:rPr>
              <a:t>rein</a:t>
            </a:r>
            <a:r>
              <a:rPr lang="fr-FR" sz="2000" b="1" smtClean="0"/>
              <a:t>. </a:t>
            </a:r>
          </a:p>
          <a:p>
            <a:pPr>
              <a:buFont typeface="Wingdings" pitchFamily="2" charset="2"/>
              <a:buChar char="q"/>
            </a:pPr>
            <a:r>
              <a:rPr lang="fr-FR" sz="2000" b="1" smtClean="0"/>
              <a:t>Ils sont préconisés essentiellement en cas d'</a:t>
            </a:r>
            <a:r>
              <a:rPr lang="fr-FR" sz="2000" b="1" smtClean="0">
                <a:hlinkClick r:id="rId3"/>
              </a:rPr>
              <a:t>hypertension artérielle</a:t>
            </a:r>
            <a:r>
              <a:rPr lang="fr-FR" sz="2000" b="1" smtClean="0"/>
              <a:t>, d'</a:t>
            </a:r>
            <a:r>
              <a:rPr lang="fr-FR" sz="2000" b="1" smtClean="0">
                <a:hlinkClick r:id="rId4"/>
              </a:rPr>
              <a:t>insuffisance cardiaque</a:t>
            </a:r>
            <a:r>
              <a:rPr lang="fr-FR" sz="2000" b="1" smtClean="0"/>
              <a:t> ou de pathologies rénales. </a:t>
            </a:r>
          </a:p>
          <a:p>
            <a:pPr>
              <a:buFont typeface="Wingdings" pitchFamily="2" charset="2"/>
              <a:buChar char="q"/>
            </a:pPr>
            <a:r>
              <a:rPr lang="fr-FR" sz="2000" b="1" smtClean="0"/>
              <a:t>Il existe des diurétiques naturels comme le </a:t>
            </a:r>
            <a:r>
              <a:rPr lang="fr-FR" sz="2000" b="1" smtClean="0">
                <a:hlinkClick r:id="rId5"/>
              </a:rPr>
              <a:t>thé vert</a:t>
            </a:r>
            <a:r>
              <a:rPr lang="fr-FR" sz="2000" b="1" smtClean="0"/>
              <a:t>, le pissenlit, l'ortie ou le vinaigre de cidre. </a:t>
            </a:r>
          </a:p>
          <a:p>
            <a:pPr>
              <a:buFont typeface="Wingdings" pitchFamily="2" charset="2"/>
              <a:buChar char="q"/>
            </a:pPr>
            <a:r>
              <a:rPr lang="fr-FR" sz="2000" b="1" smtClean="0"/>
              <a:t>On distingue plusieurs classes de diurétiques selon leur mécanisme d'action au niveau du rein, et le choix de la classe dépend des pathologies en cause. </a:t>
            </a:r>
          </a:p>
          <a:p>
            <a:pPr>
              <a:buFont typeface="Wingdings" pitchFamily="2" charset="2"/>
              <a:buChar char="q"/>
            </a:pPr>
            <a:r>
              <a:rPr lang="fr-FR" sz="2000" b="1" smtClean="0"/>
              <a:t>Compte-tenu de leurs effets, une surveillance médicale au long cours est nécessaire en cas d'utilisation de ces traitements.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0" y="1143000"/>
            <a:ext cx="9144000" cy="5500688"/>
          </a:xfrm>
        </p:spPr>
        <p:txBody>
          <a:bodyPr/>
          <a:lstStyle/>
          <a:p>
            <a:pPr eaLnBrk="1" hangingPunct="1">
              <a:lnSpc>
                <a:spcPct val="80000"/>
              </a:lnSpc>
              <a:buFont typeface="Wingdings" pitchFamily="2" charset="2"/>
              <a:buChar char="§"/>
            </a:pPr>
            <a:r>
              <a:rPr lang="fr-FR" sz="2400" smtClean="0">
                <a:solidFill>
                  <a:schemeClr val="accent2"/>
                </a:solidFill>
              </a:rPr>
              <a:t> </a:t>
            </a:r>
          </a:p>
          <a:p>
            <a:pPr lvl="1" eaLnBrk="1" hangingPunct="1">
              <a:lnSpc>
                <a:spcPct val="80000"/>
              </a:lnSpc>
              <a:buFont typeface="Wingdings" pitchFamily="2" charset="2"/>
              <a:buChar char="§"/>
            </a:pPr>
            <a:r>
              <a:rPr lang="fr-FR" sz="2400" smtClean="0">
                <a:cs typeface="Arial" charset="0"/>
              </a:rPr>
              <a:t>Site d’action: </a:t>
            </a:r>
            <a:r>
              <a:rPr lang="fr-FR" sz="2400" b="1" smtClean="0">
                <a:solidFill>
                  <a:srgbClr val="FFFF00"/>
                </a:solidFill>
                <a:cs typeface="Arial" charset="0"/>
              </a:rPr>
              <a:t>tube contourné distal</a:t>
            </a:r>
          </a:p>
          <a:p>
            <a:pPr lvl="1" eaLnBrk="1" hangingPunct="1">
              <a:lnSpc>
                <a:spcPct val="80000"/>
              </a:lnSpc>
              <a:buFont typeface="Wingdings" pitchFamily="2" charset="2"/>
              <a:buChar char="§"/>
            </a:pPr>
            <a:r>
              <a:rPr lang="fr-FR" sz="2400" smtClean="0"/>
              <a:t>Dérivés du benzothiazide</a:t>
            </a:r>
          </a:p>
          <a:p>
            <a:pPr lvl="1" eaLnBrk="1" hangingPunct="1">
              <a:lnSpc>
                <a:spcPct val="80000"/>
              </a:lnSpc>
              <a:buFont typeface="Wingdings" pitchFamily="2" charset="2"/>
              <a:buChar char="§"/>
            </a:pPr>
            <a:r>
              <a:rPr lang="fr-FR" sz="2400" smtClean="0">
                <a:cs typeface="Arial" charset="0"/>
              </a:rPr>
              <a:t>Inhibent la réabsorption du Na+ des H+et K+</a:t>
            </a:r>
          </a:p>
          <a:p>
            <a:pPr lvl="4" eaLnBrk="1" hangingPunct="1">
              <a:lnSpc>
                <a:spcPct val="80000"/>
              </a:lnSpc>
              <a:buFont typeface="Wingdings" pitchFamily="2" charset="2"/>
              <a:buChar char="§"/>
            </a:pPr>
            <a:r>
              <a:rPr lang="fr-FR" sz="2400" smtClean="0">
                <a:cs typeface="Arial" charset="0"/>
              </a:rPr>
              <a:t> ↑ excrétion Na+,Cl-,K+,HCO3-,Mg++</a:t>
            </a:r>
          </a:p>
          <a:p>
            <a:pPr lvl="4" eaLnBrk="1" hangingPunct="1">
              <a:lnSpc>
                <a:spcPct val="80000"/>
              </a:lnSpc>
              <a:buFont typeface="Wingdings" pitchFamily="2" charset="2"/>
              <a:buChar char="§"/>
            </a:pPr>
            <a:r>
              <a:rPr lang="fr-FR" sz="2400" smtClean="0">
                <a:cs typeface="Arial" charset="0"/>
              </a:rPr>
              <a:t>  élévation de la diurèse </a:t>
            </a:r>
          </a:p>
          <a:p>
            <a:pPr lvl="1" eaLnBrk="1" hangingPunct="1">
              <a:lnSpc>
                <a:spcPct val="80000"/>
              </a:lnSpc>
              <a:buFont typeface="Wingdings" pitchFamily="2" charset="2"/>
              <a:buChar char="§"/>
            </a:pPr>
            <a:r>
              <a:rPr lang="fr-FR" sz="2400" smtClean="0">
                <a:cs typeface="Arial" charset="0"/>
              </a:rPr>
              <a:t>Action mois rapide que les diurétiques de l’anse, </a:t>
            </a:r>
            <a:r>
              <a:rPr lang="fr-FR" sz="2400" smtClean="0"/>
              <a:t>délai d'action est d'une à deux heures</a:t>
            </a:r>
          </a:p>
          <a:p>
            <a:pPr lvl="1" eaLnBrk="1" hangingPunct="1">
              <a:lnSpc>
                <a:spcPct val="80000"/>
              </a:lnSpc>
              <a:buFont typeface="Wingdings" pitchFamily="2" charset="2"/>
              <a:buChar char="§"/>
            </a:pPr>
            <a:r>
              <a:rPr lang="fr-FR" sz="2400" smtClean="0"/>
              <a:t>Durée d'action, plus longue que celle des diurétiques de l'anse, entre 6 et 24 h voir meme 48 à 72 heures </a:t>
            </a:r>
          </a:p>
          <a:p>
            <a:pPr lvl="1" eaLnBrk="1" hangingPunct="1">
              <a:lnSpc>
                <a:spcPct val="80000"/>
              </a:lnSpc>
              <a:buFont typeface="Wingdings" pitchFamily="2" charset="2"/>
              <a:buChar char="§"/>
            </a:pPr>
            <a:endParaRPr lang="fr-FR" sz="2400" smtClean="0">
              <a:cs typeface="Arial" charset="0"/>
            </a:endParaRPr>
          </a:p>
          <a:p>
            <a:pPr lvl="1" eaLnBrk="1" hangingPunct="1">
              <a:lnSpc>
                <a:spcPct val="80000"/>
              </a:lnSpc>
              <a:buFont typeface="Wingdings" pitchFamily="2" charset="2"/>
              <a:buChar char="§"/>
            </a:pPr>
            <a:r>
              <a:rPr lang="fr-FR" sz="2400" smtClean="0">
                <a:cs typeface="Arial" charset="0"/>
              </a:rPr>
              <a:t>Inefficacité en cas d’insuffisance rénale, </a:t>
            </a:r>
            <a:r>
              <a:rPr lang="fr-FR" sz="2400" smtClean="0"/>
              <a:t>contrairement aux diurétiques de l'anse</a:t>
            </a:r>
            <a:endParaRPr lang="fr-FR" sz="2400" smtClean="0">
              <a:cs typeface="Arial" charset="0"/>
            </a:endParaRPr>
          </a:p>
        </p:txBody>
      </p:sp>
      <p:sp>
        <p:nvSpPr>
          <p:cNvPr id="48131" name="Rectangle 2"/>
          <p:cNvSpPr>
            <a:spLocks noChangeArrowheads="1"/>
          </p:cNvSpPr>
          <p:nvPr/>
        </p:nvSpPr>
        <p:spPr bwMode="auto">
          <a:xfrm>
            <a:off x="0" y="214313"/>
            <a:ext cx="9144000" cy="1077912"/>
          </a:xfrm>
          <a:prstGeom prst="rect">
            <a:avLst/>
          </a:prstGeom>
          <a:noFill/>
          <a:ln w="9525">
            <a:noFill/>
            <a:miter lim="800000"/>
            <a:headEnd/>
            <a:tailEnd/>
          </a:ln>
        </p:spPr>
        <p:txBody>
          <a:bodyPr>
            <a:spAutoFit/>
          </a:bodyPr>
          <a:lstStyle/>
          <a:p>
            <a:pPr algn="ctr">
              <a:defRPr/>
            </a:pPr>
            <a:r>
              <a:rPr lang="fr-FR" sz="3200" dirty="0">
                <a:solidFill>
                  <a:schemeClr val="tx2">
                    <a:lumMod val="25000"/>
                  </a:schemeClr>
                </a:solidFill>
                <a:latin typeface="Arial" pitchFamily="34" charset="0"/>
                <a:cs typeface="Arial" pitchFamily="34" charset="0"/>
              </a:rPr>
              <a:t>Diurétiques hypokaliémiants</a:t>
            </a:r>
            <a:endParaRPr lang="fr-FR" sz="3200" b="1" dirty="0">
              <a:solidFill>
                <a:schemeClr val="accent2"/>
              </a:solidFill>
              <a:latin typeface="Arial" pitchFamily="34" charset="0"/>
              <a:cs typeface="Arial" pitchFamily="34" charset="0"/>
            </a:endParaRPr>
          </a:p>
          <a:p>
            <a:pPr algn="ctr">
              <a:defRPr/>
            </a:pPr>
            <a:r>
              <a:rPr lang="fr-FR" sz="3200" b="1" dirty="0">
                <a:solidFill>
                  <a:srgbClr val="FFC000"/>
                </a:solidFill>
                <a:latin typeface="Arial" pitchFamily="34" charset="0"/>
                <a:cs typeface="Arial" pitchFamily="34" charset="0"/>
              </a:rPr>
              <a:t>2.Les diurétiques thiazidiques et apparentés</a:t>
            </a:r>
            <a:endParaRPr lang="fr-FR" sz="3200" dirty="0">
              <a:solidFill>
                <a:srgbClr val="FFC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925" y="44450"/>
            <a:ext cx="8424863" cy="914400"/>
          </a:xfrm>
        </p:spPr>
        <p:txBody>
          <a:bodyPr/>
          <a:lstStyle/>
          <a:p>
            <a:pPr>
              <a:defRPr/>
            </a:pPr>
            <a:r>
              <a:rPr lang="fr-FR" sz="2800" b="1" dirty="0" smtClean="0"/>
              <a:t>Mode d’action des diurétiques thiazidiques</a:t>
            </a:r>
            <a:r>
              <a:rPr lang="fr-FR" sz="2800" dirty="0" smtClean="0"/>
              <a:t/>
            </a:r>
            <a:br>
              <a:rPr lang="fr-FR" sz="2800" dirty="0" smtClean="0"/>
            </a:br>
            <a:endParaRPr lang="fr-FR" dirty="0"/>
          </a:p>
        </p:txBody>
      </p:sp>
      <p:sp>
        <p:nvSpPr>
          <p:cNvPr id="45059" name="Espace réservé du contenu 2"/>
          <p:cNvSpPr>
            <a:spLocks noGrp="1"/>
          </p:cNvSpPr>
          <p:nvPr>
            <p:ph idx="1"/>
          </p:nvPr>
        </p:nvSpPr>
        <p:spPr>
          <a:xfrm>
            <a:off x="179388" y="1628775"/>
            <a:ext cx="3529012" cy="5040313"/>
          </a:xfrm>
        </p:spPr>
        <p:txBody>
          <a:bodyPr/>
          <a:lstStyle/>
          <a:p>
            <a:pPr>
              <a:buFont typeface="Wingdings" pitchFamily="2" charset="2"/>
              <a:buNone/>
            </a:pPr>
            <a:r>
              <a:rPr lang="fr-FR" sz="2000" smtClean="0"/>
              <a:t>• Les </a:t>
            </a:r>
            <a:r>
              <a:rPr lang="fr-FR" sz="2000" smtClean="0">
                <a:solidFill>
                  <a:srgbClr val="FFFF00"/>
                </a:solidFill>
              </a:rPr>
              <a:t>diurétiques thiazidiques et apparentés </a:t>
            </a:r>
            <a:r>
              <a:rPr lang="fr-FR" sz="2000" b="1" smtClean="0"/>
              <a:t>inhibent directement la réabsorption de NaCl par compétition avec le site Cl du co-transporteur</a:t>
            </a:r>
            <a:r>
              <a:rPr lang="fr-FR" sz="2000" smtClean="0"/>
              <a:t>. </a:t>
            </a:r>
            <a:r>
              <a:rPr lang="fr-FR" sz="2000" b="1" smtClean="0"/>
              <a:t>Ils stimulent indirectement la réabsorption de calcium</a:t>
            </a:r>
            <a:r>
              <a:rPr lang="fr-FR" sz="2000" smtClean="0"/>
              <a:t> (augmentation de la réabsorption tubulaire proximale parallèle à celle du Na).</a:t>
            </a:r>
          </a:p>
          <a:p>
            <a:pPr>
              <a:buFont typeface="Wingdings" pitchFamily="2" charset="2"/>
              <a:buNone/>
            </a:pPr>
            <a:r>
              <a:rPr lang="fr-FR" sz="2000" smtClean="0"/>
              <a:t>• Leur effet est faible ; ils permettent une </a:t>
            </a:r>
            <a:r>
              <a:rPr lang="fr-FR" sz="2000" b="1" smtClean="0"/>
              <a:t>excrétion de 5 à 10 % du sodium filtré</a:t>
            </a:r>
            <a:r>
              <a:rPr lang="fr-FR" sz="2000" smtClean="0"/>
              <a:t>.</a:t>
            </a:r>
          </a:p>
          <a:p>
            <a:pPr>
              <a:buFont typeface="Wingdings" pitchFamily="2" charset="2"/>
              <a:buNone/>
            </a:pPr>
            <a:endParaRPr lang="fr-FR" sz="2000" smtClean="0"/>
          </a:p>
        </p:txBody>
      </p:sp>
      <p:pic>
        <p:nvPicPr>
          <p:cNvPr id="45060" name="Image 3" descr="http://www.cuen.fr/umvf/IMG/gif/DIU-FIG4.gif"/>
          <p:cNvPicPr>
            <a:picLocks noChangeAspect="1" noChangeArrowheads="1"/>
          </p:cNvPicPr>
          <p:nvPr/>
        </p:nvPicPr>
        <p:blipFill>
          <a:blip r:embed="rId2" cstate="print"/>
          <a:srcRect/>
          <a:stretch>
            <a:fillRect/>
          </a:stretch>
        </p:blipFill>
        <p:spPr bwMode="auto">
          <a:xfrm>
            <a:off x="3924300" y="1700213"/>
            <a:ext cx="5087938" cy="3384550"/>
          </a:xfrm>
          <a:prstGeom prst="rect">
            <a:avLst/>
          </a:prstGeom>
          <a:noFill/>
          <a:ln w="9525">
            <a:noFill/>
            <a:miter lim="800000"/>
            <a:headEnd/>
            <a:tailEnd/>
          </a:ln>
        </p:spPr>
      </p:pic>
      <p:sp>
        <p:nvSpPr>
          <p:cNvPr id="45061" name="Rectangle 4"/>
          <p:cNvSpPr>
            <a:spLocks noChangeArrowheads="1"/>
          </p:cNvSpPr>
          <p:nvPr/>
        </p:nvSpPr>
        <p:spPr bwMode="auto">
          <a:xfrm>
            <a:off x="179388" y="633413"/>
            <a:ext cx="8713787" cy="646112"/>
          </a:xfrm>
          <a:prstGeom prst="rect">
            <a:avLst/>
          </a:prstGeom>
          <a:noFill/>
          <a:ln w="9525">
            <a:noFill/>
            <a:miter lim="800000"/>
            <a:headEnd/>
            <a:tailEnd/>
          </a:ln>
        </p:spPr>
        <p:txBody>
          <a:bodyPr>
            <a:spAutoFit/>
          </a:bodyPr>
          <a:lstStyle/>
          <a:p>
            <a:pPr>
              <a:buFont typeface="Wingdings" pitchFamily="2" charset="2"/>
              <a:buNone/>
            </a:pPr>
            <a:r>
              <a:rPr lang="fr-FR"/>
              <a:t>• Au niveau du tube distal l’entrée dans la cellule du sodium filtré est médiée par un </a:t>
            </a:r>
            <a:r>
              <a:rPr lang="fr-FR" b="1"/>
              <a:t>co-transporteur NaCl</a:t>
            </a:r>
            <a:r>
              <a:rPr lang="fr-F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800" dirty="0" smtClean="0"/>
              <a:t>Figure 4 : Mode d’action des </a:t>
            </a:r>
            <a:r>
              <a:rPr lang="fr-FR" sz="2800" dirty="0" err="1" smtClean="0"/>
              <a:t>thiazides</a:t>
            </a:r>
            <a:r>
              <a:rPr lang="fr-FR" sz="2800" dirty="0" smtClean="0"/>
              <a:t/>
            </a:r>
            <a:br>
              <a:rPr lang="fr-FR" sz="2800" dirty="0" smtClean="0"/>
            </a:br>
            <a:endParaRPr lang="fr-FR" sz="2800" dirty="0"/>
          </a:p>
        </p:txBody>
      </p:sp>
      <p:sp>
        <p:nvSpPr>
          <p:cNvPr id="46083" name="Espace réservé du contenu 2"/>
          <p:cNvSpPr>
            <a:spLocks noGrp="1"/>
          </p:cNvSpPr>
          <p:nvPr>
            <p:ph idx="1"/>
          </p:nvPr>
        </p:nvSpPr>
        <p:spPr>
          <a:xfrm>
            <a:off x="827088" y="5805488"/>
            <a:ext cx="7772400" cy="792162"/>
          </a:xfrm>
        </p:spPr>
        <p:txBody>
          <a:bodyPr/>
          <a:lstStyle/>
          <a:p>
            <a:r>
              <a:rPr lang="fr-FR" sz="1800" i="1" smtClean="0"/>
              <a:t>Thiazides (TZD) (hydrochlorothiazide, indapamide) :</a:t>
            </a:r>
            <a:br>
              <a:rPr lang="fr-FR" sz="1800" i="1" smtClean="0"/>
            </a:br>
            <a:r>
              <a:rPr lang="fr-FR" sz="1800" i="1" smtClean="0"/>
              <a:t>– bloquent le co-transporteur Na-Cl à son site anionique.</a:t>
            </a:r>
            <a:endParaRPr lang="fr-FR" sz="1800" smtClean="0"/>
          </a:p>
        </p:txBody>
      </p:sp>
      <p:pic>
        <p:nvPicPr>
          <p:cNvPr id="46084" name="Image 3" descr="http://www.cuen.fr/umvf/IMG/gif/DIU-FIG4.gif"/>
          <p:cNvPicPr>
            <a:picLocks noChangeAspect="1" noChangeArrowheads="1"/>
          </p:cNvPicPr>
          <p:nvPr/>
        </p:nvPicPr>
        <p:blipFill>
          <a:blip r:embed="rId2" cstate="print"/>
          <a:srcRect/>
          <a:stretch>
            <a:fillRect/>
          </a:stretch>
        </p:blipFill>
        <p:spPr bwMode="auto">
          <a:xfrm>
            <a:off x="1371600" y="1484313"/>
            <a:ext cx="6296025" cy="418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ChangeArrowheads="1"/>
          </p:cNvSpPr>
          <p:nvPr/>
        </p:nvSpPr>
        <p:spPr bwMode="auto">
          <a:xfrm>
            <a:off x="1930400" y="257175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47107" name="AutoShape 3"/>
          <p:cNvSpPr>
            <a:spLocks noChangeArrowheads="1"/>
          </p:cNvSpPr>
          <p:nvPr/>
        </p:nvSpPr>
        <p:spPr bwMode="auto">
          <a:xfrm>
            <a:off x="3759200" y="257175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47108" name="AutoShape 4"/>
          <p:cNvSpPr>
            <a:spLocks noChangeArrowheads="1"/>
          </p:cNvSpPr>
          <p:nvPr/>
        </p:nvSpPr>
        <p:spPr bwMode="auto">
          <a:xfrm>
            <a:off x="5384800" y="2571750"/>
            <a:ext cx="1524000" cy="914400"/>
          </a:xfrm>
          <a:prstGeom prst="upArrowCallout">
            <a:avLst>
              <a:gd name="adj1" fmla="val 25000"/>
              <a:gd name="adj2" fmla="val 25000"/>
              <a:gd name="adj3" fmla="val 17778"/>
              <a:gd name="adj4" fmla="val 66667"/>
            </a:avLst>
          </a:prstGeom>
          <a:solidFill>
            <a:srgbClr val="FF7C80"/>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47109" name="AutoShape 5"/>
          <p:cNvSpPr>
            <a:spLocks noChangeArrowheads="1"/>
          </p:cNvSpPr>
          <p:nvPr/>
        </p:nvSpPr>
        <p:spPr bwMode="auto">
          <a:xfrm>
            <a:off x="7112000" y="257175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47110" name="Text Box 7"/>
          <p:cNvSpPr txBox="1">
            <a:spLocks noChangeArrowheads="1"/>
          </p:cNvSpPr>
          <p:nvPr/>
        </p:nvSpPr>
        <p:spPr bwMode="auto">
          <a:xfrm>
            <a:off x="2347913" y="2865438"/>
            <a:ext cx="700087"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65%</a:t>
            </a:r>
          </a:p>
          <a:p>
            <a:pPr algn="ctr"/>
            <a:r>
              <a:rPr lang="fr-FR" sz="2000" b="1">
                <a:solidFill>
                  <a:schemeClr val="bg1"/>
                </a:solidFill>
              </a:rPr>
              <a:t>TCP</a:t>
            </a:r>
          </a:p>
        </p:txBody>
      </p:sp>
      <p:sp>
        <p:nvSpPr>
          <p:cNvPr id="47111" name="Text Box 8"/>
          <p:cNvSpPr txBox="1">
            <a:spLocks noChangeArrowheads="1"/>
          </p:cNvSpPr>
          <p:nvPr/>
        </p:nvSpPr>
        <p:spPr bwMode="auto">
          <a:xfrm>
            <a:off x="4084638" y="2865438"/>
            <a:ext cx="884237"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30%</a:t>
            </a:r>
          </a:p>
          <a:p>
            <a:pPr algn="ctr"/>
            <a:r>
              <a:rPr lang="fr-FR" sz="2000" b="1">
                <a:solidFill>
                  <a:schemeClr val="bg1"/>
                </a:solidFill>
              </a:rPr>
              <a:t>Henlé</a:t>
            </a:r>
          </a:p>
        </p:txBody>
      </p:sp>
      <p:sp>
        <p:nvSpPr>
          <p:cNvPr id="47112" name="Text Box 9"/>
          <p:cNvSpPr txBox="1">
            <a:spLocks noChangeArrowheads="1"/>
          </p:cNvSpPr>
          <p:nvPr/>
        </p:nvSpPr>
        <p:spPr bwMode="auto">
          <a:xfrm>
            <a:off x="5795963" y="2865438"/>
            <a:ext cx="712787"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8%</a:t>
            </a:r>
          </a:p>
          <a:p>
            <a:pPr algn="ctr"/>
            <a:r>
              <a:rPr lang="fr-FR" sz="2000" b="1">
                <a:solidFill>
                  <a:schemeClr val="bg1"/>
                </a:solidFill>
              </a:rPr>
              <a:t>TCD</a:t>
            </a:r>
          </a:p>
        </p:txBody>
      </p:sp>
      <p:sp>
        <p:nvSpPr>
          <p:cNvPr id="47113" name="Text Box 10"/>
          <p:cNvSpPr txBox="1">
            <a:spLocks noChangeArrowheads="1"/>
          </p:cNvSpPr>
          <p:nvPr/>
        </p:nvSpPr>
        <p:spPr bwMode="auto">
          <a:xfrm>
            <a:off x="7415213" y="2865438"/>
            <a:ext cx="925512"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1-25%</a:t>
            </a:r>
          </a:p>
          <a:p>
            <a:pPr algn="ctr"/>
            <a:r>
              <a:rPr lang="fr-FR" sz="2000" b="1">
                <a:solidFill>
                  <a:schemeClr val="bg1"/>
                </a:solidFill>
              </a:rPr>
              <a:t>CC</a:t>
            </a:r>
          </a:p>
        </p:txBody>
      </p:sp>
      <p:sp>
        <p:nvSpPr>
          <p:cNvPr id="47114" name="Text Box 11"/>
          <p:cNvSpPr txBox="1">
            <a:spLocks noChangeArrowheads="1"/>
          </p:cNvSpPr>
          <p:nvPr/>
        </p:nvSpPr>
        <p:spPr bwMode="auto">
          <a:xfrm>
            <a:off x="1117600" y="4721225"/>
            <a:ext cx="839788"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100%</a:t>
            </a:r>
          </a:p>
        </p:txBody>
      </p:sp>
      <p:sp>
        <p:nvSpPr>
          <p:cNvPr id="47115" name="Text Box 12"/>
          <p:cNvSpPr txBox="1">
            <a:spLocks noChangeArrowheads="1"/>
          </p:cNvSpPr>
          <p:nvPr/>
        </p:nvSpPr>
        <p:spPr bwMode="auto">
          <a:xfrm>
            <a:off x="3243263" y="4457700"/>
            <a:ext cx="696912"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40%</a:t>
            </a:r>
          </a:p>
        </p:txBody>
      </p:sp>
      <p:sp>
        <p:nvSpPr>
          <p:cNvPr id="47116" name="Text Box 13"/>
          <p:cNvSpPr txBox="1">
            <a:spLocks noChangeArrowheads="1"/>
          </p:cNvSpPr>
          <p:nvPr/>
        </p:nvSpPr>
        <p:spPr bwMode="auto">
          <a:xfrm>
            <a:off x="5376863" y="4457700"/>
            <a:ext cx="696912"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15%</a:t>
            </a:r>
          </a:p>
        </p:txBody>
      </p:sp>
      <p:sp>
        <p:nvSpPr>
          <p:cNvPr id="47117" name="Text Box 14"/>
          <p:cNvSpPr txBox="1">
            <a:spLocks noChangeArrowheads="1"/>
          </p:cNvSpPr>
          <p:nvPr/>
        </p:nvSpPr>
        <p:spPr bwMode="auto">
          <a:xfrm>
            <a:off x="6884988" y="4457700"/>
            <a:ext cx="555625"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2%</a:t>
            </a:r>
          </a:p>
        </p:txBody>
      </p:sp>
      <p:sp>
        <p:nvSpPr>
          <p:cNvPr id="47118" name="Text Box 15"/>
          <p:cNvSpPr txBox="1">
            <a:spLocks noChangeArrowheads="1"/>
          </p:cNvSpPr>
          <p:nvPr/>
        </p:nvSpPr>
        <p:spPr bwMode="auto">
          <a:xfrm>
            <a:off x="8104188" y="4503738"/>
            <a:ext cx="555625"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1%</a:t>
            </a:r>
          </a:p>
        </p:txBody>
      </p:sp>
      <p:sp>
        <p:nvSpPr>
          <p:cNvPr id="47119" name="Freeform 16"/>
          <p:cNvSpPr>
            <a:spLocks/>
          </p:cNvSpPr>
          <p:nvPr/>
        </p:nvSpPr>
        <p:spPr bwMode="auto">
          <a:xfrm>
            <a:off x="757238" y="3427413"/>
            <a:ext cx="7512050" cy="1658937"/>
          </a:xfrm>
          <a:custGeom>
            <a:avLst/>
            <a:gdLst>
              <a:gd name="T0" fmla="*/ 2147483647 w 3549"/>
              <a:gd name="T1" fmla="*/ 2147483647 h 1394"/>
              <a:gd name="T2" fmla="*/ 2147483647 w 3549"/>
              <a:gd name="T3" fmla="*/ 2147483647 h 1394"/>
              <a:gd name="T4" fmla="*/ 2147483647 w 3549"/>
              <a:gd name="T5" fmla="*/ 2147483647 h 1394"/>
              <a:gd name="T6" fmla="*/ 2147483647 w 3549"/>
              <a:gd name="T7" fmla="*/ 2147483647 h 1394"/>
              <a:gd name="T8" fmla="*/ 2147483647 w 3549"/>
              <a:gd name="T9" fmla="*/ 2147483647 h 1394"/>
              <a:gd name="T10" fmla="*/ 2147483647 w 3549"/>
              <a:gd name="T11" fmla="*/ 2147483647 h 1394"/>
              <a:gd name="T12" fmla="*/ 2147483647 w 3549"/>
              <a:gd name="T13" fmla="*/ 2147483647 h 1394"/>
              <a:gd name="T14" fmla="*/ 2147483647 w 3549"/>
              <a:gd name="T15" fmla="*/ 2147483647 h 1394"/>
              <a:gd name="T16" fmla="*/ 2147483647 w 3549"/>
              <a:gd name="T17" fmla="*/ 2147483647 h 1394"/>
              <a:gd name="T18" fmla="*/ 2147483647 w 3549"/>
              <a:gd name="T19" fmla="*/ 2147483647 h 1394"/>
              <a:gd name="T20" fmla="*/ 2147483647 w 3549"/>
              <a:gd name="T21" fmla="*/ 2147483647 h 1394"/>
              <a:gd name="T22" fmla="*/ 2147483647 w 3549"/>
              <a:gd name="T23" fmla="*/ 2147483647 h 1394"/>
              <a:gd name="T24" fmla="*/ 2147483647 w 3549"/>
              <a:gd name="T25" fmla="*/ 2147483647 h 1394"/>
              <a:gd name="T26" fmla="*/ 2147483647 w 3549"/>
              <a:gd name="T27" fmla="*/ 2147483647 h 1394"/>
              <a:gd name="T28" fmla="*/ 2147483647 w 3549"/>
              <a:gd name="T29" fmla="*/ 2147483647 h 1394"/>
              <a:gd name="T30" fmla="*/ 2147483647 w 3549"/>
              <a:gd name="T31" fmla="*/ 2147483647 h 1394"/>
              <a:gd name="T32" fmla="*/ 2147483647 w 3549"/>
              <a:gd name="T33" fmla="*/ 2147483647 h 1394"/>
              <a:gd name="T34" fmla="*/ 2147483647 w 3549"/>
              <a:gd name="T35" fmla="*/ 2147483647 h 1394"/>
              <a:gd name="T36" fmla="*/ 2147483647 w 3549"/>
              <a:gd name="T37" fmla="*/ 2147483647 h 1394"/>
              <a:gd name="T38" fmla="*/ 2147483647 w 3549"/>
              <a:gd name="T39" fmla="*/ 2147483647 h 1394"/>
              <a:gd name="T40" fmla="*/ 2147483647 w 3549"/>
              <a:gd name="T41" fmla="*/ 2147483647 h 1394"/>
              <a:gd name="T42" fmla="*/ 2147483647 w 3549"/>
              <a:gd name="T43" fmla="*/ 2147483647 h 1394"/>
              <a:gd name="T44" fmla="*/ 2147483647 w 3549"/>
              <a:gd name="T45" fmla="*/ 2147483647 h 1394"/>
              <a:gd name="T46" fmla="*/ 2147483647 w 3549"/>
              <a:gd name="T47" fmla="*/ 2147483647 h 1394"/>
              <a:gd name="T48" fmla="*/ 2147483647 w 3549"/>
              <a:gd name="T49" fmla="*/ 2147483647 h 1394"/>
              <a:gd name="T50" fmla="*/ 2147483647 w 3549"/>
              <a:gd name="T51" fmla="*/ 2147483647 h 1394"/>
              <a:gd name="T52" fmla="*/ 2147483647 w 3549"/>
              <a:gd name="T53" fmla="*/ 2147483647 h 1394"/>
              <a:gd name="T54" fmla="*/ 2147483647 w 3549"/>
              <a:gd name="T55" fmla="*/ 2147483647 h 1394"/>
              <a:gd name="T56" fmla="*/ 2147483647 w 3549"/>
              <a:gd name="T57" fmla="*/ 2147483647 h 1394"/>
              <a:gd name="T58" fmla="*/ 2147483647 w 3549"/>
              <a:gd name="T59" fmla="*/ 2147483647 h 1394"/>
              <a:gd name="T60" fmla="*/ 2147483647 w 3549"/>
              <a:gd name="T61" fmla="*/ 2147483647 h 1394"/>
              <a:gd name="T62" fmla="*/ 2147483647 w 3549"/>
              <a:gd name="T63" fmla="*/ 2147483647 h 1394"/>
              <a:gd name="T64" fmla="*/ 2147483647 w 3549"/>
              <a:gd name="T65" fmla="*/ 2147483647 h 1394"/>
              <a:gd name="T66" fmla="*/ 2147483647 w 3549"/>
              <a:gd name="T67" fmla="*/ 2147483647 h 1394"/>
              <a:gd name="T68" fmla="*/ 2147483647 w 3549"/>
              <a:gd name="T69" fmla="*/ 2147483647 h 1394"/>
              <a:gd name="T70" fmla="*/ 2147483647 w 3549"/>
              <a:gd name="T71" fmla="*/ 2147483647 h 1394"/>
              <a:gd name="T72" fmla="*/ 2147483647 w 3549"/>
              <a:gd name="T73" fmla="*/ 2147483647 h 1394"/>
              <a:gd name="T74" fmla="*/ 2147483647 w 3549"/>
              <a:gd name="T75" fmla="*/ 2147483647 h 1394"/>
              <a:gd name="T76" fmla="*/ 2147483647 w 3549"/>
              <a:gd name="T77" fmla="*/ 2147483647 h 1394"/>
              <a:gd name="T78" fmla="*/ 2147483647 w 3549"/>
              <a:gd name="T79" fmla="*/ 2147483647 h 1394"/>
              <a:gd name="T80" fmla="*/ 2147483647 w 3549"/>
              <a:gd name="T81" fmla="*/ 2147483647 h 1394"/>
              <a:gd name="T82" fmla="*/ 2147483647 w 3549"/>
              <a:gd name="T83" fmla="*/ 2147483647 h 1394"/>
              <a:gd name="T84" fmla="*/ 2147483647 w 3549"/>
              <a:gd name="T85" fmla="*/ 2147483647 h 1394"/>
              <a:gd name="T86" fmla="*/ 2147483647 w 3549"/>
              <a:gd name="T87" fmla="*/ 2147483647 h 1394"/>
              <a:gd name="T88" fmla="*/ 2147483647 w 3549"/>
              <a:gd name="T89" fmla="*/ 2147483647 h 1394"/>
              <a:gd name="T90" fmla="*/ 2147483647 w 3549"/>
              <a:gd name="T91" fmla="*/ 2147483647 h 1394"/>
              <a:gd name="T92" fmla="*/ 2147483647 w 3549"/>
              <a:gd name="T93" fmla="*/ 2147483647 h 1394"/>
              <a:gd name="T94" fmla="*/ 2147483647 w 3549"/>
              <a:gd name="T95" fmla="*/ 2147483647 h 1394"/>
              <a:gd name="T96" fmla="*/ 2147483647 w 3549"/>
              <a:gd name="T97" fmla="*/ 2147483647 h 1394"/>
              <a:gd name="T98" fmla="*/ 2147483647 w 3549"/>
              <a:gd name="T99" fmla="*/ 2147483647 h 1394"/>
              <a:gd name="T100" fmla="*/ 2147483647 w 3549"/>
              <a:gd name="T101" fmla="*/ 2147483647 h 1394"/>
              <a:gd name="T102" fmla="*/ 2147483647 w 3549"/>
              <a:gd name="T103" fmla="*/ 2147483647 h 1394"/>
              <a:gd name="T104" fmla="*/ 2147483647 w 3549"/>
              <a:gd name="T105" fmla="*/ 2147483647 h 1394"/>
              <a:gd name="T106" fmla="*/ 2147483647 w 3549"/>
              <a:gd name="T107" fmla="*/ 2147483647 h 1394"/>
              <a:gd name="T108" fmla="*/ 2147483647 w 3549"/>
              <a:gd name="T109" fmla="*/ 2147483647 h 1394"/>
              <a:gd name="T110" fmla="*/ 2147483647 w 3549"/>
              <a:gd name="T111" fmla="*/ 2147483647 h 1394"/>
              <a:gd name="T112" fmla="*/ 2147483647 w 3549"/>
              <a:gd name="T113" fmla="*/ 2147483647 h 1394"/>
              <a:gd name="T114" fmla="*/ 2147483647 w 3549"/>
              <a:gd name="T115" fmla="*/ 2147483647 h 1394"/>
              <a:gd name="T116" fmla="*/ 2147483647 w 3549"/>
              <a:gd name="T117" fmla="*/ 2147483647 h 1394"/>
              <a:gd name="T118" fmla="*/ 2147483647 w 3549"/>
              <a:gd name="T119" fmla="*/ 2147483647 h 1394"/>
              <a:gd name="T120" fmla="*/ 2147483647 w 3549"/>
              <a:gd name="T121" fmla="*/ 2147483647 h 1394"/>
              <a:gd name="T122" fmla="*/ 2147483647 w 3549"/>
              <a:gd name="T123" fmla="*/ 2147483647 h 13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549"/>
              <a:gd name="T187" fmla="*/ 0 h 1394"/>
              <a:gd name="T188" fmla="*/ 3549 w 3549"/>
              <a:gd name="T189" fmla="*/ 1394 h 13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549" h="1394">
                <a:moveTo>
                  <a:pt x="64" y="597"/>
                </a:moveTo>
                <a:cubicBezTo>
                  <a:pt x="58" y="616"/>
                  <a:pt x="51" y="636"/>
                  <a:pt x="45" y="655"/>
                </a:cubicBezTo>
                <a:cubicBezTo>
                  <a:pt x="33" y="691"/>
                  <a:pt x="119" y="705"/>
                  <a:pt x="141" y="712"/>
                </a:cubicBezTo>
                <a:cubicBezTo>
                  <a:pt x="159" y="709"/>
                  <a:pt x="199" y="704"/>
                  <a:pt x="218" y="693"/>
                </a:cubicBezTo>
                <a:cubicBezTo>
                  <a:pt x="312" y="641"/>
                  <a:pt x="240" y="665"/>
                  <a:pt x="314" y="645"/>
                </a:cubicBezTo>
                <a:cubicBezTo>
                  <a:pt x="360" y="615"/>
                  <a:pt x="386" y="562"/>
                  <a:pt x="420" y="520"/>
                </a:cubicBezTo>
                <a:cubicBezTo>
                  <a:pt x="424" y="516"/>
                  <a:pt x="448" y="475"/>
                  <a:pt x="458" y="472"/>
                </a:cubicBezTo>
                <a:cubicBezTo>
                  <a:pt x="486" y="464"/>
                  <a:pt x="515" y="466"/>
                  <a:pt x="544" y="463"/>
                </a:cubicBezTo>
                <a:cubicBezTo>
                  <a:pt x="584" y="449"/>
                  <a:pt x="583" y="433"/>
                  <a:pt x="612" y="405"/>
                </a:cubicBezTo>
                <a:cubicBezTo>
                  <a:pt x="636" y="358"/>
                  <a:pt x="648" y="351"/>
                  <a:pt x="698" y="338"/>
                </a:cubicBezTo>
                <a:cubicBezTo>
                  <a:pt x="714" y="344"/>
                  <a:pt x="731" y="348"/>
                  <a:pt x="746" y="357"/>
                </a:cubicBezTo>
                <a:cubicBezTo>
                  <a:pt x="788" y="383"/>
                  <a:pt x="772" y="408"/>
                  <a:pt x="823" y="424"/>
                </a:cubicBezTo>
                <a:cubicBezTo>
                  <a:pt x="860" y="481"/>
                  <a:pt x="885" y="461"/>
                  <a:pt x="957" y="453"/>
                </a:cubicBezTo>
                <a:cubicBezTo>
                  <a:pt x="979" y="386"/>
                  <a:pt x="969" y="415"/>
                  <a:pt x="986" y="367"/>
                </a:cubicBezTo>
                <a:cubicBezTo>
                  <a:pt x="996" y="337"/>
                  <a:pt x="1072" y="328"/>
                  <a:pt x="1072" y="328"/>
                </a:cubicBezTo>
                <a:cubicBezTo>
                  <a:pt x="1153" y="356"/>
                  <a:pt x="1138" y="426"/>
                  <a:pt x="1226" y="453"/>
                </a:cubicBezTo>
                <a:cubicBezTo>
                  <a:pt x="1245" y="450"/>
                  <a:pt x="1266" y="451"/>
                  <a:pt x="1284" y="444"/>
                </a:cubicBezTo>
                <a:cubicBezTo>
                  <a:pt x="1293" y="441"/>
                  <a:pt x="1295" y="429"/>
                  <a:pt x="1303" y="424"/>
                </a:cubicBezTo>
                <a:cubicBezTo>
                  <a:pt x="1312" y="419"/>
                  <a:pt x="1322" y="418"/>
                  <a:pt x="1332" y="415"/>
                </a:cubicBezTo>
                <a:cubicBezTo>
                  <a:pt x="1360" y="372"/>
                  <a:pt x="1390" y="363"/>
                  <a:pt x="1437" y="348"/>
                </a:cubicBezTo>
                <a:cubicBezTo>
                  <a:pt x="1500" y="368"/>
                  <a:pt x="1477" y="429"/>
                  <a:pt x="1485" y="492"/>
                </a:cubicBezTo>
                <a:cubicBezTo>
                  <a:pt x="1490" y="527"/>
                  <a:pt x="1513" y="635"/>
                  <a:pt x="1543" y="655"/>
                </a:cubicBezTo>
                <a:cubicBezTo>
                  <a:pt x="1554" y="662"/>
                  <a:pt x="1568" y="661"/>
                  <a:pt x="1581" y="664"/>
                </a:cubicBezTo>
                <a:cubicBezTo>
                  <a:pt x="1594" y="703"/>
                  <a:pt x="1596" y="736"/>
                  <a:pt x="1620" y="770"/>
                </a:cubicBezTo>
                <a:cubicBezTo>
                  <a:pt x="1626" y="789"/>
                  <a:pt x="1628" y="811"/>
                  <a:pt x="1639" y="828"/>
                </a:cubicBezTo>
                <a:cubicBezTo>
                  <a:pt x="1645" y="838"/>
                  <a:pt x="1664" y="836"/>
                  <a:pt x="1668" y="847"/>
                </a:cubicBezTo>
                <a:cubicBezTo>
                  <a:pt x="1733" y="1010"/>
                  <a:pt x="1628" y="860"/>
                  <a:pt x="1706" y="962"/>
                </a:cubicBezTo>
                <a:cubicBezTo>
                  <a:pt x="1734" y="1043"/>
                  <a:pt x="1755" y="1124"/>
                  <a:pt x="1831" y="1173"/>
                </a:cubicBezTo>
                <a:cubicBezTo>
                  <a:pt x="1850" y="1170"/>
                  <a:pt x="1870" y="1171"/>
                  <a:pt x="1888" y="1164"/>
                </a:cubicBezTo>
                <a:cubicBezTo>
                  <a:pt x="1912" y="1155"/>
                  <a:pt x="1908" y="1134"/>
                  <a:pt x="1917" y="1116"/>
                </a:cubicBezTo>
                <a:cubicBezTo>
                  <a:pt x="1930" y="1090"/>
                  <a:pt x="1937" y="1086"/>
                  <a:pt x="1956" y="1068"/>
                </a:cubicBezTo>
                <a:cubicBezTo>
                  <a:pt x="1975" y="1011"/>
                  <a:pt x="1998" y="974"/>
                  <a:pt x="2032" y="924"/>
                </a:cubicBezTo>
                <a:cubicBezTo>
                  <a:pt x="2038" y="916"/>
                  <a:pt x="2052" y="919"/>
                  <a:pt x="2061" y="914"/>
                </a:cubicBezTo>
                <a:cubicBezTo>
                  <a:pt x="2071" y="909"/>
                  <a:pt x="2080" y="901"/>
                  <a:pt x="2090" y="895"/>
                </a:cubicBezTo>
                <a:cubicBezTo>
                  <a:pt x="2133" y="829"/>
                  <a:pt x="2111" y="853"/>
                  <a:pt x="2148" y="818"/>
                </a:cubicBezTo>
                <a:cubicBezTo>
                  <a:pt x="2166" y="763"/>
                  <a:pt x="2184" y="741"/>
                  <a:pt x="2215" y="693"/>
                </a:cubicBezTo>
                <a:cubicBezTo>
                  <a:pt x="2240" y="612"/>
                  <a:pt x="2204" y="711"/>
                  <a:pt x="2244" y="645"/>
                </a:cubicBezTo>
                <a:cubicBezTo>
                  <a:pt x="2254" y="628"/>
                  <a:pt x="2254" y="606"/>
                  <a:pt x="2263" y="588"/>
                </a:cubicBezTo>
                <a:cubicBezTo>
                  <a:pt x="2278" y="559"/>
                  <a:pt x="2293" y="529"/>
                  <a:pt x="2311" y="501"/>
                </a:cubicBezTo>
                <a:cubicBezTo>
                  <a:pt x="2333" y="429"/>
                  <a:pt x="2367" y="317"/>
                  <a:pt x="2445" y="290"/>
                </a:cubicBezTo>
                <a:cubicBezTo>
                  <a:pt x="2455" y="296"/>
                  <a:pt x="2467" y="300"/>
                  <a:pt x="2474" y="309"/>
                </a:cubicBezTo>
                <a:cubicBezTo>
                  <a:pt x="2513" y="357"/>
                  <a:pt x="2449" y="320"/>
                  <a:pt x="2503" y="367"/>
                </a:cubicBezTo>
                <a:cubicBezTo>
                  <a:pt x="2520" y="382"/>
                  <a:pt x="2538" y="398"/>
                  <a:pt x="2560" y="405"/>
                </a:cubicBezTo>
                <a:cubicBezTo>
                  <a:pt x="2579" y="411"/>
                  <a:pt x="2618" y="424"/>
                  <a:pt x="2618" y="424"/>
                </a:cubicBezTo>
                <a:cubicBezTo>
                  <a:pt x="2634" y="421"/>
                  <a:pt x="2653" y="425"/>
                  <a:pt x="2666" y="415"/>
                </a:cubicBezTo>
                <a:cubicBezTo>
                  <a:pt x="2695" y="392"/>
                  <a:pt x="2712" y="333"/>
                  <a:pt x="2743" y="309"/>
                </a:cubicBezTo>
                <a:cubicBezTo>
                  <a:pt x="2759" y="297"/>
                  <a:pt x="2781" y="297"/>
                  <a:pt x="2800" y="290"/>
                </a:cubicBezTo>
                <a:cubicBezTo>
                  <a:pt x="2864" y="332"/>
                  <a:pt x="2802" y="283"/>
                  <a:pt x="2839" y="338"/>
                </a:cubicBezTo>
                <a:cubicBezTo>
                  <a:pt x="2861" y="371"/>
                  <a:pt x="2901" y="388"/>
                  <a:pt x="2935" y="405"/>
                </a:cubicBezTo>
                <a:cubicBezTo>
                  <a:pt x="3067" y="390"/>
                  <a:pt x="2978" y="417"/>
                  <a:pt x="3031" y="376"/>
                </a:cubicBezTo>
                <a:cubicBezTo>
                  <a:pt x="3049" y="362"/>
                  <a:pt x="3088" y="338"/>
                  <a:pt x="3088" y="338"/>
                </a:cubicBezTo>
                <a:cubicBezTo>
                  <a:pt x="3121" y="290"/>
                  <a:pt x="3135" y="300"/>
                  <a:pt x="3194" y="309"/>
                </a:cubicBezTo>
                <a:cubicBezTo>
                  <a:pt x="3227" y="406"/>
                  <a:pt x="3238" y="510"/>
                  <a:pt x="3271" y="607"/>
                </a:cubicBezTo>
                <a:cubicBezTo>
                  <a:pt x="3281" y="719"/>
                  <a:pt x="3295" y="825"/>
                  <a:pt x="3328" y="933"/>
                </a:cubicBezTo>
                <a:cubicBezTo>
                  <a:pt x="3335" y="994"/>
                  <a:pt x="3339" y="1055"/>
                  <a:pt x="3348" y="1116"/>
                </a:cubicBezTo>
                <a:cubicBezTo>
                  <a:pt x="3354" y="1157"/>
                  <a:pt x="3384" y="1200"/>
                  <a:pt x="3396" y="1240"/>
                </a:cubicBezTo>
                <a:cubicBezTo>
                  <a:pt x="3412" y="1291"/>
                  <a:pt x="3420" y="1343"/>
                  <a:pt x="3434" y="1394"/>
                </a:cubicBezTo>
                <a:cubicBezTo>
                  <a:pt x="3463" y="1388"/>
                  <a:pt x="3494" y="1388"/>
                  <a:pt x="3520" y="1375"/>
                </a:cubicBezTo>
                <a:cubicBezTo>
                  <a:pt x="3549" y="1361"/>
                  <a:pt x="3508" y="1257"/>
                  <a:pt x="3492" y="1240"/>
                </a:cubicBezTo>
                <a:cubicBezTo>
                  <a:pt x="3440" y="1093"/>
                  <a:pt x="3432" y="933"/>
                  <a:pt x="3405" y="780"/>
                </a:cubicBezTo>
                <a:cubicBezTo>
                  <a:pt x="3394" y="649"/>
                  <a:pt x="3353" y="520"/>
                  <a:pt x="3309" y="396"/>
                </a:cubicBezTo>
                <a:cubicBezTo>
                  <a:pt x="3300" y="337"/>
                  <a:pt x="3290" y="282"/>
                  <a:pt x="3280" y="223"/>
                </a:cubicBezTo>
                <a:cubicBezTo>
                  <a:pt x="3278" y="213"/>
                  <a:pt x="3278" y="201"/>
                  <a:pt x="3271" y="194"/>
                </a:cubicBezTo>
                <a:cubicBezTo>
                  <a:pt x="3261" y="184"/>
                  <a:pt x="3219" y="171"/>
                  <a:pt x="3204" y="165"/>
                </a:cubicBezTo>
                <a:cubicBezTo>
                  <a:pt x="3146" y="171"/>
                  <a:pt x="3088" y="172"/>
                  <a:pt x="3031" y="184"/>
                </a:cubicBezTo>
                <a:cubicBezTo>
                  <a:pt x="3011" y="188"/>
                  <a:pt x="3009" y="220"/>
                  <a:pt x="3002" y="232"/>
                </a:cubicBezTo>
                <a:cubicBezTo>
                  <a:pt x="2966" y="296"/>
                  <a:pt x="2982" y="284"/>
                  <a:pt x="2935" y="300"/>
                </a:cubicBezTo>
                <a:cubicBezTo>
                  <a:pt x="2925" y="293"/>
                  <a:pt x="2913" y="289"/>
                  <a:pt x="2906" y="280"/>
                </a:cubicBezTo>
                <a:cubicBezTo>
                  <a:pt x="2883" y="252"/>
                  <a:pt x="2900" y="209"/>
                  <a:pt x="2868" y="184"/>
                </a:cubicBezTo>
                <a:cubicBezTo>
                  <a:pt x="2852" y="171"/>
                  <a:pt x="2829" y="172"/>
                  <a:pt x="2810" y="165"/>
                </a:cubicBezTo>
                <a:cubicBezTo>
                  <a:pt x="2775" y="168"/>
                  <a:pt x="2739" y="167"/>
                  <a:pt x="2704" y="175"/>
                </a:cubicBezTo>
                <a:cubicBezTo>
                  <a:pt x="2639" y="189"/>
                  <a:pt x="2638" y="288"/>
                  <a:pt x="2570" y="309"/>
                </a:cubicBezTo>
                <a:cubicBezTo>
                  <a:pt x="2559" y="276"/>
                  <a:pt x="2550" y="222"/>
                  <a:pt x="2522" y="194"/>
                </a:cubicBezTo>
                <a:cubicBezTo>
                  <a:pt x="2500" y="172"/>
                  <a:pt x="2436" y="156"/>
                  <a:pt x="2436" y="156"/>
                </a:cubicBezTo>
                <a:cubicBezTo>
                  <a:pt x="2383" y="163"/>
                  <a:pt x="2374" y="154"/>
                  <a:pt x="2340" y="184"/>
                </a:cubicBezTo>
                <a:cubicBezTo>
                  <a:pt x="2323" y="199"/>
                  <a:pt x="2292" y="232"/>
                  <a:pt x="2292" y="232"/>
                </a:cubicBezTo>
                <a:cubicBezTo>
                  <a:pt x="2275" y="281"/>
                  <a:pt x="2213" y="388"/>
                  <a:pt x="2176" y="424"/>
                </a:cubicBezTo>
                <a:cubicBezTo>
                  <a:pt x="2166" y="457"/>
                  <a:pt x="2153" y="477"/>
                  <a:pt x="2128" y="501"/>
                </a:cubicBezTo>
                <a:cubicBezTo>
                  <a:pt x="2118" y="534"/>
                  <a:pt x="2105" y="554"/>
                  <a:pt x="2080" y="578"/>
                </a:cubicBezTo>
                <a:cubicBezTo>
                  <a:pt x="2062" y="631"/>
                  <a:pt x="2045" y="681"/>
                  <a:pt x="2023" y="732"/>
                </a:cubicBezTo>
                <a:cubicBezTo>
                  <a:pt x="2009" y="763"/>
                  <a:pt x="2009" y="784"/>
                  <a:pt x="1984" y="808"/>
                </a:cubicBezTo>
                <a:cubicBezTo>
                  <a:pt x="1978" y="827"/>
                  <a:pt x="1971" y="847"/>
                  <a:pt x="1965" y="866"/>
                </a:cubicBezTo>
                <a:cubicBezTo>
                  <a:pt x="1936" y="954"/>
                  <a:pt x="1987" y="964"/>
                  <a:pt x="1917" y="1010"/>
                </a:cubicBezTo>
                <a:cubicBezTo>
                  <a:pt x="1907" y="1043"/>
                  <a:pt x="1888" y="1058"/>
                  <a:pt x="1869" y="1087"/>
                </a:cubicBezTo>
                <a:cubicBezTo>
                  <a:pt x="1843" y="1084"/>
                  <a:pt x="1816" y="1087"/>
                  <a:pt x="1792" y="1077"/>
                </a:cubicBezTo>
                <a:cubicBezTo>
                  <a:pt x="1771" y="1068"/>
                  <a:pt x="1759" y="992"/>
                  <a:pt x="1754" y="972"/>
                </a:cubicBezTo>
                <a:cubicBezTo>
                  <a:pt x="1744" y="933"/>
                  <a:pt x="1732" y="912"/>
                  <a:pt x="1716" y="876"/>
                </a:cubicBezTo>
                <a:cubicBezTo>
                  <a:pt x="1686" y="810"/>
                  <a:pt x="1666" y="734"/>
                  <a:pt x="1648" y="664"/>
                </a:cubicBezTo>
                <a:cubicBezTo>
                  <a:pt x="1641" y="533"/>
                  <a:pt x="1646" y="475"/>
                  <a:pt x="1581" y="376"/>
                </a:cubicBezTo>
                <a:cubicBezTo>
                  <a:pt x="1561" y="317"/>
                  <a:pt x="1557" y="277"/>
                  <a:pt x="1504" y="242"/>
                </a:cubicBezTo>
                <a:cubicBezTo>
                  <a:pt x="1478" y="202"/>
                  <a:pt x="1471" y="209"/>
                  <a:pt x="1428" y="194"/>
                </a:cubicBezTo>
                <a:cubicBezTo>
                  <a:pt x="1409" y="197"/>
                  <a:pt x="1386" y="193"/>
                  <a:pt x="1370" y="204"/>
                </a:cubicBezTo>
                <a:cubicBezTo>
                  <a:pt x="1351" y="217"/>
                  <a:pt x="1339" y="239"/>
                  <a:pt x="1332" y="261"/>
                </a:cubicBezTo>
                <a:cubicBezTo>
                  <a:pt x="1329" y="271"/>
                  <a:pt x="1329" y="283"/>
                  <a:pt x="1322" y="290"/>
                </a:cubicBezTo>
                <a:cubicBezTo>
                  <a:pt x="1306" y="306"/>
                  <a:pt x="1280" y="311"/>
                  <a:pt x="1264" y="328"/>
                </a:cubicBezTo>
                <a:cubicBezTo>
                  <a:pt x="1258" y="335"/>
                  <a:pt x="1251" y="341"/>
                  <a:pt x="1245" y="348"/>
                </a:cubicBezTo>
                <a:cubicBezTo>
                  <a:pt x="1232" y="341"/>
                  <a:pt x="1217" y="338"/>
                  <a:pt x="1207" y="328"/>
                </a:cubicBezTo>
                <a:cubicBezTo>
                  <a:pt x="1200" y="321"/>
                  <a:pt x="1200" y="309"/>
                  <a:pt x="1197" y="300"/>
                </a:cubicBezTo>
                <a:cubicBezTo>
                  <a:pt x="1190" y="281"/>
                  <a:pt x="1184" y="261"/>
                  <a:pt x="1178" y="242"/>
                </a:cubicBezTo>
                <a:cubicBezTo>
                  <a:pt x="1175" y="232"/>
                  <a:pt x="1176" y="219"/>
                  <a:pt x="1168" y="213"/>
                </a:cubicBezTo>
                <a:cubicBezTo>
                  <a:pt x="1132" y="189"/>
                  <a:pt x="1148" y="202"/>
                  <a:pt x="1120" y="175"/>
                </a:cubicBezTo>
                <a:cubicBezTo>
                  <a:pt x="1112" y="176"/>
                  <a:pt x="1037" y="179"/>
                  <a:pt x="1015" y="194"/>
                </a:cubicBezTo>
                <a:cubicBezTo>
                  <a:pt x="946" y="240"/>
                  <a:pt x="1023" y="211"/>
                  <a:pt x="957" y="232"/>
                </a:cubicBezTo>
                <a:cubicBezTo>
                  <a:pt x="925" y="281"/>
                  <a:pt x="908" y="328"/>
                  <a:pt x="852" y="348"/>
                </a:cubicBezTo>
                <a:cubicBezTo>
                  <a:pt x="818" y="314"/>
                  <a:pt x="837" y="283"/>
                  <a:pt x="813" y="252"/>
                </a:cubicBezTo>
                <a:cubicBezTo>
                  <a:pt x="784" y="214"/>
                  <a:pt x="752" y="189"/>
                  <a:pt x="708" y="175"/>
                </a:cubicBezTo>
                <a:cubicBezTo>
                  <a:pt x="692" y="178"/>
                  <a:pt x="675" y="178"/>
                  <a:pt x="660" y="184"/>
                </a:cubicBezTo>
                <a:cubicBezTo>
                  <a:pt x="645" y="190"/>
                  <a:pt x="630" y="222"/>
                  <a:pt x="621" y="232"/>
                </a:cubicBezTo>
                <a:cubicBezTo>
                  <a:pt x="597" y="259"/>
                  <a:pt x="570" y="284"/>
                  <a:pt x="544" y="309"/>
                </a:cubicBezTo>
                <a:cubicBezTo>
                  <a:pt x="536" y="317"/>
                  <a:pt x="534" y="331"/>
                  <a:pt x="525" y="338"/>
                </a:cubicBezTo>
                <a:cubicBezTo>
                  <a:pt x="517" y="344"/>
                  <a:pt x="506" y="345"/>
                  <a:pt x="496" y="348"/>
                </a:cubicBezTo>
                <a:cubicBezTo>
                  <a:pt x="483" y="345"/>
                  <a:pt x="468" y="346"/>
                  <a:pt x="458" y="338"/>
                </a:cubicBezTo>
                <a:cubicBezTo>
                  <a:pt x="435" y="319"/>
                  <a:pt x="445" y="281"/>
                  <a:pt x="439" y="252"/>
                </a:cubicBezTo>
                <a:cubicBezTo>
                  <a:pt x="433" y="224"/>
                  <a:pt x="414" y="190"/>
                  <a:pt x="400" y="165"/>
                </a:cubicBezTo>
                <a:cubicBezTo>
                  <a:pt x="352" y="78"/>
                  <a:pt x="298" y="33"/>
                  <a:pt x="208" y="2"/>
                </a:cubicBezTo>
                <a:cubicBezTo>
                  <a:pt x="151" y="5"/>
                  <a:pt x="92" y="0"/>
                  <a:pt x="36" y="12"/>
                </a:cubicBezTo>
                <a:cubicBezTo>
                  <a:pt x="0" y="20"/>
                  <a:pt x="48" y="97"/>
                  <a:pt x="64" y="108"/>
                </a:cubicBezTo>
                <a:cubicBezTo>
                  <a:pt x="96" y="130"/>
                  <a:pt x="168" y="132"/>
                  <a:pt x="199" y="136"/>
                </a:cubicBezTo>
                <a:cubicBezTo>
                  <a:pt x="246" y="152"/>
                  <a:pt x="291" y="186"/>
                  <a:pt x="314" y="232"/>
                </a:cubicBezTo>
                <a:cubicBezTo>
                  <a:pt x="328" y="259"/>
                  <a:pt x="343" y="319"/>
                  <a:pt x="343" y="319"/>
                </a:cubicBezTo>
                <a:cubicBezTo>
                  <a:pt x="340" y="354"/>
                  <a:pt x="343" y="390"/>
                  <a:pt x="333" y="424"/>
                </a:cubicBezTo>
                <a:cubicBezTo>
                  <a:pt x="319" y="470"/>
                  <a:pt x="273" y="524"/>
                  <a:pt x="228" y="540"/>
                </a:cubicBezTo>
                <a:cubicBezTo>
                  <a:pt x="191" y="575"/>
                  <a:pt x="136" y="579"/>
                  <a:pt x="93" y="607"/>
                </a:cubicBezTo>
                <a:cubicBezTo>
                  <a:pt x="83" y="604"/>
                  <a:pt x="64" y="597"/>
                  <a:pt x="64" y="597"/>
                </a:cubicBezTo>
                <a:close/>
              </a:path>
            </a:pathLst>
          </a:custGeom>
          <a:solidFill>
            <a:srgbClr val="FFFF99"/>
          </a:solidFill>
          <a:ln w="12700">
            <a:solidFill>
              <a:schemeClr val="tx1"/>
            </a:solidFill>
            <a:round/>
            <a:headEnd type="none" w="sm" len="sm"/>
            <a:tailEnd type="none" w="sm" len="sm"/>
          </a:ln>
        </p:spPr>
        <p:txBody>
          <a:bodyPr wrap="none" anchor="ctr"/>
          <a:lstStyle/>
          <a:p>
            <a:endParaRPr lang="fr-FR"/>
          </a:p>
        </p:txBody>
      </p:sp>
      <p:sp>
        <p:nvSpPr>
          <p:cNvPr id="47120" name="Line 17"/>
          <p:cNvSpPr>
            <a:spLocks noChangeShapeType="1"/>
          </p:cNvSpPr>
          <p:nvPr/>
        </p:nvSpPr>
        <p:spPr bwMode="auto">
          <a:xfrm flipH="1" flipV="1">
            <a:off x="1625600" y="411480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47121" name="Line 18"/>
          <p:cNvSpPr>
            <a:spLocks noChangeShapeType="1"/>
          </p:cNvSpPr>
          <p:nvPr/>
        </p:nvSpPr>
        <p:spPr bwMode="auto">
          <a:xfrm flipH="1" flipV="1">
            <a:off x="3759200" y="382905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47122" name="Line 19"/>
          <p:cNvSpPr>
            <a:spLocks noChangeShapeType="1"/>
          </p:cNvSpPr>
          <p:nvPr/>
        </p:nvSpPr>
        <p:spPr bwMode="auto">
          <a:xfrm flipH="1" flipV="1">
            <a:off x="5892800" y="382905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47123" name="Line 20"/>
          <p:cNvSpPr>
            <a:spLocks noChangeShapeType="1"/>
          </p:cNvSpPr>
          <p:nvPr/>
        </p:nvSpPr>
        <p:spPr bwMode="auto">
          <a:xfrm flipH="1" flipV="1">
            <a:off x="7416800" y="382905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47124" name="Line 21"/>
          <p:cNvSpPr>
            <a:spLocks noChangeShapeType="1"/>
          </p:cNvSpPr>
          <p:nvPr/>
        </p:nvSpPr>
        <p:spPr bwMode="auto">
          <a:xfrm>
            <a:off x="5384800" y="2943225"/>
            <a:ext cx="1625600" cy="400050"/>
          </a:xfrm>
          <a:prstGeom prst="line">
            <a:avLst/>
          </a:prstGeom>
          <a:noFill/>
          <a:ln w="76200">
            <a:solidFill>
              <a:srgbClr val="FF0000"/>
            </a:solidFill>
            <a:round/>
            <a:headEnd type="none" w="sm" len="sm"/>
            <a:tailEnd type="none" w="sm" len="sm"/>
          </a:ln>
        </p:spPr>
        <p:txBody>
          <a:bodyPr wrap="none" anchor="ctr"/>
          <a:lstStyle/>
          <a:p>
            <a:endParaRPr lang="fr-FR"/>
          </a:p>
        </p:txBody>
      </p:sp>
      <p:sp>
        <p:nvSpPr>
          <p:cNvPr id="47125" name="Line 22"/>
          <p:cNvSpPr>
            <a:spLocks noChangeShapeType="1"/>
          </p:cNvSpPr>
          <p:nvPr/>
        </p:nvSpPr>
        <p:spPr bwMode="auto">
          <a:xfrm rot="-3739915">
            <a:off x="5740400" y="2787650"/>
            <a:ext cx="914400" cy="711200"/>
          </a:xfrm>
          <a:prstGeom prst="line">
            <a:avLst/>
          </a:prstGeom>
          <a:noFill/>
          <a:ln w="76200">
            <a:solidFill>
              <a:srgbClr val="FF0000"/>
            </a:solidFill>
            <a:round/>
            <a:headEnd type="none" w="sm" len="sm"/>
            <a:tailEnd type="none" w="sm" len="sm"/>
          </a:ln>
        </p:spPr>
        <p:txBody>
          <a:bodyPr wrap="none" anchor="ctr"/>
          <a:lstStyle/>
          <a:p>
            <a:endParaRPr lang="fr-FR"/>
          </a:p>
        </p:txBody>
      </p:sp>
      <p:sp>
        <p:nvSpPr>
          <p:cNvPr id="15384" name="Rectangle 24"/>
          <p:cNvSpPr>
            <a:spLocks noGrp="1" noChangeArrowheads="1"/>
          </p:cNvSpPr>
          <p:nvPr>
            <p:ph type="title"/>
          </p:nvPr>
        </p:nvSpPr>
        <p:spPr>
          <a:xfrm>
            <a:off x="406400" y="552450"/>
            <a:ext cx="8458200" cy="819150"/>
          </a:xfrm>
          <a:solidFill>
            <a:schemeClr val="accent1">
              <a:lumMod val="20000"/>
              <a:lumOff val="80000"/>
            </a:schemeClr>
          </a:solidFill>
          <a:ln>
            <a:solidFill>
              <a:schemeClr val="accent1"/>
            </a:solidFill>
          </a:ln>
        </p:spPr>
        <p:txBody>
          <a:bodyPr>
            <a:normAutofit/>
          </a:bodyPr>
          <a:lstStyle/>
          <a:p>
            <a:pPr eaLnBrk="1" fontAlgn="auto" hangingPunct="1">
              <a:spcAft>
                <a:spcPts val="0"/>
              </a:spcAft>
              <a:defRPr/>
            </a:pPr>
            <a:r>
              <a:rPr lang="fr-FR" dirty="0">
                <a:solidFill>
                  <a:schemeClr val="bg1"/>
                </a:solidFill>
                <a:latin typeface="Arial" charset="0"/>
              </a:rPr>
              <a:t>Diurétiques thiazidiques et apparentés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05" name="AutoShape 37"/>
          <p:cNvSpPr>
            <a:spLocks noGrp="1" noChangeArrowheads="1"/>
          </p:cNvSpPr>
          <p:nvPr>
            <p:ph type="title"/>
          </p:nvPr>
        </p:nvSpPr>
        <p:spPr>
          <a:xfrm>
            <a:off x="684213" y="0"/>
            <a:ext cx="7924800" cy="692150"/>
          </a:xfrm>
        </p:spPr>
        <p:txBody>
          <a:bodyPr rtlCol="0"/>
          <a:lstStyle/>
          <a:p>
            <a:pPr algn="ctr" eaLnBrk="1" fontAlgn="auto" hangingPunct="1">
              <a:spcAft>
                <a:spcPts val="0"/>
              </a:spcAft>
              <a:buFont typeface="Wingdings" pitchFamily="2" charset="2"/>
              <a:buNone/>
              <a:defRPr/>
            </a:pPr>
            <a:r>
              <a:rPr lang="fr-FR" sz="2800" b="1" dirty="0" smtClean="0">
                <a:solidFill>
                  <a:schemeClr val="tx2">
                    <a:satMod val="200000"/>
                  </a:schemeClr>
                </a:solidFill>
                <a:latin typeface="Arial" pitchFamily="34" charset="0"/>
                <a:cs typeface="Arial" pitchFamily="34" charset="0"/>
              </a:rPr>
              <a:t> Thiazidiques vrais et apparentés</a:t>
            </a:r>
            <a:r>
              <a:rPr lang="fr-FR" sz="1800" dirty="0" smtClean="0">
                <a:solidFill>
                  <a:schemeClr val="tx2">
                    <a:satMod val="200000"/>
                  </a:schemeClr>
                </a:solidFill>
              </a:rPr>
              <a:t/>
            </a:r>
            <a:br>
              <a:rPr lang="fr-FR" sz="1800" dirty="0" smtClean="0">
                <a:solidFill>
                  <a:schemeClr val="tx2">
                    <a:satMod val="200000"/>
                  </a:schemeClr>
                </a:solidFill>
              </a:rPr>
            </a:br>
            <a:endParaRPr lang="fr-FR" sz="1800" dirty="0" smtClean="0">
              <a:solidFill>
                <a:schemeClr val="tx2">
                  <a:satMod val="200000"/>
                </a:schemeClr>
              </a:solidFill>
            </a:endParaRPr>
          </a:p>
        </p:txBody>
      </p:sp>
      <p:graphicFrame>
        <p:nvGraphicFramePr>
          <p:cNvPr id="32830" name="Group 62"/>
          <p:cNvGraphicFramePr>
            <a:graphicFrameLocks noGrp="1"/>
          </p:cNvGraphicFramePr>
          <p:nvPr>
            <p:ph type="tbl" idx="1"/>
          </p:nvPr>
        </p:nvGraphicFramePr>
        <p:xfrm>
          <a:off x="468313" y="1052513"/>
          <a:ext cx="8364537" cy="5422900"/>
        </p:xfrm>
        <a:graphic>
          <a:graphicData uri="http://schemas.openxmlformats.org/drawingml/2006/table">
            <a:tbl>
              <a:tblPr/>
              <a:tblGrid>
                <a:gridCol w="2375495"/>
                <a:gridCol w="1869428"/>
                <a:gridCol w="2235028"/>
                <a:gridCol w="1884220"/>
              </a:tblGrid>
              <a:tr h="1120817">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pitchFamily="34" charset="0"/>
                          <a:cs typeface="Arial" pitchFamily="34" charset="0"/>
                        </a:rPr>
                        <a:t>DCI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pitchFamily="34" charset="0"/>
                          <a:cs typeface="Arial" pitchFamily="34" charset="0"/>
                        </a:rPr>
                        <a:t>SPECIALITE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pitchFamily="34" charset="0"/>
                          <a:cs typeface="Arial" pitchFamily="34" charset="0"/>
                        </a:rPr>
                        <a:t>PRESENTATION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pitchFamily="34" charset="0"/>
                          <a:cs typeface="Arial" pitchFamily="34" charset="0"/>
                        </a:rPr>
                        <a:t>POSOLOGIE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359">
                <a:tc gridSpan="4">
                  <a:txBody>
                    <a:bodyPr/>
                    <a:lstStyle/>
                    <a:p>
                      <a:r>
                        <a:rPr lang="fr-FR" sz="2000" b="1" dirty="0" smtClean="0">
                          <a:solidFill>
                            <a:srgbClr val="FFFF00"/>
                          </a:solidFill>
                          <a:latin typeface="Arial" pitchFamily="34" charset="0"/>
                          <a:cs typeface="Arial" pitchFamily="34" charset="0"/>
                        </a:rPr>
                        <a:t>Diurétiques thiazidiques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r>
              <a:tr h="845061">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900" b="0" i="0" u="none" strike="noStrike" cap="none" normalizeH="0" baseline="0" dirty="0" err="1" smtClean="0">
                          <a:ln>
                            <a:noFill/>
                          </a:ln>
                          <a:solidFill>
                            <a:schemeClr val="tx1"/>
                          </a:solidFill>
                          <a:effectLst/>
                          <a:latin typeface="Arial" pitchFamily="34" charset="0"/>
                          <a:cs typeface="Arial" pitchFamily="34" charset="0"/>
                        </a:rPr>
                        <a:t>Hydrochlorothiazide</a:t>
                      </a:r>
                      <a:r>
                        <a:rPr kumimoji="0" lang="fr-FR" sz="1900" b="0" i="0" u="none" strike="noStrike" cap="none" normalizeH="0" baseline="0" dirty="0" smtClean="0">
                          <a:ln>
                            <a:noFill/>
                          </a:ln>
                          <a:solidFill>
                            <a:schemeClr val="tx1"/>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pitchFamily="34" charset="0"/>
                          <a:cs typeface="Arial" pitchFamily="34" charset="0"/>
                        </a:rPr>
                        <a:t>Esidrex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pitchFamily="34" charset="0"/>
                          <a:cs typeface="Arial" pitchFamily="34" charset="0"/>
                        </a:rPr>
                        <a:t>25mg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pitchFamily="34" charset="0"/>
                          <a:cs typeface="Arial" pitchFamily="34" charset="0"/>
                        </a:rPr>
                        <a:t>1 </a:t>
                      </a:r>
                      <a:r>
                        <a:rPr kumimoji="0" lang="fr-FR" sz="2000" b="0" i="0" u="none" strike="noStrike" cap="none" normalizeH="0" baseline="0" dirty="0" err="1" smtClean="0">
                          <a:ln>
                            <a:noFill/>
                          </a:ln>
                          <a:solidFill>
                            <a:schemeClr val="tx1"/>
                          </a:solidFill>
                          <a:effectLst/>
                          <a:latin typeface="Arial" pitchFamily="34" charset="0"/>
                          <a:cs typeface="Arial" pitchFamily="34" charset="0"/>
                        </a:rPr>
                        <a:t>cp</a:t>
                      </a:r>
                      <a:r>
                        <a:rPr kumimoji="0" lang="fr-FR" sz="2000" b="0" i="0" u="none" strike="noStrike" cap="none" normalizeH="0" baseline="0" dirty="0" smtClean="0">
                          <a:ln>
                            <a:noFill/>
                          </a:ln>
                          <a:solidFill>
                            <a:schemeClr val="tx1"/>
                          </a:solidFill>
                          <a:effectLst/>
                          <a:latin typeface="Arial" pitchFamily="34" charset="0"/>
                          <a:cs typeface="Arial" pitchFamily="34" charset="0"/>
                        </a:rPr>
                        <a:t>/j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1083">
                <a:tc gridSpan="4">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lang="fr-FR" sz="2000" b="1" dirty="0" smtClean="0">
                          <a:solidFill>
                            <a:srgbClr val="FFFF00"/>
                          </a:solidFill>
                          <a:latin typeface="Arial" pitchFamily="34" charset="0"/>
                          <a:cs typeface="Arial" pitchFamily="34" charset="0"/>
                        </a:rPr>
                        <a:t>Diurétiques apparentés aux thiazidiques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r>
              <a:tr h="65603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pitchFamily="34" charset="0"/>
                          <a:cs typeface="Arial" pitchFamily="34" charset="0"/>
                        </a:rPr>
                        <a:t>Chloralidone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pitchFamily="34" charset="0"/>
                          <a:cs typeface="Arial" pitchFamily="34" charset="0"/>
                        </a:rPr>
                        <a:t>Hygroton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pitchFamily="34" charset="0"/>
                          <a:cs typeface="Arial" pitchFamily="34" charset="0"/>
                        </a:rPr>
                        <a:t>25mg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pitchFamily="34" charset="0"/>
                          <a:cs typeface="Arial" pitchFamily="34" charset="0"/>
                        </a:rPr>
                        <a:t>1 </a:t>
                      </a:r>
                      <a:r>
                        <a:rPr kumimoji="0" lang="fr-FR" sz="2000" b="0" i="0" u="none" strike="noStrike" cap="none" normalizeH="0" baseline="0" dirty="0" err="1" smtClean="0">
                          <a:ln>
                            <a:noFill/>
                          </a:ln>
                          <a:solidFill>
                            <a:schemeClr val="tx1"/>
                          </a:solidFill>
                          <a:effectLst/>
                          <a:latin typeface="Arial" pitchFamily="34" charset="0"/>
                          <a:cs typeface="Arial" pitchFamily="34" charset="0"/>
                        </a:rPr>
                        <a:t>cp</a:t>
                      </a:r>
                      <a:r>
                        <a:rPr kumimoji="0" lang="fr-FR" sz="2000" b="0" i="0" u="none" strike="noStrike" cap="none" normalizeH="0" baseline="0" dirty="0" smtClean="0">
                          <a:ln>
                            <a:noFill/>
                          </a:ln>
                          <a:solidFill>
                            <a:schemeClr val="tx1"/>
                          </a:solidFill>
                          <a:effectLst/>
                          <a:latin typeface="Arial" pitchFamily="34" charset="0"/>
                          <a:cs typeface="Arial" pitchFamily="34" charset="0"/>
                        </a:rPr>
                        <a:t>/j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668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pitchFamily="34" charset="0"/>
                          <a:cs typeface="Arial" pitchFamily="34" charset="0"/>
                        </a:rPr>
                        <a:t>Xipamide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pitchFamily="34" charset="0"/>
                          <a:cs typeface="Arial" pitchFamily="34" charset="0"/>
                        </a:rPr>
                        <a:t>Lumitens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pitchFamily="34" charset="0"/>
                          <a:cs typeface="Arial" pitchFamily="34" charset="0"/>
                        </a:rPr>
                        <a:t>20 mg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pitchFamily="34" charset="0"/>
                          <a:cs typeface="Arial" pitchFamily="34" charset="0"/>
                        </a:rPr>
                        <a:t>1 cp/j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946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pitchFamily="34" charset="0"/>
                          <a:cs typeface="Arial" pitchFamily="34" charset="0"/>
                        </a:rPr>
                        <a:t>Indapamide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err="1" smtClean="0">
                          <a:ln>
                            <a:noFill/>
                          </a:ln>
                          <a:solidFill>
                            <a:schemeClr val="tx1"/>
                          </a:solidFill>
                          <a:effectLst/>
                          <a:latin typeface="Arial" pitchFamily="34" charset="0"/>
                          <a:cs typeface="Arial" pitchFamily="34" charset="0"/>
                        </a:rPr>
                        <a:t>Fludex</a:t>
                      </a:r>
                      <a:r>
                        <a:rPr kumimoji="0" lang="fr-FR" sz="2000" b="0" i="0" u="none" strike="noStrike" cap="none" normalizeH="0" baseline="0" dirty="0" smtClean="0">
                          <a:ln>
                            <a:noFill/>
                          </a:ln>
                          <a:solidFill>
                            <a:schemeClr val="tx1"/>
                          </a:solidFill>
                          <a:effectLst/>
                          <a:latin typeface="Arial" pitchFamily="34" charset="0"/>
                          <a:cs typeface="Arial" pitchFamily="34" charset="0"/>
                        </a:rPr>
                        <a:t> 2 ,5</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err="1" smtClean="0">
                          <a:ln>
                            <a:noFill/>
                          </a:ln>
                          <a:solidFill>
                            <a:schemeClr val="tx1"/>
                          </a:solidFill>
                          <a:effectLst/>
                          <a:latin typeface="Arial" pitchFamily="34" charset="0"/>
                          <a:cs typeface="Arial" pitchFamily="34" charset="0"/>
                        </a:rPr>
                        <a:t>Fludex</a:t>
                      </a:r>
                      <a:r>
                        <a:rPr kumimoji="0" lang="fr-FR" sz="2000" b="0" i="0" u="none" strike="noStrike" cap="none" normalizeH="0" baseline="0" dirty="0" smtClean="0">
                          <a:ln>
                            <a:noFill/>
                          </a:ln>
                          <a:solidFill>
                            <a:schemeClr val="tx1"/>
                          </a:solidFill>
                          <a:effectLst/>
                          <a:latin typeface="Arial" pitchFamily="34" charset="0"/>
                          <a:cs typeface="Arial" pitchFamily="34" charset="0"/>
                        </a:rPr>
                        <a:t> 1 ,5LP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pitchFamily="34" charset="0"/>
                          <a:cs typeface="Arial" pitchFamily="34" charset="0"/>
                        </a:rPr>
                        <a:t>2,5 mg</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smtClean="0">
                          <a:ln>
                            <a:noFill/>
                          </a:ln>
                          <a:solidFill>
                            <a:schemeClr val="tx1"/>
                          </a:solidFill>
                          <a:effectLst/>
                          <a:latin typeface="Arial" pitchFamily="34" charset="0"/>
                          <a:cs typeface="Arial" pitchFamily="34" charset="0"/>
                        </a:rPr>
                        <a:t>1 ,5mg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smtClean="0">
                          <a:ln>
                            <a:noFill/>
                          </a:ln>
                          <a:solidFill>
                            <a:schemeClr val="tx1"/>
                          </a:solidFill>
                          <a:effectLst/>
                          <a:latin typeface="Arial" pitchFamily="34" charset="0"/>
                          <a:cs typeface="Arial" pitchFamily="34" charset="0"/>
                        </a:rPr>
                        <a:t>1 cp/j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428625" y="144463"/>
            <a:ext cx="8229600" cy="908050"/>
          </a:xfrm>
        </p:spPr>
        <p:txBody>
          <a:bodyPr/>
          <a:lstStyle/>
          <a:p>
            <a:pPr algn="ctr" eaLnBrk="1" fontAlgn="auto" hangingPunct="1">
              <a:spcAft>
                <a:spcPts val="0"/>
              </a:spcAft>
              <a:defRPr/>
            </a:pPr>
            <a:r>
              <a:rPr lang="fr-FR" sz="3600" dirty="0" smtClean="0">
                <a:solidFill>
                  <a:schemeClr val="tx2"/>
                </a:solidFill>
                <a:latin typeface="+mn-lt"/>
                <a:cs typeface="Arial" pitchFamily="34" charset="0"/>
              </a:rPr>
              <a:t>Diurétiques </a:t>
            </a:r>
            <a:r>
              <a:rPr lang="fr-FR" sz="3600" dirty="0" err="1" smtClean="0">
                <a:solidFill>
                  <a:schemeClr val="tx2"/>
                </a:solidFill>
                <a:latin typeface="+mn-lt"/>
                <a:cs typeface="Arial" pitchFamily="34" charset="0"/>
              </a:rPr>
              <a:t>hyperkaliémants</a:t>
            </a:r>
            <a:r>
              <a:rPr lang="fr-FR" sz="3600" dirty="0" smtClean="0">
                <a:solidFill>
                  <a:schemeClr val="tx2"/>
                </a:solidFill>
                <a:latin typeface="+mn-lt"/>
                <a:cs typeface="Arial" pitchFamily="34" charset="0"/>
              </a:rPr>
              <a:t/>
            </a:r>
            <a:br>
              <a:rPr lang="fr-FR" sz="3600" dirty="0" smtClean="0">
                <a:solidFill>
                  <a:schemeClr val="tx2"/>
                </a:solidFill>
                <a:latin typeface="+mn-lt"/>
                <a:cs typeface="Arial" pitchFamily="34" charset="0"/>
              </a:rPr>
            </a:br>
            <a:endParaRPr lang="fr-FR" sz="3600" dirty="0" smtClean="0">
              <a:solidFill>
                <a:schemeClr val="tx2">
                  <a:satMod val="200000"/>
                </a:schemeClr>
              </a:solidFill>
            </a:endParaRPr>
          </a:p>
        </p:txBody>
      </p:sp>
      <p:sp>
        <p:nvSpPr>
          <p:cNvPr id="49155" name="Rectangle 3"/>
          <p:cNvSpPr>
            <a:spLocks noGrp="1" noChangeArrowheads="1"/>
          </p:cNvSpPr>
          <p:nvPr>
            <p:ph idx="1"/>
          </p:nvPr>
        </p:nvSpPr>
        <p:spPr>
          <a:xfrm>
            <a:off x="0" y="981075"/>
            <a:ext cx="9144000" cy="4156075"/>
          </a:xfrm>
        </p:spPr>
        <p:txBody>
          <a:bodyPr/>
          <a:lstStyle/>
          <a:p>
            <a:pPr eaLnBrk="1" hangingPunct="1">
              <a:buFont typeface="Wingdings" pitchFamily="2" charset="2"/>
              <a:buChar char="v"/>
            </a:pPr>
            <a:endParaRPr lang="fr-FR" sz="2000" b="1" smtClean="0">
              <a:latin typeface="Arial" charset="0"/>
              <a:cs typeface="Arial" charset="0"/>
            </a:endParaRPr>
          </a:p>
          <a:p>
            <a:pPr eaLnBrk="1" hangingPunct="1">
              <a:buFont typeface="Wingdings" pitchFamily="2" charset="2"/>
              <a:buChar char="v"/>
            </a:pPr>
            <a:endParaRPr lang="fr-FR" sz="2000" b="1" smtClean="0">
              <a:latin typeface="Arial" charset="0"/>
              <a:cs typeface="Arial" charset="0"/>
            </a:endParaRPr>
          </a:p>
          <a:p>
            <a:pPr lvl="1" eaLnBrk="1" hangingPunct="1">
              <a:buFont typeface="Wingdings" pitchFamily="2" charset="2"/>
              <a:buChar char="v"/>
            </a:pPr>
            <a:r>
              <a:rPr lang="fr-FR" sz="2400" b="1" smtClean="0">
                <a:latin typeface="Arial" charset="0"/>
                <a:cs typeface="Arial" charset="0"/>
              </a:rPr>
              <a:t>Les antagonistes spécifiques de l’aldostérone</a:t>
            </a:r>
          </a:p>
          <a:p>
            <a:pPr lvl="1" eaLnBrk="1" hangingPunct="1">
              <a:buFont typeface="Wingdings" pitchFamily="2" charset="2"/>
              <a:buNone/>
            </a:pPr>
            <a:endParaRPr lang="fr-FR" sz="2400" b="1" smtClean="0">
              <a:latin typeface="Arial" charset="0"/>
              <a:cs typeface="Arial" charset="0"/>
            </a:endParaRPr>
          </a:p>
          <a:p>
            <a:pPr lvl="2" eaLnBrk="1" hangingPunct="1">
              <a:buFont typeface="Wingdings" pitchFamily="2" charset="2"/>
              <a:buChar char="v"/>
            </a:pPr>
            <a:r>
              <a:rPr lang="fr-FR" sz="2000" smtClean="0"/>
              <a:t>Spironolactone (aldactone</a:t>
            </a:r>
            <a:r>
              <a:rPr lang="fr-FR" sz="2000" baseline="30000" smtClean="0"/>
              <a:t>®</a:t>
            </a:r>
            <a:r>
              <a:rPr lang="fr-FR" sz="2000" smtClean="0"/>
              <a:t>)+++</a:t>
            </a:r>
          </a:p>
          <a:p>
            <a:pPr lvl="2" eaLnBrk="1" hangingPunct="1">
              <a:buFont typeface="Wingdings" pitchFamily="2" charset="2"/>
              <a:buChar char="v"/>
            </a:pPr>
            <a:r>
              <a:rPr lang="fr-FR" sz="2000" smtClean="0"/>
              <a:t>Eplerenone</a:t>
            </a:r>
          </a:p>
          <a:p>
            <a:pPr lvl="2" eaLnBrk="1" hangingPunct="1">
              <a:buFont typeface="Wingdings" pitchFamily="2" charset="2"/>
              <a:buChar char="v"/>
            </a:pPr>
            <a:r>
              <a:rPr lang="fr-FR" sz="2000" smtClean="0"/>
              <a:t>Canrénone (phanurane</a:t>
            </a:r>
            <a:r>
              <a:rPr lang="fr-FR" sz="2000" baseline="30000" smtClean="0"/>
              <a:t>®</a:t>
            </a:r>
            <a:r>
              <a:rPr lang="fr-FR" sz="2000" smtClean="0"/>
              <a:t>), </a:t>
            </a:r>
          </a:p>
          <a:p>
            <a:pPr lvl="2" eaLnBrk="1" hangingPunct="1">
              <a:buFont typeface="Wingdings" pitchFamily="2" charset="2"/>
              <a:buChar char="v"/>
            </a:pPr>
            <a:r>
              <a:rPr lang="fr-FR" sz="2000" smtClean="0"/>
              <a:t>Canrénoate de potassium (soludactone</a:t>
            </a:r>
            <a:r>
              <a:rPr lang="fr-FR" sz="2000" baseline="30000" smtClean="0"/>
              <a:t>®</a:t>
            </a:r>
            <a:r>
              <a:rPr lang="fr-FR" sz="2000" smtClean="0"/>
              <a:t>)</a:t>
            </a:r>
          </a:p>
          <a:p>
            <a:pPr eaLnBrk="1" hangingPunct="1">
              <a:buFont typeface="Wingdings" pitchFamily="2" charset="2"/>
              <a:buChar char="v"/>
            </a:pPr>
            <a:endParaRPr lang="fr-FR" sz="2000" b="1" smtClean="0">
              <a:latin typeface="Arial" charset="0"/>
              <a:cs typeface="Arial" charset="0"/>
            </a:endParaRPr>
          </a:p>
          <a:p>
            <a:pPr lvl="1" eaLnBrk="1" hangingPunct="1">
              <a:buFont typeface="Wingdings" pitchFamily="2" charset="2"/>
              <a:buChar char="v"/>
            </a:pPr>
            <a:r>
              <a:rPr lang="fr-FR" sz="2400" b="1" smtClean="0">
                <a:latin typeface="Arial" charset="0"/>
                <a:cs typeface="Arial" charset="0"/>
              </a:rPr>
              <a:t>Les diurétiques à action tubulaire directe                                          </a:t>
            </a:r>
            <a:r>
              <a:rPr lang="fr-FR" sz="2000" b="1" smtClean="0"/>
              <a:t/>
            </a:r>
            <a:br>
              <a:rPr lang="fr-FR" sz="2000" b="1" smtClean="0"/>
            </a:br>
            <a:endParaRPr lang="fr-FR" sz="2000" b="1" smtClean="0"/>
          </a:p>
          <a:p>
            <a:pPr lvl="2" eaLnBrk="1" hangingPunct="1">
              <a:buFont typeface="Wingdings" pitchFamily="2" charset="2"/>
              <a:buChar char="v"/>
            </a:pPr>
            <a:r>
              <a:rPr lang="fr-FR" sz="2000" smtClean="0"/>
              <a:t>Le triamtérène (Tériam</a:t>
            </a:r>
            <a:r>
              <a:rPr lang="fr-FR" sz="2000" baseline="30000" smtClean="0"/>
              <a:t>®</a:t>
            </a:r>
            <a:r>
              <a:rPr lang="fr-FR" sz="2000" smtClean="0"/>
              <a:t>)</a:t>
            </a:r>
          </a:p>
          <a:p>
            <a:pPr lvl="2" eaLnBrk="1" hangingPunct="1">
              <a:buFont typeface="Wingdings" pitchFamily="2" charset="2"/>
              <a:buChar char="v"/>
            </a:pPr>
            <a:r>
              <a:rPr lang="fr-FR" sz="2000" smtClean="0"/>
              <a:t>L'amiloride (Modamide</a:t>
            </a:r>
            <a:r>
              <a:rPr lang="fr-FR" sz="2000" baseline="30000" smtClean="0"/>
              <a:t>®</a:t>
            </a:r>
            <a:r>
              <a:rPr lang="fr-FR" sz="2000"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AutoShape 2"/>
          <p:cNvSpPr>
            <a:spLocks noChangeArrowheads="1"/>
          </p:cNvSpPr>
          <p:nvPr/>
        </p:nvSpPr>
        <p:spPr bwMode="auto">
          <a:xfrm>
            <a:off x="1930400" y="257175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50179" name="AutoShape 3"/>
          <p:cNvSpPr>
            <a:spLocks noChangeArrowheads="1"/>
          </p:cNvSpPr>
          <p:nvPr/>
        </p:nvSpPr>
        <p:spPr bwMode="auto">
          <a:xfrm>
            <a:off x="3759200" y="257175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50180" name="AutoShape 4"/>
          <p:cNvSpPr>
            <a:spLocks noChangeArrowheads="1"/>
          </p:cNvSpPr>
          <p:nvPr/>
        </p:nvSpPr>
        <p:spPr bwMode="auto">
          <a:xfrm>
            <a:off x="5384800" y="2571750"/>
            <a:ext cx="1524000" cy="914400"/>
          </a:xfrm>
          <a:prstGeom prst="upArrowCallout">
            <a:avLst>
              <a:gd name="adj1" fmla="val 25000"/>
              <a:gd name="adj2" fmla="val 25000"/>
              <a:gd name="adj3" fmla="val 17778"/>
              <a:gd name="adj4" fmla="val 66667"/>
            </a:avLst>
          </a:prstGeom>
          <a:solidFill>
            <a:srgbClr val="CCFFCC"/>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50181" name="AutoShape 5"/>
          <p:cNvSpPr>
            <a:spLocks noChangeArrowheads="1"/>
          </p:cNvSpPr>
          <p:nvPr/>
        </p:nvSpPr>
        <p:spPr bwMode="auto">
          <a:xfrm>
            <a:off x="7112000" y="2571750"/>
            <a:ext cx="1524000" cy="914400"/>
          </a:xfrm>
          <a:prstGeom prst="upArrowCallout">
            <a:avLst>
              <a:gd name="adj1" fmla="val 25000"/>
              <a:gd name="adj2" fmla="val 25000"/>
              <a:gd name="adj3" fmla="val 17778"/>
              <a:gd name="adj4" fmla="val 66667"/>
            </a:avLst>
          </a:prstGeom>
          <a:solidFill>
            <a:srgbClr val="FF7C80"/>
          </a:solidFill>
          <a:ln w="12700">
            <a:solidFill>
              <a:schemeClr val="tx1"/>
            </a:solidFill>
            <a:miter lim="800000"/>
            <a:headEnd type="none" w="sm" len="sm"/>
            <a:tailEnd type="none" w="sm" len="sm"/>
          </a:ln>
        </p:spPr>
        <p:txBody>
          <a:bodyPr wrap="none" anchor="ctr"/>
          <a:lstStyle/>
          <a:p>
            <a:endParaRPr lang="fr-FR">
              <a:solidFill>
                <a:schemeClr val="bg1"/>
              </a:solidFill>
            </a:endParaRPr>
          </a:p>
        </p:txBody>
      </p:sp>
      <p:sp>
        <p:nvSpPr>
          <p:cNvPr id="50182" name="Text Box 7"/>
          <p:cNvSpPr txBox="1">
            <a:spLocks noChangeArrowheads="1"/>
          </p:cNvSpPr>
          <p:nvPr/>
        </p:nvSpPr>
        <p:spPr bwMode="auto">
          <a:xfrm>
            <a:off x="2163763" y="2865438"/>
            <a:ext cx="1068387"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50-65%</a:t>
            </a:r>
          </a:p>
          <a:p>
            <a:pPr algn="ctr"/>
            <a:r>
              <a:rPr lang="fr-FR" sz="2000" b="1">
                <a:solidFill>
                  <a:schemeClr val="bg1"/>
                </a:solidFill>
              </a:rPr>
              <a:t>TCP</a:t>
            </a:r>
          </a:p>
        </p:txBody>
      </p:sp>
      <p:sp>
        <p:nvSpPr>
          <p:cNvPr id="50183" name="Text Box 8"/>
          <p:cNvSpPr txBox="1">
            <a:spLocks noChangeArrowheads="1"/>
          </p:cNvSpPr>
          <p:nvPr/>
        </p:nvSpPr>
        <p:spPr bwMode="auto">
          <a:xfrm>
            <a:off x="3992563" y="2865438"/>
            <a:ext cx="1068387"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25-30%</a:t>
            </a:r>
          </a:p>
          <a:p>
            <a:pPr algn="ctr"/>
            <a:r>
              <a:rPr lang="fr-FR" sz="2000" b="1">
                <a:solidFill>
                  <a:schemeClr val="bg1"/>
                </a:solidFill>
              </a:rPr>
              <a:t>Henlé</a:t>
            </a:r>
          </a:p>
        </p:txBody>
      </p:sp>
      <p:sp>
        <p:nvSpPr>
          <p:cNvPr id="50184" name="Text Box 9"/>
          <p:cNvSpPr txBox="1">
            <a:spLocks noChangeArrowheads="1"/>
          </p:cNvSpPr>
          <p:nvPr/>
        </p:nvSpPr>
        <p:spPr bwMode="auto">
          <a:xfrm>
            <a:off x="5618163" y="2865438"/>
            <a:ext cx="1068387"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10-15%</a:t>
            </a:r>
          </a:p>
          <a:p>
            <a:pPr algn="ctr"/>
            <a:r>
              <a:rPr lang="fr-FR" sz="2000" b="1">
                <a:solidFill>
                  <a:schemeClr val="bg1"/>
                </a:solidFill>
              </a:rPr>
              <a:t>TCD</a:t>
            </a:r>
          </a:p>
        </p:txBody>
      </p:sp>
      <p:sp>
        <p:nvSpPr>
          <p:cNvPr id="50185" name="Text Box 10"/>
          <p:cNvSpPr txBox="1">
            <a:spLocks noChangeArrowheads="1"/>
          </p:cNvSpPr>
          <p:nvPr/>
        </p:nvSpPr>
        <p:spPr bwMode="auto">
          <a:xfrm>
            <a:off x="7415213" y="2865438"/>
            <a:ext cx="925512" cy="708025"/>
          </a:xfrm>
          <a:prstGeom prst="rect">
            <a:avLst/>
          </a:prstGeom>
          <a:noFill/>
          <a:ln w="12700">
            <a:noFill/>
            <a:miter lim="800000"/>
            <a:headEnd type="none" w="sm" len="sm"/>
            <a:tailEnd type="none" w="sm" len="sm"/>
          </a:ln>
        </p:spPr>
        <p:txBody>
          <a:bodyPr wrap="none">
            <a:spAutoFit/>
          </a:bodyPr>
          <a:lstStyle/>
          <a:p>
            <a:pPr algn="ctr"/>
            <a:r>
              <a:rPr lang="fr-FR" sz="2000" b="1">
                <a:solidFill>
                  <a:schemeClr val="bg1"/>
                </a:solidFill>
              </a:rPr>
              <a:t>1-25%</a:t>
            </a:r>
          </a:p>
          <a:p>
            <a:pPr algn="ctr"/>
            <a:r>
              <a:rPr lang="fr-FR" sz="2000" b="1">
                <a:solidFill>
                  <a:schemeClr val="bg1"/>
                </a:solidFill>
              </a:rPr>
              <a:t>CC</a:t>
            </a:r>
          </a:p>
        </p:txBody>
      </p:sp>
      <p:sp>
        <p:nvSpPr>
          <p:cNvPr id="50186" name="Text Box 11"/>
          <p:cNvSpPr txBox="1">
            <a:spLocks noChangeArrowheads="1"/>
          </p:cNvSpPr>
          <p:nvPr/>
        </p:nvSpPr>
        <p:spPr bwMode="auto">
          <a:xfrm>
            <a:off x="1117600" y="4721225"/>
            <a:ext cx="839788"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100%</a:t>
            </a:r>
          </a:p>
        </p:txBody>
      </p:sp>
      <p:sp>
        <p:nvSpPr>
          <p:cNvPr id="50187" name="Text Box 12"/>
          <p:cNvSpPr txBox="1">
            <a:spLocks noChangeArrowheads="1"/>
          </p:cNvSpPr>
          <p:nvPr/>
        </p:nvSpPr>
        <p:spPr bwMode="auto">
          <a:xfrm>
            <a:off x="3243263" y="4457700"/>
            <a:ext cx="696912"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40%</a:t>
            </a:r>
          </a:p>
        </p:txBody>
      </p:sp>
      <p:sp>
        <p:nvSpPr>
          <p:cNvPr id="50188" name="Text Box 13"/>
          <p:cNvSpPr txBox="1">
            <a:spLocks noChangeArrowheads="1"/>
          </p:cNvSpPr>
          <p:nvPr/>
        </p:nvSpPr>
        <p:spPr bwMode="auto">
          <a:xfrm>
            <a:off x="5376863" y="4457700"/>
            <a:ext cx="696912"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15%</a:t>
            </a:r>
          </a:p>
        </p:txBody>
      </p:sp>
      <p:sp>
        <p:nvSpPr>
          <p:cNvPr id="50189" name="Text Box 14"/>
          <p:cNvSpPr txBox="1">
            <a:spLocks noChangeArrowheads="1"/>
          </p:cNvSpPr>
          <p:nvPr/>
        </p:nvSpPr>
        <p:spPr bwMode="auto">
          <a:xfrm>
            <a:off x="6884988" y="4457700"/>
            <a:ext cx="555625"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2%</a:t>
            </a:r>
          </a:p>
        </p:txBody>
      </p:sp>
      <p:sp>
        <p:nvSpPr>
          <p:cNvPr id="50190" name="Text Box 15"/>
          <p:cNvSpPr txBox="1">
            <a:spLocks noChangeArrowheads="1"/>
          </p:cNvSpPr>
          <p:nvPr/>
        </p:nvSpPr>
        <p:spPr bwMode="auto">
          <a:xfrm>
            <a:off x="8104188" y="4503738"/>
            <a:ext cx="555625" cy="400050"/>
          </a:xfrm>
          <a:prstGeom prst="rect">
            <a:avLst/>
          </a:prstGeom>
          <a:solidFill>
            <a:schemeClr val="folHlink"/>
          </a:solidFill>
          <a:ln w="12700">
            <a:noFill/>
            <a:miter lim="800000"/>
            <a:headEnd type="none" w="sm" len="sm"/>
            <a:tailEnd type="none" w="sm" len="sm"/>
          </a:ln>
        </p:spPr>
        <p:txBody>
          <a:bodyPr wrap="none">
            <a:spAutoFit/>
          </a:bodyPr>
          <a:lstStyle/>
          <a:p>
            <a:r>
              <a:rPr lang="fr-FR" sz="2000" b="1">
                <a:solidFill>
                  <a:schemeClr val="bg1"/>
                </a:solidFill>
              </a:rPr>
              <a:t>1%</a:t>
            </a:r>
          </a:p>
        </p:txBody>
      </p:sp>
      <p:sp>
        <p:nvSpPr>
          <p:cNvPr id="50191" name="Freeform 16"/>
          <p:cNvSpPr>
            <a:spLocks/>
          </p:cNvSpPr>
          <p:nvPr/>
        </p:nvSpPr>
        <p:spPr bwMode="auto">
          <a:xfrm>
            <a:off x="757238" y="3427413"/>
            <a:ext cx="7512050" cy="1658937"/>
          </a:xfrm>
          <a:custGeom>
            <a:avLst/>
            <a:gdLst>
              <a:gd name="T0" fmla="*/ 2147483647 w 3549"/>
              <a:gd name="T1" fmla="*/ 2147483647 h 1394"/>
              <a:gd name="T2" fmla="*/ 2147483647 w 3549"/>
              <a:gd name="T3" fmla="*/ 2147483647 h 1394"/>
              <a:gd name="T4" fmla="*/ 2147483647 w 3549"/>
              <a:gd name="T5" fmla="*/ 2147483647 h 1394"/>
              <a:gd name="T6" fmla="*/ 2147483647 w 3549"/>
              <a:gd name="T7" fmla="*/ 2147483647 h 1394"/>
              <a:gd name="T8" fmla="*/ 2147483647 w 3549"/>
              <a:gd name="T9" fmla="*/ 2147483647 h 1394"/>
              <a:gd name="T10" fmla="*/ 2147483647 w 3549"/>
              <a:gd name="T11" fmla="*/ 2147483647 h 1394"/>
              <a:gd name="T12" fmla="*/ 2147483647 w 3549"/>
              <a:gd name="T13" fmla="*/ 2147483647 h 1394"/>
              <a:gd name="T14" fmla="*/ 2147483647 w 3549"/>
              <a:gd name="T15" fmla="*/ 2147483647 h 1394"/>
              <a:gd name="T16" fmla="*/ 2147483647 w 3549"/>
              <a:gd name="T17" fmla="*/ 2147483647 h 1394"/>
              <a:gd name="T18" fmla="*/ 2147483647 w 3549"/>
              <a:gd name="T19" fmla="*/ 2147483647 h 1394"/>
              <a:gd name="T20" fmla="*/ 2147483647 w 3549"/>
              <a:gd name="T21" fmla="*/ 2147483647 h 1394"/>
              <a:gd name="T22" fmla="*/ 2147483647 w 3549"/>
              <a:gd name="T23" fmla="*/ 2147483647 h 1394"/>
              <a:gd name="T24" fmla="*/ 2147483647 w 3549"/>
              <a:gd name="T25" fmla="*/ 2147483647 h 1394"/>
              <a:gd name="T26" fmla="*/ 2147483647 w 3549"/>
              <a:gd name="T27" fmla="*/ 2147483647 h 1394"/>
              <a:gd name="T28" fmla="*/ 2147483647 w 3549"/>
              <a:gd name="T29" fmla="*/ 2147483647 h 1394"/>
              <a:gd name="T30" fmla="*/ 2147483647 w 3549"/>
              <a:gd name="T31" fmla="*/ 2147483647 h 1394"/>
              <a:gd name="T32" fmla="*/ 2147483647 w 3549"/>
              <a:gd name="T33" fmla="*/ 2147483647 h 1394"/>
              <a:gd name="T34" fmla="*/ 2147483647 w 3549"/>
              <a:gd name="T35" fmla="*/ 2147483647 h 1394"/>
              <a:gd name="T36" fmla="*/ 2147483647 w 3549"/>
              <a:gd name="T37" fmla="*/ 2147483647 h 1394"/>
              <a:gd name="T38" fmla="*/ 2147483647 w 3549"/>
              <a:gd name="T39" fmla="*/ 2147483647 h 1394"/>
              <a:gd name="T40" fmla="*/ 2147483647 w 3549"/>
              <a:gd name="T41" fmla="*/ 2147483647 h 1394"/>
              <a:gd name="T42" fmla="*/ 2147483647 w 3549"/>
              <a:gd name="T43" fmla="*/ 2147483647 h 1394"/>
              <a:gd name="T44" fmla="*/ 2147483647 w 3549"/>
              <a:gd name="T45" fmla="*/ 2147483647 h 1394"/>
              <a:gd name="T46" fmla="*/ 2147483647 w 3549"/>
              <a:gd name="T47" fmla="*/ 2147483647 h 1394"/>
              <a:gd name="T48" fmla="*/ 2147483647 w 3549"/>
              <a:gd name="T49" fmla="*/ 2147483647 h 1394"/>
              <a:gd name="T50" fmla="*/ 2147483647 w 3549"/>
              <a:gd name="T51" fmla="*/ 2147483647 h 1394"/>
              <a:gd name="T52" fmla="*/ 2147483647 w 3549"/>
              <a:gd name="T53" fmla="*/ 2147483647 h 1394"/>
              <a:gd name="T54" fmla="*/ 2147483647 w 3549"/>
              <a:gd name="T55" fmla="*/ 2147483647 h 1394"/>
              <a:gd name="T56" fmla="*/ 2147483647 w 3549"/>
              <a:gd name="T57" fmla="*/ 2147483647 h 1394"/>
              <a:gd name="T58" fmla="*/ 2147483647 w 3549"/>
              <a:gd name="T59" fmla="*/ 2147483647 h 1394"/>
              <a:gd name="T60" fmla="*/ 2147483647 w 3549"/>
              <a:gd name="T61" fmla="*/ 2147483647 h 1394"/>
              <a:gd name="T62" fmla="*/ 2147483647 w 3549"/>
              <a:gd name="T63" fmla="*/ 2147483647 h 1394"/>
              <a:gd name="T64" fmla="*/ 2147483647 w 3549"/>
              <a:gd name="T65" fmla="*/ 2147483647 h 1394"/>
              <a:gd name="T66" fmla="*/ 2147483647 w 3549"/>
              <a:gd name="T67" fmla="*/ 2147483647 h 1394"/>
              <a:gd name="T68" fmla="*/ 2147483647 w 3549"/>
              <a:gd name="T69" fmla="*/ 2147483647 h 1394"/>
              <a:gd name="T70" fmla="*/ 2147483647 w 3549"/>
              <a:gd name="T71" fmla="*/ 2147483647 h 1394"/>
              <a:gd name="T72" fmla="*/ 2147483647 w 3549"/>
              <a:gd name="T73" fmla="*/ 2147483647 h 1394"/>
              <a:gd name="T74" fmla="*/ 2147483647 w 3549"/>
              <a:gd name="T75" fmla="*/ 2147483647 h 1394"/>
              <a:gd name="T76" fmla="*/ 2147483647 w 3549"/>
              <a:gd name="T77" fmla="*/ 2147483647 h 1394"/>
              <a:gd name="T78" fmla="*/ 2147483647 w 3549"/>
              <a:gd name="T79" fmla="*/ 2147483647 h 1394"/>
              <a:gd name="T80" fmla="*/ 2147483647 w 3549"/>
              <a:gd name="T81" fmla="*/ 2147483647 h 1394"/>
              <a:gd name="T82" fmla="*/ 2147483647 w 3549"/>
              <a:gd name="T83" fmla="*/ 2147483647 h 1394"/>
              <a:gd name="T84" fmla="*/ 2147483647 w 3549"/>
              <a:gd name="T85" fmla="*/ 2147483647 h 1394"/>
              <a:gd name="T86" fmla="*/ 2147483647 w 3549"/>
              <a:gd name="T87" fmla="*/ 2147483647 h 1394"/>
              <a:gd name="T88" fmla="*/ 2147483647 w 3549"/>
              <a:gd name="T89" fmla="*/ 2147483647 h 1394"/>
              <a:gd name="T90" fmla="*/ 2147483647 w 3549"/>
              <a:gd name="T91" fmla="*/ 2147483647 h 1394"/>
              <a:gd name="T92" fmla="*/ 2147483647 w 3549"/>
              <a:gd name="T93" fmla="*/ 2147483647 h 1394"/>
              <a:gd name="T94" fmla="*/ 2147483647 w 3549"/>
              <a:gd name="T95" fmla="*/ 2147483647 h 1394"/>
              <a:gd name="T96" fmla="*/ 2147483647 w 3549"/>
              <a:gd name="T97" fmla="*/ 2147483647 h 1394"/>
              <a:gd name="T98" fmla="*/ 2147483647 w 3549"/>
              <a:gd name="T99" fmla="*/ 2147483647 h 1394"/>
              <a:gd name="T100" fmla="*/ 2147483647 w 3549"/>
              <a:gd name="T101" fmla="*/ 2147483647 h 1394"/>
              <a:gd name="T102" fmla="*/ 2147483647 w 3549"/>
              <a:gd name="T103" fmla="*/ 2147483647 h 1394"/>
              <a:gd name="T104" fmla="*/ 2147483647 w 3549"/>
              <a:gd name="T105" fmla="*/ 2147483647 h 1394"/>
              <a:gd name="T106" fmla="*/ 2147483647 w 3549"/>
              <a:gd name="T107" fmla="*/ 2147483647 h 1394"/>
              <a:gd name="T108" fmla="*/ 2147483647 w 3549"/>
              <a:gd name="T109" fmla="*/ 2147483647 h 1394"/>
              <a:gd name="T110" fmla="*/ 2147483647 w 3549"/>
              <a:gd name="T111" fmla="*/ 2147483647 h 1394"/>
              <a:gd name="T112" fmla="*/ 2147483647 w 3549"/>
              <a:gd name="T113" fmla="*/ 2147483647 h 1394"/>
              <a:gd name="T114" fmla="*/ 2147483647 w 3549"/>
              <a:gd name="T115" fmla="*/ 2147483647 h 1394"/>
              <a:gd name="T116" fmla="*/ 2147483647 w 3549"/>
              <a:gd name="T117" fmla="*/ 2147483647 h 1394"/>
              <a:gd name="T118" fmla="*/ 2147483647 w 3549"/>
              <a:gd name="T119" fmla="*/ 2147483647 h 1394"/>
              <a:gd name="T120" fmla="*/ 2147483647 w 3549"/>
              <a:gd name="T121" fmla="*/ 2147483647 h 1394"/>
              <a:gd name="T122" fmla="*/ 2147483647 w 3549"/>
              <a:gd name="T123" fmla="*/ 2147483647 h 13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549"/>
              <a:gd name="T187" fmla="*/ 0 h 1394"/>
              <a:gd name="T188" fmla="*/ 3549 w 3549"/>
              <a:gd name="T189" fmla="*/ 1394 h 13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549" h="1394">
                <a:moveTo>
                  <a:pt x="64" y="597"/>
                </a:moveTo>
                <a:cubicBezTo>
                  <a:pt x="58" y="616"/>
                  <a:pt x="51" y="636"/>
                  <a:pt x="45" y="655"/>
                </a:cubicBezTo>
                <a:cubicBezTo>
                  <a:pt x="33" y="691"/>
                  <a:pt x="119" y="705"/>
                  <a:pt x="141" y="712"/>
                </a:cubicBezTo>
                <a:cubicBezTo>
                  <a:pt x="159" y="709"/>
                  <a:pt x="199" y="704"/>
                  <a:pt x="218" y="693"/>
                </a:cubicBezTo>
                <a:cubicBezTo>
                  <a:pt x="312" y="641"/>
                  <a:pt x="240" y="665"/>
                  <a:pt x="314" y="645"/>
                </a:cubicBezTo>
                <a:cubicBezTo>
                  <a:pt x="360" y="615"/>
                  <a:pt x="386" y="562"/>
                  <a:pt x="420" y="520"/>
                </a:cubicBezTo>
                <a:cubicBezTo>
                  <a:pt x="424" y="516"/>
                  <a:pt x="448" y="475"/>
                  <a:pt x="458" y="472"/>
                </a:cubicBezTo>
                <a:cubicBezTo>
                  <a:pt x="486" y="464"/>
                  <a:pt x="515" y="466"/>
                  <a:pt x="544" y="463"/>
                </a:cubicBezTo>
                <a:cubicBezTo>
                  <a:pt x="584" y="449"/>
                  <a:pt x="583" y="433"/>
                  <a:pt x="612" y="405"/>
                </a:cubicBezTo>
                <a:cubicBezTo>
                  <a:pt x="636" y="358"/>
                  <a:pt x="648" y="351"/>
                  <a:pt x="698" y="338"/>
                </a:cubicBezTo>
                <a:cubicBezTo>
                  <a:pt x="714" y="344"/>
                  <a:pt x="731" y="348"/>
                  <a:pt x="746" y="357"/>
                </a:cubicBezTo>
                <a:cubicBezTo>
                  <a:pt x="788" y="383"/>
                  <a:pt x="772" y="408"/>
                  <a:pt x="823" y="424"/>
                </a:cubicBezTo>
                <a:cubicBezTo>
                  <a:pt x="860" y="481"/>
                  <a:pt x="885" y="461"/>
                  <a:pt x="957" y="453"/>
                </a:cubicBezTo>
                <a:cubicBezTo>
                  <a:pt x="979" y="386"/>
                  <a:pt x="969" y="415"/>
                  <a:pt x="986" y="367"/>
                </a:cubicBezTo>
                <a:cubicBezTo>
                  <a:pt x="996" y="337"/>
                  <a:pt x="1072" y="328"/>
                  <a:pt x="1072" y="328"/>
                </a:cubicBezTo>
                <a:cubicBezTo>
                  <a:pt x="1153" y="356"/>
                  <a:pt x="1138" y="426"/>
                  <a:pt x="1226" y="453"/>
                </a:cubicBezTo>
                <a:cubicBezTo>
                  <a:pt x="1245" y="450"/>
                  <a:pt x="1266" y="451"/>
                  <a:pt x="1284" y="444"/>
                </a:cubicBezTo>
                <a:cubicBezTo>
                  <a:pt x="1293" y="441"/>
                  <a:pt x="1295" y="429"/>
                  <a:pt x="1303" y="424"/>
                </a:cubicBezTo>
                <a:cubicBezTo>
                  <a:pt x="1312" y="419"/>
                  <a:pt x="1322" y="418"/>
                  <a:pt x="1332" y="415"/>
                </a:cubicBezTo>
                <a:cubicBezTo>
                  <a:pt x="1360" y="372"/>
                  <a:pt x="1390" y="363"/>
                  <a:pt x="1437" y="348"/>
                </a:cubicBezTo>
                <a:cubicBezTo>
                  <a:pt x="1500" y="368"/>
                  <a:pt x="1477" y="429"/>
                  <a:pt x="1485" y="492"/>
                </a:cubicBezTo>
                <a:cubicBezTo>
                  <a:pt x="1490" y="527"/>
                  <a:pt x="1513" y="635"/>
                  <a:pt x="1543" y="655"/>
                </a:cubicBezTo>
                <a:cubicBezTo>
                  <a:pt x="1554" y="662"/>
                  <a:pt x="1568" y="661"/>
                  <a:pt x="1581" y="664"/>
                </a:cubicBezTo>
                <a:cubicBezTo>
                  <a:pt x="1594" y="703"/>
                  <a:pt x="1596" y="736"/>
                  <a:pt x="1620" y="770"/>
                </a:cubicBezTo>
                <a:cubicBezTo>
                  <a:pt x="1626" y="789"/>
                  <a:pt x="1628" y="811"/>
                  <a:pt x="1639" y="828"/>
                </a:cubicBezTo>
                <a:cubicBezTo>
                  <a:pt x="1645" y="838"/>
                  <a:pt x="1664" y="836"/>
                  <a:pt x="1668" y="847"/>
                </a:cubicBezTo>
                <a:cubicBezTo>
                  <a:pt x="1733" y="1010"/>
                  <a:pt x="1628" y="860"/>
                  <a:pt x="1706" y="962"/>
                </a:cubicBezTo>
                <a:cubicBezTo>
                  <a:pt x="1734" y="1043"/>
                  <a:pt x="1755" y="1124"/>
                  <a:pt x="1831" y="1173"/>
                </a:cubicBezTo>
                <a:cubicBezTo>
                  <a:pt x="1850" y="1170"/>
                  <a:pt x="1870" y="1171"/>
                  <a:pt x="1888" y="1164"/>
                </a:cubicBezTo>
                <a:cubicBezTo>
                  <a:pt x="1912" y="1155"/>
                  <a:pt x="1908" y="1134"/>
                  <a:pt x="1917" y="1116"/>
                </a:cubicBezTo>
                <a:cubicBezTo>
                  <a:pt x="1930" y="1090"/>
                  <a:pt x="1937" y="1086"/>
                  <a:pt x="1956" y="1068"/>
                </a:cubicBezTo>
                <a:cubicBezTo>
                  <a:pt x="1975" y="1011"/>
                  <a:pt x="1998" y="974"/>
                  <a:pt x="2032" y="924"/>
                </a:cubicBezTo>
                <a:cubicBezTo>
                  <a:pt x="2038" y="916"/>
                  <a:pt x="2052" y="919"/>
                  <a:pt x="2061" y="914"/>
                </a:cubicBezTo>
                <a:cubicBezTo>
                  <a:pt x="2071" y="909"/>
                  <a:pt x="2080" y="901"/>
                  <a:pt x="2090" y="895"/>
                </a:cubicBezTo>
                <a:cubicBezTo>
                  <a:pt x="2133" y="829"/>
                  <a:pt x="2111" y="853"/>
                  <a:pt x="2148" y="818"/>
                </a:cubicBezTo>
                <a:cubicBezTo>
                  <a:pt x="2166" y="763"/>
                  <a:pt x="2184" y="741"/>
                  <a:pt x="2215" y="693"/>
                </a:cubicBezTo>
                <a:cubicBezTo>
                  <a:pt x="2240" y="612"/>
                  <a:pt x="2204" y="711"/>
                  <a:pt x="2244" y="645"/>
                </a:cubicBezTo>
                <a:cubicBezTo>
                  <a:pt x="2254" y="628"/>
                  <a:pt x="2254" y="606"/>
                  <a:pt x="2263" y="588"/>
                </a:cubicBezTo>
                <a:cubicBezTo>
                  <a:pt x="2278" y="559"/>
                  <a:pt x="2293" y="529"/>
                  <a:pt x="2311" y="501"/>
                </a:cubicBezTo>
                <a:cubicBezTo>
                  <a:pt x="2333" y="429"/>
                  <a:pt x="2367" y="317"/>
                  <a:pt x="2445" y="290"/>
                </a:cubicBezTo>
                <a:cubicBezTo>
                  <a:pt x="2455" y="296"/>
                  <a:pt x="2467" y="300"/>
                  <a:pt x="2474" y="309"/>
                </a:cubicBezTo>
                <a:cubicBezTo>
                  <a:pt x="2513" y="357"/>
                  <a:pt x="2449" y="320"/>
                  <a:pt x="2503" y="367"/>
                </a:cubicBezTo>
                <a:cubicBezTo>
                  <a:pt x="2520" y="382"/>
                  <a:pt x="2538" y="398"/>
                  <a:pt x="2560" y="405"/>
                </a:cubicBezTo>
                <a:cubicBezTo>
                  <a:pt x="2579" y="411"/>
                  <a:pt x="2618" y="424"/>
                  <a:pt x="2618" y="424"/>
                </a:cubicBezTo>
                <a:cubicBezTo>
                  <a:pt x="2634" y="421"/>
                  <a:pt x="2653" y="425"/>
                  <a:pt x="2666" y="415"/>
                </a:cubicBezTo>
                <a:cubicBezTo>
                  <a:pt x="2695" y="392"/>
                  <a:pt x="2712" y="333"/>
                  <a:pt x="2743" y="309"/>
                </a:cubicBezTo>
                <a:cubicBezTo>
                  <a:pt x="2759" y="297"/>
                  <a:pt x="2781" y="297"/>
                  <a:pt x="2800" y="290"/>
                </a:cubicBezTo>
                <a:cubicBezTo>
                  <a:pt x="2864" y="332"/>
                  <a:pt x="2802" y="283"/>
                  <a:pt x="2839" y="338"/>
                </a:cubicBezTo>
                <a:cubicBezTo>
                  <a:pt x="2861" y="371"/>
                  <a:pt x="2901" y="388"/>
                  <a:pt x="2935" y="405"/>
                </a:cubicBezTo>
                <a:cubicBezTo>
                  <a:pt x="3067" y="390"/>
                  <a:pt x="2978" y="417"/>
                  <a:pt x="3031" y="376"/>
                </a:cubicBezTo>
                <a:cubicBezTo>
                  <a:pt x="3049" y="362"/>
                  <a:pt x="3088" y="338"/>
                  <a:pt x="3088" y="338"/>
                </a:cubicBezTo>
                <a:cubicBezTo>
                  <a:pt x="3121" y="290"/>
                  <a:pt x="3135" y="300"/>
                  <a:pt x="3194" y="309"/>
                </a:cubicBezTo>
                <a:cubicBezTo>
                  <a:pt x="3227" y="406"/>
                  <a:pt x="3238" y="510"/>
                  <a:pt x="3271" y="607"/>
                </a:cubicBezTo>
                <a:cubicBezTo>
                  <a:pt x="3281" y="719"/>
                  <a:pt x="3295" y="825"/>
                  <a:pt x="3328" y="933"/>
                </a:cubicBezTo>
                <a:cubicBezTo>
                  <a:pt x="3335" y="994"/>
                  <a:pt x="3339" y="1055"/>
                  <a:pt x="3348" y="1116"/>
                </a:cubicBezTo>
                <a:cubicBezTo>
                  <a:pt x="3354" y="1157"/>
                  <a:pt x="3384" y="1200"/>
                  <a:pt x="3396" y="1240"/>
                </a:cubicBezTo>
                <a:cubicBezTo>
                  <a:pt x="3412" y="1291"/>
                  <a:pt x="3420" y="1343"/>
                  <a:pt x="3434" y="1394"/>
                </a:cubicBezTo>
                <a:cubicBezTo>
                  <a:pt x="3463" y="1388"/>
                  <a:pt x="3494" y="1388"/>
                  <a:pt x="3520" y="1375"/>
                </a:cubicBezTo>
                <a:cubicBezTo>
                  <a:pt x="3549" y="1361"/>
                  <a:pt x="3508" y="1257"/>
                  <a:pt x="3492" y="1240"/>
                </a:cubicBezTo>
                <a:cubicBezTo>
                  <a:pt x="3440" y="1093"/>
                  <a:pt x="3432" y="933"/>
                  <a:pt x="3405" y="780"/>
                </a:cubicBezTo>
                <a:cubicBezTo>
                  <a:pt x="3394" y="649"/>
                  <a:pt x="3353" y="520"/>
                  <a:pt x="3309" y="396"/>
                </a:cubicBezTo>
                <a:cubicBezTo>
                  <a:pt x="3300" y="337"/>
                  <a:pt x="3290" y="282"/>
                  <a:pt x="3280" y="223"/>
                </a:cubicBezTo>
                <a:cubicBezTo>
                  <a:pt x="3278" y="213"/>
                  <a:pt x="3278" y="201"/>
                  <a:pt x="3271" y="194"/>
                </a:cubicBezTo>
                <a:cubicBezTo>
                  <a:pt x="3261" y="184"/>
                  <a:pt x="3219" y="171"/>
                  <a:pt x="3204" y="165"/>
                </a:cubicBezTo>
                <a:cubicBezTo>
                  <a:pt x="3146" y="171"/>
                  <a:pt x="3088" y="172"/>
                  <a:pt x="3031" y="184"/>
                </a:cubicBezTo>
                <a:cubicBezTo>
                  <a:pt x="3011" y="188"/>
                  <a:pt x="3009" y="220"/>
                  <a:pt x="3002" y="232"/>
                </a:cubicBezTo>
                <a:cubicBezTo>
                  <a:pt x="2966" y="296"/>
                  <a:pt x="2982" y="284"/>
                  <a:pt x="2935" y="300"/>
                </a:cubicBezTo>
                <a:cubicBezTo>
                  <a:pt x="2925" y="293"/>
                  <a:pt x="2913" y="289"/>
                  <a:pt x="2906" y="280"/>
                </a:cubicBezTo>
                <a:cubicBezTo>
                  <a:pt x="2883" y="252"/>
                  <a:pt x="2900" y="209"/>
                  <a:pt x="2868" y="184"/>
                </a:cubicBezTo>
                <a:cubicBezTo>
                  <a:pt x="2852" y="171"/>
                  <a:pt x="2829" y="172"/>
                  <a:pt x="2810" y="165"/>
                </a:cubicBezTo>
                <a:cubicBezTo>
                  <a:pt x="2775" y="168"/>
                  <a:pt x="2739" y="167"/>
                  <a:pt x="2704" y="175"/>
                </a:cubicBezTo>
                <a:cubicBezTo>
                  <a:pt x="2639" y="189"/>
                  <a:pt x="2638" y="288"/>
                  <a:pt x="2570" y="309"/>
                </a:cubicBezTo>
                <a:cubicBezTo>
                  <a:pt x="2559" y="276"/>
                  <a:pt x="2550" y="222"/>
                  <a:pt x="2522" y="194"/>
                </a:cubicBezTo>
                <a:cubicBezTo>
                  <a:pt x="2500" y="172"/>
                  <a:pt x="2436" y="156"/>
                  <a:pt x="2436" y="156"/>
                </a:cubicBezTo>
                <a:cubicBezTo>
                  <a:pt x="2383" y="163"/>
                  <a:pt x="2374" y="154"/>
                  <a:pt x="2340" y="184"/>
                </a:cubicBezTo>
                <a:cubicBezTo>
                  <a:pt x="2323" y="199"/>
                  <a:pt x="2292" y="232"/>
                  <a:pt x="2292" y="232"/>
                </a:cubicBezTo>
                <a:cubicBezTo>
                  <a:pt x="2275" y="281"/>
                  <a:pt x="2213" y="388"/>
                  <a:pt x="2176" y="424"/>
                </a:cubicBezTo>
                <a:cubicBezTo>
                  <a:pt x="2166" y="457"/>
                  <a:pt x="2153" y="477"/>
                  <a:pt x="2128" y="501"/>
                </a:cubicBezTo>
                <a:cubicBezTo>
                  <a:pt x="2118" y="534"/>
                  <a:pt x="2105" y="554"/>
                  <a:pt x="2080" y="578"/>
                </a:cubicBezTo>
                <a:cubicBezTo>
                  <a:pt x="2062" y="631"/>
                  <a:pt x="2045" y="681"/>
                  <a:pt x="2023" y="732"/>
                </a:cubicBezTo>
                <a:cubicBezTo>
                  <a:pt x="2009" y="763"/>
                  <a:pt x="2009" y="784"/>
                  <a:pt x="1984" y="808"/>
                </a:cubicBezTo>
                <a:cubicBezTo>
                  <a:pt x="1978" y="827"/>
                  <a:pt x="1971" y="847"/>
                  <a:pt x="1965" y="866"/>
                </a:cubicBezTo>
                <a:cubicBezTo>
                  <a:pt x="1936" y="954"/>
                  <a:pt x="1987" y="964"/>
                  <a:pt x="1917" y="1010"/>
                </a:cubicBezTo>
                <a:cubicBezTo>
                  <a:pt x="1907" y="1043"/>
                  <a:pt x="1888" y="1058"/>
                  <a:pt x="1869" y="1087"/>
                </a:cubicBezTo>
                <a:cubicBezTo>
                  <a:pt x="1843" y="1084"/>
                  <a:pt x="1816" y="1087"/>
                  <a:pt x="1792" y="1077"/>
                </a:cubicBezTo>
                <a:cubicBezTo>
                  <a:pt x="1771" y="1068"/>
                  <a:pt x="1759" y="992"/>
                  <a:pt x="1754" y="972"/>
                </a:cubicBezTo>
                <a:cubicBezTo>
                  <a:pt x="1744" y="933"/>
                  <a:pt x="1732" y="912"/>
                  <a:pt x="1716" y="876"/>
                </a:cubicBezTo>
                <a:cubicBezTo>
                  <a:pt x="1686" y="810"/>
                  <a:pt x="1666" y="734"/>
                  <a:pt x="1648" y="664"/>
                </a:cubicBezTo>
                <a:cubicBezTo>
                  <a:pt x="1641" y="533"/>
                  <a:pt x="1646" y="475"/>
                  <a:pt x="1581" y="376"/>
                </a:cubicBezTo>
                <a:cubicBezTo>
                  <a:pt x="1561" y="317"/>
                  <a:pt x="1557" y="277"/>
                  <a:pt x="1504" y="242"/>
                </a:cubicBezTo>
                <a:cubicBezTo>
                  <a:pt x="1478" y="202"/>
                  <a:pt x="1471" y="209"/>
                  <a:pt x="1428" y="194"/>
                </a:cubicBezTo>
                <a:cubicBezTo>
                  <a:pt x="1409" y="197"/>
                  <a:pt x="1386" y="193"/>
                  <a:pt x="1370" y="204"/>
                </a:cubicBezTo>
                <a:cubicBezTo>
                  <a:pt x="1351" y="217"/>
                  <a:pt x="1339" y="239"/>
                  <a:pt x="1332" y="261"/>
                </a:cubicBezTo>
                <a:cubicBezTo>
                  <a:pt x="1329" y="271"/>
                  <a:pt x="1329" y="283"/>
                  <a:pt x="1322" y="290"/>
                </a:cubicBezTo>
                <a:cubicBezTo>
                  <a:pt x="1306" y="306"/>
                  <a:pt x="1280" y="311"/>
                  <a:pt x="1264" y="328"/>
                </a:cubicBezTo>
                <a:cubicBezTo>
                  <a:pt x="1258" y="335"/>
                  <a:pt x="1251" y="341"/>
                  <a:pt x="1245" y="348"/>
                </a:cubicBezTo>
                <a:cubicBezTo>
                  <a:pt x="1232" y="341"/>
                  <a:pt x="1217" y="338"/>
                  <a:pt x="1207" y="328"/>
                </a:cubicBezTo>
                <a:cubicBezTo>
                  <a:pt x="1200" y="321"/>
                  <a:pt x="1200" y="309"/>
                  <a:pt x="1197" y="300"/>
                </a:cubicBezTo>
                <a:cubicBezTo>
                  <a:pt x="1190" y="281"/>
                  <a:pt x="1184" y="261"/>
                  <a:pt x="1178" y="242"/>
                </a:cubicBezTo>
                <a:cubicBezTo>
                  <a:pt x="1175" y="232"/>
                  <a:pt x="1176" y="219"/>
                  <a:pt x="1168" y="213"/>
                </a:cubicBezTo>
                <a:cubicBezTo>
                  <a:pt x="1132" y="189"/>
                  <a:pt x="1148" y="202"/>
                  <a:pt x="1120" y="175"/>
                </a:cubicBezTo>
                <a:cubicBezTo>
                  <a:pt x="1112" y="176"/>
                  <a:pt x="1037" y="179"/>
                  <a:pt x="1015" y="194"/>
                </a:cubicBezTo>
                <a:cubicBezTo>
                  <a:pt x="946" y="240"/>
                  <a:pt x="1023" y="211"/>
                  <a:pt x="957" y="232"/>
                </a:cubicBezTo>
                <a:cubicBezTo>
                  <a:pt x="925" y="281"/>
                  <a:pt x="908" y="328"/>
                  <a:pt x="852" y="348"/>
                </a:cubicBezTo>
                <a:cubicBezTo>
                  <a:pt x="818" y="314"/>
                  <a:pt x="837" y="283"/>
                  <a:pt x="813" y="252"/>
                </a:cubicBezTo>
                <a:cubicBezTo>
                  <a:pt x="784" y="214"/>
                  <a:pt x="752" y="189"/>
                  <a:pt x="708" y="175"/>
                </a:cubicBezTo>
                <a:cubicBezTo>
                  <a:pt x="692" y="178"/>
                  <a:pt x="675" y="178"/>
                  <a:pt x="660" y="184"/>
                </a:cubicBezTo>
                <a:cubicBezTo>
                  <a:pt x="645" y="190"/>
                  <a:pt x="630" y="222"/>
                  <a:pt x="621" y="232"/>
                </a:cubicBezTo>
                <a:cubicBezTo>
                  <a:pt x="597" y="259"/>
                  <a:pt x="570" y="284"/>
                  <a:pt x="544" y="309"/>
                </a:cubicBezTo>
                <a:cubicBezTo>
                  <a:pt x="536" y="317"/>
                  <a:pt x="534" y="331"/>
                  <a:pt x="525" y="338"/>
                </a:cubicBezTo>
                <a:cubicBezTo>
                  <a:pt x="517" y="344"/>
                  <a:pt x="506" y="345"/>
                  <a:pt x="496" y="348"/>
                </a:cubicBezTo>
                <a:cubicBezTo>
                  <a:pt x="483" y="345"/>
                  <a:pt x="468" y="346"/>
                  <a:pt x="458" y="338"/>
                </a:cubicBezTo>
                <a:cubicBezTo>
                  <a:pt x="435" y="319"/>
                  <a:pt x="445" y="281"/>
                  <a:pt x="439" y="252"/>
                </a:cubicBezTo>
                <a:cubicBezTo>
                  <a:pt x="433" y="224"/>
                  <a:pt x="414" y="190"/>
                  <a:pt x="400" y="165"/>
                </a:cubicBezTo>
                <a:cubicBezTo>
                  <a:pt x="352" y="78"/>
                  <a:pt x="298" y="33"/>
                  <a:pt x="208" y="2"/>
                </a:cubicBezTo>
                <a:cubicBezTo>
                  <a:pt x="151" y="5"/>
                  <a:pt x="92" y="0"/>
                  <a:pt x="36" y="12"/>
                </a:cubicBezTo>
                <a:cubicBezTo>
                  <a:pt x="0" y="20"/>
                  <a:pt x="48" y="97"/>
                  <a:pt x="64" y="108"/>
                </a:cubicBezTo>
                <a:cubicBezTo>
                  <a:pt x="96" y="130"/>
                  <a:pt x="168" y="132"/>
                  <a:pt x="199" y="136"/>
                </a:cubicBezTo>
                <a:cubicBezTo>
                  <a:pt x="246" y="152"/>
                  <a:pt x="291" y="186"/>
                  <a:pt x="314" y="232"/>
                </a:cubicBezTo>
                <a:cubicBezTo>
                  <a:pt x="328" y="259"/>
                  <a:pt x="343" y="319"/>
                  <a:pt x="343" y="319"/>
                </a:cubicBezTo>
                <a:cubicBezTo>
                  <a:pt x="340" y="354"/>
                  <a:pt x="343" y="390"/>
                  <a:pt x="333" y="424"/>
                </a:cubicBezTo>
                <a:cubicBezTo>
                  <a:pt x="319" y="470"/>
                  <a:pt x="273" y="524"/>
                  <a:pt x="228" y="540"/>
                </a:cubicBezTo>
                <a:cubicBezTo>
                  <a:pt x="191" y="575"/>
                  <a:pt x="136" y="579"/>
                  <a:pt x="93" y="607"/>
                </a:cubicBezTo>
                <a:cubicBezTo>
                  <a:pt x="83" y="604"/>
                  <a:pt x="64" y="597"/>
                  <a:pt x="64" y="597"/>
                </a:cubicBezTo>
                <a:close/>
              </a:path>
            </a:pathLst>
          </a:custGeom>
          <a:solidFill>
            <a:srgbClr val="FFFF99"/>
          </a:solidFill>
          <a:ln w="12700">
            <a:solidFill>
              <a:schemeClr val="tx1"/>
            </a:solidFill>
            <a:round/>
            <a:headEnd type="none" w="sm" len="sm"/>
            <a:tailEnd type="none" w="sm" len="sm"/>
          </a:ln>
        </p:spPr>
        <p:txBody>
          <a:bodyPr wrap="none" anchor="ctr"/>
          <a:lstStyle/>
          <a:p>
            <a:endParaRPr lang="fr-FR"/>
          </a:p>
        </p:txBody>
      </p:sp>
      <p:sp>
        <p:nvSpPr>
          <p:cNvPr id="50192" name="Line 17"/>
          <p:cNvSpPr>
            <a:spLocks noChangeShapeType="1"/>
          </p:cNvSpPr>
          <p:nvPr/>
        </p:nvSpPr>
        <p:spPr bwMode="auto">
          <a:xfrm flipH="1" flipV="1">
            <a:off x="1625600" y="411480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50193" name="Line 18"/>
          <p:cNvSpPr>
            <a:spLocks noChangeShapeType="1"/>
          </p:cNvSpPr>
          <p:nvPr/>
        </p:nvSpPr>
        <p:spPr bwMode="auto">
          <a:xfrm flipH="1" flipV="1">
            <a:off x="3759200" y="382905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50194" name="Line 19"/>
          <p:cNvSpPr>
            <a:spLocks noChangeShapeType="1"/>
          </p:cNvSpPr>
          <p:nvPr/>
        </p:nvSpPr>
        <p:spPr bwMode="auto">
          <a:xfrm flipH="1" flipV="1">
            <a:off x="5892800" y="382905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50195" name="Line 20"/>
          <p:cNvSpPr>
            <a:spLocks noChangeShapeType="1"/>
          </p:cNvSpPr>
          <p:nvPr/>
        </p:nvSpPr>
        <p:spPr bwMode="auto">
          <a:xfrm flipH="1" flipV="1">
            <a:off x="7416800" y="3829050"/>
            <a:ext cx="0" cy="628650"/>
          </a:xfrm>
          <a:prstGeom prst="line">
            <a:avLst/>
          </a:prstGeom>
          <a:noFill/>
          <a:ln w="38100">
            <a:solidFill>
              <a:schemeClr val="tx1"/>
            </a:solidFill>
            <a:round/>
            <a:headEnd type="none" w="sm" len="sm"/>
            <a:tailEnd type="triangle" w="med" len="med"/>
          </a:ln>
        </p:spPr>
        <p:txBody>
          <a:bodyPr wrap="none" anchor="ctr"/>
          <a:lstStyle/>
          <a:p>
            <a:endParaRPr lang="fr-FR"/>
          </a:p>
        </p:txBody>
      </p:sp>
      <p:sp>
        <p:nvSpPr>
          <p:cNvPr id="50196" name="Line 21"/>
          <p:cNvSpPr>
            <a:spLocks noChangeShapeType="1"/>
          </p:cNvSpPr>
          <p:nvPr/>
        </p:nvSpPr>
        <p:spPr bwMode="auto">
          <a:xfrm>
            <a:off x="7112000" y="2943225"/>
            <a:ext cx="1625600" cy="400050"/>
          </a:xfrm>
          <a:prstGeom prst="line">
            <a:avLst/>
          </a:prstGeom>
          <a:noFill/>
          <a:ln w="76200">
            <a:solidFill>
              <a:srgbClr val="FF0000"/>
            </a:solidFill>
            <a:round/>
            <a:headEnd type="none" w="sm" len="sm"/>
            <a:tailEnd type="none" w="sm" len="sm"/>
          </a:ln>
        </p:spPr>
        <p:txBody>
          <a:bodyPr wrap="none" anchor="ctr"/>
          <a:lstStyle/>
          <a:p>
            <a:endParaRPr lang="fr-FR"/>
          </a:p>
        </p:txBody>
      </p:sp>
      <p:sp>
        <p:nvSpPr>
          <p:cNvPr id="50197" name="Line 22"/>
          <p:cNvSpPr>
            <a:spLocks noChangeShapeType="1"/>
          </p:cNvSpPr>
          <p:nvPr/>
        </p:nvSpPr>
        <p:spPr bwMode="auto">
          <a:xfrm rot="-3739915">
            <a:off x="7467600" y="2787650"/>
            <a:ext cx="914400" cy="711200"/>
          </a:xfrm>
          <a:prstGeom prst="line">
            <a:avLst/>
          </a:prstGeom>
          <a:noFill/>
          <a:ln w="76200">
            <a:solidFill>
              <a:srgbClr val="FF0000"/>
            </a:solidFill>
            <a:round/>
            <a:headEnd type="none" w="sm" len="sm"/>
            <a:tailEnd type="none" w="sm" len="sm"/>
          </a:ln>
        </p:spPr>
        <p:txBody>
          <a:bodyPr wrap="none" anchor="ctr"/>
          <a:lstStyle/>
          <a:p>
            <a:endParaRPr lang="fr-FR"/>
          </a:p>
        </p:txBody>
      </p:sp>
      <p:sp>
        <p:nvSpPr>
          <p:cNvPr id="16408" name="Rectangle 24"/>
          <p:cNvSpPr>
            <a:spLocks noGrp="1" noChangeArrowheads="1"/>
          </p:cNvSpPr>
          <p:nvPr>
            <p:ph type="title"/>
          </p:nvPr>
        </p:nvSpPr>
        <p:spPr>
          <a:xfrm>
            <a:off x="304800" y="495300"/>
            <a:ext cx="8636000" cy="1047750"/>
          </a:xfrm>
          <a:solidFill>
            <a:schemeClr val="accent1">
              <a:lumMod val="20000"/>
              <a:lumOff val="80000"/>
            </a:schemeClr>
          </a:solidFill>
          <a:ln>
            <a:solidFill>
              <a:schemeClr val="accent1"/>
            </a:solidFill>
          </a:ln>
        </p:spPr>
        <p:txBody>
          <a:bodyPr>
            <a:normAutofit fontScale="90000"/>
          </a:bodyPr>
          <a:lstStyle/>
          <a:p>
            <a:pPr eaLnBrk="1" fontAlgn="auto" hangingPunct="1">
              <a:spcAft>
                <a:spcPts val="0"/>
              </a:spcAft>
              <a:defRPr/>
            </a:pPr>
            <a:r>
              <a:rPr lang="fr-FR" sz="3200">
                <a:solidFill>
                  <a:schemeClr val="bg1"/>
                </a:solidFill>
                <a:latin typeface="Arial" charset="0"/>
              </a:rPr>
              <a:t>Diurétiques épargneurs potassiques/hyperkaliémiants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AutoShape 2"/>
          <p:cNvSpPr>
            <a:spLocks noGrp="1" noChangeArrowheads="1"/>
          </p:cNvSpPr>
          <p:nvPr>
            <p:ph type="title"/>
          </p:nvPr>
        </p:nvSpPr>
        <p:spPr>
          <a:xfrm>
            <a:off x="428625" y="0"/>
            <a:ext cx="8229600" cy="1143000"/>
          </a:xfrm>
        </p:spPr>
        <p:txBody>
          <a:bodyPr/>
          <a:lstStyle/>
          <a:p>
            <a:pPr algn="ctr" eaLnBrk="1" fontAlgn="auto" hangingPunct="1">
              <a:spcAft>
                <a:spcPts val="0"/>
              </a:spcAft>
              <a:defRPr/>
            </a:pPr>
            <a:r>
              <a:rPr lang="fr-FR" sz="3200" dirty="0" smtClean="0">
                <a:solidFill>
                  <a:schemeClr val="tx2"/>
                </a:solidFill>
                <a:latin typeface="+mn-lt"/>
                <a:cs typeface="Arial" pitchFamily="34" charset="0"/>
              </a:rPr>
              <a:t>Diurétiques  </a:t>
            </a:r>
            <a:r>
              <a:rPr lang="fr-FR" sz="3200" b="1" dirty="0" smtClean="0"/>
              <a:t>épargnant de potassium</a:t>
            </a:r>
            <a:r>
              <a:rPr lang="fr-FR" sz="3200" dirty="0" smtClean="0"/>
              <a:t/>
            </a:r>
            <a:br>
              <a:rPr lang="fr-FR" sz="3200" dirty="0" smtClean="0"/>
            </a:br>
            <a:r>
              <a:rPr lang="fr-FR" sz="3200" dirty="0" smtClean="0"/>
              <a:t>(</a:t>
            </a:r>
            <a:r>
              <a:rPr lang="fr-FR" sz="3200" dirty="0" smtClean="0">
                <a:solidFill>
                  <a:schemeClr val="tx2"/>
                </a:solidFill>
                <a:latin typeface="+mn-lt"/>
                <a:cs typeface="Arial" pitchFamily="34" charset="0"/>
              </a:rPr>
              <a:t>hyperkaliémants)</a:t>
            </a:r>
            <a:endParaRPr lang="fr-FR" sz="2000" dirty="0" smtClean="0">
              <a:solidFill>
                <a:schemeClr val="tx2">
                  <a:satMod val="200000"/>
                </a:schemeClr>
              </a:solidFill>
            </a:endParaRPr>
          </a:p>
        </p:txBody>
      </p:sp>
      <p:sp>
        <p:nvSpPr>
          <p:cNvPr id="51203" name="Espace réservé du contenu 2"/>
          <p:cNvSpPr>
            <a:spLocks noGrp="1"/>
          </p:cNvSpPr>
          <p:nvPr>
            <p:ph idx="1"/>
          </p:nvPr>
        </p:nvSpPr>
        <p:spPr>
          <a:xfrm>
            <a:off x="0" y="1341438"/>
            <a:ext cx="9144000" cy="4752975"/>
          </a:xfrm>
        </p:spPr>
        <p:txBody>
          <a:bodyPr/>
          <a:lstStyle/>
          <a:p>
            <a:pPr lvl="1" eaLnBrk="1" hangingPunct="1">
              <a:buFont typeface="Wingdings" pitchFamily="2" charset="2"/>
              <a:buChar char="v"/>
            </a:pPr>
            <a:r>
              <a:rPr lang="fr-FR" sz="2400" smtClean="0">
                <a:solidFill>
                  <a:srgbClr val="FFFF00"/>
                </a:solidFill>
                <a:cs typeface="Arial" charset="0"/>
              </a:rPr>
              <a:t>Site d’action</a:t>
            </a:r>
            <a:r>
              <a:rPr lang="fr-FR" sz="2400" smtClean="0">
                <a:solidFill>
                  <a:srgbClr val="7030A0"/>
                </a:solidFill>
                <a:cs typeface="Arial" charset="0"/>
              </a:rPr>
              <a:t>:</a:t>
            </a:r>
            <a:endParaRPr lang="fr-FR" sz="2400" smtClean="0">
              <a:solidFill>
                <a:srgbClr val="FF3300"/>
              </a:solidFill>
              <a:cs typeface="Arial" charset="0"/>
            </a:endParaRPr>
          </a:p>
          <a:p>
            <a:pPr lvl="1" eaLnBrk="1" hangingPunct="1">
              <a:buFont typeface="Wingdings" pitchFamily="2" charset="2"/>
              <a:buBlip>
                <a:blip r:embed="rId2"/>
              </a:buBlip>
            </a:pPr>
            <a:r>
              <a:rPr lang="fr-FR" sz="2000" b="1" u="sng" smtClean="0"/>
              <a:t>Antagonistes spécifiques de l'aldostérone: </a:t>
            </a:r>
            <a:r>
              <a:rPr lang="fr-FR" sz="2000" smtClean="0">
                <a:solidFill>
                  <a:srgbClr val="FF3300"/>
                </a:solidFill>
                <a:cs typeface="Arial" charset="0"/>
              </a:rPr>
              <a:t>TC</a:t>
            </a:r>
            <a:endParaRPr lang="fr-FR" sz="2000" b="1" u="sng" smtClean="0"/>
          </a:p>
          <a:p>
            <a:pPr lvl="2" eaLnBrk="1" hangingPunct="1">
              <a:buFont typeface="Wingdings" pitchFamily="2" charset="2"/>
              <a:buChar char="§"/>
            </a:pPr>
            <a:r>
              <a:rPr lang="fr-FR" sz="2000" smtClean="0"/>
              <a:t>entrent en compétition avec les récepteurs à  l'aldostérone: bloquage</a:t>
            </a:r>
          </a:p>
          <a:p>
            <a:pPr lvl="2" eaLnBrk="1" hangingPunct="1"/>
            <a:endParaRPr lang="fr-FR" sz="2000" smtClean="0"/>
          </a:p>
          <a:p>
            <a:pPr lvl="1" eaLnBrk="1" hangingPunct="1">
              <a:buFont typeface="Wingdings" pitchFamily="2" charset="2"/>
              <a:buBlip>
                <a:blip r:embed="rId2"/>
              </a:buBlip>
            </a:pPr>
            <a:r>
              <a:rPr lang="fr-FR" sz="2000" b="1" u="sng" smtClean="0"/>
              <a:t>Diurétiques à action tubulaire directe: </a:t>
            </a:r>
            <a:r>
              <a:rPr lang="fr-FR" sz="2000" smtClean="0">
                <a:solidFill>
                  <a:srgbClr val="FF3300"/>
                </a:solidFill>
                <a:cs typeface="Arial" charset="0"/>
              </a:rPr>
              <a:t>tube collecteur</a:t>
            </a:r>
            <a:endParaRPr lang="fr-FR" sz="2000" b="1" u="sng" smtClean="0"/>
          </a:p>
          <a:p>
            <a:pPr lvl="2" eaLnBrk="1" hangingPunct="1">
              <a:buFont typeface="Wingdings" pitchFamily="2" charset="2"/>
              <a:buChar char="§"/>
            </a:pPr>
            <a:r>
              <a:rPr lang="fr-FR" sz="2000" smtClean="0"/>
              <a:t>agissent sur la membrane du tube contourné distal entraînant une inhibition de l’entrée du sodium</a:t>
            </a:r>
          </a:p>
          <a:p>
            <a:pPr lvl="2" eaLnBrk="1" hangingPunct="1">
              <a:buFont typeface="Wingdings 2" pitchFamily="18" charset="2"/>
              <a:buNone/>
            </a:pPr>
            <a:endParaRPr lang="fr-FR" smtClean="0">
              <a:solidFill>
                <a:srgbClr val="FF3300"/>
              </a:solidFill>
              <a:cs typeface="Arial" charset="0"/>
            </a:endParaRPr>
          </a:p>
          <a:p>
            <a:pPr lvl="1" eaLnBrk="1" hangingPunct="1">
              <a:buFont typeface="Wingdings" pitchFamily="2" charset="2"/>
              <a:buChar char="v"/>
            </a:pPr>
            <a:r>
              <a:rPr lang="fr-FR" sz="2400" smtClean="0">
                <a:cs typeface="Arial" charset="0"/>
              </a:rPr>
              <a:t>Effet diurétique </a:t>
            </a:r>
            <a:r>
              <a:rPr lang="fr-FR" sz="2400" u="sng" smtClean="0">
                <a:cs typeface="Arial" charset="0"/>
              </a:rPr>
              <a:t>modéré</a:t>
            </a:r>
          </a:p>
          <a:p>
            <a:pPr lvl="1" eaLnBrk="1" hangingPunct="1">
              <a:buFont typeface="Wingdings" pitchFamily="2" charset="2"/>
              <a:buChar char="v"/>
            </a:pPr>
            <a:r>
              <a:rPr lang="fr-FR" sz="2400" smtClean="0">
                <a:cs typeface="Arial" charset="0"/>
              </a:rPr>
              <a:t>Faible efficacité n’atteignant que 2 à 3%  du Na + filtré </a:t>
            </a:r>
          </a:p>
          <a:p>
            <a:pPr lvl="1" eaLnBrk="1" hangingPunct="1">
              <a:buFont typeface="Wingdings" pitchFamily="2" charset="2"/>
              <a:buChar char="v"/>
            </a:pPr>
            <a:r>
              <a:rPr lang="fr-FR" sz="2400" smtClean="0">
                <a:cs typeface="Arial" charset="0"/>
              </a:rPr>
              <a:t>Leur cinétique est longue, </a:t>
            </a:r>
            <a:r>
              <a:rPr lang="fr-FR" sz="2400" smtClean="0"/>
              <a:t>l'effet diurétique maximal s'obtient au bout de 48 h et se prolonge pendant au moins 48 h</a:t>
            </a:r>
            <a:endParaRPr lang="fr-FR" sz="2400" smtClean="0">
              <a:cs typeface="Arial" charset="0"/>
            </a:endParaRPr>
          </a:p>
          <a:p>
            <a:pPr lvl="1" eaLnBrk="1" hangingPunct="1">
              <a:buFont typeface="Wingdings" pitchFamily="2" charset="2"/>
              <a:buChar char="v"/>
            </a:pPr>
            <a:r>
              <a:rPr lang="fr-FR" sz="2400" smtClean="0">
                <a:cs typeface="Arial" charset="0"/>
              </a:rPr>
              <a:t>Perdent leur efficacité en cas d’insuffisance rénale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825" y="115888"/>
            <a:ext cx="8277225" cy="914400"/>
          </a:xfrm>
        </p:spPr>
        <p:txBody>
          <a:bodyPr/>
          <a:lstStyle/>
          <a:p>
            <a:pPr algn="ctr">
              <a:defRPr/>
            </a:pPr>
            <a:r>
              <a:rPr lang="fr-FR" sz="2400" b="1" dirty="0" smtClean="0"/>
              <a:t>Mode d’action des diurétiques épargnant de potassium</a:t>
            </a:r>
            <a:r>
              <a:rPr lang="fr-FR" sz="2400" dirty="0" smtClean="0"/>
              <a:t/>
            </a:r>
            <a:br>
              <a:rPr lang="fr-FR" sz="2400" dirty="0" smtClean="0"/>
            </a:br>
            <a:endParaRPr lang="fr-FR" sz="2400" dirty="0"/>
          </a:p>
        </p:txBody>
      </p:sp>
      <p:sp>
        <p:nvSpPr>
          <p:cNvPr id="52227" name="Espace réservé du contenu 2"/>
          <p:cNvSpPr>
            <a:spLocks noGrp="1"/>
          </p:cNvSpPr>
          <p:nvPr>
            <p:ph idx="1"/>
          </p:nvPr>
        </p:nvSpPr>
        <p:spPr>
          <a:xfrm>
            <a:off x="323850" y="765175"/>
            <a:ext cx="4319588" cy="5903913"/>
          </a:xfrm>
        </p:spPr>
        <p:txBody>
          <a:bodyPr/>
          <a:lstStyle/>
          <a:p>
            <a:pPr>
              <a:buFont typeface="Wingdings" pitchFamily="2" charset="2"/>
              <a:buNone/>
            </a:pPr>
            <a:r>
              <a:rPr lang="fr-FR" sz="1600" smtClean="0"/>
              <a:t>Ils interviennent sur la </a:t>
            </a:r>
            <a:r>
              <a:rPr lang="fr-FR" sz="1600" b="1" smtClean="0"/>
              <a:t>partie corticale du tube collecteur</a:t>
            </a:r>
            <a:r>
              <a:rPr lang="fr-FR" sz="1600" smtClean="0"/>
              <a:t>.</a:t>
            </a:r>
          </a:p>
          <a:p>
            <a:pPr>
              <a:buFont typeface="Wingdings" pitchFamily="2" charset="2"/>
              <a:buNone/>
            </a:pPr>
            <a:r>
              <a:rPr lang="fr-FR" sz="1600" smtClean="0"/>
              <a:t>• L’entrée du sodium filtré dans ces cellules est médiée par la présence d’un </a:t>
            </a:r>
            <a:r>
              <a:rPr lang="fr-FR" sz="1600" b="1" smtClean="0"/>
              <a:t>canal épithélial sodique (ENaC)</a:t>
            </a:r>
            <a:r>
              <a:rPr lang="fr-FR" sz="1600" smtClean="0"/>
              <a:t> . L’énergie est fournie par le gradient favorable de Na. Le Na réabsorbé est ensuite excrété de la cellule par une pompe Na-K ATPase dépendante.</a:t>
            </a:r>
          </a:p>
          <a:p>
            <a:pPr>
              <a:buFont typeface="Wingdings" pitchFamily="2" charset="2"/>
              <a:buNone/>
            </a:pPr>
            <a:r>
              <a:rPr lang="fr-FR" sz="1600" smtClean="0"/>
              <a:t>• </a:t>
            </a:r>
            <a:r>
              <a:rPr lang="fr-FR" sz="1600" b="1" smtClean="0"/>
              <a:t>L’aldostérone augmente le nombre de canaux sodés et de pompes Na-K ATPase dépendantes.</a:t>
            </a:r>
            <a:endParaRPr lang="fr-FR" sz="1600" smtClean="0"/>
          </a:p>
          <a:p>
            <a:pPr>
              <a:buFont typeface="Wingdings" pitchFamily="2" charset="2"/>
              <a:buNone/>
            </a:pPr>
            <a:r>
              <a:rPr lang="fr-FR" sz="1600" smtClean="0"/>
              <a:t>• </a:t>
            </a:r>
            <a:r>
              <a:rPr lang="fr-FR" sz="1600" b="1" smtClean="0"/>
              <a:t>Les diurétiques à action tubulaire directe (amiloride) inhibent directement les canaux sodés </a:t>
            </a:r>
          </a:p>
          <a:p>
            <a:pPr>
              <a:buFont typeface="Arial" charset="0"/>
              <a:buChar char="•"/>
            </a:pPr>
            <a:r>
              <a:rPr lang="fr-FR" sz="1600" b="1" smtClean="0"/>
              <a:t>tandis que la spironolactone ou l’éplérénone s’oppose à l’action de l’aldostérone.</a:t>
            </a:r>
            <a:endParaRPr lang="fr-FR" sz="1600" smtClean="0"/>
          </a:p>
          <a:p>
            <a:pPr>
              <a:buFont typeface="Wingdings" pitchFamily="2" charset="2"/>
              <a:buNone/>
            </a:pPr>
            <a:r>
              <a:rPr lang="fr-FR" sz="1600" smtClean="0"/>
              <a:t>• L’effet natriurétique de ces substances est faible, entraînant une</a:t>
            </a:r>
            <a:r>
              <a:rPr lang="fr-FR" sz="1600" b="1" smtClean="0"/>
              <a:t> excrétion de 1 à 3 % du sodium filtré</a:t>
            </a:r>
            <a:r>
              <a:rPr lang="fr-FR" sz="1600" smtClean="0"/>
              <a:t>. Ils sont surtout utilisés en combinaison avec les thiazidiques pour prévenir la fuite urinaire de K.</a:t>
            </a:r>
          </a:p>
        </p:txBody>
      </p:sp>
      <p:pic>
        <p:nvPicPr>
          <p:cNvPr id="52228" name="Image 3" descr="http://www.cuen.fr/umvf/IMG/gif/DIU-FIG5.gif"/>
          <p:cNvPicPr>
            <a:picLocks noChangeAspect="1" noChangeArrowheads="1"/>
          </p:cNvPicPr>
          <p:nvPr/>
        </p:nvPicPr>
        <p:blipFill>
          <a:blip r:embed="rId2" cstate="print"/>
          <a:srcRect/>
          <a:stretch>
            <a:fillRect/>
          </a:stretch>
        </p:blipFill>
        <p:spPr bwMode="auto">
          <a:xfrm>
            <a:off x="4716463" y="1341438"/>
            <a:ext cx="4464050" cy="2906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5894" name="Group 54"/>
          <p:cNvGraphicFramePr>
            <a:graphicFrameLocks noGrp="1"/>
          </p:cNvGraphicFramePr>
          <p:nvPr>
            <p:ph type="tbl" idx="1"/>
          </p:nvPr>
        </p:nvGraphicFramePr>
        <p:xfrm>
          <a:off x="500063" y="1143000"/>
          <a:ext cx="8501062" cy="4448175"/>
        </p:xfrm>
        <a:graphic>
          <a:graphicData uri="http://schemas.openxmlformats.org/drawingml/2006/table">
            <a:tbl>
              <a:tblPr/>
              <a:tblGrid>
                <a:gridCol w="2127156"/>
                <a:gridCol w="2123405"/>
                <a:gridCol w="2342873"/>
                <a:gridCol w="1907688"/>
              </a:tblGrid>
              <a:tr h="476304">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dirty="0" smtClean="0">
                          <a:ln>
                            <a:noFill/>
                          </a:ln>
                          <a:solidFill>
                            <a:schemeClr val="tx1"/>
                          </a:solidFill>
                          <a:effectLst/>
                          <a:latin typeface="Arial" charset="0"/>
                          <a:cs typeface="Arial" charset="0"/>
                        </a:rPr>
                        <a:t>DCI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dirty="0" smtClean="0">
                          <a:ln>
                            <a:noFill/>
                          </a:ln>
                          <a:solidFill>
                            <a:schemeClr val="tx1"/>
                          </a:solidFill>
                          <a:effectLst/>
                          <a:latin typeface="Arial" charset="0"/>
                          <a:cs typeface="Arial" charset="0"/>
                        </a:rPr>
                        <a:t>SPECIALITE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dirty="0" smtClean="0">
                          <a:ln>
                            <a:noFill/>
                          </a:ln>
                          <a:solidFill>
                            <a:schemeClr val="tx1"/>
                          </a:solidFill>
                          <a:effectLst/>
                          <a:latin typeface="Arial" charset="0"/>
                          <a:cs typeface="Arial" charset="0"/>
                        </a:rPr>
                        <a:t>PRESENTATION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dirty="0" smtClean="0">
                          <a:ln>
                            <a:noFill/>
                          </a:ln>
                          <a:solidFill>
                            <a:schemeClr val="tx1"/>
                          </a:solidFill>
                          <a:effectLst/>
                          <a:latin typeface="Arial" charset="0"/>
                          <a:cs typeface="Arial" charset="0"/>
                        </a:rPr>
                        <a:t>POSOLOGIE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750">
                <a:tc gridSpan="4">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a:pPr>
                      <a:r>
                        <a:rPr lang="fr-FR" sz="1800" b="1" dirty="0" smtClean="0">
                          <a:solidFill>
                            <a:schemeClr val="tx2">
                              <a:lumMod val="60000"/>
                              <a:lumOff val="40000"/>
                            </a:schemeClr>
                          </a:solidFill>
                          <a:latin typeface="Arial" pitchFamily="34" charset="0"/>
                          <a:cs typeface="Arial" pitchFamily="34" charset="0"/>
                        </a:rPr>
                        <a:t>Les antagonistes spécifiques de l’aldostérone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314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1" i="0" u="none" strike="noStrike" cap="none" normalizeH="0" baseline="0" dirty="0" err="1" smtClean="0">
                          <a:ln>
                            <a:noFill/>
                          </a:ln>
                          <a:solidFill>
                            <a:schemeClr val="tx1"/>
                          </a:solidFill>
                          <a:effectLst/>
                          <a:latin typeface="Arial" charset="0"/>
                          <a:cs typeface="Arial" charset="0"/>
                        </a:rPr>
                        <a:t>Spironolactone</a:t>
                      </a:r>
                      <a:endParaRPr kumimoji="0" lang="fr-FR" sz="18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18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1" i="0" u="none" strike="noStrike" cap="none" normalizeH="0" baseline="0" dirty="0" err="1" smtClean="0">
                          <a:ln>
                            <a:noFill/>
                          </a:ln>
                          <a:solidFill>
                            <a:schemeClr val="tx1"/>
                          </a:solidFill>
                          <a:effectLst/>
                          <a:latin typeface="Arial" charset="0"/>
                          <a:cs typeface="Arial" charset="0"/>
                        </a:rPr>
                        <a:t>Canrénoate</a:t>
                      </a:r>
                      <a:r>
                        <a:rPr kumimoji="0" lang="fr-FR" sz="1800" b="1" i="0" u="none" strike="noStrike" cap="none" normalizeH="0" baseline="0" dirty="0" smtClean="0">
                          <a:ln>
                            <a:noFill/>
                          </a:ln>
                          <a:solidFill>
                            <a:schemeClr val="tx1"/>
                          </a:solidFill>
                          <a:effectLst/>
                          <a:latin typeface="Arial" charset="0"/>
                          <a:cs typeface="Arial" charset="0"/>
                        </a:rPr>
                        <a:t> de potassium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dirty="0" err="1" smtClean="0">
                          <a:ln>
                            <a:noFill/>
                          </a:ln>
                          <a:solidFill>
                            <a:schemeClr val="tx1"/>
                          </a:solidFill>
                          <a:effectLst/>
                          <a:latin typeface="Arial" charset="0"/>
                          <a:cs typeface="Arial" charset="0"/>
                        </a:rPr>
                        <a:t>Aldactone</a:t>
                      </a:r>
                      <a:r>
                        <a:rPr kumimoji="0" lang="fr-FR" sz="1800" b="0" i="0" u="none" strike="noStrike" cap="none" normalizeH="0" baseline="0" dirty="0" smtClean="0">
                          <a:ln>
                            <a:noFill/>
                          </a:ln>
                          <a:solidFill>
                            <a:schemeClr val="tx1"/>
                          </a:solidFill>
                          <a:effectLst/>
                          <a:latin typeface="Arial" charset="0"/>
                          <a:cs typeface="Arial" charset="0"/>
                        </a:rPr>
                        <a:t> </a:t>
                      </a:r>
                      <a:r>
                        <a:rPr kumimoji="0" lang="fr-FR" sz="1800" b="0" i="0" u="none" strike="noStrike" cap="none" normalizeH="0" baseline="0" dirty="0" err="1" smtClean="0">
                          <a:ln>
                            <a:noFill/>
                          </a:ln>
                          <a:solidFill>
                            <a:schemeClr val="tx1"/>
                          </a:solidFill>
                          <a:effectLst/>
                          <a:latin typeface="Arial" charset="0"/>
                          <a:cs typeface="Arial" charset="0"/>
                        </a:rPr>
                        <a:t>cp</a:t>
                      </a:r>
                      <a:endParaRPr kumimoji="0" lang="fr-FR"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dirty="0" err="1" smtClean="0">
                          <a:ln>
                            <a:noFill/>
                          </a:ln>
                          <a:solidFill>
                            <a:schemeClr val="tx1"/>
                          </a:solidFill>
                          <a:effectLst/>
                          <a:latin typeface="Arial" charset="0"/>
                          <a:cs typeface="Arial" charset="0"/>
                        </a:rPr>
                        <a:t>Soludactone</a:t>
                      </a:r>
                      <a:r>
                        <a:rPr kumimoji="0" lang="fr-FR" sz="1800" b="0" i="0" u="none" strike="noStrike" cap="none" normalizeH="0" baseline="0" dirty="0" smtClean="0">
                          <a:ln>
                            <a:noFill/>
                          </a:ln>
                          <a:solidFill>
                            <a:schemeClr val="tx1"/>
                          </a:solidFill>
                          <a:effectLst/>
                          <a:latin typeface="Arial" charset="0"/>
                          <a:cs typeface="Arial" charset="0"/>
                        </a:rPr>
                        <a:t> 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smtClean="0">
                          <a:ln>
                            <a:noFill/>
                          </a:ln>
                          <a:solidFill>
                            <a:schemeClr val="tx1"/>
                          </a:solidFill>
                          <a:effectLst/>
                          <a:latin typeface="Arial" charset="0"/>
                          <a:cs typeface="Arial" charset="0"/>
                        </a:rPr>
                        <a:t>50 mg, 75 mg</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smtClean="0">
                          <a:ln>
                            <a:noFill/>
                          </a:ln>
                          <a:solidFill>
                            <a:schemeClr val="tx1"/>
                          </a:solidFill>
                          <a:effectLst/>
                          <a:latin typeface="Arial" charset="0"/>
                          <a:cs typeface="Arial" charset="0"/>
                        </a:rPr>
                        <a:t>100 mg, 200 mg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smtClean="0">
                          <a:ln>
                            <a:noFill/>
                          </a:ln>
                          <a:solidFill>
                            <a:schemeClr val="tx1"/>
                          </a:solidFill>
                          <a:effectLst/>
                          <a:latin typeface="Arial" charset="0"/>
                          <a:cs typeface="Arial" charset="0"/>
                        </a:rPr>
                        <a:t>½ cp  à 2 cp</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smtClean="0">
                          <a:ln>
                            <a:noFill/>
                          </a:ln>
                          <a:solidFill>
                            <a:schemeClr val="tx1"/>
                          </a:solidFill>
                          <a:effectLst/>
                          <a:latin typeface="Arial" charset="0"/>
                          <a:cs typeface="Arial" charset="0"/>
                        </a:rPr>
                        <a:t>100 à 400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4312">
                <a:tc gridSpan="4">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lang="fr-FR" sz="1800" b="1" dirty="0" smtClean="0">
                          <a:solidFill>
                            <a:schemeClr val="tx2">
                              <a:lumMod val="60000"/>
                              <a:lumOff val="40000"/>
                            </a:schemeClr>
                          </a:solidFill>
                          <a:latin typeface="Arial" pitchFamily="34" charset="0"/>
                          <a:cs typeface="Arial" pitchFamily="34" charset="0"/>
                        </a:rPr>
                        <a:t>Les diurétiques à action tubulaire directe </a:t>
                      </a:r>
                      <a:endParaRPr kumimoji="0" lang="fr-FR" sz="1800" b="0" i="0" u="none" strike="noStrike" cap="none" normalizeH="0" baseline="0" dirty="0" smtClean="0">
                        <a:ln>
                          <a:noFill/>
                        </a:ln>
                        <a:solidFill>
                          <a:schemeClr val="tx2">
                            <a:lumMod val="60000"/>
                            <a:lumOff val="40000"/>
                          </a:schemeClr>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25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1" i="0" u="none" strike="noStrike" cap="none" normalizeH="0" baseline="0" smtClean="0">
                          <a:ln>
                            <a:noFill/>
                          </a:ln>
                          <a:solidFill>
                            <a:schemeClr val="tx1"/>
                          </a:solidFill>
                          <a:effectLst/>
                          <a:latin typeface="Arial" charset="0"/>
                          <a:cs typeface="Arial" charset="0"/>
                        </a:rPr>
                        <a:t>Amiloride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smtClean="0">
                          <a:ln>
                            <a:noFill/>
                          </a:ln>
                          <a:solidFill>
                            <a:schemeClr val="tx1"/>
                          </a:solidFill>
                          <a:effectLst/>
                          <a:latin typeface="Arial" charset="0"/>
                          <a:cs typeface="Arial" charset="0"/>
                        </a:rPr>
                        <a:t>Modamide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smtClean="0">
                          <a:ln>
                            <a:noFill/>
                          </a:ln>
                          <a:solidFill>
                            <a:schemeClr val="tx1"/>
                          </a:solidFill>
                          <a:effectLst/>
                          <a:latin typeface="Arial" charset="0"/>
                          <a:cs typeface="Arial" charset="0"/>
                        </a:rPr>
                        <a:t>5 mg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smtClean="0">
                          <a:ln>
                            <a:noFill/>
                          </a:ln>
                          <a:solidFill>
                            <a:schemeClr val="tx1"/>
                          </a:solidFill>
                          <a:effectLst/>
                          <a:latin typeface="Arial" charset="0"/>
                          <a:cs typeface="Arial" charset="0"/>
                        </a:rPr>
                        <a:t>1 à 2 cp/j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687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1" i="0" u="none" strike="noStrike" cap="none" normalizeH="0" baseline="0" dirty="0" err="1" smtClean="0">
                          <a:ln>
                            <a:noFill/>
                          </a:ln>
                          <a:solidFill>
                            <a:schemeClr val="tx1"/>
                          </a:solidFill>
                          <a:effectLst/>
                          <a:latin typeface="Arial" charset="0"/>
                          <a:cs typeface="Arial" charset="0"/>
                        </a:rPr>
                        <a:t>Triamtérène</a:t>
                      </a:r>
                      <a:endParaRPr kumimoji="0" lang="fr-FR"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smtClean="0">
                          <a:ln>
                            <a:noFill/>
                          </a:ln>
                          <a:solidFill>
                            <a:schemeClr val="tx1"/>
                          </a:solidFill>
                          <a:effectLst/>
                          <a:latin typeface="Arial" charset="0"/>
                          <a:cs typeface="Arial" charset="0"/>
                        </a:rPr>
                        <a:t>Triamtérène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dirty="0" smtClean="0">
                          <a:ln>
                            <a:noFill/>
                          </a:ln>
                          <a:solidFill>
                            <a:schemeClr val="tx1"/>
                          </a:solidFill>
                          <a:effectLst/>
                          <a:latin typeface="Arial" charset="0"/>
                          <a:cs typeface="Arial" charset="0"/>
                        </a:rPr>
                        <a:t>100 mg ,200 mg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1800" b="0" i="0" u="none" strike="noStrike" cap="none" normalizeH="0" baseline="0" dirty="0" smtClean="0">
                          <a:ln>
                            <a:noFill/>
                          </a:ln>
                          <a:solidFill>
                            <a:schemeClr val="tx1"/>
                          </a:solidFill>
                          <a:effectLst/>
                          <a:latin typeface="Arial" charset="0"/>
                          <a:cs typeface="Arial" charset="0"/>
                        </a:rPr>
                        <a:t>1 à 2 cp/j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287" name="Rectangle 2"/>
          <p:cNvSpPr>
            <a:spLocks noChangeArrowheads="1"/>
          </p:cNvSpPr>
          <p:nvPr/>
        </p:nvSpPr>
        <p:spPr bwMode="auto">
          <a:xfrm>
            <a:off x="0" y="214313"/>
            <a:ext cx="9144000" cy="584200"/>
          </a:xfrm>
          <a:prstGeom prst="rect">
            <a:avLst/>
          </a:prstGeom>
          <a:noFill/>
          <a:ln w="9525">
            <a:noFill/>
            <a:miter lim="800000"/>
            <a:headEnd/>
            <a:tailEnd/>
          </a:ln>
        </p:spPr>
        <p:txBody>
          <a:bodyPr>
            <a:spAutoFit/>
          </a:bodyPr>
          <a:lstStyle/>
          <a:p>
            <a:pPr algn="ctr"/>
            <a:r>
              <a:rPr lang="fr-FR" sz="3200">
                <a:solidFill>
                  <a:schemeClr val="tx2"/>
                </a:solidFill>
              </a:rPr>
              <a:t>Diurétiques hyperkaliémants</a:t>
            </a:r>
            <a:endParaRPr lang="fr-FR" sz="32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468313" y="0"/>
            <a:ext cx="8229600" cy="1143000"/>
          </a:xfrm>
        </p:spPr>
        <p:txBody>
          <a:bodyPr/>
          <a:lstStyle/>
          <a:p>
            <a:pPr algn="ctr" eaLnBrk="1" fontAlgn="auto" hangingPunct="1">
              <a:spcAft>
                <a:spcPts val="0"/>
              </a:spcAft>
              <a:defRPr/>
            </a:pPr>
            <a:r>
              <a:rPr lang="fr-FR" sz="4400" b="1" dirty="0" smtClean="0">
                <a:solidFill>
                  <a:schemeClr val="tx1"/>
                </a:solidFill>
              </a:rPr>
              <a:t/>
            </a:r>
            <a:br>
              <a:rPr lang="fr-FR" sz="4400" b="1" dirty="0" smtClean="0">
                <a:solidFill>
                  <a:schemeClr val="tx1"/>
                </a:solidFill>
              </a:rPr>
            </a:br>
            <a:r>
              <a:rPr lang="fr-FR" sz="4400" b="1" dirty="0" smtClean="0">
                <a:solidFill>
                  <a:schemeClr val="tx1"/>
                </a:solidFill>
              </a:rPr>
              <a:t>Diurétique</a:t>
            </a:r>
            <a:endParaRPr lang="fr-FR" sz="3200" b="1" dirty="0" smtClean="0">
              <a:solidFill>
                <a:schemeClr val="tx1"/>
              </a:solidFill>
            </a:endParaRPr>
          </a:p>
        </p:txBody>
      </p:sp>
      <p:sp>
        <p:nvSpPr>
          <p:cNvPr id="17411" name="Rectangle 3"/>
          <p:cNvSpPr>
            <a:spLocks noGrp="1" noChangeArrowheads="1"/>
          </p:cNvSpPr>
          <p:nvPr>
            <p:ph idx="1"/>
          </p:nvPr>
        </p:nvSpPr>
        <p:spPr>
          <a:xfrm>
            <a:off x="395288" y="1196975"/>
            <a:ext cx="8424862" cy="5040313"/>
          </a:xfrm>
        </p:spPr>
        <p:txBody>
          <a:bodyPr/>
          <a:lstStyle/>
          <a:p>
            <a:pPr algn="ctr" eaLnBrk="1" hangingPunct="1">
              <a:lnSpc>
                <a:spcPct val="80000"/>
              </a:lnSpc>
              <a:buFont typeface="Wingdings" pitchFamily="2" charset="2"/>
              <a:buNone/>
            </a:pPr>
            <a:endParaRPr lang="fr-FR" sz="2800" smtClean="0">
              <a:cs typeface="Arial" charset="0"/>
            </a:endParaRPr>
          </a:p>
          <a:p>
            <a:pPr eaLnBrk="1" hangingPunct="1">
              <a:lnSpc>
                <a:spcPct val="80000"/>
              </a:lnSpc>
              <a:buFont typeface="Wingdings" pitchFamily="2" charset="2"/>
              <a:buNone/>
            </a:pPr>
            <a:endParaRPr lang="fr-FR" sz="2800" b="1" u="sng" smtClean="0">
              <a:cs typeface="Arial" charset="0"/>
            </a:endParaRPr>
          </a:p>
          <a:p>
            <a:pPr eaLnBrk="1" hangingPunct="1">
              <a:lnSpc>
                <a:spcPct val="80000"/>
              </a:lnSpc>
              <a:buFont typeface="Wingdings" pitchFamily="2" charset="2"/>
              <a:buNone/>
            </a:pPr>
            <a:endParaRPr lang="fr-FR" sz="2800" b="1" u="sng" smtClean="0">
              <a:cs typeface="Arial" charset="0"/>
            </a:endParaRPr>
          </a:p>
          <a:p>
            <a:pPr eaLnBrk="1" hangingPunct="1">
              <a:lnSpc>
                <a:spcPct val="80000"/>
              </a:lnSpc>
              <a:buFont typeface="Wingdings" pitchFamily="2" charset="2"/>
              <a:buNone/>
            </a:pPr>
            <a:endParaRPr lang="fr-FR" sz="2800" b="1" u="sng" smtClean="0">
              <a:cs typeface="Arial" charset="0"/>
            </a:endParaRPr>
          </a:p>
          <a:p>
            <a:pPr eaLnBrk="1" hangingPunct="1">
              <a:lnSpc>
                <a:spcPct val="80000"/>
              </a:lnSpc>
              <a:buFont typeface="Wingdings" pitchFamily="2" charset="2"/>
              <a:buNone/>
            </a:pPr>
            <a:endParaRPr lang="fr-FR" sz="2800" b="1" u="sng" smtClean="0">
              <a:cs typeface="Arial" charset="0"/>
            </a:endParaRPr>
          </a:p>
          <a:p>
            <a:pPr eaLnBrk="1" hangingPunct="1">
              <a:lnSpc>
                <a:spcPct val="80000"/>
              </a:lnSpc>
              <a:buFont typeface="Wingdings" pitchFamily="2" charset="2"/>
              <a:buNone/>
            </a:pPr>
            <a:r>
              <a:rPr lang="fr-FR" sz="2800" b="1" u="sng" smtClean="0">
                <a:cs typeface="Arial" charset="0"/>
              </a:rPr>
              <a:t>Exemple</a:t>
            </a:r>
            <a:r>
              <a:rPr lang="fr-FR" sz="2800" smtClean="0">
                <a:cs typeface="Arial" charset="0"/>
              </a:rPr>
              <a:t> </a:t>
            </a:r>
          </a:p>
          <a:p>
            <a:pPr eaLnBrk="1" hangingPunct="1">
              <a:lnSpc>
                <a:spcPct val="80000"/>
              </a:lnSpc>
              <a:buFont typeface="Wingdings" pitchFamily="2" charset="2"/>
              <a:buChar char="Ø"/>
            </a:pPr>
            <a:r>
              <a:rPr lang="fr-FR" sz="2800" smtClean="0">
                <a:cs typeface="Arial" charset="0"/>
              </a:rPr>
              <a:t>Patient                                                         1L d’urine/j</a:t>
            </a:r>
          </a:p>
          <a:p>
            <a:pPr eaLnBrk="1" hangingPunct="1">
              <a:lnSpc>
                <a:spcPct val="80000"/>
              </a:lnSpc>
              <a:buFont typeface="Wingdings" pitchFamily="2" charset="2"/>
              <a:buChar char="Ø"/>
            </a:pPr>
            <a:endParaRPr lang="fr-FR" sz="2800" smtClean="0">
              <a:cs typeface="Arial" charset="0"/>
            </a:endParaRPr>
          </a:p>
          <a:p>
            <a:pPr eaLnBrk="1" hangingPunct="1">
              <a:lnSpc>
                <a:spcPct val="80000"/>
              </a:lnSpc>
              <a:buFont typeface="Wingdings" pitchFamily="2" charset="2"/>
              <a:buChar char="Ø"/>
            </a:pPr>
            <a:r>
              <a:rPr lang="fr-FR" sz="2800" smtClean="0">
                <a:cs typeface="Arial" charset="0"/>
              </a:rPr>
              <a:t>Patient + diurétique                                2L d’urine/j</a:t>
            </a:r>
          </a:p>
          <a:p>
            <a:pPr eaLnBrk="1" hangingPunct="1">
              <a:lnSpc>
                <a:spcPct val="80000"/>
              </a:lnSpc>
              <a:buFont typeface="Wingdings" pitchFamily="2" charset="2"/>
              <a:buBlip>
                <a:blip r:embed="rId2"/>
              </a:buBlip>
            </a:pPr>
            <a:endParaRPr lang="fr-FR" sz="2800" smtClean="0">
              <a:cs typeface="Arial" charset="0"/>
            </a:endParaRPr>
          </a:p>
          <a:p>
            <a:pPr eaLnBrk="1" hangingPunct="1">
              <a:lnSpc>
                <a:spcPct val="80000"/>
              </a:lnSpc>
              <a:buFont typeface="Arial" charset="0"/>
              <a:buNone/>
            </a:pPr>
            <a:endParaRPr lang="fr-FR" sz="2800" smtClean="0">
              <a:cs typeface="Arial" charset="0"/>
            </a:endParaRPr>
          </a:p>
          <a:p>
            <a:pPr eaLnBrk="1" hangingPunct="1">
              <a:lnSpc>
                <a:spcPct val="80000"/>
              </a:lnSpc>
              <a:buFont typeface="Arial" charset="0"/>
              <a:buNone/>
            </a:pPr>
            <a:endParaRPr lang="fr-FR" sz="2800" smtClean="0">
              <a:cs typeface="Arial" charset="0"/>
            </a:endParaRPr>
          </a:p>
        </p:txBody>
      </p:sp>
      <p:sp>
        <p:nvSpPr>
          <p:cNvPr id="4" name="Flèche droite à entaille 3"/>
          <p:cNvSpPr/>
          <p:nvPr/>
        </p:nvSpPr>
        <p:spPr>
          <a:xfrm>
            <a:off x="2195513" y="3789363"/>
            <a:ext cx="3527425" cy="34131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5" name="Flèche droite à entaille 4"/>
          <p:cNvSpPr/>
          <p:nvPr/>
        </p:nvSpPr>
        <p:spPr>
          <a:xfrm>
            <a:off x="3995738" y="4652963"/>
            <a:ext cx="1873250" cy="33972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aphicFrame>
        <p:nvGraphicFramePr>
          <p:cNvPr id="6" name="Tableau 5"/>
          <p:cNvGraphicFramePr>
            <a:graphicFrameLocks noGrp="1"/>
          </p:cNvGraphicFramePr>
          <p:nvPr/>
        </p:nvGraphicFramePr>
        <p:xfrm>
          <a:off x="1547813" y="1844675"/>
          <a:ext cx="6096000" cy="1066800"/>
        </p:xfrm>
        <a:graphic>
          <a:graphicData uri="http://schemas.openxmlformats.org/drawingml/2006/table">
            <a:tbl>
              <a:tblPr firstRow="1" bandRow="1">
                <a:tableStyleId>{5C22544A-7EE6-4342-B048-85BDC9FD1C3A}</a:tableStyleId>
              </a:tblPr>
              <a:tblGrid>
                <a:gridCol w="6096000"/>
              </a:tblGrid>
              <a:tr h="370840">
                <a:tc>
                  <a:txBody>
                    <a:bodyPr/>
                    <a:lstStyle/>
                    <a:p>
                      <a:pPr algn="ctr" eaLnBrk="1" hangingPunct="1">
                        <a:lnSpc>
                          <a:spcPct val="80000"/>
                        </a:lnSpc>
                        <a:buNone/>
                      </a:pPr>
                      <a:r>
                        <a:rPr lang="fr-FR" sz="4000" b="1" dirty="0" smtClean="0">
                          <a:solidFill>
                            <a:schemeClr val="bg1"/>
                          </a:solidFill>
                          <a:cs typeface="Arial" charset="0"/>
                        </a:rPr>
                        <a:t>Substances: </a:t>
                      </a:r>
                      <a:r>
                        <a:rPr lang="fr-FR" sz="4000" b="1" dirty="0" smtClean="0">
                          <a:solidFill>
                            <a:schemeClr val="bg1"/>
                          </a:solidFill>
                          <a:latin typeface="Calibri" pitchFamily="34" charset="0"/>
                          <a:cs typeface="Arial" charset="0"/>
                        </a:rPr>
                        <a:t>↑</a:t>
                      </a:r>
                      <a:r>
                        <a:rPr lang="fr-FR" sz="4000" b="1" dirty="0" smtClean="0">
                          <a:solidFill>
                            <a:schemeClr val="bg1"/>
                          </a:solidFill>
                          <a:cs typeface="Arial" charset="0"/>
                        </a:rPr>
                        <a:t>diurèse</a:t>
                      </a:r>
                    </a:p>
                    <a:p>
                      <a:pPr algn="ctr" eaLnBrk="1" hangingPunct="1">
                        <a:lnSpc>
                          <a:spcPct val="80000"/>
                        </a:lnSpc>
                        <a:buNone/>
                      </a:pPr>
                      <a:r>
                        <a:rPr lang="fr-FR" sz="4000" b="1" dirty="0" smtClean="0">
                          <a:solidFill>
                            <a:schemeClr val="bg1"/>
                          </a:solidFill>
                          <a:cs typeface="Arial" charset="0"/>
                        </a:rPr>
                        <a:t>= le volume des urines</a:t>
                      </a:r>
                      <a:endParaRPr lang="fr-FR" sz="3600" b="1" dirty="0" smtClean="0">
                        <a:solidFill>
                          <a:schemeClr val="bg1"/>
                        </a:solidFill>
                        <a:cs typeface="Arial" charset="0"/>
                      </a:endParaRPr>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800" b="1" dirty="0" smtClean="0"/>
              <a:t>Comparaison des propriétés des différentes classes de diurétiques</a:t>
            </a:r>
            <a:r>
              <a:rPr lang="fr-FR" sz="2800" dirty="0" smtClean="0"/>
              <a:t/>
            </a:r>
            <a:br>
              <a:rPr lang="fr-FR" sz="2800" dirty="0" smtClean="0"/>
            </a:br>
            <a:endParaRPr lang="fr-FR" dirty="0"/>
          </a:p>
        </p:txBody>
      </p:sp>
      <p:sp>
        <p:nvSpPr>
          <p:cNvPr id="54275" name="Espace réservé du contenu 2"/>
          <p:cNvSpPr>
            <a:spLocks noGrp="1"/>
          </p:cNvSpPr>
          <p:nvPr>
            <p:ph idx="1"/>
          </p:nvPr>
        </p:nvSpPr>
        <p:spPr>
          <a:xfrm>
            <a:off x="395288" y="1784350"/>
            <a:ext cx="8291512" cy="4572000"/>
          </a:xfrm>
        </p:spPr>
        <p:txBody>
          <a:bodyPr/>
          <a:lstStyle/>
          <a:p>
            <a:pPr>
              <a:buFont typeface="Wingdings" pitchFamily="2" charset="2"/>
              <a:buChar char="§"/>
            </a:pPr>
            <a:r>
              <a:rPr lang="fr-FR" sz="2400" smtClean="0"/>
              <a:t>Les diurétiques de l’anse sont ceux qui peuvent induire la plus grande élimination hydro-sodée.</a:t>
            </a:r>
          </a:p>
          <a:p>
            <a:pPr>
              <a:buFont typeface="Wingdings" pitchFamily="2" charset="2"/>
              <a:buChar char="§"/>
            </a:pPr>
            <a:r>
              <a:rPr lang="fr-FR" sz="2400" smtClean="0"/>
              <a:t>Les diurétiques de l’anse et les thiazides augmentent l’élimination de potassium</a:t>
            </a:r>
          </a:p>
          <a:p>
            <a:pPr>
              <a:buFont typeface="Wingdings" pitchFamily="2" charset="2"/>
              <a:buChar char="§"/>
            </a:pPr>
            <a:r>
              <a:rPr lang="fr-FR" sz="2400" smtClean="0"/>
              <a:t>Les diurétiques distaux à l’inverse bloquent cet échange, donc diminuent l’élimination potassique d’ou risque d’hyperkaliémie</a:t>
            </a:r>
          </a:p>
          <a:p>
            <a:pPr>
              <a:buFont typeface="Wingdings" pitchFamily="2" charset="2"/>
              <a:buChar char="§"/>
            </a:pPr>
            <a:r>
              <a:rPr lang="fr-FR" sz="2400" smtClean="0"/>
              <a:t>Les excrétions de calcium sont augmentées par les diurétiques de l’anse et diminuées par les thiazidiques</a:t>
            </a:r>
          </a:p>
          <a:p>
            <a:pPr>
              <a:buFont typeface="Wingdings" pitchFamily="2" charset="2"/>
              <a:buChar char="§"/>
            </a:pPr>
            <a:endParaRPr lang="fr-FR" sz="20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a:xfrm>
            <a:off x="539750" y="0"/>
            <a:ext cx="8229600" cy="1143000"/>
          </a:xfrm>
        </p:spPr>
        <p:txBody>
          <a:bodyPr/>
          <a:lstStyle/>
          <a:p>
            <a:pPr algn="ctr" eaLnBrk="1" fontAlgn="auto" hangingPunct="1">
              <a:spcAft>
                <a:spcPts val="0"/>
              </a:spcAft>
              <a:defRPr/>
            </a:pPr>
            <a:r>
              <a:rPr lang="fr-FR" sz="3200" dirty="0" smtClean="0">
                <a:solidFill>
                  <a:srgbClr val="00B050"/>
                </a:solidFill>
                <a:latin typeface="Arial" charset="0"/>
                <a:cs typeface="Arial" charset="0"/>
              </a:rPr>
              <a:t>INDICATIONS DES DIURETIQUES</a:t>
            </a:r>
          </a:p>
        </p:txBody>
      </p:sp>
      <p:sp>
        <p:nvSpPr>
          <p:cNvPr id="55299" name="Rectangle 3"/>
          <p:cNvSpPr>
            <a:spLocks noGrp="1" noChangeArrowheads="1"/>
          </p:cNvSpPr>
          <p:nvPr>
            <p:ph idx="1"/>
          </p:nvPr>
        </p:nvSpPr>
        <p:spPr>
          <a:xfrm>
            <a:off x="0" y="1412875"/>
            <a:ext cx="9144000" cy="4806950"/>
          </a:xfrm>
        </p:spPr>
        <p:txBody>
          <a:bodyPr/>
          <a:lstStyle/>
          <a:p>
            <a:pPr marL="457200" indent="-457200" algn="ctr" eaLnBrk="1" hangingPunct="1">
              <a:lnSpc>
                <a:spcPct val="80000"/>
              </a:lnSpc>
              <a:buFont typeface="Wingdings" pitchFamily="2" charset="2"/>
              <a:buNone/>
            </a:pPr>
            <a:r>
              <a:rPr lang="fr-FR" sz="2800" b="1" smtClean="0">
                <a:solidFill>
                  <a:srgbClr val="FFFF00"/>
                </a:solidFill>
              </a:rPr>
              <a:t>A.  INSUFFISANCE CARDIAQUE CONGESTIVE</a:t>
            </a:r>
          </a:p>
          <a:p>
            <a:pPr marL="457200" indent="-457200" algn="ctr" eaLnBrk="1" hangingPunct="1">
              <a:lnSpc>
                <a:spcPct val="80000"/>
              </a:lnSpc>
              <a:buFont typeface="Wingdings" pitchFamily="2" charset="2"/>
              <a:buNone/>
            </a:pPr>
            <a:endParaRPr lang="fr-FR" sz="2800" b="1" smtClean="0">
              <a:solidFill>
                <a:srgbClr val="FF0000"/>
              </a:solidFill>
            </a:endParaRPr>
          </a:p>
          <a:p>
            <a:pPr marL="457200" indent="-457200" eaLnBrk="1" hangingPunct="1">
              <a:lnSpc>
                <a:spcPct val="80000"/>
              </a:lnSpc>
              <a:buFont typeface="Arial" charset="0"/>
              <a:buNone/>
            </a:pPr>
            <a:r>
              <a:rPr lang="fr-FR" sz="2400" b="1" smtClean="0">
                <a:solidFill>
                  <a:srgbClr val="FF3300"/>
                </a:solidFill>
                <a:cs typeface="Arial" charset="0"/>
              </a:rPr>
              <a:t>         </a:t>
            </a:r>
            <a:r>
              <a:rPr lang="fr-FR" sz="2400" b="1" smtClean="0">
                <a:cs typeface="Arial" charset="0"/>
              </a:rPr>
              <a:t>Les  diurétiques utilises pour traiter les </a:t>
            </a:r>
            <a:r>
              <a:rPr lang="fr-FR" sz="2400" b="1" u="sng" smtClean="0">
                <a:cs typeface="Arial" charset="0"/>
              </a:rPr>
              <a:t>symptômes</a:t>
            </a:r>
            <a:r>
              <a:rPr lang="fr-FR" sz="2400" b="1" smtClean="0">
                <a:cs typeface="Arial" charset="0"/>
              </a:rPr>
              <a:t> de l’IC:</a:t>
            </a:r>
          </a:p>
          <a:p>
            <a:pPr lvl="2" eaLnBrk="1" hangingPunct="1">
              <a:lnSpc>
                <a:spcPct val="80000"/>
              </a:lnSpc>
              <a:buFont typeface="Wingdings" pitchFamily="2" charset="2"/>
              <a:buChar char="Ø"/>
            </a:pPr>
            <a:r>
              <a:rPr lang="fr-FR" smtClean="0">
                <a:cs typeface="Arial" charset="0"/>
              </a:rPr>
              <a:t>Dyspnée d’effort</a:t>
            </a:r>
          </a:p>
          <a:p>
            <a:pPr lvl="2" eaLnBrk="1" hangingPunct="1">
              <a:lnSpc>
                <a:spcPct val="80000"/>
              </a:lnSpc>
              <a:buFont typeface="Wingdings" pitchFamily="2" charset="2"/>
              <a:buChar char="Ø"/>
            </a:pPr>
            <a:r>
              <a:rPr lang="fr-FR" smtClean="0">
                <a:cs typeface="Arial" charset="0"/>
              </a:rPr>
              <a:t>OAP</a:t>
            </a:r>
          </a:p>
          <a:p>
            <a:pPr lvl="2" eaLnBrk="1" hangingPunct="1">
              <a:lnSpc>
                <a:spcPct val="80000"/>
              </a:lnSpc>
              <a:buFont typeface="Wingdings" pitchFamily="2" charset="2"/>
              <a:buChar char="Ø"/>
            </a:pPr>
            <a:r>
              <a:rPr lang="fr-FR" smtClean="0">
                <a:cs typeface="Arial" charset="0"/>
              </a:rPr>
              <a:t>OMI</a:t>
            </a:r>
          </a:p>
          <a:p>
            <a:pPr lvl="2" eaLnBrk="1" hangingPunct="1">
              <a:lnSpc>
                <a:spcPct val="80000"/>
              </a:lnSpc>
              <a:buFont typeface="Wingdings 2" pitchFamily="18" charset="2"/>
              <a:buNone/>
            </a:pPr>
            <a:endParaRPr lang="fr-FR" smtClean="0">
              <a:cs typeface="Arial" charset="0"/>
            </a:endParaRPr>
          </a:p>
          <a:p>
            <a:pPr lvl="1" eaLnBrk="1" hangingPunct="1">
              <a:lnSpc>
                <a:spcPct val="80000"/>
              </a:lnSpc>
              <a:buFont typeface="Wingdings" pitchFamily="2" charset="2"/>
              <a:buChar char="q"/>
            </a:pPr>
            <a:r>
              <a:rPr lang="fr-FR" sz="2400" smtClean="0">
                <a:cs typeface="Arial" charset="0"/>
              </a:rPr>
              <a:t>Les diurétiques les plus souvent utilisés: </a:t>
            </a:r>
            <a:r>
              <a:rPr lang="fr-FR" sz="2400" smtClean="0">
                <a:solidFill>
                  <a:srgbClr val="FFFF00"/>
                </a:solidFill>
                <a:cs typeface="Arial" charset="0"/>
              </a:rPr>
              <a:t>diurétiques de l’anse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AutoShape 2"/>
          <p:cNvSpPr>
            <a:spLocks noGrp="1" noChangeArrowheads="1"/>
          </p:cNvSpPr>
          <p:nvPr>
            <p:ph type="title"/>
          </p:nvPr>
        </p:nvSpPr>
        <p:spPr>
          <a:xfrm>
            <a:off x="539750" y="0"/>
            <a:ext cx="8229600" cy="1143000"/>
          </a:xfrm>
        </p:spPr>
        <p:txBody>
          <a:bodyPr/>
          <a:lstStyle/>
          <a:p>
            <a:pPr algn="ctr" eaLnBrk="1" fontAlgn="auto" hangingPunct="1">
              <a:spcAft>
                <a:spcPts val="0"/>
              </a:spcAft>
              <a:defRPr/>
            </a:pPr>
            <a:r>
              <a:rPr lang="fr-FR" sz="3200" dirty="0" smtClean="0">
                <a:solidFill>
                  <a:srgbClr val="00B050"/>
                </a:solidFill>
                <a:latin typeface="Arial" charset="0"/>
                <a:cs typeface="Arial" charset="0"/>
              </a:rPr>
              <a:t>INDICATIONS DES DIURETIQUES</a:t>
            </a:r>
          </a:p>
        </p:txBody>
      </p:sp>
      <p:sp>
        <p:nvSpPr>
          <p:cNvPr id="56323" name="Espace réservé du contenu 2"/>
          <p:cNvSpPr>
            <a:spLocks noGrp="1"/>
          </p:cNvSpPr>
          <p:nvPr>
            <p:ph idx="1"/>
          </p:nvPr>
        </p:nvSpPr>
        <p:spPr>
          <a:xfrm>
            <a:off x="468313" y="1571625"/>
            <a:ext cx="8218487" cy="4554538"/>
          </a:xfrm>
        </p:spPr>
        <p:txBody>
          <a:bodyPr/>
          <a:lstStyle/>
          <a:p>
            <a:pPr algn="ctr" eaLnBrk="1" hangingPunct="1">
              <a:lnSpc>
                <a:spcPct val="80000"/>
              </a:lnSpc>
              <a:buFont typeface="Arial" charset="0"/>
              <a:buNone/>
            </a:pPr>
            <a:r>
              <a:rPr lang="fr-FR" sz="2800" b="1" smtClean="0">
                <a:solidFill>
                  <a:srgbClr val="FFFF00"/>
                </a:solidFill>
                <a:cs typeface="Arial" charset="0"/>
              </a:rPr>
              <a:t>B. HYPERTENSION ARTÉRIELLE</a:t>
            </a:r>
          </a:p>
          <a:p>
            <a:pPr eaLnBrk="1" hangingPunct="1">
              <a:lnSpc>
                <a:spcPct val="80000"/>
              </a:lnSpc>
              <a:buFont typeface="Arial" charset="0"/>
              <a:buNone/>
            </a:pPr>
            <a:endParaRPr lang="fr-FR" sz="2000" smtClean="0">
              <a:solidFill>
                <a:srgbClr val="FF3300"/>
              </a:solidFill>
              <a:cs typeface="Arial" charset="0"/>
            </a:endParaRPr>
          </a:p>
          <a:p>
            <a:pPr lvl="1" eaLnBrk="1" hangingPunct="1">
              <a:lnSpc>
                <a:spcPct val="80000"/>
              </a:lnSpc>
              <a:buFont typeface="Wingdings" pitchFamily="2" charset="2"/>
              <a:buChar char="q"/>
            </a:pPr>
            <a:r>
              <a:rPr lang="fr-FR" sz="2400" smtClean="0">
                <a:cs typeface="Arial" charset="0"/>
              </a:rPr>
              <a:t>Les </a:t>
            </a:r>
            <a:r>
              <a:rPr lang="fr-FR" sz="2400" b="1" smtClean="0">
                <a:solidFill>
                  <a:srgbClr val="FFFF00"/>
                </a:solidFill>
                <a:cs typeface="Arial" charset="0"/>
              </a:rPr>
              <a:t>diurétiques thiazidiques</a:t>
            </a:r>
            <a:r>
              <a:rPr lang="fr-FR" sz="2400" b="1" smtClean="0">
                <a:cs typeface="Arial" charset="0"/>
              </a:rPr>
              <a:t> et </a:t>
            </a:r>
            <a:r>
              <a:rPr lang="fr-FR" sz="2400" b="1" smtClean="0">
                <a:solidFill>
                  <a:srgbClr val="FFFF00"/>
                </a:solidFill>
                <a:cs typeface="Arial" charset="0"/>
              </a:rPr>
              <a:t>apparentés</a:t>
            </a:r>
            <a:r>
              <a:rPr lang="fr-FR" sz="2400" smtClean="0">
                <a:cs typeface="Arial" charset="0"/>
              </a:rPr>
              <a:t> font partie des traitements de l’hypertension artérielle</a:t>
            </a:r>
          </a:p>
          <a:p>
            <a:pPr lvl="1" eaLnBrk="1" hangingPunct="1">
              <a:lnSpc>
                <a:spcPct val="80000"/>
              </a:lnSpc>
              <a:buFont typeface="Wingdings" pitchFamily="2" charset="2"/>
              <a:buChar char="q"/>
            </a:pPr>
            <a:endParaRPr lang="fr-FR" sz="2400" smtClean="0">
              <a:cs typeface="Arial" charset="0"/>
            </a:endParaRPr>
          </a:p>
          <a:p>
            <a:pPr lvl="1" eaLnBrk="1" hangingPunct="1">
              <a:lnSpc>
                <a:spcPct val="80000"/>
              </a:lnSpc>
              <a:buFont typeface="Wingdings" pitchFamily="2" charset="2"/>
              <a:buChar char="q"/>
            </a:pPr>
            <a:r>
              <a:rPr lang="fr-FR" sz="2400" smtClean="0">
                <a:cs typeface="Arial" charset="0"/>
              </a:rPr>
              <a:t>L’effet hypotenseur se fait par l’augmentation de l’excrétion hydro-sodée d’une part et un effet vasodilatateur d’autre part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a:xfrm>
            <a:off x="0" y="836613"/>
            <a:ext cx="9144000" cy="520700"/>
          </a:xfrm>
        </p:spPr>
        <p:txBody>
          <a:bodyPr/>
          <a:lstStyle/>
          <a:p>
            <a:pPr algn="ctr" eaLnBrk="1" fontAlgn="auto" hangingPunct="1">
              <a:spcAft>
                <a:spcPts val="0"/>
              </a:spcAft>
              <a:defRPr/>
            </a:pPr>
            <a:r>
              <a:rPr lang="fr-FR" sz="2800" b="1" dirty="0" smtClean="0">
                <a:solidFill>
                  <a:srgbClr val="FFFF00"/>
                </a:solidFill>
                <a:cs typeface="Arial" charset="0"/>
              </a:rPr>
              <a:t>C. AUTRES INDICATIONS </a:t>
            </a:r>
            <a:endParaRPr lang="fr-FR" sz="2400" b="1" dirty="0" smtClean="0">
              <a:solidFill>
                <a:srgbClr val="FFFF00"/>
              </a:solidFill>
              <a:cs typeface="Arial" charset="0"/>
            </a:endParaRPr>
          </a:p>
        </p:txBody>
      </p:sp>
      <p:sp>
        <p:nvSpPr>
          <p:cNvPr id="28675" name="Rectangle 3"/>
          <p:cNvSpPr>
            <a:spLocks noGrp="1" noChangeArrowheads="1"/>
          </p:cNvSpPr>
          <p:nvPr>
            <p:ph idx="1"/>
          </p:nvPr>
        </p:nvSpPr>
        <p:spPr>
          <a:xfrm>
            <a:off x="323850" y="1412875"/>
            <a:ext cx="8358188" cy="5016500"/>
          </a:xfrm>
        </p:spPr>
        <p:txBody>
          <a:bodyPr>
            <a:noAutofit/>
          </a:bodyPr>
          <a:lstStyle/>
          <a:p>
            <a:pPr marL="411480" eaLnBrk="1" fontAlgn="auto" hangingPunct="1">
              <a:spcAft>
                <a:spcPts val="0"/>
              </a:spcAft>
              <a:buFont typeface="Wingdings" pitchFamily="2" charset="2"/>
              <a:buChar char="q"/>
              <a:defRPr/>
            </a:pPr>
            <a:r>
              <a:rPr lang="fr-FR" sz="2000" b="1" dirty="0" smtClean="0">
                <a:solidFill>
                  <a:srgbClr val="FF3300"/>
                </a:solidFill>
                <a:latin typeface="+mj-lt"/>
                <a:cs typeface="Arial" charset="0"/>
              </a:rPr>
              <a:t>Ascite cirrhotique</a:t>
            </a:r>
            <a:r>
              <a:rPr lang="fr-FR" sz="2000" b="1" dirty="0" smtClean="0">
                <a:latin typeface="+mj-lt"/>
                <a:cs typeface="Arial" charset="0"/>
              </a:rPr>
              <a:t> </a:t>
            </a:r>
          </a:p>
          <a:p>
            <a:pPr marL="740664" lvl="1" eaLnBrk="1" fontAlgn="auto" hangingPunct="1">
              <a:spcAft>
                <a:spcPts val="0"/>
              </a:spcAft>
              <a:buFont typeface="Wingdings" pitchFamily="2" charset="2"/>
              <a:buChar char="q"/>
              <a:defRPr/>
            </a:pPr>
            <a:r>
              <a:rPr lang="fr-FR" sz="1400" dirty="0" err="1" smtClean="0">
                <a:latin typeface="+mj-lt"/>
                <a:cs typeface="Arial" charset="0"/>
              </a:rPr>
              <a:t>Hyperaldostéronisme</a:t>
            </a:r>
            <a:r>
              <a:rPr lang="fr-FR" sz="1400" dirty="0" smtClean="0">
                <a:latin typeface="+mj-lt"/>
                <a:cs typeface="Arial" charset="0"/>
              </a:rPr>
              <a:t> important qui nécessite en première intention la prescription de </a:t>
            </a:r>
            <a:r>
              <a:rPr lang="fr-FR" sz="1400" dirty="0" err="1" smtClean="0">
                <a:latin typeface="+mj-lt"/>
                <a:cs typeface="Arial" charset="0"/>
              </a:rPr>
              <a:t>spironolactone</a:t>
            </a:r>
            <a:endParaRPr lang="fr-FR" sz="1400" dirty="0" smtClean="0">
              <a:latin typeface="+mj-lt"/>
              <a:cs typeface="Arial" charset="0"/>
            </a:endParaRPr>
          </a:p>
          <a:p>
            <a:pPr marL="740664" lvl="1" eaLnBrk="1" fontAlgn="auto" hangingPunct="1">
              <a:spcAft>
                <a:spcPts val="0"/>
              </a:spcAft>
              <a:buFont typeface="Wingdings" pitchFamily="2" charset="2"/>
              <a:buChar char="q"/>
              <a:defRPr/>
            </a:pPr>
            <a:r>
              <a:rPr lang="fr-FR" sz="1400" dirty="0" smtClean="0">
                <a:latin typeface="+mj-lt"/>
                <a:cs typeface="Arial" charset="0"/>
              </a:rPr>
              <a:t>Si nécessaire, l’association aux diurétiques de l’anse est possible</a:t>
            </a:r>
          </a:p>
          <a:p>
            <a:pPr marL="740664" lvl="1" eaLnBrk="1" fontAlgn="auto" hangingPunct="1">
              <a:spcAft>
                <a:spcPts val="0"/>
              </a:spcAft>
              <a:buFont typeface="Wingdings" pitchFamily="2" charset="2"/>
              <a:buChar char="q"/>
              <a:defRPr/>
            </a:pPr>
            <a:endParaRPr lang="fr-FR" sz="1400" dirty="0" smtClean="0">
              <a:latin typeface="+mj-lt"/>
              <a:cs typeface="Arial" charset="0"/>
            </a:endParaRPr>
          </a:p>
          <a:p>
            <a:pPr marL="411480" eaLnBrk="1" fontAlgn="auto" hangingPunct="1">
              <a:spcAft>
                <a:spcPts val="0"/>
              </a:spcAft>
              <a:buFont typeface="Wingdings" pitchFamily="2" charset="2"/>
              <a:buChar char="q"/>
              <a:defRPr/>
            </a:pPr>
            <a:r>
              <a:rPr lang="fr-FR" sz="2000" b="1" dirty="0" smtClean="0">
                <a:solidFill>
                  <a:srgbClr val="FF3300"/>
                </a:solidFill>
                <a:latin typeface="+mj-lt"/>
                <a:cs typeface="Arial" charset="0"/>
              </a:rPr>
              <a:t>Hypercalcémie</a:t>
            </a:r>
            <a:r>
              <a:rPr lang="fr-FR" sz="2000" b="1" dirty="0" smtClean="0">
                <a:latin typeface="+mj-lt"/>
                <a:cs typeface="Arial" charset="0"/>
              </a:rPr>
              <a:t> </a:t>
            </a:r>
          </a:p>
          <a:p>
            <a:pPr marL="740664" lvl="1" eaLnBrk="1" fontAlgn="auto" hangingPunct="1">
              <a:spcAft>
                <a:spcPts val="0"/>
              </a:spcAft>
              <a:buFont typeface="Wingdings" pitchFamily="2" charset="2"/>
              <a:buChar char="q"/>
              <a:defRPr/>
            </a:pPr>
            <a:r>
              <a:rPr lang="fr-FR" sz="1400" dirty="0" smtClean="0">
                <a:latin typeface="+mj-lt"/>
                <a:cs typeface="Arial" charset="0"/>
              </a:rPr>
              <a:t>le furosémide augmente l’élimination urinaire du calcium</a:t>
            </a:r>
          </a:p>
          <a:p>
            <a:pPr marL="740664" lvl="1" eaLnBrk="1" fontAlgn="auto" hangingPunct="1">
              <a:spcAft>
                <a:spcPts val="0"/>
              </a:spcAft>
              <a:buFont typeface="Wingdings" pitchFamily="2" charset="2"/>
              <a:buChar char="q"/>
              <a:defRPr/>
            </a:pPr>
            <a:r>
              <a:rPr lang="fr-FR" sz="1400" dirty="0" smtClean="0">
                <a:latin typeface="+mj-lt"/>
                <a:cs typeface="Arial" charset="0"/>
              </a:rPr>
              <a:t>Il peut être utilisé en association à d’autres thérapeutiques plus spécifiques</a:t>
            </a:r>
          </a:p>
          <a:p>
            <a:pPr marL="411480" eaLnBrk="1" fontAlgn="auto" hangingPunct="1">
              <a:spcAft>
                <a:spcPts val="0"/>
              </a:spcAft>
              <a:buFont typeface="Wingdings" pitchFamily="2" charset="2"/>
              <a:buChar char="q"/>
              <a:defRPr/>
            </a:pPr>
            <a:endParaRPr lang="fr-FR" sz="1600" dirty="0" smtClean="0">
              <a:latin typeface="+mj-lt"/>
              <a:cs typeface="Arial" charset="0"/>
            </a:endParaRPr>
          </a:p>
          <a:p>
            <a:pPr marL="411480" eaLnBrk="1" fontAlgn="auto" hangingPunct="1">
              <a:spcAft>
                <a:spcPts val="0"/>
              </a:spcAft>
              <a:buFont typeface="Wingdings" pitchFamily="2" charset="2"/>
              <a:buChar char="q"/>
              <a:defRPr/>
            </a:pPr>
            <a:r>
              <a:rPr lang="fr-FR" sz="2000" b="1" dirty="0" smtClean="0">
                <a:solidFill>
                  <a:srgbClr val="FF3300"/>
                </a:solidFill>
                <a:latin typeface="+mj-lt"/>
                <a:cs typeface="Arial" charset="0"/>
              </a:rPr>
              <a:t>Hyperkaliémie </a:t>
            </a:r>
          </a:p>
          <a:p>
            <a:pPr marL="740664" lvl="1" eaLnBrk="1" fontAlgn="auto" hangingPunct="1">
              <a:spcAft>
                <a:spcPts val="0"/>
              </a:spcAft>
              <a:buFont typeface="Wingdings" pitchFamily="2" charset="2"/>
              <a:buChar char="q"/>
              <a:defRPr/>
            </a:pPr>
            <a:r>
              <a:rPr lang="fr-FR" sz="1400" dirty="0" smtClean="0">
                <a:latin typeface="+mj-lt"/>
                <a:cs typeface="Arial" charset="0"/>
              </a:rPr>
              <a:t>les diurétiques de l’anse d’action rapide peuvent être utilisés dans les hyperkaliémies modérées</a:t>
            </a:r>
          </a:p>
          <a:p>
            <a:pPr marL="411480" eaLnBrk="1" fontAlgn="auto" hangingPunct="1">
              <a:spcAft>
                <a:spcPts val="0"/>
              </a:spcAft>
              <a:buFont typeface="Wingdings" pitchFamily="2" charset="2"/>
              <a:buChar char="q"/>
              <a:defRPr/>
            </a:pPr>
            <a:endParaRPr lang="fr-FR" sz="1600" dirty="0" smtClean="0">
              <a:latin typeface="+mj-lt"/>
              <a:cs typeface="Arial" charset="0"/>
            </a:endParaRPr>
          </a:p>
          <a:p>
            <a:pPr marL="411480" eaLnBrk="1" fontAlgn="auto" hangingPunct="1">
              <a:spcAft>
                <a:spcPts val="0"/>
              </a:spcAft>
              <a:buFont typeface="Wingdings" pitchFamily="2" charset="2"/>
              <a:buChar char="q"/>
              <a:defRPr/>
            </a:pPr>
            <a:r>
              <a:rPr lang="fr-FR" sz="2000" b="1" dirty="0" smtClean="0">
                <a:solidFill>
                  <a:srgbClr val="FF3300"/>
                </a:solidFill>
                <a:latin typeface="+mj-lt"/>
                <a:cs typeface="Arial" charset="0"/>
              </a:rPr>
              <a:t>Insuffisance rénale </a:t>
            </a:r>
            <a:endParaRPr lang="fr-FR" sz="2000" b="1" dirty="0" smtClean="0">
              <a:latin typeface="+mj-lt"/>
              <a:cs typeface="Arial" charset="0"/>
            </a:endParaRPr>
          </a:p>
          <a:p>
            <a:pPr marL="740664" lvl="1" eaLnBrk="1" fontAlgn="auto" hangingPunct="1">
              <a:spcAft>
                <a:spcPts val="0"/>
              </a:spcAft>
              <a:buFont typeface="Wingdings" pitchFamily="2" charset="2"/>
              <a:buChar char="q"/>
              <a:defRPr/>
            </a:pPr>
            <a:r>
              <a:rPr lang="fr-FR" sz="1400" dirty="0" smtClean="0">
                <a:latin typeface="+mj-lt"/>
                <a:cs typeface="Arial" charset="0"/>
              </a:rPr>
              <a:t>L’insuffisance rénale aiguë afin d’obtenir une reprise de la diurèse</a:t>
            </a:r>
          </a:p>
          <a:p>
            <a:pPr marL="740664" lvl="1" eaLnBrk="1" fontAlgn="auto" hangingPunct="1">
              <a:spcAft>
                <a:spcPts val="0"/>
              </a:spcAft>
              <a:buFont typeface="Wingdings" pitchFamily="2" charset="2"/>
              <a:buChar char="q"/>
              <a:defRPr/>
            </a:pPr>
            <a:r>
              <a:rPr lang="fr-FR" sz="1400" dirty="0" smtClean="0">
                <a:latin typeface="+mj-lt"/>
                <a:cs typeface="Arial" charset="0"/>
              </a:rPr>
              <a:t>L’insuffisance rénale chronique pour entretenir la diurèse </a:t>
            </a:r>
          </a:p>
          <a:p>
            <a:pPr marL="740664" lvl="1" eaLnBrk="1" fontAlgn="auto" hangingPunct="1">
              <a:spcAft>
                <a:spcPts val="0"/>
              </a:spcAft>
              <a:buFont typeface="Wingdings" pitchFamily="2" charset="2"/>
              <a:buChar char="q"/>
              <a:defRPr/>
            </a:pPr>
            <a:r>
              <a:rPr lang="fr-FR" sz="1400" dirty="0" smtClean="0">
                <a:latin typeface="+mj-lt"/>
                <a:cs typeface="Arial" charset="0"/>
              </a:rPr>
              <a:t>Syndromes néphrotiques</a:t>
            </a:r>
          </a:p>
        </p:txBody>
      </p:sp>
      <p:sp>
        <p:nvSpPr>
          <p:cNvPr id="4" name="AutoShape 2"/>
          <p:cNvSpPr txBox="1">
            <a:spLocks noChangeArrowheads="1"/>
          </p:cNvSpPr>
          <p:nvPr/>
        </p:nvSpPr>
        <p:spPr bwMode="auto">
          <a:xfrm>
            <a:off x="539750" y="0"/>
            <a:ext cx="8229600" cy="1143000"/>
          </a:xfrm>
          <a:prstGeom prst="rect">
            <a:avLst/>
          </a:prstGeom>
          <a:noFill/>
          <a:ln w="9525">
            <a:noFill/>
            <a:miter lim="800000"/>
            <a:headEnd/>
            <a:tailEnd/>
          </a:ln>
        </p:spPr>
        <p:txBody>
          <a:bodyPr anchor="ctr"/>
          <a:lstStyle/>
          <a:p>
            <a:pPr algn="ctr">
              <a:defRPr/>
            </a:pPr>
            <a:r>
              <a:rPr lang="fr-FR" sz="3200" dirty="0">
                <a:solidFill>
                  <a:srgbClr val="00B050"/>
                </a:solidFill>
                <a:latin typeface="+mj-lt"/>
                <a:ea typeface="+mj-ea"/>
              </a:rPr>
              <a:t>INDICATIONS DES DIURETIQUES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re 1"/>
          <p:cNvSpPr>
            <a:spLocks noGrp="1"/>
          </p:cNvSpPr>
          <p:nvPr>
            <p:ph type="title"/>
          </p:nvPr>
        </p:nvSpPr>
        <p:spPr>
          <a:xfrm>
            <a:off x="468313" y="0"/>
            <a:ext cx="8229600" cy="1143000"/>
          </a:xfrm>
        </p:spPr>
        <p:txBody>
          <a:bodyPr/>
          <a:lstStyle/>
          <a:p>
            <a:pPr algn="ctr" eaLnBrk="1" fontAlgn="auto" hangingPunct="1">
              <a:spcAft>
                <a:spcPts val="0"/>
              </a:spcAft>
              <a:defRPr/>
            </a:pPr>
            <a:r>
              <a:rPr lang="fr-FR" sz="3600" dirty="0" smtClean="0">
                <a:solidFill>
                  <a:schemeClr val="tx2">
                    <a:satMod val="200000"/>
                  </a:schemeClr>
                </a:solidFill>
              </a:rPr>
              <a:t>Diurétiques d'indication exceptionnelle</a:t>
            </a:r>
          </a:p>
        </p:txBody>
      </p:sp>
      <p:sp>
        <p:nvSpPr>
          <p:cNvPr id="34819" name="Espace réservé du contenu 2"/>
          <p:cNvSpPr>
            <a:spLocks noGrp="1"/>
          </p:cNvSpPr>
          <p:nvPr>
            <p:ph idx="1"/>
          </p:nvPr>
        </p:nvSpPr>
        <p:spPr/>
        <p:txBody>
          <a:bodyPr/>
          <a:lstStyle/>
          <a:p>
            <a:pPr eaLnBrk="1" hangingPunct="1">
              <a:defRPr/>
            </a:pPr>
            <a:r>
              <a:rPr lang="fr-FR" sz="2400" b="1" dirty="0" smtClean="0">
                <a:latin typeface="+mj-lt"/>
              </a:rPr>
              <a:t>Diurétiques osmotiques</a:t>
            </a:r>
            <a:r>
              <a:rPr lang="fr-FR" sz="2000" dirty="0" smtClean="0">
                <a:latin typeface="+mj-lt"/>
              </a:rPr>
              <a:t/>
            </a:r>
            <a:br>
              <a:rPr lang="fr-FR" sz="2000" dirty="0" smtClean="0">
                <a:latin typeface="+mj-lt"/>
              </a:rPr>
            </a:br>
            <a:r>
              <a:rPr lang="fr-FR" sz="2000" b="1" dirty="0" smtClean="0">
                <a:latin typeface="+mj-lt"/>
              </a:rPr>
              <a:t>Mannitol</a:t>
            </a:r>
            <a:r>
              <a:rPr lang="fr-FR" sz="2000" dirty="0" smtClean="0">
                <a:latin typeface="+mj-lt"/>
              </a:rPr>
              <a:t>: indication réduite au traitement des </a:t>
            </a:r>
            <a:r>
              <a:rPr lang="fr-FR" sz="2000" u="sng" dirty="0" smtClean="0">
                <a:latin typeface="+mj-lt"/>
              </a:rPr>
              <a:t>hyponatrémies</a:t>
            </a:r>
            <a:r>
              <a:rPr lang="fr-FR" sz="2000" dirty="0" smtClean="0">
                <a:latin typeface="+mj-lt"/>
              </a:rPr>
              <a:t> par dilution, pratiquement abandonnée</a:t>
            </a:r>
          </a:p>
          <a:p>
            <a:pPr eaLnBrk="1" hangingPunct="1">
              <a:defRPr/>
            </a:pPr>
            <a:endParaRPr lang="fr-FR" sz="2000" dirty="0" smtClean="0">
              <a:latin typeface="+mj-lt"/>
            </a:endParaRPr>
          </a:p>
          <a:p>
            <a:pPr eaLnBrk="1" hangingPunct="1">
              <a:defRPr/>
            </a:pPr>
            <a:r>
              <a:rPr lang="fr-FR" sz="2400" b="1" dirty="0" err="1" smtClean="0">
                <a:latin typeface="+mj-lt"/>
              </a:rPr>
              <a:t>Acétazolamide</a:t>
            </a:r>
            <a:r>
              <a:rPr lang="fr-FR" sz="2400" b="1" dirty="0" smtClean="0">
                <a:latin typeface="+mj-lt"/>
              </a:rPr>
              <a:t> (</a:t>
            </a:r>
            <a:r>
              <a:rPr lang="fr-FR" sz="2400" b="1" dirty="0" err="1" smtClean="0">
                <a:latin typeface="+mj-lt"/>
              </a:rPr>
              <a:t>Diamox</a:t>
            </a:r>
            <a:r>
              <a:rPr lang="fr-FR" sz="2400" b="1" baseline="30000" dirty="0" smtClean="0">
                <a:latin typeface="+mj-lt"/>
              </a:rPr>
              <a:t>®</a:t>
            </a:r>
            <a:r>
              <a:rPr lang="fr-FR" sz="2400" b="1" dirty="0" smtClean="0">
                <a:latin typeface="+mj-lt"/>
              </a:rPr>
              <a:t>)</a:t>
            </a:r>
            <a:r>
              <a:rPr lang="fr-FR" sz="2000" dirty="0" smtClean="0">
                <a:latin typeface="+mj-lt"/>
              </a:rPr>
              <a:t/>
            </a:r>
            <a:br>
              <a:rPr lang="fr-FR" sz="2000" dirty="0" smtClean="0">
                <a:latin typeface="+mj-lt"/>
              </a:rPr>
            </a:br>
            <a:r>
              <a:rPr lang="fr-FR" sz="2000" dirty="0" smtClean="0">
                <a:latin typeface="+mj-lt"/>
              </a:rPr>
              <a:t>abandonné, sauf dans le </a:t>
            </a:r>
            <a:r>
              <a:rPr lang="fr-FR" sz="2000" u="sng" dirty="0" smtClean="0">
                <a:latin typeface="+mj-lt"/>
              </a:rPr>
              <a:t>glaucome</a:t>
            </a:r>
            <a:r>
              <a:rPr lang="fr-FR" sz="2000" dirty="0" smtClean="0">
                <a:latin typeface="+mj-lt"/>
              </a:rPr>
              <a:t> et dans certaines </a:t>
            </a:r>
            <a:r>
              <a:rPr lang="fr-FR" sz="2000" u="sng" dirty="0" smtClean="0">
                <a:latin typeface="+mj-lt"/>
              </a:rPr>
              <a:t>hypercapnies sévères </a:t>
            </a:r>
            <a:r>
              <a:rPr lang="fr-FR" sz="2000" dirty="0" smtClean="0">
                <a:latin typeface="+mj-lt"/>
              </a:rPr>
              <a:t>des CPC en poussées aiguës</a:t>
            </a:r>
          </a:p>
          <a:p>
            <a:pPr eaLnBrk="1" hangingPunct="1">
              <a:defRPr/>
            </a:pPr>
            <a:endParaRPr lang="fr-FR" sz="2000" dirty="0" smtClean="0">
              <a:latin typeface="+mj-lt"/>
            </a:endParaRPr>
          </a:p>
          <a:p>
            <a:pPr eaLnBrk="1" hangingPunct="1">
              <a:defRPr/>
            </a:pPr>
            <a:r>
              <a:rPr lang="fr-FR" sz="2400" b="1" dirty="0" smtClean="0">
                <a:latin typeface="+mj-lt"/>
              </a:rPr>
              <a:t>Dérivés xanthiques</a:t>
            </a:r>
            <a:r>
              <a:rPr lang="fr-FR" sz="2000" dirty="0" smtClean="0">
                <a:latin typeface="+mj-lt"/>
              </a:rPr>
              <a:t/>
            </a:r>
            <a:br>
              <a:rPr lang="fr-FR" sz="2000" dirty="0" smtClean="0">
                <a:latin typeface="+mj-lt"/>
              </a:rPr>
            </a:br>
            <a:r>
              <a:rPr lang="fr-FR" sz="2000" dirty="0" smtClean="0">
                <a:latin typeface="+mj-lt"/>
              </a:rPr>
              <a:t>Caféine, théobromine, théophylline, aminophylline ne sont plus utilisées comme diurétiques</a:t>
            </a:r>
          </a:p>
          <a:p>
            <a:pPr eaLnBrk="1" hangingPunct="1">
              <a:buFont typeface="Arial" charset="0"/>
              <a:buNone/>
              <a:defRPr/>
            </a:pPr>
            <a:endParaRPr lang="fr-FR" sz="2000" dirty="0" smtClean="0">
              <a:latin typeface="+mj-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t>Associations de </a:t>
            </a:r>
            <a:r>
              <a:rPr lang="fr-FR" dirty="0" err="1" smtClean="0"/>
              <a:t>diuretiques</a:t>
            </a:r>
            <a:endParaRPr lang="fr-FR" dirty="0"/>
          </a:p>
        </p:txBody>
      </p:sp>
      <p:sp>
        <p:nvSpPr>
          <p:cNvPr id="59395" name="Espace réservé du contenu 2"/>
          <p:cNvSpPr>
            <a:spLocks noGrp="1"/>
          </p:cNvSpPr>
          <p:nvPr>
            <p:ph idx="1"/>
          </p:nvPr>
        </p:nvSpPr>
        <p:spPr>
          <a:xfrm>
            <a:off x="323850" y="1784350"/>
            <a:ext cx="8569325" cy="4572000"/>
          </a:xfrm>
        </p:spPr>
        <p:txBody>
          <a:bodyPr/>
          <a:lstStyle/>
          <a:p>
            <a:pPr>
              <a:buFont typeface="Wingdings" pitchFamily="2" charset="2"/>
              <a:buNone/>
            </a:pPr>
            <a:r>
              <a:rPr lang="fr-FR" smtClean="0"/>
              <a:t>Les diurétiques peuvent être associés entre eux :</a:t>
            </a:r>
          </a:p>
          <a:p>
            <a:pPr>
              <a:buFont typeface="Courier New" pitchFamily="49" charset="0"/>
              <a:buChar char="o"/>
            </a:pPr>
            <a:r>
              <a:rPr lang="fr-FR" smtClean="0"/>
              <a:t>Thiazidiques et diurétiques distaux (de telles associations sont commercialisées)</a:t>
            </a:r>
          </a:p>
          <a:p>
            <a:pPr>
              <a:buFont typeface="Courier New" pitchFamily="49" charset="0"/>
              <a:buChar char="o"/>
            </a:pPr>
            <a:r>
              <a:rPr lang="fr-FR" smtClean="0"/>
              <a:t>Diurétiques de l’anse de Henlé et diurétiques anti-aldostérone (dans l’insuffisance cardiaque)</a:t>
            </a:r>
          </a:p>
          <a:p>
            <a:pPr>
              <a:buFont typeface="Courier New" pitchFamily="49" charset="0"/>
              <a:buChar char="o"/>
            </a:pPr>
            <a:r>
              <a:rPr lang="fr-FR" smtClean="0"/>
              <a:t>Diurétiques thiazidiques et diurétiques de l’anse de Henlé (dans les cas graves d’insuffisance cardiaque)</a:t>
            </a:r>
          </a:p>
          <a:p>
            <a:endParaRPr lang="fr-FR"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a:xfrm>
            <a:off x="500063" y="0"/>
            <a:ext cx="8229600" cy="1143000"/>
          </a:xfrm>
        </p:spPr>
        <p:txBody>
          <a:bodyPr/>
          <a:lstStyle/>
          <a:p>
            <a:pPr algn="ctr" eaLnBrk="1" fontAlgn="auto" hangingPunct="1">
              <a:spcAft>
                <a:spcPts val="0"/>
              </a:spcAft>
              <a:defRPr/>
            </a:pPr>
            <a:r>
              <a:rPr lang="fr-FR" sz="3200" dirty="0" smtClean="0">
                <a:solidFill>
                  <a:srgbClr val="00B050"/>
                </a:solidFill>
                <a:latin typeface="Arial" charset="0"/>
                <a:cs typeface="Arial" charset="0"/>
              </a:rPr>
              <a:t>EFFETS INDESIRABLES</a:t>
            </a:r>
            <a:br>
              <a:rPr lang="fr-FR" sz="3200" dirty="0" smtClean="0">
                <a:solidFill>
                  <a:srgbClr val="00B050"/>
                </a:solidFill>
                <a:latin typeface="Arial" charset="0"/>
                <a:cs typeface="Arial" charset="0"/>
              </a:rPr>
            </a:br>
            <a:r>
              <a:rPr lang="fr-FR" sz="3200" dirty="0" smtClean="0">
                <a:solidFill>
                  <a:srgbClr val="00B050"/>
                </a:solidFill>
                <a:latin typeface="Arial" charset="0"/>
                <a:cs typeface="Arial" charset="0"/>
              </a:rPr>
              <a:t>ET COMPLICATIONS</a:t>
            </a:r>
          </a:p>
        </p:txBody>
      </p:sp>
      <p:sp>
        <p:nvSpPr>
          <p:cNvPr id="35843" name="Rectangle 3"/>
          <p:cNvSpPr>
            <a:spLocks noGrp="1" noChangeArrowheads="1"/>
          </p:cNvSpPr>
          <p:nvPr>
            <p:ph idx="1"/>
          </p:nvPr>
        </p:nvSpPr>
        <p:spPr>
          <a:xfrm>
            <a:off x="827088" y="1860550"/>
            <a:ext cx="7705725" cy="3729038"/>
          </a:xfrm>
        </p:spPr>
        <p:txBody>
          <a:bodyPr/>
          <a:lstStyle/>
          <a:p>
            <a:pPr marL="525463" indent="-457200" eaLnBrk="1" hangingPunct="1">
              <a:lnSpc>
                <a:spcPct val="80000"/>
              </a:lnSpc>
              <a:buFont typeface="Wingdings" pitchFamily="2" charset="2"/>
              <a:buNone/>
              <a:defRPr/>
            </a:pPr>
            <a:r>
              <a:rPr lang="fr-FR" sz="3200" b="1" dirty="0" smtClean="0">
                <a:solidFill>
                  <a:srgbClr val="FFFF00"/>
                </a:solidFill>
              </a:rPr>
              <a:t>a)   Perturbation hydro électrolytique :</a:t>
            </a:r>
          </a:p>
          <a:p>
            <a:pPr eaLnBrk="1" hangingPunct="1">
              <a:lnSpc>
                <a:spcPct val="80000"/>
              </a:lnSpc>
              <a:buFont typeface="Wingdings" pitchFamily="2" charset="2"/>
              <a:buChar char="q"/>
              <a:defRPr/>
            </a:pPr>
            <a:endParaRPr lang="fr-FR" sz="1800" dirty="0" smtClean="0"/>
          </a:p>
          <a:p>
            <a:pPr lvl="1" eaLnBrk="1" hangingPunct="1">
              <a:lnSpc>
                <a:spcPct val="80000"/>
              </a:lnSpc>
              <a:buFont typeface="Wingdings" pitchFamily="2" charset="2"/>
              <a:buChar char="q"/>
              <a:defRPr/>
            </a:pPr>
            <a:r>
              <a:rPr lang="fr-FR" sz="2400" dirty="0" smtClean="0"/>
              <a:t>Hypokaliémie et </a:t>
            </a:r>
            <a:r>
              <a:rPr lang="fr-FR" sz="2400" dirty="0" err="1" smtClean="0"/>
              <a:t>Hypomagnésique</a:t>
            </a:r>
            <a:r>
              <a:rPr lang="fr-FR" sz="2400" dirty="0" smtClean="0"/>
              <a:t> </a:t>
            </a:r>
          </a:p>
          <a:p>
            <a:pPr lvl="1" eaLnBrk="1" hangingPunct="1">
              <a:lnSpc>
                <a:spcPct val="80000"/>
              </a:lnSpc>
              <a:buFont typeface="Wingdings" pitchFamily="2" charset="2"/>
              <a:buChar char="q"/>
              <a:defRPr/>
            </a:pPr>
            <a:endParaRPr lang="fr-FR" sz="2400" dirty="0" smtClean="0"/>
          </a:p>
          <a:p>
            <a:pPr lvl="1" eaLnBrk="1" hangingPunct="1">
              <a:lnSpc>
                <a:spcPct val="80000"/>
              </a:lnSpc>
              <a:buFont typeface="Wingdings" pitchFamily="2" charset="2"/>
              <a:buChar char="q"/>
              <a:defRPr/>
            </a:pPr>
            <a:r>
              <a:rPr lang="fr-FR" sz="2400" dirty="0" smtClean="0"/>
              <a:t>Hyperkaliémie : </a:t>
            </a:r>
            <a:r>
              <a:rPr lang="fr-FR" sz="2400" dirty="0" err="1" smtClean="0"/>
              <a:t>epargnateur</a:t>
            </a:r>
            <a:r>
              <a:rPr lang="fr-FR" sz="2400" dirty="0" smtClean="0"/>
              <a:t> potassique </a:t>
            </a:r>
          </a:p>
          <a:p>
            <a:pPr lvl="1" eaLnBrk="1" hangingPunct="1">
              <a:lnSpc>
                <a:spcPct val="80000"/>
              </a:lnSpc>
              <a:buFont typeface="Wingdings" pitchFamily="2" charset="2"/>
              <a:buChar char="q"/>
              <a:defRPr/>
            </a:pPr>
            <a:endParaRPr lang="fr-FR" sz="2400" dirty="0" smtClean="0"/>
          </a:p>
          <a:p>
            <a:pPr lvl="1" eaLnBrk="1" hangingPunct="1">
              <a:lnSpc>
                <a:spcPct val="80000"/>
              </a:lnSpc>
              <a:buFont typeface="Wingdings" pitchFamily="2" charset="2"/>
              <a:buChar char="q"/>
              <a:defRPr/>
            </a:pPr>
            <a:r>
              <a:rPr lang="fr-FR" sz="2400" dirty="0" smtClean="0"/>
              <a:t>Alcalose métabolique </a:t>
            </a:r>
          </a:p>
          <a:p>
            <a:pPr lvl="1" eaLnBrk="1" hangingPunct="1">
              <a:lnSpc>
                <a:spcPct val="80000"/>
              </a:lnSpc>
              <a:buFont typeface="Wingdings" pitchFamily="2" charset="2"/>
              <a:buChar char="q"/>
              <a:defRPr/>
            </a:pPr>
            <a:endParaRPr lang="fr-FR" dirty="0" smtClean="0"/>
          </a:p>
          <a:p>
            <a:pPr lvl="1" eaLnBrk="1" hangingPunct="1">
              <a:lnSpc>
                <a:spcPct val="80000"/>
              </a:lnSpc>
              <a:buFont typeface="Wingdings" pitchFamily="2" charset="2"/>
              <a:buChar char="q"/>
              <a:defRPr/>
            </a:pPr>
            <a:r>
              <a:rPr lang="fr-FR" sz="2400" dirty="0" smtClean="0"/>
              <a:t>Déshydratation</a:t>
            </a:r>
          </a:p>
          <a:p>
            <a:pPr lvl="1" eaLnBrk="1" hangingPunct="1">
              <a:lnSpc>
                <a:spcPct val="80000"/>
              </a:lnSpc>
              <a:buFont typeface="Arial" charset="0"/>
              <a:buNone/>
              <a:defRPr/>
            </a:pPr>
            <a:r>
              <a:rPr lang="fr-FR" sz="1800" dirty="0" smtClean="0"/>
              <a:t> </a:t>
            </a:r>
          </a:p>
          <a:p>
            <a:pPr eaLnBrk="1" hangingPunct="1">
              <a:lnSpc>
                <a:spcPct val="80000"/>
              </a:lnSpc>
              <a:buFont typeface="Wingdings" pitchFamily="2" charset="2"/>
              <a:buBlip>
                <a:blip r:embed="rId2"/>
              </a:buBlip>
              <a:defRPr/>
            </a:pPr>
            <a:endParaRPr lang="fr-FR" sz="18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re 1"/>
          <p:cNvSpPr>
            <a:spLocks noGrp="1"/>
          </p:cNvSpPr>
          <p:nvPr>
            <p:ph type="title"/>
          </p:nvPr>
        </p:nvSpPr>
        <p:spPr>
          <a:xfrm>
            <a:off x="428625" y="0"/>
            <a:ext cx="8229600" cy="1143000"/>
          </a:xfrm>
        </p:spPr>
        <p:txBody>
          <a:bodyPr/>
          <a:lstStyle/>
          <a:p>
            <a:pPr algn="ctr" eaLnBrk="1" fontAlgn="auto" hangingPunct="1">
              <a:spcAft>
                <a:spcPts val="0"/>
              </a:spcAft>
              <a:defRPr/>
            </a:pPr>
            <a:r>
              <a:rPr lang="fr-FR" sz="3200" dirty="0" smtClean="0">
                <a:solidFill>
                  <a:srgbClr val="00B050"/>
                </a:solidFill>
                <a:latin typeface="Arial" charset="0"/>
                <a:cs typeface="Arial" charset="0"/>
              </a:rPr>
              <a:t>EFFETS INDESIRABLES</a:t>
            </a:r>
            <a:br>
              <a:rPr lang="fr-FR" sz="3200" dirty="0" smtClean="0">
                <a:solidFill>
                  <a:srgbClr val="00B050"/>
                </a:solidFill>
                <a:latin typeface="Arial" charset="0"/>
                <a:cs typeface="Arial" charset="0"/>
              </a:rPr>
            </a:br>
            <a:r>
              <a:rPr lang="fr-FR" sz="3200" dirty="0" smtClean="0">
                <a:solidFill>
                  <a:srgbClr val="00B050"/>
                </a:solidFill>
                <a:latin typeface="Arial" charset="0"/>
                <a:cs typeface="Arial" charset="0"/>
              </a:rPr>
              <a:t>ET COMPLICATIONS</a:t>
            </a:r>
            <a:endParaRPr lang="fr-FR" sz="3200" dirty="0" smtClean="0">
              <a:solidFill>
                <a:schemeClr val="tx2">
                  <a:satMod val="200000"/>
                </a:schemeClr>
              </a:solidFill>
            </a:endParaRPr>
          </a:p>
        </p:txBody>
      </p:sp>
      <p:sp>
        <p:nvSpPr>
          <p:cNvPr id="36867" name="Rectangle 3"/>
          <p:cNvSpPr>
            <a:spLocks noGrp="1" noChangeArrowheads="1"/>
          </p:cNvSpPr>
          <p:nvPr>
            <p:ph idx="1"/>
          </p:nvPr>
        </p:nvSpPr>
        <p:spPr/>
        <p:txBody>
          <a:bodyPr/>
          <a:lstStyle/>
          <a:p>
            <a:pPr marL="582613" indent="-514350" eaLnBrk="1" hangingPunct="1">
              <a:buFont typeface="Wingdings" pitchFamily="2" charset="2"/>
              <a:buNone/>
              <a:defRPr/>
            </a:pPr>
            <a:r>
              <a:rPr lang="fr-FR" sz="3200" b="1" dirty="0" smtClean="0">
                <a:solidFill>
                  <a:srgbClr val="FFFF00"/>
                </a:solidFill>
              </a:rPr>
              <a:t>b)   Perturbations métaboliques :</a:t>
            </a:r>
          </a:p>
          <a:p>
            <a:pPr eaLnBrk="1" hangingPunct="1">
              <a:buFont typeface="Wingdings" pitchFamily="2" charset="2"/>
              <a:buChar char="v"/>
              <a:defRPr/>
            </a:pPr>
            <a:endParaRPr lang="fr-FR" sz="2400" b="1" dirty="0" smtClean="0"/>
          </a:p>
          <a:p>
            <a:pPr lvl="1" eaLnBrk="1" hangingPunct="1">
              <a:buFont typeface="Wingdings" pitchFamily="2" charset="2"/>
              <a:buChar char="v"/>
              <a:defRPr/>
            </a:pPr>
            <a:r>
              <a:rPr lang="fr-FR" sz="2400" b="1" dirty="0" smtClean="0">
                <a:cs typeface="Arial" charset="0"/>
              </a:rPr>
              <a:t>Hyperglycémie </a:t>
            </a:r>
            <a:r>
              <a:rPr lang="fr-FR" sz="2400" dirty="0" smtClean="0">
                <a:cs typeface="Arial" charset="0"/>
              </a:rPr>
              <a:t>:(thiazidique, anse ) susceptibles de déséquilibrer un diabète préexistant</a:t>
            </a:r>
          </a:p>
          <a:p>
            <a:pPr lvl="1" eaLnBrk="1" hangingPunct="1">
              <a:buFont typeface="Wingdings" pitchFamily="2" charset="2"/>
              <a:buChar char="v"/>
              <a:defRPr/>
            </a:pPr>
            <a:endParaRPr lang="fr-FR" sz="2400" b="1" dirty="0" smtClean="0">
              <a:cs typeface="Arial" charset="0"/>
            </a:endParaRPr>
          </a:p>
          <a:p>
            <a:pPr lvl="1" eaLnBrk="1" hangingPunct="1">
              <a:buFont typeface="Wingdings" pitchFamily="2" charset="2"/>
              <a:buChar char="v"/>
              <a:defRPr/>
            </a:pPr>
            <a:r>
              <a:rPr lang="fr-FR" sz="2400" b="1" dirty="0" err="1" smtClean="0">
                <a:cs typeface="Arial" charset="0"/>
              </a:rPr>
              <a:t>Hyperuricémie</a:t>
            </a:r>
            <a:r>
              <a:rPr lang="fr-FR" sz="2400" b="1" dirty="0" smtClean="0">
                <a:cs typeface="Arial" charset="0"/>
              </a:rPr>
              <a:t> </a:t>
            </a:r>
            <a:r>
              <a:rPr lang="fr-FR" sz="2400" dirty="0" smtClean="0">
                <a:cs typeface="Arial" charset="0"/>
              </a:rPr>
              <a:t>(thiazidiques, furosémide) en règle modérée sans traduction clinique, parfois goutte </a:t>
            </a:r>
          </a:p>
          <a:p>
            <a:pPr lvl="1" eaLnBrk="1" hangingPunct="1">
              <a:buFont typeface="Wingdings" pitchFamily="2" charset="2"/>
              <a:buChar char="v"/>
              <a:defRPr/>
            </a:pPr>
            <a:endParaRPr lang="fr-FR" sz="2400" b="1" dirty="0" smtClean="0">
              <a:cs typeface="Arial" charset="0"/>
            </a:endParaRPr>
          </a:p>
          <a:p>
            <a:pPr lvl="1" eaLnBrk="1" hangingPunct="1">
              <a:buFont typeface="Wingdings" pitchFamily="2" charset="2"/>
              <a:buChar char="v"/>
              <a:defRPr/>
            </a:pPr>
            <a:r>
              <a:rPr lang="fr-FR" sz="2400" b="1" dirty="0" smtClean="0">
                <a:cs typeface="Arial" charset="0"/>
              </a:rPr>
              <a:t>Hyperlipémie: </a:t>
            </a:r>
            <a:r>
              <a:rPr lang="fr-FR" sz="2400" dirty="0" smtClean="0">
                <a:cs typeface="Arial" charset="0"/>
              </a:rPr>
              <a:t>les thiazidiques entrainent une élévation </a:t>
            </a:r>
            <a:r>
              <a:rPr lang="fr-FR" sz="2400" dirty="0" err="1" smtClean="0">
                <a:cs typeface="Arial" charset="0"/>
              </a:rPr>
              <a:t>signéficative</a:t>
            </a:r>
            <a:r>
              <a:rPr lang="fr-FR" sz="2400" dirty="0" smtClean="0">
                <a:cs typeface="Arial" charset="0"/>
              </a:rPr>
              <a:t> du cholestérol total et des TG</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Titre 1"/>
          <p:cNvSpPr>
            <a:spLocks noGrp="1"/>
          </p:cNvSpPr>
          <p:nvPr>
            <p:ph type="title"/>
          </p:nvPr>
        </p:nvSpPr>
        <p:spPr>
          <a:xfrm>
            <a:off x="357188" y="0"/>
            <a:ext cx="7772400" cy="914400"/>
          </a:xfrm>
        </p:spPr>
        <p:txBody>
          <a:bodyPr/>
          <a:lstStyle/>
          <a:p>
            <a:pPr algn="ctr" eaLnBrk="1" fontAlgn="auto" hangingPunct="1">
              <a:spcAft>
                <a:spcPts val="0"/>
              </a:spcAft>
              <a:defRPr/>
            </a:pPr>
            <a:r>
              <a:rPr lang="fr-FR" sz="3200" dirty="0" smtClean="0">
                <a:solidFill>
                  <a:srgbClr val="00B050"/>
                </a:solidFill>
                <a:latin typeface="Arial" charset="0"/>
                <a:cs typeface="Arial" charset="0"/>
              </a:rPr>
              <a:t>EFFETS INDESIRABLES</a:t>
            </a:r>
            <a:br>
              <a:rPr lang="fr-FR" sz="3200" dirty="0" smtClean="0">
                <a:solidFill>
                  <a:srgbClr val="00B050"/>
                </a:solidFill>
                <a:latin typeface="Arial" charset="0"/>
                <a:cs typeface="Arial" charset="0"/>
              </a:rPr>
            </a:br>
            <a:r>
              <a:rPr lang="fr-FR" sz="3200" dirty="0" smtClean="0">
                <a:solidFill>
                  <a:srgbClr val="00B050"/>
                </a:solidFill>
                <a:latin typeface="Arial" charset="0"/>
                <a:cs typeface="Arial" charset="0"/>
              </a:rPr>
              <a:t>ET COMPLICATIONS</a:t>
            </a:r>
            <a:endParaRPr lang="fr-FR" sz="3200" dirty="0" smtClean="0">
              <a:solidFill>
                <a:schemeClr val="tx2">
                  <a:satMod val="200000"/>
                </a:schemeClr>
              </a:solidFill>
            </a:endParaRPr>
          </a:p>
        </p:txBody>
      </p:sp>
      <p:sp>
        <p:nvSpPr>
          <p:cNvPr id="62467" name="Rectangle 3"/>
          <p:cNvSpPr>
            <a:spLocks noGrp="1" noChangeArrowheads="1"/>
          </p:cNvSpPr>
          <p:nvPr>
            <p:ph idx="1"/>
          </p:nvPr>
        </p:nvSpPr>
        <p:spPr/>
        <p:txBody>
          <a:bodyPr/>
          <a:lstStyle/>
          <a:p>
            <a:pPr eaLnBrk="1" hangingPunct="1">
              <a:buFont typeface="Wingdings" pitchFamily="2" charset="2"/>
              <a:buNone/>
            </a:pPr>
            <a:r>
              <a:rPr lang="fr-FR" sz="3200" b="1" smtClean="0">
                <a:solidFill>
                  <a:srgbClr val="FFFF00"/>
                </a:solidFill>
              </a:rPr>
              <a:t>c)   Autres </a:t>
            </a:r>
          </a:p>
          <a:p>
            <a:pPr lvl="1" eaLnBrk="1" hangingPunct="1">
              <a:buFont typeface="Wingdings" pitchFamily="2" charset="2"/>
              <a:buChar char="Ø"/>
            </a:pPr>
            <a:endParaRPr lang="fr-FR" sz="2000" b="1" smtClean="0">
              <a:cs typeface="Arial" charset="0"/>
            </a:endParaRPr>
          </a:p>
          <a:p>
            <a:pPr lvl="1" eaLnBrk="1" hangingPunct="1">
              <a:buFont typeface="Wingdings" pitchFamily="2" charset="2"/>
              <a:buChar char="Ø"/>
            </a:pPr>
            <a:r>
              <a:rPr lang="fr-FR" sz="2400" b="1" smtClean="0">
                <a:cs typeface="Arial" charset="0"/>
              </a:rPr>
              <a:t>Accident allergiques (rash, cytopénie,…) </a:t>
            </a:r>
          </a:p>
          <a:p>
            <a:pPr lvl="1" eaLnBrk="1" hangingPunct="1">
              <a:buFont typeface="Wingdings" pitchFamily="2" charset="2"/>
              <a:buChar char="Ø"/>
            </a:pPr>
            <a:r>
              <a:rPr lang="fr-FR" sz="2400" b="1" smtClean="0">
                <a:cs typeface="Arial" charset="0"/>
              </a:rPr>
              <a:t>Troubles digestifs</a:t>
            </a:r>
          </a:p>
          <a:p>
            <a:pPr lvl="1" eaLnBrk="1" hangingPunct="1">
              <a:buFont typeface="Wingdings" pitchFamily="2" charset="2"/>
              <a:buChar char="Ø"/>
            </a:pPr>
            <a:r>
              <a:rPr lang="fr-FR" sz="2400" b="1" smtClean="0">
                <a:cs typeface="Arial" charset="0"/>
              </a:rPr>
              <a:t>Ototoxicité (furosémide à fortes doses )</a:t>
            </a:r>
          </a:p>
          <a:p>
            <a:pPr lvl="1" eaLnBrk="1" hangingPunct="1">
              <a:buFont typeface="Wingdings" pitchFamily="2" charset="2"/>
              <a:buChar char="Ø"/>
            </a:pPr>
            <a:r>
              <a:rPr lang="fr-FR" sz="2400" b="1" smtClean="0">
                <a:cs typeface="Arial" charset="0"/>
              </a:rPr>
              <a:t>Impuissance (thiazidiques et spirolonolactone)</a:t>
            </a:r>
          </a:p>
          <a:p>
            <a:pPr lvl="1" eaLnBrk="1" hangingPunct="1">
              <a:buFont typeface="Wingdings" pitchFamily="2" charset="2"/>
              <a:buChar char="Ø"/>
            </a:pPr>
            <a:r>
              <a:rPr lang="fr-FR" sz="2400" b="1" smtClean="0">
                <a:cs typeface="Arial" charset="0"/>
              </a:rPr>
              <a:t>Gynécomastie chez l’homme et irrégularités menstruelles chez la femme avec les spironolactones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179388" y="215900"/>
            <a:ext cx="8786812" cy="6597650"/>
          </a:xfrm>
        </p:spPr>
        <p:txBody>
          <a:bodyPr/>
          <a:lstStyle/>
          <a:p>
            <a:pPr algn="ctr" eaLnBrk="1" hangingPunct="1">
              <a:lnSpc>
                <a:spcPct val="90000"/>
              </a:lnSpc>
              <a:buFont typeface="Arial" charset="0"/>
              <a:buNone/>
              <a:defRPr/>
            </a:pPr>
            <a:r>
              <a:rPr lang="fr-FR" sz="3200" dirty="0" smtClean="0">
                <a:solidFill>
                  <a:srgbClr val="00B050"/>
                </a:solidFill>
                <a:latin typeface="Arial" charset="0"/>
                <a:cs typeface="Arial" charset="0"/>
              </a:rPr>
              <a:t>INTERACTION MÉDICAMENTEUSE</a:t>
            </a:r>
          </a:p>
          <a:p>
            <a:pPr eaLnBrk="1" hangingPunct="1">
              <a:lnSpc>
                <a:spcPct val="90000"/>
              </a:lnSpc>
              <a:buFont typeface="Wingdings" pitchFamily="2" charset="2"/>
              <a:buNone/>
              <a:defRPr/>
            </a:pPr>
            <a:endParaRPr lang="fr-FR" sz="1800" dirty="0" smtClean="0">
              <a:solidFill>
                <a:srgbClr val="7030A0"/>
              </a:solidFill>
            </a:endParaRPr>
          </a:p>
          <a:p>
            <a:pPr lvl="1" eaLnBrk="1" hangingPunct="1">
              <a:lnSpc>
                <a:spcPct val="90000"/>
              </a:lnSpc>
              <a:buFont typeface="Wingdings" pitchFamily="2" charset="2"/>
              <a:buChar char="q"/>
              <a:defRPr/>
            </a:pPr>
            <a:r>
              <a:rPr lang="fr-FR" sz="1800" b="1" dirty="0" smtClean="0">
                <a:latin typeface="+mj-lt"/>
                <a:cs typeface="Arial" charset="0"/>
              </a:rPr>
              <a:t>Avec les IEC et AINS: </a:t>
            </a:r>
            <a:r>
              <a:rPr lang="fr-FR" sz="1600" dirty="0" smtClean="0">
                <a:latin typeface="+mj-lt"/>
                <a:cs typeface="Arial" charset="0"/>
              </a:rPr>
              <a:t>risque d’IRA+++</a:t>
            </a:r>
          </a:p>
          <a:p>
            <a:pPr lvl="1" eaLnBrk="1" hangingPunct="1">
              <a:lnSpc>
                <a:spcPct val="90000"/>
              </a:lnSpc>
              <a:buFont typeface="Wingdings" pitchFamily="2" charset="2"/>
              <a:buChar char="q"/>
              <a:defRPr/>
            </a:pPr>
            <a:endParaRPr lang="fr-FR" sz="1600" dirty="0" smtClean="0">
              <a:latin typeface="+mj-lt"/>
              <a:cs typeface="Arial" charset="0"/>
            </a:endParaRPr>
          </a:p>
          <a:p>
            <a:pPr lvl="1" eaLnBrk="1" hangingPunct="1">
              <a:lnSpc>
                <a:spcPct val="90000"/>
              </a:lnSpc>
              <a:buFont typeface="Wingdings" pitchFamily="2" charset="2"/>
              <a:buChar char="q"/>
              <a:defRPr/>
            </a:pPr>
            <a:r>
              <a:rPr lang="fr-FR" sz="1800" b="1" dirty="0" smtClean="0">
                <a:latin typeface="+mj-lt"/>
                <a:cs typeface="Arial" charset="0"/>
              </a:rPr>
              <a:t>accidents des produits de contraste iodé en cas de déshydratation </a:t>
            </a:r>
            <a:r>
              <a:rPr lang="fr-FR" sz="1800" dirty="0" smtClean="0">
                <a:latin typeface="+mj-lt"/>
                <a:cs typeface="Arial" charset="0"/>
              </a:rPr>
              <a:t>(surtout les diabétique)</a:t>
            </a:r>
          </a:p>
          <a:p>
            <a:pPr lvl="1" eaLnBrk="1" hangingPunct="1">
              <a:lnSpc>
                <a:spcPct val="90000"/>
              </a:lnSpc>
              <a:buFont typeface="Wingdings" pitchFamily="2" charset="2"/>
              <a:buChar char="q"/>
              <a:defRPr/>
            </a:pPr>
            <a:endParaRPr lang="fr-FR" sz="1600" dirty="0" smtClean="0">
              <a:latin typeface="+mj-lt"/>
              <a:cs typeface="Arial" charset="0"/>
            </a:endParaRPr>
          </a:p>
          <a:p>
            <a:pPr lvl="1" eaLnBrk="1" hangingPunct="1">
              <a:lnSpc>
                <a:spcPct val="90000"/>
              </a:lnSpc>
              <a:buFont typeface="Wingdings" pitchFamily="2" charset="2"/>
              <a:buChar char="q"/>
              <a:defRPr/>
            </a:pPr>
            <a:r>
              <a:rPr lang="fr-FR" sz="1800" b="1" dirty="0" smtClean="0">
                <a:latin typeface="+mj-lt"/>
                <a:cs typeface="Arial" charset="0"/>
              </a:rPr>
              <a:t>Interaction avec les diurétiques </a:t>
            </a:r>
            <a:r>
              <a:rPr lang="fr-FR" sz="1800" b="1" dirty="0" err="1" smtClean="0">
                <a:latin typeface="+mj-lt"/>
                <a:cs typeface="Arial" charset="0"/>
              </a:rPr>
              <a:t>hypokaliémiants</a:t>
            </a:r>
            <a:r>
              <a:rPr lang="fr-FR" sz="1800" b="1" dirty="0" smtClean="0">
                <a:latin typeface="+mj-lt"/>
                <a:cs typeface="Arial" charset="0"/>
              </a:rPr>
              <a:t>:</a:t>
            </a:r>
          </a:p>
          <a:p>
            <a:pPr lvl="2" eaLnBrk="1" hangingPunct="1">
              <a:lnSpc>
                <a:spcPct val="90000"/>
              </a:lnSpc>
              <a:buFont typeface="Wingdings" pitchFamily="2" charset="2"/>
              <a:buChar char="§"/>
              <a:defRPr/>
            </a:pPr>
            <a:r>
              <a:rPr lang="fr-FR" sz="1600" dirty="0" smtClean="0">
                <a:latin typeface="+mj-lt"/>
                <a:cs typeface="Arial" charset="0"/>
              </a:rPr>
              <a:t>Risque majoré d’hypokaliémie (</a:t>
            </a:r>
            <a:r>
              <a:rPr lang="fr-FR" sz="1600" dirty="0" err="1" smtClean="0">
                <a:latin typeface="+mj-lt"/>
                <a:cs typeface="Arial" charset="0"/>
              </a:rPr>
              <a:t>amphotéricineB</a:t>
            </a:r>
            <a:r>
              <a:rPr lang="fr-FR" sz="1600" dirty="0" smtClean="0">
                <a:latin typeface="+mj-lt"/>
                <a:cs typeface="Arial" charset="0"/>
              </a:rPr>
              <a:t>, </a:t>
            </a:r>
            <a:r>
              <a:rPr lang="fr-FR" sz="1600" dirty="0" err="1" smtClean="0">
                <a:latin typeface="+mj-lt"/>
                <a:cs typeface="Arial" charset="0"/>
              </a:rPr>
              <a:t>corticoides</a:t>
            </a:r>
            <a:r>
              <a:rPr lang="fr-FR" sz="1600" dirty="0" smtClean="0">
                <a:latin typeface="+mj-lt"/>
                <a:cs typeface="Arial" charset="0"/>
              </a:rPr>
              <a:t>)</a:t>
            </a:r>
          </a:p>
          <a:p>
            <a:pPr lvl="2" eaLnBrk="1" hangingPunct="1">
              <a:lnSpc>
                <a:spcPct val="90000"/>
              </a:lnSpc>
              <a:buFont typeface="Wingdings" pitchFamily="2" charset="2"/>
              <a:buChar char="§"/>
              <a:defRPr/>
            </a:pPr>
            <a:r>
              <a:rPr lang="fr-FR" sz="1600" dirty="0" smtClean="0">
                <a:latin typeface="+mj-lt"/>
                <a:cs typeface="Arial" charset="0"/>
              </a:rPr>
              <a:t>Risque de torsades de pointes (</a:t>
            </a:r>
            <a:r>
              <a:rPr lang="fr-FR" sz="1600" dirty="0" err="1" smtClean="0">
                <a:latin typeface="+mj-lt"/>
                <a:cs typeface="Arial" charset="0"/>
              </a:rPr>
              <a:t>bépridil</a:t>
            </a:r>
            <a:r>
              <a:rPr lang="fr-FR" sz="1600" dirty="0" smtClean="0">
                <a:latin typeface="+mj-lt"/>
                <a:cs typeface="Arial" charset="0"/>
              </a:rPr>
              <a:t>, </a:t>
            </a:r>
            <a:r>
              <a:rPr lang="fr-FR" sz="1600" dirty="0" err="1" smtClean="0">
                <a:latin typeface="+mj-lt"/>
                <a:cs typeface="Arial" charset="0"/>
              </a:rPr>
              <a:t>antiarythmique</a:t>
            </a:r>
            <a:r>
              <a:rPr lang="fr-FR" sz="1600" dirty="0" smtClean="0">
                <a:latin typeface="+mj-lt"/>
                <a:cs typeface="Arial" charset="0"/>
              </a:rPr>
              <a:t> de classe I)</a:t>
            </a:r>
          </a:p>
          <a:p>
            <a:pPr lvl="2" eaLnBrk="1" hangingPunct="1">
              <a:lnSpc>
                <a:spcPct val="90000"/>
              </a:lnSpc>
              <a:buFont typeface="Wingdings" pitchFamily="2" charset="2"/>
              <a:buChar char="§"/>
              <a:defRPr/>
            </a:pPr>
            <a:r>
              <a:rPr lang="fr-FR" sz="1600" dirty="0" smtClean="0">
                <a:latin typeface="+mj-lt"/>
                <a:cs typeface="Arial" charset="0"/>
              </a:rPr>
              <a:t>Favorise l’intoxication </a:t>
            </a:r>
            <a:r>
              <a:rPr lang="fr-FR" sz="1600" dirty="0" err="1" smtClean="0">
                <a:latin typeface="+mj-lt"/>
                <a:cs typeface="Arial" charset="0"/>
              </a:rPr>
              <a:t>digitalique</a:t>
            </a:r>
            <a:endParaRPr lang="fr-FR" sz="1600" dirty="0" smtClean="0">
              <a:latin typeface="+mj-lt"/>
              <a:cs typeface="Arial" charset="0"/>
            </a:endParaRPr>
          </a:p>
          <a:p>
            <a:pPr lvl="2" eaLnBrk="1" hangingPunct="1">
              <a:lnSpc>
                <a:spcPct val="90000"/>
              </a:lnSpc>
              <a:buFont typeface="Wingdings" pitchFamily="2" charset="2"/>
              <a:buChar char="q"/>
              <a:defRPr/>
            </a:pPr>
            <a:endParaRPr lang="fr-FR" sz="1600" dirty="0" smtClean="0">
              <a:latin typeface="+mj-lt"/>
              <a:cs typeface="Arial" charset="0"/>
            </a:endParaRPr>
          </a:p>
          <a:p>
            <a:pPr lvl="1" eaLnBrk="1" hangingPunct="1">
              <a:buFont typeface="Wingdings" pitchFamily="2" charset="2"/>
              <a:buChar char="q"/>
              <a:defRPr/>
            </a:pPr>
            <a:r>
              <a:rPr lang="fr-FR" sz="1800" b="1" dirty="0" smtClean="0">
                <a:latin typeface="+mj-lt"/>
                <a:cs typeface="Arial" charset="0"/>
              </a:rPr>
              <a:t>Interaction avec les diurétiques de l’anse: </a:t>
            </a:r>
          </a:p>
          <a:p>
            <a:pPr lvl="2" eaLnBrk="1" hangingPunct="1">
              <a:buFont typeface="Wingdings" pitchFamily="2" charset="2"/>
              <a:buChar char="§"/>
              <a:defRPr/>
            </a:pPr>
            <a:r>
              <a:rPr lang="fr-FR" sz="1600" dirty="0" smtClean="0">
                <a:latin typeface="+mj-lt"/>
                <a:cs typeface="Arial" charset="0"/>
              </a:rPr>
              <a:t>augmentation de la </a:t>
            </a:r>
            <a:r>
              <a:rPr lang="fr-FR" sz="1600" dirty="0" err="1" smtClean="0">
                <a:latin typeface="+mj-lt"/>
                <a:cs typeface="Arial" charset="0"/>
              </a:rPr>
              <a:t>néphrotoxicité</a:t>
            </a:r>
            <a:r>
              <a:rPr lang="fr-FR" sz="1600" dirty="0" smtClean="0">
                <a:latin typeface="+mj-lt"/>
                <a:cs typeface="Arial" charset="0"/>
              </a:rPr>
              <a:t> des aminosides</a:t>
            </a:r>
          </a:p>
          <a:p>
            <a:pPr lvl="2" eaLnBrk="1" hangingPunct="1">
              <a:buFont typeface="Wingdings" pitchFamily="2" charset="2"/>
              <a:buChar char="§"/>
              <a:defRPr/>
            </a:pPr>
            <a:r>
              <a:rPr lang="fr-FR" sz="1600" dirty="0" smtClean="0">
                <a:latin typeface="+mj-lt"/>
                <a:cs typeface="Arial" charset="0"/>
              </a:rPr>
              <a:t>Abaissement des taux de théophylline avec le furosémide </a:t>
            </a:r>
          </a:p>
          <a:p>
            <a:pPr lvl="2" eaLnBrk="1" hangingPunct="1">
              <a:buFont typeface="Wingdings" pitchFamily="2" charset="2"/>
              <a:buChar char="q"/>
              <a:defRPr/>
            </a:pPr>
            <a:endParaRPr lang="fr-FR" sz="1600" dirty="0" smtClean="0">
              <a:latin typeface="+mj-lt"/>
              <a:cs typeface="Arial" charset="0"/>
            </a:endParaRPr>
          </a:p>
          <a:p>
            <a:pPr lvl="1" eaLnBrk="1" hangingPunct="1">
              <a:buFont typeface="Wingdings" pitchFamily="2" charset="2"/>
              <a:buChar char="q"/>
              <a:defRPr/>
            </a:pPr>
            <a:r>
              <a:rPr lang="fr-FR" sz="1800" b="1" dirty="0" smtClean="0">
                <a:latin typeface="+mj-lt"/>
                <a:cs typeface="Arial" charset="0"/>
              </a:rPr>
              <a:t>Interaction avec les diurétiques </a:t>
            </a:r>
            <a:r>
              <a:rPr lang="fr-FR" sz="1800" b="1" dirty="0" err="1" smtClean="0">
                <a:latin typeface="+mj-lt"/>
                <a:cs typeface="Arial" charset="0"/>
              </a:rPr>
              <a:t>hyperkaliémiants</a:t>
            </a:r>
            <a:r>
              <a:rPr lang="fr-FR" sz="1800" b="1" dirty="0" smtClean="0">
                <a:latin typeface="+mj-lt"/>
                <a:cs typeface="Arial" charset="0"/>
              </a:rPr>
              <a:t>:</a:t>
            </a:r>
          </a:p>
          <a:p>
            <a:pPr lvl="2" eaLnBrk="1" hangingPunct="1">
              <a:buFont typeface="Wingdings" pitchFamily="2" charset="2"/>
              <a:buChar char="§"/>
              <a:defRPr/>
            </a:pPr>
            <a:r>
              <a:rPr lang="fr-FR" sz="1600" dirty="0" smtClean="0">
                <a:latin typeface="+mj-lt"/>
                <a:cs typeface="Arial" charset="0"/>
              </a:rPr>
              <a:t>Hyperkaliémie en cas d’association aux IEC, sels de potassium </a:t>
            </a:r>
          </a:p>
          <a:p>
            <a:pPr lvl="2" eaLnBrk="1" hangingPunct="1">
              <a:buFont typeface="Wingdings" pitchFamily="2" charset="2"/>
              <a:buChar char="§"/>
              <a:defRPr/>
            </a:pPr>
            <a:r>
              <a:rPr lang="fr-FR" sz="1600" dirty="0" smtClean="0">
                <a:latin typeface="+mj-lt"/>
                <a:cs typeface="Arial" charset="0"/>
              </a:rPr>
              <a:t>Pas d’associations de diurétiques </a:t>
            </a:r>
            <a:r>
              <a:rPr lang="fr-FR" sz="1600" dirty="0" err="1" smtClean="0">
                <a:latin typeface="+mj-lt"/>
                <a:cs typeface="Arial" charset="0"/>
              </a:rPr>
              <a:t>hyperkaliémiants</a:t>
            </a:r>
            <a:r>
              <a:rPr lang="fr-FR" sz="1600" dirty="0" smtClean="0">
                <a:latin typeface="+mj-lt"/>
                <a:cs typeface="Arial" charset="0"/>
              </a:rPr>
              <a:t> entre eux </a:t>
            </a:r>
          </a:p>
          <a:p>
            <a:pPr lvl="2" eaLnBrk="1" hangingPunct="1">
              <a:lnSpc>
                <a:spcPct val="90000"/>
              </a:lnSpc>
              <a:buFont typeface="Arial" charset="0"/>
              <a:buNone/>
              <a:defRPr/>
            </a:pPr>
            <a:endParaRPr lang="fr-FR" sz="12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785813" y="1143000"/>
            <a:ext cx="7772400" cy="914400"/>
          </a:xfrm>
        </p:spPr>
        <p:txBody>
          <a:bodyPr/>
          <a:lstStyle/>
          <a:p>
            <a:pPr algn="ctr">
              <a:defRPr/>
            </a:pPr>
            <a:r>
              <a:rPr lang="fr-FR" sz="6000" dirty="0" smtClean="0"/>
              <a:t>Mécanisme d’action</a:t>
            </a:r>
            <a:endParaRPr lang="fr-FR" sz="6000" dirty="0"/>
          </a:p>
        </p:txBody>
      </p:sp>
      <p:sp>
        <p:nvSpPr>
          <p:cNvPr id="18435" name="Rectangle 2"/>
          <p:cNvSpPr>
            <a:spLocks noChangeArrowheads="1"/>
          </p:cNvSpPr>
          <p:nvPr/>
        </p:nvSpPr>
        <p:spPr bwMode="auto">
          <a:xfrm>
            <a:off x="785813" y="2690813"/>
            <a:ext cx="7786687" cy="1816100"/>
          </a:xfrm>
          <a:prstGeom prst="rect">
            <a:avLst/>
          </a:prstGeom>
          <a:noFill/>
          <a:ln w="9525">
            <a:noFill/>
            <a:miter lim="800000"/>
            <a:headEnd/>
            <a:tailEnd/>
          </a:ln>
        </p:spPr>
        <p:txBody>
          <a:bodyPr>
            <a:spAutoFit/>
          </a:bodyPr>
          <a:lstStyle/>
          <a:p>
            <a:pPr>
              <a:buFont typeface="Wingdings" pitchFamily="2" charset="2"/>
              <a:buNone/>
            </a:pPr>
            <a:r>
              <a:rPr lang="fr-FR" sz="2800"/>
              <a:t>La bonne compréhension des mécanismes d’action des diurétiques nécessite un rappel des principaux mécanismes physiologiques du fonctionnement du </a:t>
            </a:r>
            <a:r>
              <a:rPr lang="fr-FR" sz="2800" b="1" u="sng"/>
              <a:t>néphron</a:t>
            </a:r>
            <a:r>
              <a:rPr lang="fr-FR" sz="2800"/>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a:xfrm>
            <a:off x="395288" y="0"/>
            <a:ext cx="8748712" cy="914400"/>
          </a:xfrm>
        </p:spPr>
        <p:txBody>
          <a:bodyPr/>
          <a:lstStyle/>
          <a:p>
            <a:pPr algn="ctr" eaLnBrk="1" fontAlgn="auto" hangingPunct="1">
              <a:spcAft>
                <a:spcPts val="0"/>
              </a:spcAft>
              <a:defRPr/>
            </a:pPr>
            <a:r>
              <a:rPr lang="fr-FR" sz="3200" dirty="0" smtClean="0">
                <a:solidFill>
                  <a:srgbClr val="00B050"/>
                </a:solidFill>
                <a:latin typeface="Arial" charset="0"/>
                <a:cs typeface="Arial" charset="0"/>
              </a:rPr>
              <a:t>SURVEILLANCE D’UN TRAITEMENT PAR LES DIURÉTIQUES    </a:t>
            </a:r>
            <a:endParaRPr lang="fr-FR" sz="3200" dirty="0" smtClean="0">
              <a:solidFill>
                <a:schemeClr val="tx2">
                  <a:satMod val="200000"/>
                </a:schemeClr>
              </a:solidFill>
            </a:endParaRPr>
          </a:p>
        </p:txBody>
      </p:sp>
      <p:sp>
        <p:nvSpPr>
          <p:cNvPr id="64515" name="Rectangle 3"/>
          <p:cNvSpPr>
            <a:spLocks noGrp="1" noChangeArrowheads="1"/>
          </p:cNvSpPr>
          <p:nvPr>
            <p:ph idx="1"/>
          </p:nvPr>
        </p:nvSpPr>
        <p:spPr>
          <a:xfrm>
            <a:off x="500063" y="1571625"/>
            <a:ext cx="8643937" cy="4514850"/>
          </a:xfrm>
        </p:spPr>
        <p:txBody>
          <a:bodyPr/>
          <a:lstStyle/>
          <a:p>
            <a:pPr eaLnBrk="1" hangingPunct="1">
              <a:lnSpc>
                <a:spcPct val="80000"/>
              </a:lnSpc>
              <a:buFont typeface="Wingdings" pitchFamily="2" charset="2"/>
              <a:buChar char="q"/>
            </a:pPr>
            <a:r>
              <a:rPr lang="fr-FR" sz="2000" b="1" smtClean="0">
                <a:latin typeface="Arial" charset="0"/>
                <a:cs typeface="Arial" charset="0"/>
              </a:rPr>
              <a:t>Avant le traitement :</a:t>
            </a:r>
          </a:p>
          <a:p>
            <a:pPr eaLnBrk="1" hangingPunct="1">
              <a:lnSpc>
                <a:spcPct val="80000"/>
              </a:lnSpc>
              <a:buFont typeface="Wingdings" pitchFamily="2" charset="2"/>
              <a:buChar char="q"/>
            </a:pPr>
            <a:endParaRPr lang="fr-FR" sz="2000" b="1" smtClean="0">
              <a:latin typeface="Arial" charset="0"/>
              <a:cs typeface="Arial" charset="0"/>
            </a:endParaRPr>
          </a:p>
          <a:p>
            <a:pPr lvl="1" eaLnBrk="1" hangingPunct="1">
              <a:lnSpc>
                <a:spcPct val="80000"/>
              </a:lnSpc>
              <a:buFont typeface="Wingdings" pitchFamily="2" charset="2"/>
              <a:buChar char="q"/>
            </a:pPr>
            <a:r>
              <a:rPr lang="fr-FR" sz="2000" smtClean="0">
                <a:latin typeface="Arial" charset="0"/>
                <a:cs typeface="Arial" charset="0"/>
              </a:rPr>
              <a:t>Clinique : poids, état général, TA, pouls</a:t>
            </a:r>
          </a:p>
          <a:p>
            <a:pPr lvl="1" eaLnBrk="1" hangingPunct="1">
              <a:lnSpc>
                <a:spcPct val="80000"/>
              </a:lnSpc>
              <a:buFont typeface="Wingdings" pitchFamily="2" charset="2"/>
              <a:buChar char="q"/>
            </a:pPr>
            <a:r>
              <a:rPr lang="fr-FR" sz="2000" smtClean="0">
                <a:latin typeface="Arial" charset="0"/>
                <a:cs typeface="Arial" charset="0"/>
              </a:rPr>
              <a:t>Biologie: ionogramme sanguin, urée, créatinémie, glycémie </a:t>
            </a:r>
          </a:p>
          <a:p>
            <a:pPr lvl="1" eaLnBrk="1" hangingPunct="1">
              <a:lnSpc>
                <a:spcPct val="80000"/>
              </a:lnSpc>
              <a:buFont typeface="Wingdings" pitchFamily="2" charset="2"/>
              <a:buChar char="q"/>
            </a:pPr>
            <a:endParaRPr lang="fr-FR" sz="2000" b="1" smtClean="0">
              <a:latin typeface="Arial" charset="0"/>
              <a:cs typeface="Arial" charset="0"/>
            </a:endParaRPr>
          </a:p>
          <a:p>
            <a:pPr eaLnBrk="1" hangingPunct="1">
              <a:lnSpc>
                <a:spcPct val="80000"/>
              </a:lnSpc>
              <a:buFont typeface="Wingdings" pitchFamily="2" charset="2"/>
              <a:buChar char="q"/>
            </a:pPr>
            <a:r>
              <a:rPr lang="fr-FR" sz="2000" b="1" smtClean="0">
                <a:latin typeface="Arial" charset="0"/>
                <a:cs typeface="Arial" charset="0"/>
              </a:rPr>
              <a:t>En cours de traitement </a:t>
            </a:r>
          </a:p>
          <a:p>
            <a:pPr eaLnBrk="1" hangingPunct="1">
              <a:lnSpc>
                <a:spcPct val="80000"/>
              </a:lnSpc>
              <a:buFont typeface="Wingdings" pitchFamily="2" charset="2"/>
              <a:buChar char="q"/>
            </a:pPr>
            <a:endParaRPr lang="fr-FR" sz="2000" b="1" smtClean="0">
              <a:latin typeface="Arial" charset="0"/>
              <a:cs typeface="Arial" charset="0"/>
            </a:endParaRPr>
          </a:p>
          <a:p>
            <a:pPr lvl="1" eaLnBrk="1" hangingPunct="1">
              <a:lnSpc>
                <a:spcPct val="80000"/>
              </a:lnSpc>
              <a:buFont typeface="Wingdings" pitchFamily="2" charset="2"/>
              <a:buChar char="q"/>
            </a:pPr>
            <a:r>
              <a:rPr lang="fr-FR" sz="2000" smtClean="0">
                <a:latin typeface="Arial" charset="0"/>
                <a:cs typeface="Arial" charset="0"/>
              </a:rPr>
              <a:t>Clinique et biologique : mensuelle en début de traitement puis tous les six mois </a:t>
            </a:r>
          </a:p>
          <a:p>
            <a:pPr lvl="1" eaLnBrk="1" hangingPunct="1">
              <a:lnSpc>
                <a:spcPct val="80000"/>
              </a:lnSpc>
              <a:buFont typeface="Wingdings" pitchFamily="2" charset="2"/>
              <a:buChar char="q"/>
            </a:pPr>
            <a:endParaRPr lang="fr-FR" sz="2000" b="1" smtClean="0">
              <a:latin typeface="Arial" charset="0"/>
              <a:cs typeface="Arial" charset="0"/>
            </a:endParaRPr>
          </a:p>
          <a:p>
            <a:pPr eaLnBrk="1" hangingPunct="1">
              <a:lnSpc>
                <a:spcPct val="80000"/>
              </a:lnSpc>
              <a:buFont typeface="Wingdings" pitchFamily="2" charset="2"/>
              <a:buChar char="q"/>
            </a:pPr>
            <a:r>
              <a:rPr lang="fr-FR" sz="2000" b="1" smtClean="0">
                <a:latin typeface="Arial" charset="0"/>
                <a:cs typeface="Arial" charset="0"/>
              </a:rPr>
              <a:t>Éducation du patient </a:t>
            </a:r>
          </a:p>
          <a:p>
            <a:pPr lvl="2" eaLnBrk="1" hangingPunct="1">
              <a:lnSpc>
                <a:spcPct val="80000"/>
              </a:lnSpc>
              <a:buFont typeface="Wingdings" pitchFamily="2" charset="2"/>
              <a:buChar char="q"/>
            </a:pPr>
            <a:r>
              <a:rPr lang="fr-FR" sz="2000" smtClean="0">
                <a:latin typeface="Arial" charset="0"/>
                <a:cs typeface="Arial" charset="0"/>
              </a:rPr>
              <a:t>Efficacité </a:t>
            </a:r>
          </a:p>
          <a:p>
            <a:pPr lvl="2" eaLnBrk="1" hangingPunct="1">
              <a:lnSpc>
                <a:spcPct val="80000"/>
              </a:lnSpc>
              <a:buFont typeface="Wingdings" pitchFamily="2" charset="2"/>
              <a:buChar char="q"/>
            </a:pPr>
            <a:r>
              <a:rPr lang="fr-FR" sz="2000" smtClean="0">
                <a:latin typeface="Arial" charset="0"/>
                <a:cs typeface="Arial" charset="0"/>
              </a:rPr>
              <a:t>Effets indésirables </a:t>
            </a:r>
          </a:p>
          <a:p>
            <a:pPr lvl="2" eaLnBrk="1" hangingPunct="1">
              <a:lnSpc>
                <a:spcPct val="80000"/>
              </a:lnSpc>
              <a:buFont typeface="Wingdings" pitchFamily="2" charset="2"/>
              <a:buChar char="q"/>
            </a:pPr>
            <a:r>
              <a:rPr lang="fr-FR" sz="2000" smtClean="0">
                <a:latin typeface="Arial" charset="0"/>
                <a:cs typeface="Arial" charset="0"/>
              </a:rPr>
              <a:t>Surveillance du poids, œdèmes, signes d’ hypokaliémie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re 1"/>
          <p:cNvSpPr>
            <a:spLocks noGrp="1"/>
          </p:cNvSpPr>
          <p:nvPr>
            <p:ph type="title"/>
          </p:nvPr>
        </p:nvSpPr>
        <p:spPr>
          <a:xfrm>
            <a:off x="357188" y="0"/>
            <a:ext cx="8343900" cy="1341438"/>
          </a:xfrm>
        </p:spPr>
        <p:txBody>
          <a:bodyPr/>
          <a:lstStyle/>
          <a:p>
            <a:pPr algn="ctr" eaLnBrk="1" fontAlgn="auto" hangingPunct="1">
              <a:spcAft>
                <a:spcPts val="0"/>
              </a:spcAft>
              <a:defRPr/>
            </a:pPr>
            <a:r>
              <a:rPr lang="fr-FR" dirty="0" smtClean="0">
                <a:solidFill>
                  <a:srgbClr val="00B050"/>
                </a:solidFill>
              </a:rPr>
              <a:t>Contre-indications</a:t>
            </a:r>
            <a:r>
              <a:rPr lang="fr-FR" dirty="0" smtClean="0">
                <a:solidFill>
                  <a:schemeClr val="tx2">
                    <a:satMod val="200000"/>
                  </a:schemeClr>
                </a:solidFill>
              </a:rPr>
              <a:t> </a:t>
            </a:r>
            <a:br>
              <a:rPr lang="fr-FR" dirty="0" smtClean="0">
                <a:solidFill>
                  <a:schemeClr val="tx2">
                    <a:satMod val="200000"/>
                  </a:schemeClr>
                </a:solidFill>
              </a:rPr>
            </a:br>
            <a:r>
              <a:rPr lang="fr-FR" b="1" dirty="0" err="1" smtClean="0"/>
              <a:t>Diuretiques</a:t>
            </a:r>
            <a:r>
              <a:rPr lang="fr-FR" b="1" dirty="0" smtClean="0"/>
              <a:t> de l’anse</a:t>
            </a:r>
            <a:br>
              <a:rPr lang="fr-FR" b="1" dirty="0" smtClean="0"/>
            </a:br>
            <a:endParaRPr lang="fr-FR" dirty="0" smtClean="0">
              <a:solidFill>
                <a:schemeClr val="tx2">
                  <a:satMod val="200000"/>
                </a:schemeClr>
              </a:solidFill>
            </a:endParaRPr>
          </a:p>
        </p:txBody>
      </p:sp>
      <p:sp>
        <p:nvSpPr>
          <p:cNvPr id="65539" name="Espace réservé du contenu 2"/>
          <p:cNvSpPr>
            <a:spLocks noGrp="1"/>
          </p:cNvSpPr>
          <p:nvPr>
            <p:ph idx="1"/>
          </p:nvPr>
        </p:nvSpPr>
        <p:spPr>
          <a:xfrm>
            <a:off x="755650" y="1628775"/>
            <a:ext cx="7888288" cy="5040313"/>
          </a:xfrm>
        </p:spPr>
        <p:txBody>
          <a:bodyPr/>
          <a:lstStyle/>
          <a:p>
            <a:pPr marL="0" indent="0" eaLnBrk="1" hangingPunct="1">
              <a:spcBef>
                <a:spcPct val="0"/>
              </a:spcBef>
              <a:buFont typeface="Arial" charset="0"/>
              <a:buNone/>
            </a:pPr>
            <a:r>
              <a:rPr lang="fr-FR" sz="2400" b="1" u="sng" smtClean="0"/>
              <a:t>Absolues :</a:t>
            </a:r>
          </a:p>
          <a:p>
            <a:pPr marL="0" indent="0" eaLnBrk="1" hangingPunct="1">
              <a:spcBef>
                <a:spcPct val="0"/>
              </a:spcBef>
              <a:buFont typeface="Arial" charset="0"/>
              <a:buNone/>
            </a:pPr>
            <a:r>
              <a:rPr lang="fr-FR" sz="2400" smtClean="0"/>
              <a:t>Insuffisance rénale aiguë fonctionnelle </a:t>
            </a:r>
          </a:p>
          <a:p>
            <a:pPr marL="0" indent="0" eaLnBrk="1" hangingPunct="1">
              <a:spcBef>
                <a:spcPct val="0"/>
              </a:spcBef>
              <a:buFont typeface="Arial" charset="0"/>
              <a:buNone/>
            </a:pPr>
            <a:r>
              <a:rPr lang="fr-FR" sz="2400" smtClean="0"/>
              <a:t>Encéphalopathie hépatique</a:t>
            </a:r>
          </a:p>
          <a:p>
            <a:pPr marL="0" indent="0" eaLnBrk="1" hangingPunct="1">
              <a:spcBef>
                <a:spcPct val="0"/>
              </a:spcBef>
              <a:buFont typeface="Arial" charset="0"/>
              <a:buNone/>
            </a:pPr>
            <a:r>
              <a:rPr lang="fr-FR" sz="2400" smtClean="0"/>
              <a:t>Obstruction sur les voies urinaires</a:t>
            </a:r>
          </a:p>
          <a:p>
            <a:pPr marL="0" indent="0" eaLnBrk="1" hangingPunct="1">
              <a:spcBef>
                <a:spcPct val="0"/>
              </a:spcBef>
              <a:buFont typeface="Arial" charset="0"/>
              <a:buNone/>
            </a:pPr>
            <a:r>
              <a:rPr lang="fr-FR" sz="2400" smtClean="0"/>
              <a:t>Hypovolémie ou déshydratation</a:t>
            </a:r>
          </a:p>
          <a:p>
            <a:pPr marL="0" indent="0" eaLnBrk="1" hangingPunct="1">
              <a:spcBef>
                <a:spcPct val="0"/>
              </a:spcBef>
              <a:buFont typeface="Arial" charset="0"/>
              <a:buNone/>
            </a:pPr>
            <a:r>
              <a:rPr lang="fr-FR" sz="2400" smtClean="0"/>
              <a:t>Hypokaliémie sévère</a:t>
            </a:r>
          </a:p>
          <a:p>
            <a:pPr marL="0" indent="0" eaLnBrk="1" hangingPunct="1">
              <a:spcBef>
                <a:spcPct val="0"/>
              </a:spcBef>
              <a:buFont typeface="Arial" charset="0"/>
              <a:buNone/>
            </a:pPr>
            <a:r>
              <a:rPr lang="fr-FR" sz="2400" smtClean="0"/>
              <a:t>Hyponatrémie sévère</a:t>
            </a:r>
          </a:p>
          <a:p>
            <a:pPr marL="0" indent="0" eaLnBrk="1" hangingPunct="1">
              <a:spcBef>
                <a:spcPct val="0"/>
              </a:spcBef>
              <a:buFont typeface="Arial" charset="0"/>
              <a:buNone/>
            </a:pPr>
            <a:r>
              <a:rPr lang="fr-FR" sz="2400" smtClean="0"/>
              <a:t>Allaitement</a:t>
            </a:r>
            <a:br>
              <a:rPr lang="fr-FR" sz="2400" smtClean="0"/>
            </a:br>
            <a:endParaRPr lang="fr-FR" sz="2400" b="1" smtClean="0"/>
          </a:p>
          <a:p>
            <a:pPr marL="0" indent="0" eaLnBrk="1" hangingPunct="1">
              <a:spcBef>
                <a:spcPct val="0"/>
              </a:spcBef>
              <a:buFont typeface="Arial" charset="0"/>
              <a:buNone/>
            </a:pPr>
            <a:r>
              <a:rPr lang="fr-FR" sz="2400" b="1" u="sng" smtClean="0"/>
              <a:t>Relatives : </a:t>
            </a:r>
          </a:p>
          <a:p>
            <a:pPr marL="0" indent="0" eaLnBrk="1" hangingPunct="1">
              <a:spcBef>
                <a:spcPct val="0"/>
              </a:spcBef>
              <a:buFont typeface="Arial" charset="0"/>
              <a:buNone/>
            </a:pPr>
            <a:r>
              <a:rPr lang="fr-FR" sz="2400" smtClean="0"/>
              <a:t>Pendant la grossesse</a:t>
            </a:r>
          </a:p>
          <a:p>
            <a:pPr marL="0" indent="0" eaLnBrk="1" hangingPunct="1">
              <a:spcBef>
                <a:spcPct val="0"/>
              </a:spcBef>
              <a:buFont typeface="Arial" charset="0"/>
              <a:buNone/>
            </a:pPr>
            <a:r>
              <a:rPr lang="fr-FR" sz="2400" smtClean="0"/>
              <a:t>Lithium ou sultopride</a:t>
            </a:r>
            <a:r>
              <a:rPr lang="fr-FR" sz="2000" smtClean="0"/>
              <a:t/>
            </a:r>
            <a:br>
              <a:rPr lang="fr-FR" sz="2000" smtClean="0"/>
            </a:br>
            <a:endParaRPr lang="fr-FR" sz="2000" smtClean="0"/>
          </a:p>
          <a:p>
            <a:pPr marL="0" indent="0" eaLnBrk="1" hangingPunct="1">
              <a:spcBef>
                <a:spcPct val="0"/>
              </a:spcBef>
              <a:buFont typeface="Arial" charset="0"/>
              <a:buNone/>
            </a:pPr>
            <a:r>
              <a:rPr lang="fr-FR" sz="2000" smtClean="0"/>
              <a:t/>
            </a:r>
            <a:br>
              <a:rPr lang="fr-FR" sz="2000" smtClean="0"/>
            </a:br>
            <a:endParaRPr lang="fr-FR" sz="20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itre 1"/>
          <p:cNvSpPr>
            <a:spLocks noGrp="1"/>
          </p:cNvSpPr>
          <p:nvPr>
            <p:ph type="title"/>
          </p:nvPr>
        </p:nvSpPr>
        <p:spPr>
          <a:xfrm>
            <a:off x="357188" y="0"/>
            <a:ext cx="8343900" cy="914400"/>
          </a:xfrm>
        </p:spPr>
        <p:txBody>
          <a:bodyPr/>
          <a:lstStyle/>
          <a:p>
            <a:pPr algn="ctr" eaLnBrk="1" fontAlgn="auto" hangingPunct="1">
              <a:spcAft>
                <a:spcPts val="0"/>
              </a:spcAft>
              <a:defRPr/>
            </a:pPr>
            <a:r>
              <a:rPr lang="fr-FR" dirty="0" smtClean="0">
                <a:solidFill>
                  <a:srgbClr val="00B050"/>
                </a:solidFill>
              </a:rPr>
              <a:t>Contre-indications</a:t>
            </a:r>
            <a:r>
              <a:rPr lang="fr-FR" dirty="0" smtClean="0">
                <a:solidFill>
                  <a:schemeClr val="tx2">
                    <a:satMod val="200000"/>
                  </a:schemeClr>
                </a:solidFill>
              </a:rPr>
              <a:t> </a:t>
            </a:r>
            <a:br>
              <a:rPr lang="fr-FR" dirty="0" smtClean="0">
                <a:solidFill>
                  <a:schemeClr val="tx2">
                    <a:satMod val="200000"/>
                  </a:schemeClr>
                </a:solidFill>
              </a:rPr>
            </a:br>
            <a:r>
              <a:rPr lang="fr-FR" b="1" dirty="0" smtClean="0"/>
              <a:t>Diurétiques thiazidiques</a:t>
            </a:r>
            <a:endParaRPr lang="fr-FR" dirty="0" smtClean="0">
              <a:solidFill>
                <a:schemeClr val="tx2">
                  <a:satMod val="200000"/>
                </a:schemeClr>
              </a:solidFill>
            </a:endParaRPr>
          </a:p>
        </p:txBody>
      </p:sp>
      <p:sp>
        <p:nvSpPr>
          <p:cNvPr id="66563" name="Espace réservé du contenu 2"/>
          <p:cNvSpPr>
            <a:spLocks noGrp="1"/>
          </p:cNvSpPr>
          <p:nvPr>
            <p:ph idx="1"/>
          </p:nvPr>
        </p:nvSpPr>
        <p:spPr>
          <a:xfrm>
            <a:off x="755650" y="1784350"/>
            <a:ext cx="8388350" cy="4572000"/>
          </a:xfrm>
        </p:spPr>
        <p:txBody>
          <a:bodyPr/>
          <a:lstStyle/>
          <a:p>
            <a:pPr eaLnBrk="1" hangingPunct="1">
              <a:buFont typeface="Arial" charset="0"/>
              <a:buNone/>
            </a:pPr>
            <a:r>
              <a:rPr lang="fr-FR" sz="2400" b="1" u="sng" smtClean="0"/>
              <a:t>Absolues</a:t>
            </a:r>
            <a:r>
              <a:rPr lang="fr-FR" sz="2400" b="1" smtClean="0"/>
              <a:t> : </a:t>
            </a:r>
          </a:p>
          <a:p>
            <a:pPr eaLnBrk="1" hangingPunct="1">
              <a:buFont typeface="Arial" charset="0"/>
              <a:buNone/>
            </a:pPr>
            <a:r>
              <a:rPr lang="fr-FR" sz="2400" smtClean="0"/>
              <a:t>Hypersensibilité aux sulfamides</a:t>
            </a:r>
          </a:p>
          <a:p>
            <a:pPr eaLnBrk="1" hangingPunct="1">
              <a:buFont typeface="Arial" charset="0"/>
              <a:buNone/>
            </a:pPr>
            <a:r>
              <a:rPr lang="fr-FR" sz="2400" smtClean="0"/>
              <a:t>Insuffisance rénale sévère</a:t>
            </a:r>
          </a:p>
          <a:p>
            <a:pPr eaLnBrk="1" hangingPunct="1">
              <a:buFont typeface="Arial" charset="0"/>
              <a:buNone/>
            </a:pPr>
            <a:r>
              <a:rPr lang="fr-FR" sz="2400" smtClean="0"/>
              <a:t>Encéphalopathie hépatique</a:t>
            </a:r>
          </a:p>
          <a:p>
            <a:pPr eaLnBrk="1" hangingPunct="1">
              <a:buFont typeface="Arial" charset="0"/>
              <a:buNone/>
            </a:pPr>
            <a:endParaRPr lang="fr-FR" sz="2400" smtClean="0"/>
          </a:p>
          <a:p>
            <a:pPr eaLnBrk="1" hangingPunct="1">
              <a:buFont typeface="Arial" charset="0"/>
              <a:buNone/>
            </a:pPr>
            <a:r>
              <a:rPr lang="fr-FR" sz="2400" b="1" u="sng" smtClean="0"/>
              <a:t>Relatives</a:t>
            </a:r>
            <a:r>
              <a:rPr lang="fr-FR" sz="2400" b="1" smtClean="0"/>
              <a:t> : </a:t>
            </a:r>
          </a:p>
          <a:p>
            <a:pPr eaLnBrk="1" hangingPunct="1">
              <a:buFont typeface="Arial" charset="0"/>
              <a:buNone/>
            </a:pPr>
            <a:r>
              <a:rPr lang="fr-FR" sz="2400" smtClean="0"/>
              <a:t>Femme enceinte ou qui allaite</a:t>
            </a:r>
          </a:p>
          <a:p>
            <a:pPr eaLnBrk="1" hangingPunct="1">
              <a:buFont typeface="Arial" charset="0"/>
              <a:buNone/>
            </a:pPr>
            <a:r>
              <a:rPr lang="fr-FR" sz="2400" smtClean="0"/>
              <a:t>Lithium, sultopride </a:t>
            </a:r>
          </a:p>
          <a:p>
            <a:pPr eaLnBrk="1" hangingPunct="1">
              <a:buFont typeface="Arial" charset="0"/>
              <a:buNone/>
            </a:pPr>
            <a:r>
              <a:rPr lang="fr-FR" sz="2400" smtClean="0"/>
              <a:t>Sténose bilatérale de l'artère rénale ou sur rein unique</a:t>
            </a:r>
          </a:p>
          <a:p>
            <a:pPr eaLnBrk="1" hangingPunct="1">
              <a:buFont typeface="Arial" charset="0"/>
              <a:buNone/>
            </a:pPr>
            <a:r>
              <a:rPr lang="fr-FR" sz="2400" smtClean="0"/>
              <a:t>Hyperkaliémie</a:t>
            </a:r>
            <a:r>
              <a:rPr lang="fr-FR" sz="1800" smtClean="0"/>
              <a:t/>
            </a:r>
            <a:br>
              <a:rPr lang="fr-FR" sz="1800" smtClean="0"/>
            </a:br>
            <a:endParaRPr lang="fr-FR" sz="1800" smtClean="0"/>
          </a:p>
          <a:p>
            <a:pPr eaLnBrk="1" hangingPunct="1">
              <a:buFont typeface="Arial" charset="0"/>
              <a:buNone/>
            </a:pPr>
            <a:r>
              <a:rPr lang="fr-FR" sz="1800" smtClean="0"/>
              <a:t/>
            </a:r>
            <a:br>
              <a:rPr lang="fr-FR" sz="1800" smtClean="0"/>
            </a:br>
            <a:endParaRPr lang="fr-FR" sz="18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357188" y="0"/>
            <a:ext cx="8201025" cy="1357313"/>
          </a:xfrm>
        </p:spPr>
        <p:txBody>
          <a:bodyPr/>
          <a:lstStyle/>
          <a:p>
            <a:pPr algn="ctr" eaLnBrk="1" hangingPunct="1">
              <a:defRPr/>
            </a:pPr>
            <a:r>
              <a:rPr lang="fr-FR" dirty="0" smtClean="0">
                <a:solidFill>
                  <a:srgbClr val="00B050"/>
                </a:solidFill>
              </a:rPr>
              <a:t>Contre-indications</a:t>
            </a:r>
            <a:r>
              <a:rPr lang="fr-FR" dirty="0" smtClean="0">
                <a:solidFill>
                  <a:schemeClr val="tx2">
                    <a:satMod val="200000"/>
                  </a:schemeClr>
                </a:solidFill>
              </a:rPr>
              <a:t> </a:t>
            </a:r>
            <a:br>
              <a:rPr lang="fr-FR" dirty="0" smtClean="0">
                <a:solidFill>
                  <a:schemeClr val="tx2">
                    <a:satMod val="200000"/>
                  </a:schemeClr>
                </a:solidFill>
              </a:rPr>
            </a:br>
            <a:r>
              <a:rPr lang="fr-FR" b="1" dirty="0" smtClean="0"/>
              <a:t>Diurétiques </a:t>
            </a:r>
            <a:r>
              <a:rPr lang="fr-FR" b="1" dirty="0" err="1" smtClean="0"/>
              <a:t>epargneurs</a:t>
            </a:r>
            <a:r>
              <a:rPr lang="fr-FR" b="1" dirty="0" smtClean="0"/>
              <a:t> de k+</a:t>
            </a:r>
            <a:endParaRPr lang="fr-FR" dirty="0"/>
          </a:p>
        </p:txBody>
      </p:sp>
      <p:sp>
        <p:nvSpPr>
          <p:cNvPr id="67587" name="Espace réservé du contenu 2"/>
          <p:cNvSpPr>
            <a:spLocks noGrp="1"/>
          </p:cNvSpPr>
          <p:nvPr>
            <p:ph idx="1"/>
          </p:nvPr>
        </p:nvSpPr>
        <p:spPr/>
        <p:txBody>
          <a:bodyPr/>
          <a:lstStyle/>
          <a:p>
            <a:pPr>
              <a:buFont typeface="Wingdings" pitchFamily="2" charset="2"/>
              <a:buNone/>
            </a:pPr>
            <a:r>
              <a:rPr lang="fr-FR" sz="2000" b="1" u="sng" smtClean="0"/>
              <a:t>Absolues</a:t>
            </a:r>
            <a:r>
              <a:rPr lang="fr-FR" sz="2000" b="1" smtClean="0"/>
              <a:t> : </a:t>
            </a:r>
          </a:p>
          <a:p>
            <a:pPr>
              <a:buFont typeface="Wingdings" pitchFamily="2" charset="2"/>
              <a:buNone/>
            </a:pPr>
            <a:r>
              <a:rPr lang="fr-FR" sz="2000" smtClean="0"/>
              <a:t>Insuffisance rénale sévère ou aiguë</a:t>
            </a:r>
          </a:p>
          <a:p>
            <a:pPr>
              <a:buFont typeface="Wingdings" pitchFamily="2" charset="2"/>
              <a:buNone/>
            </a:pPr>
            <a:r>
              <a:rPr lang="fr-FR" sz="2000" smtClean="0"/>
              <a:t>Hyperkaliémie</a:t>
            </a:r>
          </a:p>
          <a:p>
            <a:pPr>
              <a:buFont typeface="Wingdings" pitchFamily="2" charset="2"/>
              <a:buNone/>
            </a:pPr>
            <a:r>
              <a:rPr lang="fr-FR" sz="2000" smtClean="0"/>
              <a:t>Stade terminal de l'insuffisance hépatique</a:t>
            </a:r>
          </a:p>
          <a:p>
            <a:pPr>
              <a:buFont typeface="Wingdings" pitchFamily="2" charset="2"/>
              <a:buNone/>
            </a:pPr>
            <a:r>
              <a:rPr lang="fr-FR" sz="2000" smtClean="0"/>
              <a:t>Hypersensibilité</a:t>
            </a:r>
          </a:p>
          <a:p>
            <a:pPr>
              <a:buFont typeface="Wingdings" pitchFamily="2" charset="2"/>
              <a:buNone/>
            </a:pPr>
            <a:r>
              <a:rPr lang="fr-FR" sz="2000" smtClean="0"/>
              <a:t>Autres diurétiques hyperkaliémiants, sels de potassium </a:t>
            </a:r>
          </a:p>
          <a:p>
            <a:pPr>
              <a:buFont typeface="Wingdings" pitchFamily="2" charset="2"/>
              <a:buNone/>
            </a:pPr>
            <a:endParaRPr lang="fr-FR" sz="2000" b="1" smtClean="0"/>
          </a:p>
          <a:p>
            <a:pPr>
              <a:buFont typeface="Wingdings" pitchFamily="2" charset="2"/>
              <a:buNone/>
            </a:pPr>
            <a:r>
              <a:rPr lang="fr-FR" sz="2000" b="1" u="sng" smtClean="0"/>
              <a:t>Relatives</a:t>
            </a:r>
            <a:r>
              <a:rPr lang="fr-FR" sz="2000" b="1" smtClean="0"/>
              <a:t> :</a:t>
            </a:r>
          </a:p>
          <a:p>
            <a:pPr>
              <a:buFont typeface="Wingdings" pitchFamily="2" charset="2"/>
              <a:buNone/>
            </a:pPr>
            <a:r>
              <a:rPr lang="fr-FR" sz="2000" smtClean="0"/>
              <a:t>Cirrhotique</a:t>
            </a:r>
          </a:p>
          <a:p>
            <a:pPr>
              <a:buFont typeface="Wingdings" pitchFamily="2" charset="2"/>
              <a:buNone/>
            </a:pPr>
            <a:r>
              <a:rPr lang="fr-FR" sz="2000" smtClean="0"/>
              <a:t>Sujet susceptible de présenter une acidose</a:t>
            </a:r>
          </a:p>
          <a:p>
            <a:pPr>
              <a:buFont typeface="Wingdings" pitchFamily="2" charset="2"/>
              <a:buNone/>
            </a:pPr>
            <a:r>
              <a:rPr lang="fr-FR" sz="2000" smtClean="0"/>
              <a:t>Lithium, tacrolimus, ciclosporine</a:t>
            </a:r>
          </a:p>
          <a:p>
            <a:pPr>
              <a:buFont typeface="Wingdings" pitchFamily="2" charset="2"/>
              <a:buNone/>
            </a:pPr>
            <a:r>
              <a:rPr lang="fr-FR" sz="2000" smtClean="0"/>
              <a:t>Pendant la grossesse et l'allaitement</a:t>
            </a:r>
            <a:endParaRPr lang="fr-FR" sz="16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115888"/>
            <a:ext cx="7772400" cy="914400"/>
          </a:xfrm>
        </p:spPr>
        <p:txBody>
          <a:bodyPr/>
          <a:lstStyle/>
          <a:p>
            <a:pPr algn="ctr">
              <a:defRPr/>
            </a:pPr>
            <a:r>
              <a:rPr lang="fr-FR" dirty="0" smtClean="0"/>
              <a:t>Conclusion </a:t>
            </a:r>
            <a:endParaRPr lang="fr-FR" dirty="0"/>
          </a:p>
        </p:txBody>
      </p:sp>
      <p:sp>
        <p:nvSpPr>
          <p:cNvPr id="68611" name="Espace réservé du contenu 2"/>
          <p:cNvSpPr>
            <a:spLocks noGrp="1"/>
          </p:cNvSpPr>
          <p:nvPr>
            <p:ph idx="1"/>
          </p:nvPr>
        </p:nvSpPr>
        <p:spPr>
          <a:xfrm>
            <a:off x="179388" y="1052513"/>
            <a:ext cx="8640762" cy="4572000"/>
          </a:xfrm>
        </p:spPr>
        <p:txBody>
          <a:bodyPr/>
          <a:lstStyle/>
          <a:p>
            <a:pPr eaLnBrk="1" hangingPunct="1">
              <a:lnSpc>
                <a:spcPct val="80000"/>
              </a:lnSpc>
              <a:buFont typeface="Arial" charset="0"/>
              <a:buBlip>
                <a:blip r:embed="rId2"/>
              </a:buBlip>
            </a:pPr>
            <a:r>
              <a:rPr lang="fr-FR" sz="3200" smtClean="0">
                <a:cs typeface="Arial" charset="0"/>
              </a:rPr>
              <a:t>Inhibent la réabsorption rénale du sodium et provoquent donc une augmentation de l’élimination urinaire de chlolure de sodium et d’eau</a:t>
            </a:r>
          </a:p>
          <a:p>
            <a:pPr eaLnBrk="1" hangingPunct="1">
              <a:lnSpc>
                <a:spcPct val="80000"/>
              </a:lnSpc>
              <a:buFont typeface="Arial" charset="0"/>
              <a:buNone/>
            </a:pPr>
            <a:endParaRPr lang="fr-FR" sz="3200" smtClean="0">
              <a:cs typeface="Arial" charset="0"/>
            </a:endParaRPr>
          </a:p>
          <a:p>
            <a:pPr eaLnBrk="1" hangingPunct="1">
              <a:lnSpc>
                <a:spcPct val="80000"/>
              </a:lnSpc>
              <a:buFont typeface="Wingdings" pitchFamily="2" charset="2"/>
              <a:buBlip>
                <a:blip r:embed="rId2"/>
              </a:buBlip>
            </a:pPr>
            <a:r>
              <a:rPr lang="fr-FR" sz="3200" smtClean="0"/>
              <a:t>Leur intervention ne concerne pas seulement le sodium et l’eau, mais aussi les autres composants de l'urine primitive K+, Mg++, Ca++…</a:t>
            </a:r>
          </a:p>
          <a:p>
            <a:pPr eaLnBrk="1" hangingPunct="1">
              <a:lnSpc>
                <a:spcPct val="80000"/>
              </a:lnSpc>
              <a:buFont typeface="Wingdings" pitchFamily="2" charset="2"/>
              <a:buBlip>
                <a:blip r:embed="rId2"/>
              </a:buBlip>
            </a:pPr>
            <a:endParaRPr lang="fr-FR" sz="3200" smtClean="0"/>
          </a:p>
          <a:p>
            <a:pPr eaLnBrk="1" hangingPunct="1">
              <a:lnSpc>
                <a:spcPct val="80000"/>
              </a:lnSpc>
              <a:buFont typeface="Wingdings" pitchFamily="2" charset="2"/>
              <a:buBlip>
                <a:blip r:embed="rId2"/>
              </a:buBlip>
            </a:pPr>
            <a:r>
              <a:rPr lang="fr-FR" sz="3200" smtClean="0">
                <a:cs typeface="Arial" charset="0"/>
              </a:rPr>
              <a:t>Leurs principales indications en cardiologie : IC et HTA</a:t>
            </a:r>
          </a:p>
          <a:p>
            <a:endParaRPr lang="fr-F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88913"/>
            <a:ext cx="8640763" cy="1143000"/>
          </a:xfrm>
        </p:spPr>
        <p:txBody>
          <a:bodyPr/>
          <a:lstStyle/>
          <a:p>
            <a:pPr>
              <a:defRPr/>
            </a:pPr>
            <a:r>
              <a:rPr lang="fr-FR" dirty="0" smtClean="0"/>
              <a:t> Rappels Physiologiques </a:t>
            </a:r>
            <a:endParaRPr lang="fr-FR" b="1" dirty="0">
              <a:solidFill>
                <a:schemeClr val="accent1"/>
              </a:solidFill>
              <a:effectLst>
                <a:outerShdw blurRad="38100" dist="38100" dir="2700000" algn="tl">
                  <a:srgbClr val="000000"/>
                </a:outerShdw>
              </a:effectLst>
              <a:latin typeface="Comic Sans MS" pitchFamily="66" charset="0"/>
            </a:endParaRPr>
          </a:p>
        </p:txBody>
      </p:sp>
      <p:pic>
        <p:nvPicPr>
          <p:cNvPr id="19459" name="Picture 6"/>
          <p:cNvPicPr>
            <a:picLocks noChangeAspect="1" noChangeArrowheads="1"/>
          </p:cNvPicPr>
          <p:nvPr/>
        </p:nvPicPr>
        <p:blipFill>
          <a:blip r:embed="rId2" cstate="print"/>
          <a:srcRect/>
          <a:stretch>
            <a:fillRect/>
          </a:stretch>
        </p:blipFill>
        <p:spPr bwMode="auto">
          <a:xfrm>
            <a:off x="6367463" y="0"/>
            <a:ext cx="2776537" cy="3143250"/>
          </a:xfrm>
          <a:prstGeom prst="rect">
            <a:avLst/>
          </a:prstGeom>
          <a:noFill/>
          <a:ln w="9525">
            <a:noFill/>
            <a:miter lim="800000"/>
            <a:headEnd/>
            <a:tailEnd/>
          </a:ln>
        </p:spPr>
      </p:pic>
      <p:pic>
        <p:nvPicPr>
          <p:cNvPr id="19460" name="Picture 7"/>
          <p:cNvPicPr>
            <a:picLocks noChangeAspect="1" noChangeArrowheads="1"/>
          </p:cNvPicPr>
          <p:nvPr/>
        </p:nvPicPr>
        <p:blipFill>
          <a:blip r:embed="rId3" cstate="print"/>
          <a:srcRect/>
          <a:stretch>
            <a:fillRect/>
          </a:stretch>
        </p:blipFill>
        <p:spPr bwMode="auto">
          <a:xfrm>
            <a:off x="6081713" y="3571875"/>
            <a:ext cx="3062287" cy="2295525"/>
          </a:xfrm>
          <a:prstGeom prst="rect">
            <a:avLst/>
          </a:prstGeom>
          <a:noFill/>
          <a:ln w="9525">
            <a:noFill/>
            <a:miter lim="800000"/>
            <a:headEnd/>
            <a:tailEnd/>
          </a:ln>
        </p:spPr>
      </p:pic>
      <p:sp>
        <p:nvSpPr>
          <p:cNvPr id="19461" name="Espace réservé du contenu 7"/>
          <p:cNvSpPr>
            <a:spLocks noGrp="1"/>
          </p:cNvSpPr>
          <p:nvPr>
            <p:ph idx="1"/>
          </p:nvPr>
        </p:nvSpPr>
        <p:spPr>
          <a:xfrm>
            <a:off x="250825" y="1143000"/>
            <a:ext cx="5607050" cy="5375275"/>
          </a:xfrm>
        </p:spPr>
        <p:txBody>
          <a:bodyPr/>
          <a:lstStyle/>
          <a:p>
            <a:pPr>
              <a:buFont typeface="Wingdings" pitchFamily="2" charset="2"/>
              <a:buChar char="v"/>
            </a:pPr>
            <a:r>
              <a:rPr lang="fr-FR" sz="2000" b="1" u="sng" smtClean="0"/>
              <a:t>Le  néphron</a:t>
            </a:r>
            <a:r>
              <a:rPr lang="fr-FR" sz="2000" b="1" smtClean="0"/>
              <a:t>  </a:t>
            </a:r>
            <a:r>
              <a:rPr lang="fr-FR" sz="2000" smtClean="0"/>
              <a:t>représente  l’unité  fonctionnelle  du  rein  et  se  répartit  entre  cortex  et  medulla</a:t>
            </a:r>
          </a:p>
          <a:p>
            <a:pPr>
              <a:buFont typeface="Wingdings" pitchFamily="2" charset="2"/>
              <a:buChar char="v"/>
            </a:pPr>
            <a:r>
              <a:rPr lang="fr-FR" sz="2000" smtClean="0"/>
              <a:t>Il  est  composé </a:t>
            </a:r>
          </a:p>
          <a:p>
            <a:pPr lvl="1">
              <a:buFont typeface="Wingdings" pitchFamily="2" charset="2"/>
              <a:buChar char="Ø"/>
            </a:pPr>
            <a:r>
              <a:rPr lang="fr-FR" sz="1800" smtClean="0"/>
              <a:t>D’un glomérule</a:t>
            </a:r>
          </a:p>
          <a:p>
            <a:pPr lvl="1">
              <a:buFont typeface="Wingdings" pitchFamily="2" charset="2"/>
              <a:buChar char="Ø"/>
            </a:pPr>
            <a:r>
              <a:rPr lang="fr-FR" sz="1800" smtClean="0"/>
              <a:t>D’un tubule </a:t>
            </a:r>
          </a:p>
          <a:p>
            <a:pPr lvl="2"/>
            <a:r>
              <a:rPr lang="fr-FR" sz="1800" smtClean="0"/>
              <a:t>du tube contourné proximal</a:t>
            </a:r>
          </a:p>
          <a:p>
            <a:pPr lvl="2"/>
            <a:r>
              <a:rPr lang="fr-FR" sz="1800" smtClean="0"/>
              <a:t>de l’anse de Henlé avec une partie grêle et une partie plus épaisse : la branche ascendante </a:t>
            </a:r>
          </a:p>
          <a:p>
            <a:pPr lvl="2"/>
            <a:r>
              <a:rPr lang="fr-FR" sz="1800" smtClean="0"/>
              <a:t>du tube distal </a:t>
            </a:r>
          </a:p>
          <a:p>
            <a:pPr lvl="2"/>
            <a:r>
              <a:rPr lang="fr-FR" sz="1800" smtClean="0"/>
              <a:t>et du tube collecteur </a:t>
            </a:r>
          </a:p>
          <a:p>
            <a:pPr>
              <a:buFont typeface="Wingdings" pitchFamily="2" charset="2"/>
              <a:buChar char="v"/>
            </a:pPr>
            <a:r>
              <a:rPr lang="fr-FR" sz="2000" smtClean="0"/>
              <a:t>Cet  ensemble  constitue  la  cible  privilégiée  des  diurétiques  et  leur  effet  natriurétique  résulte  de modifications des mécanismes de réabsorption du sodium. </a:t>
            </a:r>
          </a:p>
          <a:p>
            <a:pPr>
              <a:buFont typeface="Wingdings" pitchFamily="2" charset="2"/>
              <a:buNone/>
            </a:pPr>
            <a:r>
              <a:rPr lang="fr-FR" sz="2000" smtClean="0"/>
              <a:t> </a:t>
            </a:r>
          </a:p>
          <a:p>
            <a:endParaRPr lang="fr-FR" sz="1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313" y="142875"/>
            <a:ext cx="7772400" cy="914400"/>
          </a:xfrm>
        </p:spPr>
        <p:txBody>
          <a:bodyPr/>
          <a:lstStyle/>
          <a:p>
            <a:pPr>
              <a:defRPr/>
            </a:pPr>
            <a:r>
              <a:rPr lang="fr-FR" dirty="0" smtClean="0"/>
              <a:t> Rappels Physiologiques </a:t>
            </a:r>
            <a:endParaRPr lang="fr-FR" dirty="0"/>
          </a:p>
        </p:txBody>
      </p:sp>
      <p:sp>
        <p:nvSpPr>
          <p:cNvPr id="20483" name="Espace réservé du contenu 2"/>
          <p:cNvSpPr>
            <a:spLocks noGrp="1"/>
          </p:cNvSpPr>
          <p:nvPr>
            <p:ph idx="1"/>
          </p:nvPr>
        </p:nvSpPr>
        <p:spPr>
          <a:xfrm>
            <a:off x="214313" y="1214438"/>
            <a:ext cx="6000750" cy="5429250"/>
          </a:xfrm>
        </p:spPr>
        <p:txBody>
          <a:bodyPr/>
          <a:lstStyle/>
          <a:p>
            <a:pPr>
              <a:buFont typeface="Wingdings" pitchFamily="2" charset="2"/>
              <a:buNone/>
            </a:pPr>
            <a:r>
              <a:rPr lang="fr-FR" sz="2400" b="1" u="sng" smtClean="0"/>
              <a:t>LE  NÉPHRON</a:t>
            </a:r>
          </a:p>
          <a:p>
            <a:pPr>
              <a:buFont typeface="Wingdings" pitchFamily="2" charset="2"/>
              <a:buNone/>
            </a:pPr>
            <a:r>
              <a:rPr lang="fr-FR" sz="1800" b="1" smtClean="0"/>
              <a:t>A.  </a:t>
            </a:r>
            <a:r>
              <a:rPr lang="fr-FR" sz="1800" b="1" u="sng" smtClean="0"/>
              <a:t>LE GLOMÉRULE </a:t>
            </a:r>
          </a:p>
          <a:p>
            <a:pPr>
              <a:buFont typeface="Wingdings" pitchFamily="2" charset="2"/>
              <a:buNone/>
            </a:pPr>
            <a:r>
              <a:rPr lang="fr-FR" sz="1800" smtClean="0"/>
              <a:t> Chez  le  sujet  normal,  les  glomérules  rénaux  produisent  quotidiennement  environ  180  litres  de filtrat  (pré-urine)</a:t>
            </a:r>
          </a:p>
          <a:p>
            <a:pPr>
              <a:buFont typeface="Wingdings" pitchFamily="2" charset="2"/>
              <a:buNone/>
            </a:pPr>
            <a:r>
              <a:rPr lang="fr-FR" sz="1800" smtClean="0"/>
              <a:t> </a:t>
            </a:r>
          </a:p>
          <a:p>
            <a:pPr>
              <a:buFont typeface="Wingdings" pitchFamily="2" charset="2"/>
              <a:buNone/>
            </a:pPr>
            <a:r>
              <a:rPr lang="fr-FR" sz="1800" b="1" smtClean="0"/>
              <a:t>B.  </a:t>
            </a:r>
            <a:r>
              <a:rPr lang="fr-FR" sz="1800" b="1" u="sng" smtClean="0"/>
              <a:t>LE TUBULE </a:t>
            </a:r>
          </a:p>
          <a:p>
            <a:pPr>
              <a:buFont typeface="Wingdings" pitchFamily="2" charset="2"/>
              <a:buNone/>
            </a:pPr>
            <a:r>
              <a:rPr lang="fr-FR" sz="1800" smtClean="0"/>
              <a:t>La réabsorption du sodium est assurée par différents systèmes de transport qui varient  selon le segment du tubule considéré</a:t>
            </a:r>
          </a:p>
          <a:p>
            <a:pPr>
              <a:buFont typeface="Wingdings" pitchFamily="2" charset="2"/>
              <a:buNone/>
            </a:pPr>
            <a:r>
              <a:rPr lang="fr-FR" sz="1800" b="1" smtClean="0"/>
              <a:t>99 % (pré-urine) seront réabsorbés à différents niveaux le long du tubule rénal</a:t>
            </a:r>
          </a:p>
          <a:p>
            <a:pPr>
              <a:buFont typeface="Wingdings" pitchFamily="2" charset="2"/>
              <a:buNone/>
            </a:pPr>
            <a:endParaRPr lang="fr-FR" sz="1800" smtClean="0"/>
          </a:p>
          <a:p>
            <a:endParaRPr lang="fr-FR" sz="1800" smtClean="0"/>
          </a:p>
        </p:txBody>
      </p:sp>
      <p:pic>
        <p:nvPicPr>
          <p:cNvPr id="20484" name="Picture 2" descr="http://www.dynavie.com/PAGES_PRO/CORPS_HUMAIN/Photos_Dossiers/Glomerules.jpg"/>
          <p:cNvPicPr>
            <a:picLocks noChangeAspect="1" noChangeArrowheads="1"/>
          </p:cNvPicPr>
          <p:nvPr/>
        </p:nvPicPr>
        <p:blipFill>
          <a:blip r:embed="rId2" cstate="print"/>
          <a:srcRect/>
          <a:stretch>
            <a:fillRect/>
          </a:stretch>
        </p:blipFill>
        <p:spPr bwMode="auto">
          <a:xfrm>
            <a:off x="6643688" y="1143000"/>
            <a:ext cx="2500312" cy="2535238"/>
          </a:xfrm>
          <a:prstGeom prst="rect">
            <a:avLst/>
          </a:prstGeom>
          <a:noFill/>
          <a:ln w="9525">
            <a:noFill/>
            <a:miter lim="800000"/>
            <a:headEnd/>
            <a:tailEnd/>
          </a:ln>
        </p:spPr>
      </p:pic>
      <p:pic>
        <p:nvPicPr>
          <p:cNvPr id="20485" name="Picture 4" descr="katz254"/>
          <p:cNvPicPr>
            <a:picLocks noChangeAspect="1" noChangeArrowheads="1"/>
          </p:cNvPicPr>
          <p:nvPr/>
        </p:nvPicPr>
        <p:blipFill>
          <a:blip r:embed="rId3" cstate="print"/>
          <a:srcRect/>
          <a:stretch>
            <a:fillRect/>
          </a:stretch>
        </p:blipFill>
        <p:spPr bwMode="auto">
          <a:xfrm>
            <a:off x="6505575" y="3929063"/>
            <a:ext cx="2638425" cy="2071687"/>
          </a:xfrm>
          <a:prstGeom prst="rect">
            <a:avLst/>
          </a:prstGeom>
          <a:solidFill>
            <a:schemeClr val="tx1"/>
          </a:solid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ZoneTexte 2"/>
          <p:cNvSpPr txBox="1">
            <a:spLocks noGrp="1" noChangeArrowheads="1"/>
          </p:cNvSpPr>
          <p:nvPr>
            <p:ph type="title"/>
          </p:nvPr>
        </p:nvSpPr>
        <p:spPr bwMode="auto">
          <a:xfrm>
            <a:off x="914400" y="188913"/>
            <a:ext cx="7772400" cy="1076325"/>
          </a:xfrm>
          <a:ln>
            <a:miter lim="800000"/>
            <a:headEnd/>
            <a:tailEnd/>
          </a:ln>
        </p:spPr>
        <p:txBody>
          <a:bodyPr>
            <a:spAutoFit/>
          </a:bodyPr>
          <a:lstStyle/>
          <a:p>
            <a:pPr algn="ctr">
              <a:defRPr/>
            </a:pPr>
            <a:r>
              <a:rPr lang="fr-FR" sz="3200" b="1" dirty="0"/>
              <a:t>LE NEPHRON</a:t>
            </a:r>
            <a:br>
              <a:rPr lang="fr-FR" sz="3200" b="1" dirty="0"/>
            </a:br>
            <a:r>
              <a:rPr lang="fr-FR" sz="3200" b="1" dirty="0"/>
              <a:t>Unité </a:t>
            </a:r>
            <a:r>
              <a:rPr lang="fr-FR" sz="3200" b="1" dirty="0" smtClean="0"/>
              <a:t>fonctionnelle </a:t>
            </a:r>
            <a:r>
              <a:rPr lang="fr-FR" sz="3200" b="1" dirty="0"/>
              <a:t>du rein</a:t>
            </a:r>
          </a:p>
        </p:txBody>
      </p:sp>
      <p:pic>
        <p:nvPicPr>
          <p:cNvPr id="21507" name="Picture 4" descr="katz254"/>
          <p:cNvPicPr>
            <a:picLocks noChangeAspect="1" noChangeArrowheads="1"/>
          </p:cNvPicPr>
          <p:nvPr/>
        </p:nvPicPr>
        <p:blipFill>
          <a:blip r:embed="rId2" cstate="print"/>
          <a:srcRect/>
          <a:stretch>
            <a:fillRect/>
          </a:stretch>
        </p:blipFill>
        <p:spPr bwMode="auto">
          <a:xfrm>
            <a:off x="1547813" y="1589088"/>
            <a:ext cx="6408737" cy="5030787"/>
          </a:xfrm>
          <a:prstGeom prst="rect">
            <a:avLst/>
          </a:prstGeom>
          <a:solidFill>
            <a:schemeClr val="tx1"/>
          </a:solid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468313" y="142875"/>
            <a:ext cx="8229600" cy="1143000"/>
          </a:xfrm>
        </p:spPr>
        <p:txBody>
          <a:bodyPr/>
          <a:lstStyle/>
          <a:p>
            <a:pPr algn="ctr" eaLnBrk="1" fontAlgn="auto" hangingPunct="1">
              <a:spcAft>
                <a:spcPts val="0"/>
              </a:spcAft>
              <a:defRPr/>
            </a:pPr>
            <a:r>
              <a:rPr lang="fr-FR" b="1" dirty="0" smtClean="0">
                <a:solidFill>
                  <a:schemeClr val="tx2">
                    <a:satMod val="200000"/>
                  </a:schemeClr>
                </a:solidFill>
              </a:rPr>
              <a:t>Formation de l’urine</a:t>
            </a:r>
          </a:p>
        </p:txBody>
      </p:sp>
      <p:sp>
        <p:nvSpPr>
          <p:cNvPr id="20483" name="Espace réservé du contenu 2"/>
          <p:cNvSpPr>
            <a:spLocks noGrp="1"/>
          </p:cNvSpPr>
          <p:nvPr>
            <p:ph idx="1"/>
          </p:nvPr>
        </p:nvSpPr>
        <p:spPr>
          <a:xfrm>
            <a:off x="323850" y="1052513"/>
            <a:ext cx="5327650" cy="5616575"/>
          </a:xfrm>
        </p:spPr>
        <p:txBody>
          <a:bodyPr/>
          <a:lstStyle/>
          <a:p>
            <a:pPr marL="180000" eaLnBrk="1" hangingPunct="1">
              <a:spcBef>
                <a:spcPts val="0"/>
              </a:spcBef>
              <a:buFont typeface="Wingdings" pitchFamily="2" charset="2"/>
              <a:buNone/>
              <a:defRPr/>
            </a:pPr>
            <a:r>
              <a:rPr lang="fr-FR" sz="3200" b="1" dirty="0" smtClean="0">
                <a:solidFill>
                  <a:srgbClr val="FFFF00"/>
                </a:solidFill>
              </a:rPr>
              <a:t>L’urine primitive (glomérule)</a:t>
            </a:r>
            <a:endParaRPr lang="fr-FR" sz="3200" dirty="0" smtClean="0">
              <a:solidFill>
                <a:srgbClr val="FFFF00"/>
              </a:solidFill>
            </a:endParaRPr>
          </a:p>
          <a:p>
            <a:pPr marL="180000" eaLnBrk="1" hangingPunct="1">
              <a:spcBef>
                <a:spcPts val="0"/>
              </a:spcBef>
              <a:buFont typeface="Courier New" pitchFamily="49" charset="0"/>
              <a:buChar char="o"/>
              <a:defRPr/>
            </a:pPr>
            <a:r>
              <a:rPr lang="fr-FR" sz="2000" b="1" dirty="0" smtClean="0">
                <a:solidFill>
                  <a:srgbClr val="FF0000"/>
                </a:solidFill>
              </a:rPr>
              <a:t>La filtration glomérulaire: </a:t>
            </a:r>
            <a:r>
              <a:rPr lang="fr-FR" sz="2000" dirty="0" smtClean="0"/>
              <a:t>ultrafiltration plasmatique à travers la membrane glomérulaire</a:t>
            </a:r>
          </a:p>
          <a:p>
            <a:pPr marL="180000" lvl="1" indent="-342900" eaLnBrk="1" hangingPunct="1">
              <a:spcBef>
                <a:spcPts val="0"/>
              </a:spcBef>
              <a:buClr>
                <a:schemeClr val="tx2"/>
              </a:buClr>
              <a:buSzPct val="95000"/>
              <a:buFont typeface="Courier New" pitchFamily="49" charset="0"/>
              <a:buChar char="o"/>
              <a:defRPr/>
            </a:pPr>
            <a:r>
              <a:rPr lang="fr-FR" sz="1800" dirty="0" smtClean="0">
                <a:latin typeface="Comic Sans MS" pitchFamily="66" charset="0"/>
              </a:rPr>
              <a:t>Plasma est filtré au niveau du glomérule : 180L/j = urine primitive</a:t>
            </a:r>
            <a:endParaRPr lang="fr-FR" sz="2000" dirty="0" smtClean="0"/>
          </a:p>
          <a:p>
            <a:pPr marL="180000" eaLnBrk="1" hangingPunct="1">
              <a:spcBef>
                <a:spcPts val="0"/>
              </a:spcBef>
              <a:buFont typeface="Courier New" pitchFamily="49" charset="0"/>
              <a:buChar char="o"/>
              <a:defRPr/>
            </a:pPr>
            <a:r>
              <a:rPr lang="fr-FR" sz="2000" dirty="0" smtClean="0"/>
              <a:t>Contenant  tous les éléments du plasma; en dehors des protéines de poids moléculaire élevé</a:t>
            </a:r>
            <a:endParaRPr lang="fr-FR" sz="3200" b="1" dirty="0" smtClean="0">
              <a:solidFill>
                <a:srgbClr val="FFFF00"/>
              </a:solidFill>
            </a:endParaRPr>
          </a:p>
          <a:p>
            <a:pPr marL="180000" eaLnBrk="1" hangingPunct="1">
              <a:spcBef>
                <a:spcPts val="0"/>
              </a:spcBef>
              <a:buFont typeface="Wingdings" pitchFamily="2" charset="2"/>
              <a:buNone/>
              <a:defRPr/>
            </a:pPr>
            <a:endParaRPr lang="fr-FR" sz="3200" b="1" dirty="0" smtClean="0">
              <a:solidFill>
                <a:srgbClr val="FFFF00"/>
              </a:solidFill>
            </a:endParaRPr>
          </a:p>
          <a:p>
            <a:pPr marL="180000" eaLnBrk="1" hangingPunct="1">
              <a:spcBef>
                <a:spcPts val="0"/>
              </a:spcBef>
              <a:buFont typeface="Wingdings" pitchFamily="2" charset="2"/>
              <a:buNone/>
              <a:defRPr/>
            </a:pPr>
            <a:r>
              <a:rPr lang="fr-FR" sz="3200" b="1" dirty="0" smtClean="0">
                <a:solidFill>
                  <a:srgbClr val="FFFF00"/>
                </a:solidFill>
              </a:rPr>
              <a:t>L’urine</a:t>
            </a:r>
            <a:r>
              <a:rPr lang="fr-FR" sz="3200" dirty="0" smtClean="0">
                <a:solidFill>
                  <a:srgbClr val="FFFF00"/>
                </a:solidFill>
              </a:rPr>
              <a:t> </a:t>
            </a:r>
            <a:r>
              <a:rPr lang="fr-FR" sz="3200" b="1" dirty="0" smtClean="0">
                <a:solidFill>
                  <a:srgbClr val="FFFF00"/>
                </a:solidFill>
              </a:rPr>
              <a:t>définitive (</a:t>
            </a:r>
            <a:r>
              <a:rPr lang="fr-FR" sz="3200" dirty="0" smtClean="0">
                <a:solidFill>
                  <a:srgbClr val="FFFF00"/>
                </a:solidFill>
              </a:rPr>
              <a:t> </a:t>
            </a:r>
            <a:r>
              <a:rPr lang="fr-FR" sz="3200" b="1" dirty="0" smtClean="0">
                <a:solidFill>
                  <a:srgbClr val="FFFF00"/>
                </a:solidFill>
              </a:rPr>
              <a:t>tubule )</a:t>
            </a:r>
            <a:endParaRPr lang="fr-FR" sz="1800" b="1" dirty="0" smtClean="0">
              <a:solidFill>
                <a:srgbClr val="FFFF00"/>
              </a:solidFill>
            </a:endParaRPr>
          </a:p>
          <a:p>
            <a:pPr marL="180000" eaLnBrk="1" hangingPunct="1">
              <a:spcBef>
                <a:spcPts val="0"/>
              </a:spcBef>
              <a:buFont typeface="Wingdings" pitchFamily="2" charset="2"/>
              <a:buNone/>
              <a:defRPr/>
            </a:pPr>
            <a:r>
              <a:rPr lang="fr-FR" sz="2000" dirty="0" smtClean="0"/>
              <a:t>UP subit des retouches tubulaires pour donner UD qui sera excrétée</a:t>
            </a:r>
          </a:p>
          <a:p>
            <a:pPr marL="180000" lvl="1">
              <a:spcBef>
                <a:spcPts val="0"/>
              </a:spcBef>
              <a:buClr>
                <a:schemeClr val="tx1"/>
              </a:buClr>
              <a:buFont typeface="Wingdings" pitchFamily="2" charset="2"/>
              <a:buChar char="Ø"/>
              <a:defRPr/>
            </a:pPr>
            <a:r>
              <a:rPr lang="fr-FR" sz="1800" dirty="0" smtClean="0">
                <a:latin typeface="Comic Sans MS" pitchFamily="66" charset="0"/>
              </a:rPr>
              <a:t>réabsorption de 99% d ’eau et électrolytes le long du tube urinifère</a:t>
            </a:r>
          </a:p>
          <a:p>
            <a:pPr marL="180000" lvl="1">
              <a:spcBef>
                <a:spcPts val="0"/>
              </a:spcBef>
              <a:buClr>
                <a:schemeClr val="tx1"/>
              </a:buClr>
              <a:buFont typeface="Wingdings" pitchFamily="2" charset="2"/>
              <a:buChar char="Ø"/>
              <a:defRPr/>
            </a:pPr>
            <a:r>
              <a:rPr lang="fr-FR" sz="1800" dirty="0" smtClean="0">
                <a:latin typeface="Comic Sans MS" pitchFamily="66" charset="0"/>
              </a:rPr>
              <a:t>urine définitive = 1%</a:t>
            </a:r>
          </a:p>
          <a:p>
            <a:pPr marL="0" eaLnBrk="1" hangingPunct="1">
              <a:spcBef>
                <a:spcPts val="0"/>
              </a:spcBef>
              <a:buFont typeface="Wingdings" pitchFamily="2" charset="2"/>
              <a:buNone/>
              <a:defRPr/>
            </a:pPr>
            <a:endParaRPr lang="fr-FR" sz="2000" dirty="0" smtClean="0"/>
          </a:p>
        </p:txBody>
      </p:sp>
      <p:sp>
        <p:nvSpPr>
          <p:cNvPr id="5" name="AutoShape 2"/>
          <p:cNvSpPr txBox="1">
            <a:spLocks noChangeArrowheads="1"/>
          </p:cNvSpPr>
          <p:nvPr/>
        </p:nvSpPr>
        <p:spPr>
          <a:xfrm>
            <a:off x="395288" y="0"/>
            <a:ext cx="8229600" cy="1143000"/>
          </a:xfrm>
          <a:prstGeom prst="rect">
            <a:avLst/>
          </a:prstGeom>
        </p:spPr>
        <p:txBody>
          <a:bodyPr/>
          <a:lstStyle/>
          <a:p>
            <a:pPr algn="ctr" fontAlgn="auto">
              <a:spcAft>
                <a:spcPts val="0"/>
              </a:spcAft>
              <a:defRPr/>
            </a:pPr>
            <a:endParaRPr lang="fr-FR" sz="4000" spc="-100" dirty="0">
              <a:solidFill>
                <a:srgbClr val="00B050"/>
              </a:solidFill>
              <a:latin typeface="+mj-lt"/>
              <a:ea typeface="+mj-ea"/>
              <a:cs typeface="+mj-cs"/>
            </a:endParaRPr>
          </a:p>
        </p:txBody>
      </p:sp>
      <p:pic>
        <p:nvPicPr>
          <p:cNvPr id="22533" name="Picture 4" descr="katz254"/>
          <p:cNvPicPr>
            <a:picLocks noChangeAspect="1" noChangeArrowheads="1"/>
          </p:cNvPicPr>
          <p:nvPr/>
        </p:nvPicPr>
        <p:blipFill>
          <a:blip r:embed="rId2" cstate="print"/>
          <a:srcRect/>
          <a:stretch>
            <a:fillRect/>
          </a:stretch>
        </p:blipFill>
        <p:spPr bwMode="auto">
          <a:xfrm>
            <a:off x="5929313" y="3786188"/>
            <a:ext cx="3203575" cy="2514600"/>
          </a:xfrm>
          <a:prstGeom prst="rect">
            <a:avLst/>
          </a:prstGeom>
          <a:solidFill>
            <a:schemeClr val="tx1"/>
          </a:solidFill>
          <a:ln w="9525">
            <a:noFill/>
            <a:miter lim="800000"/>
            <a:headEnd/>
            <a:tailEnd/>
          </a:ln>
        </p:spPr>
      </p:pic>
      <p:pic>
        <p:nvPicPr>
          <p:cNvPr id="22534" name="Picture 2" descr="http://www.dynavie.com/PAGES_PRO/CORPS_HUMAIN/Photos_Dossiers/Glomerules.jpg"/>
          <p:cNvPicPr>
            <a:picLocks noChangeAspect="1" noChangeArrowheads="1"/>
          </p:cNvPicPr>
          <p:nvPr/>
        </p:nvPicPr>
        <p:blipFill>
          <a:blip r:embed="rId3" cstate="print"/>
          <a:srcRect/>
          <a:stretch>
            <a:fillRect/>
          </a:stretch>
        </p:blipFill>
        <p:spPr bwMode="auto">
          <a:xfrm>
            <a:off x="6643688" y="1143000"/>
            <a:ext cx="2500312" cy="2535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2336</TotalTime>
  <Words>2692</Words>
  <Application>Microsoft Office PowerPoint</Application>
  <PresentationFormat>Affichage à l'écran (4:3)</PresentationFormat>
  <Paragraphs>560</Paragraphs>
  <Slides>54</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54</vt:i4>
      </vt:variant>
    </vt:vector>
  </HeadingPairs>
  <TitlesOfParts>
    <vt:vector size="64" baseType="lpstr">
      <vt:lpstr>Arial</vt:lpstr>
      <vt:lpstr>Consolas</vt:lpstr>
      <vt:lpstr>Corbel</vt:lpstr>
      <vt:lpstr>Wingdings</vt:lpstr>
      <vt:lpstr>Wingdings 2</vt:lpstr>
      <vt:lpstr>Wingdings 3</vt:lpstr>
      <vt:lpstr>Calibri</vt:lpstr>
      <vt:lpstr>Comic Sans MS</vt:lpstr>
      <vt:lpstr>Courier New</vt:lpstr>
      <vt:lpstr>Métro</vt:lpstr>
      <vt:lpstr>Diapositive 1</vt:lpstr>
      <vt:lpstr>Objectifs de l’enseignement  </vt:lpstr>
      <vt:lpstr>Introduction </vt:lpstr>
      <vt:lpstr> Diurétique</vt:lpstr>
      <vt:lpstr>Mécanisme d’action</vt:lpstr>
      <vt:lpstr> Rappels Physiologiques </vt:lpstr>
      <vt:lpstr> Rappels Physiologiques </vt:lpstr>
      <vt:lpstr>LE NEPHRON Unité fonctionnelle du rein</vt:lpstr>
      <vt:lpstr>Formation de l’urine</vt:lpstr>
      <vt:lpstr>Mécanismes de réabsorption du Na dans le tubule rénal </vt:lpstr>
      <vt:lpstr>Diapositive 11</vt:lpstr>
      <vt:lpstr>Diapositive 12</vt:lpstr>
      <vt:lpstr>Diapositive 13</vt:lpstr>
      <vt:lpstr>Diapositive 14</vt:lpstr>
      <vt:lpstr>Au niveau du néphron, le sodium est réabsorbé en 4 points</vt:lpstr>
      <vt:lpstr>MODE D’ACTION </vt:lpstr>
      <vt:lpstr>MODE D’ACTION </vt:lpstr>
      <vt:lpstr>MODE D’ACTION </vt:lpstr>
      <vt:lpstr>Site d’action des diurétiques</vt:lpstr>
      <vt:lpstr>Site d’action des diurétiques </vt:lpstr>
      <vt:lpstr>CLASSIFICATION DES DIURETIQUES </vt:lpstr>
      <vt:lpstr>CLASSIFICATION DES DIURETIQUES  Selon le site d’action </vt:lpstr>
      <vt:lpstr>CLASSIFICATION DES DIURETIQUES Selon le site d’action </vt:lpstr>
      <vt:lpstr>CLASSIFICATION DES DIURETIQUES Selon l’effet sur la kaliemie +++ </vt:lpstr>
      <vt:lpstr>Diurétiques hypokaliémiants</vt:lpstr>
      <vt:lpstr>Diurétiques hypokaliémiants        1. Diurétiques de l’anse inhibiteurs du cotransporteur Na+ K+ 2Cl– </vt:lpstr>
      <vt:lpstr>Mode d’action des diurétiques de l’anse </vt:lpstr>
      <vt:lpstr>Diurétiques de l’anse</vt:lpstr>
      <vt:lpstr>Diapositive 29</vt:lpstr>
      <vt:lpstr>Diapositive 30</vt:lpstr>
      <vt:lpstr>Mode d’action des diurétiques thiazidiques </vt:lpstr>
      <vt:lpstr>Figure 4 : Mode d’action des thiazides </vt:lpstr>
      <vt:lpstr>Diurétiques thiazidiques et apparentés</vt:lpstr>
      <vt:lpstr> Thiazidiques vrais et apparentés </vt:lpstr>
      <vt:lpstr>Diurétiques hyperkaliémants </vt:lpstr>
      <vt:lpstr>Diurétiques épargneurs potassiques/hyperkaliémiants</vt:lpstr>
      <vt:lpstr>Diurétiques  épargnant de potassium (hyperkaliémants)</vt:lpstr>
      <vt:lpstr>Mode d’action des diurétiques épargnant de potassium </vt:lpstr>
      <vt:lpstr>Diapositive 39</vt:lpstr>
      <vt:lpstr>Comparaison des propriétés des différentes classes de diurétiques </vt:lpstr>
      <vt:lpstr>INDICATIONS DES DIURETIQUES</vt:lpstr>
      <vt:lpstr>INDICATIONS DES DIURETIQUES</vt:lpstr>
      <vt:lpstr>C. AUTRES INDICATIONS </vt:lpstr>
      <vt:lpstr>Diurétiques d'indication exceptionnelle</vt:lpstr>
      <vt:lpstr>Associations de diuretiques</vt:lpstr>
      <vt:lpstr>EFFETS INDESIRABLES ET COMPLICATIONS</vt:lpstr>
      <vt:lpstr>EFFETS INDESIRABLES ET COMPLICATIONS</vt:lpstr>
      <vt:lpstr>EFFETS INDESIRABLES ET COMPLICATIONS</vt:lpstr>
      <vt:lpstr>Diapositive 49</vt:lpstr>
      <vt:lpstr>SURVEILLANCE D’UN TRAITEMENT PAR LES DIURÉTIQUES    </vt:lpstr>
      <vt:lpstr>Contre-indications  Diuretiques de l’anse </vt:lpstr>
      <vt:lpstr>Contre-indications  Diurétiques thiazidiques</vt:lpstr>
      <vt:lpstr>Contre-indications  Diurétiques epargneurs de k+</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REPUBLIQUE ALGERIENNE DEMOCRATIQUE ET POPULAIRE HOPITAL MILITAIRE REGIONAL UNIVERSITAIRE D’ORAN  SERVICE DE CARDIOLOGIE</dc:title>
  <dc:creator>ency-education.com</dc:creator>
  <cp:lastModifiedBy>Zino</cp:lastModifiedBy>
  <cp:revision>300</cp:revision>
  <dcterms:created xsi:type="dcterms:W3CDTF">2005-09-25T08:58:04Z</dcterms:created>
  <dcterms:modified xsi:type="dcterms:W3CDTF">2014-11-05T18:17:46Z</dcterms:modified>
</cp:coreProperties>
</file>