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57" r:id="rId5"/>
    <p:sldId id="283" r:id="rId6"/>
    <p:sldId id="284" r:id="rId7"/>
    <p:sldId id="258" r:id="rId8"/>
    <p:sldId id="286" r:id="rId9"/>
    <p:sldId id="287" r:id="rId10"/>
    <p:sldId id="259" r:id="rId11"/>
    <p:sldId id="260" r:id="rId12"/>
    <p:sldId id="261" r:id="rId13"/>
    <p:sldId id="289" r:id="rId14"/>
    <p:sldId id="290" r:id="rId15"/>
    <p:sldId id="291" r:id="rId16"/>
    <p:sldId id="288" r:id="rId17"/>
    <p:sldId id="263" r:id="rId18"/>
    <p:sldId id="264" r:id="rId19"/>
    <p:sldId id="265" r:id="rId20"/>
    <p:sldId id="266" r:id="rId21"/>
    <p:sldId id="267" r:id="rId22"/>
    <p:sldId id="269" r:id="rId23"/>
    <p:sldId id="277" r:id="rId24"/>
    <p:sldId id="271" r:id="rId25"/>
    <p:sldId id="298" r:id="rId26"/>
    <p:sldId id="300" r:id="rId27"/>
    <p:sldId id="294" r:id="rId28"/>
    <p:sldId id="301" r:id="rId29"/>
    <p:sldId id="293" r:id="rId30"/>
    <p:sldId id="307" r:id="rId31"/>
    <p:sldId id="272" r:id="rId32"/>
    <p:sldId id="280" r:id="rId33"/>
    <p:sldId id="302" r:id="rId34"/>
    <p:sldId id="305" r:id="rId35"/>
    <p:sldId id="304" r:id="rId36"/>
    <p:sldId id="296" r:id="rId37"/>
    <p:sldId id="273" r:id="rId38"/>
    <p:sldId id="306" r:id="rId39"/>
    <p:sldId id="274" r:id="rId40"/>
    <p:sldId id="309" r:id="rId41"/>
    <p:sldId id="303" r:id="rId42"/>
    <p:sldId id="308" r:id="rId43"/>
    <p:sldId id="295" r:id="rId44"/>
    <p:sldId id="279" r:id="rId45"/>
    <p:sldId id="278" r:id="rId46"/>
    <p:sldId id="292" r:id="rId47"/>
    <p:sldId id="275" r:id="rId48"/>
    <p:sldId id="312" r:id="rId49"/>
    <p:sldId id="318" r:id="rId50"/>
    <p:sldId id="297" r:id="rId51"/>
    <p:sldId id="276" r:id="rId52"/>
    <p:sldId id="310" r:id="rId53"/>
    <p:sldId id="314" r:id="rId54"/>
    <p:sldId id="315" r:id="rId55"/>
    <p:sldId id="313"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13/07/2018</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13/07/2018</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2.png"/><Relationship Id="rId7"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Proton" TargetMode="External"/><Relationship Id="rId2" Type="http://schemas.openxmlformats.org/officeDocument/2006/relationships/hyperlink" Target="https://fr.wikipedia.org/wiki/Neutron" TargetMode="External"/><Relationship Id="rId1" Type="http://schemas.openxmlformats.org/officeDocument/2006/relationships/slideLayout" Target="../slideLayouts/slideLayout2.xml"/><Relationship Id="rId6" Type="http://schemas.openxmlformats.org/officeDocument/2006/relationships/hyperlink" Target="https://fr.wikipedia.org/wiki/Radioactivit%C3%A9_%CE%B2+" TargetMode="External"/><Relationship Id="rId5" Type="http://schemas.openxmlformats.org/officeDocument/2006/relationships/hyperlink" Target="https://fr.wikipedia.org/wiki/Radium" TargetMode="External"/><Relationship Id="rId4" Type="http://schemas.openxmlformats.org/officeDocument/2006/relationships/hyperlink" Target="https://fr.wikipedia.org/wiki/Particule_%CE%B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9.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420888"/>
            <a:ext cx="7772400" cy="1470025"/>
          </a:xfrm>
        </p:spPr>
        <p:txBody>
          <a:bodyPr>
            <a:normAutofit/>
          </a:bodyPr>
          <a:lstStyle/>
          <a:p>
            <a:r>
              <a:rPr lang="fr-FR" sz="8800" dirty="0"/>
              <a:t>RADIOACTIVITE</a:t>
            </a:r>
          </a:p>
        </p:txBody>
      </p:sp>
      <p:pic>
        <p:nvPicPr>
          <p:cNvPr id="1026" name="Picture 2" descr="C:\Users\ccf\Desktop\23.png"/>
          <p:cNvPicPr>
            <a:picLocks noChangeAspect="1" noChangeArrowheads="1"/>
          </p:cNvPicPr>
          <p:nvPr/>
        </p:nvPicPr>
        <p:blipFill>
          <a:blip r:embed="rId2"/>
          <a:srcRect/>
          <a:stretch>
            <a:fillRect/>
          </a:stretch>
        </p:blipFill>
        <p:spPr bwMode="auto">
          <a:xfrm>
            <a:off x="2928926" y="571480"/>
            <a:ext cx="3359150" cy="14319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264696"/>
          </a:xfrm>
        </p:spPr>
        <p:txBody>
          <a:bodyPr>
            <a:normAutofit/>
          </a:bodyPr>
          <a:lstStyle/>
          <a:p>
            <a:pPr>
              <a:lnSpc>
                <a:spcPct val="150000"/>
              </a:lnSpc>
            </a:pPr>
            <a:r>
              <a:rPr lang="fr-FR" sz="2400" dirty="0"/>
              <a:t>Nuclides </a:t>
            </a:r>
            <a:r>
              <a:rPr lang="fr-FR" sz="2400" b="1" dirty="0">
                <a:solidFill>
                  <a:srgbClr val="00B050"/>
                </a:solidFill>
              </a:rPr>
              <a:t>isob</a:t>
            </a:r>
            <a:r>
              <a:rPr lang="fr-FR" sz="2400" b="1" dirty="0">
                <a:solidFill>
                  <a:srgbClr val="FF0000"/>
                </a:solidFill>
              </a:rPr>
              <a:t>a</a:t>
            </a:r>
            <a:r>
              <a:rPr lang="fr-FR" sz="2400" b="1" dirty="0">
                <a:solidFill>
                  <a:srgbClr val="00B050"/>
                </a:solidFill>
              </a:rPr>
              <a:t>res</a:t>
            </a:r>
            <a:r>
              <a:rPr lang="fr-FR" sz="2400" dirty="0"/>
              <a:t> : même nombre de nucléons </a:t>
            </a:r>
            <a:r>
              <a:rPr lang="fr-FR" sz="2400" b="1" dirty="0">
                <a:solidFill>
                  <a:srgbClr val="FF0000"/>
                </a:solidFill>
              </a:rPr>
              <a:t>A</a:t>
            </a:r>
          </a:p>
          <a:p>
            <a:r>
              <a:rPr lang="fr-FR" sz="2400" dirty="0"/>
              <a:t>Nuclides </a:t>
            </a:r>
            <a:r>
              <a:rPr lang="fr-FR" sz="2400" b="1" dirty="0">
                <a:solidFill>
                  <a:srgbClr val="00B050"/>
                </a:solidFill>
              </a:rPr>
              <a:t>isoto</a:t>
            </a:r>
            <a:r>
              <a:rPr lang="fr-FR" sz="2400" b="1" dirty="0">
                <a:solidFill>
                  <a:srgbClr val="FF0000"/>
                </a:solidFill>
              </a:rPr>
              <a:t>n</a:t>
            </a:r>
            <a:r>
              <a:rPr lang="fr-FR" sz="2400" b="1" dirty="0">
                <a:solidFill>
                  <a:srgbClr val="00B050"/>
                </a:solidFill>
              </a:rPr>
              <a:t>es</a:t>
            </a:r>
            <a:r>
              <a:rPr lang="fr-FR" sz="2400" dirty="0"/>
              <a:t> : même nombre de </a:t>
            </a:r>
            <a:r>
              <a:rPr lang="fr-FR" sz="2400" b="1" dirty="0">
                <a:solidFill>
                  <a:srgbClr val="FF0000"/>
                </a:solidFill>
              </a:rPr>
              <a:t>n</a:t>
            </a:r>
            <a:r>
              <a:rPr lang="fr-FR" sz="2400" dirty="0"/>
              <a:t>eutrons  </a:t>
            </a:r>
            <a:r>
              <a:rPr lang="fr-FR" sz="2400" b="1" dirty="0">
                <a:solidFill>
                  <a:srgbClr val="FF0000"/>
                </a:solidFill>
              </a:rPr>
              <a:t>N </a:t>
            </a:r>
          </a:p>
          <a:p>
            <a:pPr>
              <a:lnSpc>
                <a:spcPct val="150000"/>
              </a:lnSpc>
            </a:pPr>
            <a:r>
              <a:rPr lang="fr-FR" sz="2400" dirty="0"/>
              <a:t>Nuclides </a:t>
            </a:r>
            <a:r>
              <a:rPr lang="fr-FR" sz="2400" b="1" dirty="0">
                <a:solidFill>
                  <a:srgbClr val="00B050"/>
                </a:solidFill>
              </a:rPr>
              <a:t>Isoto</a:t>
            </a:r>
            <a:r>
              <a:rPr lang="fr-FR" sz="2400" b="1" dirty="0">
                <a:solidFill>
                  <a:srgbClr val="FF0000"/>
                </a:solidFill>
              </a:rPr>
              <a:t>p</a:t>
            </a:r>
            <a:r>
              <a:rPr lang="fr-FR" sz="2400" b="1" dirty="0">
                <a:solidFill>
                  <a:srgbClr val="00B050"/>
                </a:solidFill>
              </a:rPr>
              <a:t>es</a:t>
            </a:r>
            <a:r>
              <a:rPr lang="fr-FR" sz="2400" dirty="0"/>
              <a:t> : Deux nuclides qui ont le même numéro atomique Z ( même nombre de </a:t>
            </a:r>
            <a:r>
              <a:rPr lang="fr-FR" sz="2400" b="1" dirty="0">
                <a:solidFill>
                  <a:srgbClr val="FF0000"/>
                </a:solidFill>
              </a:rPr>
              <a:t>p</a:t>
            </a:r>
            <a:r>
              <a:rPr lang="fr-FR" sz="2400" dirty="0"/>
              <a:t>rotons ), mais des nombres de masse différents sont dits isotopes. Ils ont le même nom et approximativement les mêmes propriétés chimiques et ne diffèrent que par leur nombre de neutrons.</a:t>
            </a:r>
          </a:p>
          <a:p>
            <a:pPr>
              <a:lnSpc>
                <a:spcPct val="150000"/>
              </a:lnSpc>
              <a:buNone/>
            </a:pPr>
            <a:r>
              <a:rPr lang="fr-FR" sz="2400" dirty="0" err="1"/>
              <a:t>Exp</a:t>
            </a:r>
            <a:r>
              <a:rPr lang="fr-FR" sz="2400" dirty="0"/>
              <a:t>:                 comporte 78 neutrons</a:t>
            </a:r>
          </a:p>
          <a:p>
            <a:pPr>
              <a:lnSpc>
                <a:spcPct val="150000"/>
              </a:lnSpc>
              <a:buNone/>
            </a:pPr>
            <a:r>
              <a:rPr lang="fr-FR" sz="2400" dirty="0"/>
              <a:t>                         comporte 70 neutrons</a:t>
            </a:r>
          </a:p>
          <a:p>
            <a:pPr>
              <a:lnSpc>
                <a:spcPct val="150000"/>
              </a:lnSpc>
              <a:buNone/>
            </a:pPr>
            <a:endParaRPr lang="fr-FR" sz="2400" dirty="0"/>
          </a:p>
        </p:txBody>
      </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531" name="Rectangle 3"/>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25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534" name="Rectangle 6"/>
          <p:cNvSpPr>
            <a:spLocks noChangeArrowheads="1"/>
          </p:cNvSpPr>
          <p:nvPr/>
        </p:nvSpPr>
        <p:spPr bwMode="auto">
          <a:xfrm>
            <a:off x="0" y="1095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25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53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2537"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4437112"/>
            <a:ext cx="523875" cy="428625"/>
          </a:xfrm>
          <a:prstGeom prst="rect">
            <a:avLst/>
          </a:prstGeom>
          <a:noFill/>
        </p:spPr>
      </p:pic>
      <p:sp>
        <p:nvSpPr>
          <p:cNvPr id="22539" name="Rectangle 11"/>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2541"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2540" name="Picture 1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75656" y="5013176"/>
            <a:ext cx="523875" cy="428625"/>
          </a:xfrm>
          <a:prstGeom prst="rect">
            <a:avLst/>
          </a:prstGeom>
          <a:noFill/>
        </p:spPr>
      </p:pic>
      <p:sp>
        <p:nvSpPr>
          <p:cNvPr id="22542" name="Rectangle 1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332656"/>
            <a:ext cx="8229600" cy="6192688"/>
          </a:xfrm>
        </p:spPr>
        <p:txBody>
          <a:bodyPr>
            <a:normAutofit/>
          </a:bodyPr>
          <a:lstStyle/>
          <a:p>
            <a:pPr>
              <a:lnSpc>
                <a:spcPct val="150000"/>
              </a:lnSpc>
            </a:pPr>
            <a:r>
              <a:rPr lang="fr-FR" sz="2400" dirty="0"/>
              <a:t>Pour un nombre donné de protons et de neutrons, donc pour Z et A déterminés, un noyau peut exister sous plusieurs états, dits </a:t>
            </a:r>
            <a:r>
              <a:rPr lang="fr-FR" sz="2400" b="1" dirty="0">
                <a:solidFill>
                  <a:srgbClr val="FF0000"/>
                </a:solidFill>
              </a:rPr>
              <a:t>isomères</a:t>
            </a:r>
            <a:r>
              <a:rPr lang="fr-FR" sz="2400" dirty="0"/>
              <a:t>, qui correspondent à des niveaux d’énergie différents :</a:t>
            </a:r>
          </a:p>
          <a:p>
            <a:pPr>
              <a:lnSpc>
                <a:spcPct val="150000"/>
              </a:lnSpc>
              <a:buNone/>
            </a:pPr>
            <a:r>
              <a:rPr lang="fr-FR" sz="2400" dirty="0"/>
              <a:t>           - </a:t>
            </a:r>
            <a:r>
              <a:rPr lang="fr-FR" sz="2400" dirty="0">
                <a:solidFill>
                  <a:srgbClr val="00B050"/>
                </a:solidFill>
              </a:rPr>
              <a:t>L’état fondamental </a:t>
            </a:r>
            <a:r>
              <a:rPr lang="fr-FR" sz="2400" dirty="0"/>
              <a:t>(          ): c’est l’état d’énergie </a:t>
            </a:r>
            <a:r>
              <a:rPr lang="fr-FR" sz="2400" b="1" dirty="0">
                <a:solidFill>
                  <a:schemeClr val="accent1">
                    <a:lumMod val="75000"/>
                  </a:schemeClr>
                </a:solidFill>
              </a:rPr>
              <a:t>minimale</a:t>
            </a:r>
          </a:p>
          <a:p>
            <a:pPr>
              <a:lnSpc>
                <a:spcPct val="150000"/>
              </a:lnSpc>
              <a:buNone/>
            </a:pPr>
            <a:r>
              <a:rPr lang="fr-FR" sz="2400" dirty="0"/>
              <a:t>           - </a:t>
            </a:r>
            <a:r>
              <a:rPr lang="fr-FR" sz="2400" dirty="0">
                <a:solidFill>
                  <a:srgbClr val="00B050"/>
                </a:solidFill>
              </a:rPr>
              <a:t>Les états excités </a:t>
            </a:r>
            <a:r>
              <a:rPr lang="fr-FR" sz="2400" dirty="0"/>
              <a:t>(           ) : très instables, durée de vie      moyenne </a:t>
            </a:r>
            <a:r>
              <a:rPr lang="fr-FR" sz="2400" dirty="0">
                <a:latin typeface="Cambria"/>
              </a:rPr>
              <a:t>&lt;              s,  au bout de laquelle ils passent à un état plus stable. </a:t>
            </a:r>
          </a:p>
          <a:p>
            <a:pPr>
              <a:lnSpc>
                <a:spcPct val="150000"/>
              </a:lnSpc>
              <a:buNone/>
            </a:pPr>
            <a:r>
              <a:rPr lang="fr-FR" sz="2400" dirty="0">
                <a:latin typeface="Cambria"/>
              </a:rPr>
              <a:t>                                                             </a:t>
            </a:r>
          </a:p>
          <a:p>
            <a:pPr>
              <a:lnSpc>
                <a:spcPct val="150000"/>
              </a:lnSpc>
              <a:buNone/>
            </a:pPr>
            <a:endParaRPr lang="fr-FR" sz="2400"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15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79912" y="2564904"/>
            <a:ext cx="628650" cy="685800"/>
          </a:xfrm>
          <a:prstGeom prst="rect">
            <a:avLst/>
          </a:prstGeom>
          <a:noFill/>
        </p:spPr>
      </p:pic>
      <p:sp>
        <p:nvSpPr>
          <p:cNvPr id="21507" name="Rectangle 3"/>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150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1880" y="3212976"/>
            <a:ext cx="628650" cy="685800"/>
          </a:xfrm>
          <a:prstGeom prst="rect">
            <a:avLst/>
          </a:prstGeom>
          <a:noFill/>
        </p:spPr>
      </p:pic>
      <p:sp>
        <p:nvSpPr>
          <p:cNvPr id="21510" name="Rectangle 6"/>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15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1511"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7944" y="2996952"/>
            <a:ext cx="219075" cy="619125"/>
          </a:xfrm>
          <a:prstGeom prst="rect">
            <a:avLst/>
          </a:prstGeom>
          <a:noFill/>
        </p:spPr>
      </p:pic>
      <p:sp>
        <p:nvSpPr>
          <p:cNvPr id="215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15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151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9752" y="3933056"/>
            <a:ext cx="771525" cy="419100"/>
          </a:xfrm>
          <a:prstGeom prst="rect">
            <a:avLst/>
          </a:prstGeom>
          <a:noFill/>
        </p:spPr>
      </p:pic>
      <p:sp>
        <p:nvSpPr>
          <p:cNvPr id="21516" name="Rectangle 12"/>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336704"/>
          </a:xfrm>
        </p:spPr>
        <p:txBody>
          <a:bodyPr>
            <a:normAutofit/>
          </a:bodyPr>
          <a:lstStyle/>
          <a:p>
            <a:pPr marL="0" indent="0">
              <a:lnSpc>
                <a:spcPct val="150000"/>
              </a:lnSpc>
              <a:buNone/>
            </a:pPr>
            <a:r>
              <a:rPr lang="fr-FR" sz="2400" dirty="0"/>
              <a:t>- </a:t>
            </a:r>
            <a:r>
              <a:rPr lang="fr-FR" sz="2400" dirty="0">
                <a:solidFill>
                  <a:srgbClr val="00B050"/>
                </a:solidFill>
              </a:rPr>
              <a:t>Les états métastables </a:t>
            </a:r>
            <a:r>
              <a:rPr lang="fr-FR" sz="2400" dirty="0"/>
              <a:t>(             ) : instables, durée de vie moyenne </a:t>
            </a:r>
            <a:r>
              <a:rPr lang="fr-FR" sz="2400" dirty="0">
                <a:latin typeface="Cambria"/>
              </a:rPr>
              <a:t>&gt; </a:t>
            </a:r>
            <a:r>
              <a:rPr lang="fr-FR" sz="2400" dirty="0"/>
              <a:t>              s  et peut atteindre plusieurs heures.</a:t>
            </a:r>
          </a:p>
          <a:p>
            <a:pPr marL="0" indent="0">
              <a:lnSpc>
                <a:spcPct val="150000"/>
              </a:lnSpc>
              <a:buNone/>
            </a:pPr>
            <a:r>
              <a:rPr lang="fr-FR" sz="2400" dirty="0" err="1"/>
              <a:t>Exp</a:t>
            </a:r>
            <a:r>
              <a:rPr lang="fr-FR" sz="2400" dirty="0"/>
              <a:t>: le technétium 99 métastable (                  ), isotope le plus utilisé  en scintigraphie.</a:t>
            </a:r>
          </a:p>
        </p:txBody>
      </p:sp>
      <p:pic>
        <p:nvPicPr>
          <p:cNvPr id="204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91880" y="188640"/>
            <a:ext cx="819150" cy="695325"/>
          </a:xfrm>
          <a:prstGeom prst="rect">
            <a:avLst/>
          </a:prstGeom>
          <a:noFill/>
        </p:spPr>
      </p:pic>
      <p:sp>
        <p:nvSpPr>
          <p:cNvPr id="20483" name="Rectangle 3"/>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28" y="908720"/>
            <a:ext cx="771525" cy="419100"/>
          </a:xfrm>
          <a:prstGeom prst="rect">
            <a:avLst/>
          </a:prstGeom>
          <a:noFill/>
        </p:spPr>
      </p:pic>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60032" y="1340768"/>
            <a:ext cx="1123950" cy="685800"/>
          </a:xfrm>
          <a:prstGeom prst="rect">
            <a:avLst/>
          </a:prstGeom>
          <a:noFill/>
        </p:spPr>
      </p:pic>
      <p:sp>
        <p:nvSpPr>
          <p:cNvPr id="4" name="Rectangle 3"/>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36912"/>
            <a:ext cx="8229600" cy="1143000"/>
          </a:xfrm>
        </p:spPr>
        <p:txBody>
          <a:bodyPr/>
          <a:lstStyle/>
          <a:p>
            <a:r>
              <a:rPr lang="fr-FR" b="1" dirty="0">
                <a:solidFill>
                  <a:srgbClr val="FF0000"/>
                </a:solidFill>
              </a:rPr>
              <a:t>III .   STABILITE DES NOYAUX</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336704"/>
          </a:xfrm>
        </p:spPr>
        <p:txBody>
          <a:bodyPr>
            <a:normAutofit lnSpcReduction="10000"/>
          </a:bodyPr>
          <a:lstStyle/>
          <a:p>
            <a:pPr marL="358775" indent="-358775">
              <a:lnSpc>
                <a:spcPct val="150000"/>
              </a:lnSpc>
              <a:buFont typeface="Wingdings" pitchFamily="2" charset="2"/>
              <a:buChar char="Ø"/>
            </a:pPr>
            <a:r>
              <a:rPr lang="fr-FR" sz="2400" dirty="0"/>
              <a:t>  quels nucléides ? les noyaux  qui se désintègrent sont :</a:t>
            </a:r>
          </a:p>
          <a:p>
            <a:pPr marL="890588" indent="-358775">
              <a:lnSpc>
                <a:spcPct val="150000"/>
              </a:lnSpc>
            </a:pPr>
            <a:r>
              <a:rPr lang="fr-FR" sz="2400" b="1" dirty="0">
                <a:solidFill>
                  <a:srgbClr val="00B050"/>
                </a:solidFill>
              </a:rPr>
              <a:t>noyaux lourds </a:t>
            </a:r>
            <a:r>
              <a:rPr lang="fr-FR" sz="2400" dirty="0"/>
              <a:t>(A et Z importants) </a:t>
            </a:r>
          </a:p>
          <a:p>
            <a:pPr marL="890588" indent="-358775">
              <a:lnSpc>
                <a:spcPct val="150000"/>
              </a:lnSpc>
            </a:pPr>
            <a:r>
              <a:rPr lang="fr-FR" sz="2400" dirty="0"/>
              <a:t>noyaux avec un </a:t>
            </a:r>
            <a:r>
              <a:rPr lang="fr-FR" sz="2400" b="1" dirty="0">
                <a:solidFill>
                  <a:srgbClr val="00B050"/>
                </a:solidFill>
              </a:rPr>
              <a:t>déficit ou un excès de neutrons </a:t>
            </a:r>
          </a:p>
          <a:p>
            <a:pPr>
              <a:lnSpc>
                <a:spcPct val="150000"/>
              </a:lnSpc>
              <a:buFont typeface="Wingdings" pitchFamily="2" charset="2"/>
              <a:buChar char="Ø"/>
            </a:pPr>
            <a:r>
              <a:rPr lang="fr-FR" sz="2400" dirty="0"/>
              <a:t>Remarque : la désintégration est indépendante des conditions physico-chimiques et de l’âge du nucléide</a:t>
            </a:r>
          </a:p>
          <a:p>
            <a:pPr>
              <a:lnSpc>
                <a:spcPct val="150000"/>
              </a:lnSpc>
              <a:buFont typeface="Wingdings" pitchFamily="2" charset="2"/>
              <a:buChar char="Ø"/>
            </a:pPr>
            <a:r>
              <a:rPr lang="fr-FR" sz="2400" dirty="0"/>
              <a:t>règles d’identification d’un noyau stable (en général) : </a:t>
            </a:r>
          </a:p>
          <a:p>
            <a:pPr>
              <a:lnSpc>
                <a:spcPct val="150000"/>
              </a:lnSpc>
              <a:buNone/>
            </a:pPr>
            <a:r>
              <a:rPr lang="fr-FR" sz="2400" dirty="0"/>
              <a:t>        * noyaux légers : noyaux dont le nombre de protons est égal au nombre de neutrons. (N = Z)</a:t>
            </a:r>
          </a:p>
          <a:p>
            <a:pPr>
              <a:lnSpc>
                <a:spcPct val="150000"/>
              </a:lnSpc>
              <a:buNone/>
            </a:pPr>
            <a:r>
              <a:rPr lang="fr-FR" sz="2400" dirty="0"/>
              <a:t>        * noyaux lourds : il faut plus de neutrons que de protons afin de </a:t>
            </a:r>
            <a:r>
              <a:rPr lang="fr-FR" sz="2400" b="1" dirty="0">
                <a:solidFill>
                  <a:srgbClr val="00B050"/>
                </a:solidFill>
              </a:rPr>
              <a:t>neutraliser les forces de répulsion croissantes </a:t>
            </a:r>
            <a:r>
              <a:rPr lang="fr-FR" sz="2400" dirty="0"/>
              <a:t>entre les protons. (N = 1,5 Z + 10)</a:t>
            </a:r>
          </a:p>
          <a:p>
            <a:pPr>
              <a:buNone/>
            </a:pPr>
            <a:endParaRPr lang="fr-FR" sz="2400" dirty="0"/>
          </a:p>
          <a:p>
            <a:endParaRPr lang="fr-F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C:\Users\Administrateur\Desktop\slide_22.jpg"/>
          <p:cNvPicPr>
            <a:picLocks noGrp="1" noChangeAspect="1" noChangeArrowheads="1"/>
          </p:cNvPicPr>
          <p:nvPr>
            <p:ph idx="1"/>
          </p:nvPr>
        </p:nvPicPr>
        <p:blipFill>
          <a:blip r:embed="rId2" cstate="print"/>
          <a:srcRect/>
          <a:stretch>
            <a:fillRect/>
          </a:stretch>
        </p:blipFill>
        <p:spPr bwMode="auto">
          <a:xfrm>
            <a:off x="539552" y="0"/>
            <a:ext cx="7632847"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20"/>
            <a:ext cx="8229600" cy="1143000"/>
          </a:xfrm>
        </p:spPr>
        <p:txBody>
          <a:bodyPr>
            <a:normAutofit fontScale="90000"/>
          </a:bodyPr>
          <a:lstStyle/>
          <a:p>
            <a:r>
              <a:rPr lang="fr-FR" sz="4900" b="1" dirty="0">
                <a:solidFill>
                  <a:srgbClr val="FF0000"/>
                </a:solidFill>
              </a:rPr>
              <a:t/>
            </a:r>
            <a:br>
              <a:rPr lang="fr-FR" sz="4900" b="1" dirty="0">
                <a:solidFill>
                  <a:srgbClr val="FF0000"/>
                </a:solidFill>
              </a:rPr>
            </a:br>
            <a:r>
              <a:rPr lang="fr-FR" sz="4900" b="1" dirty="0">
                <a:solidFill>
                  <a:srgbClr val="FF0000"/>
                </a:solidFill>
              </a:rPr>
              <a:t>IV .  CINETIQUE   DES  TRANSFORMATIONS  RADIOACTIVES :</a:t>
            </a:r>
            <a:r>
              <a:rPr lang="fr-FR" dirty="0"/>
              <a:t/>
            </a:r>
            <a:br>
              <a:rPr lang="fr-FR" dirty="0"/>
            </a:b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192688"/>
          </a:xfrm>
        </p:spPr>
        <p:txBody>
          <a:bodyPr>
            <a:normAutofit/>
          </a:bodyPr>
          <a:lstStyle/>
          <a:p>
            <a:pPr marL="457200" indent="-457200">
              <a:buNone/>
            </a:pPr>
            <a:r>
              <a:rPr lang="fr-FR" sz="2400" b="1" u="sng" dirty="0">
                <a:solidFill>
                  <a:srgbClr val="00B050"/>
                </a:solidFill>
              </a:rPr>
              <a:t>1- Constante radioactive </a:t>
            </a:r>
            <a:r>
              <a:rPr lang="el-GR" sz="2400" u="sng" dirty="0">
                <a:solidFill>
                  <a:srgbClr val="FF0000"/>
                </a:solidFill>
              </a:rPr>
              <a:t>λ</a:t>
            </a:r>
            <a:r>
              <a:rPr lang="fr-FR" sz="2400" u="sng" dirty="0"/>
              <a:t> </a:t>
            </a:r>
            <a:r>
              <a:rPr lang="fr-FR" sz="2400" b="1" u="sng" dirty="0">
                <a:solidFill>
                  <a:srgbClr val="00B050"/>
                </a:solidFill>
              </a:rPr>
              <a:t>:</a:t>
            </a:r>
          </a:p>
          <a:p>
            <a:pPr>
              <a:lnSpc>
                <a:spcPct val="150000"/>
              </a:lnSpc>
            </a:pPr>
            <a:r>
              <a:rPr lang="fr-FR" sz="2400" dirty="0"/>
              <a:t>Le nombre d’atomes radioactifs </a:t>
            </a:r>
            <a:r>
              <a:rPr lang="fr-FR" sz="2400"/>
              <a:t>impliqués dans </a:t>
            </a:r>
            <a:r>
              <a:rPr lang="fr-FR" sz="2400" dirty="0"/>
              <a:t>un protocole diagnostique ou thérapeutique est toujours très grand.</a:t>
            </a:r>
          </a:p>
          <a:p>
            <a:pPr>
              <a:lnSpc>
                <a:spcPct val="150000"/>
              </a:lnSpc>
            </a:pPr>
            <a:r>
              <a:rPr lang="fr-FR" sz="2400" dirty="0"/>
              <a:t>La probabilité qu’un nuclide dans un état donné subisse une transformation radioactive entre les instants </a:t>
            </a:r>
            <a:r>
              <a:rPr lang="fr-FR" sz="2400" dirty="0">
                <a:solidFill>
                  <a:srgbClr val="FF0000"/>
                </a:solidFill>
              </a:rPr>
              <a:t>t</a:t>
            </a:r>
            <a:r>
              <a:rPr lang="fr-FR" sz="2400" dirty="0"/>
              <a:t> et </a:t>
            </a:r>
            <a:r>
              <a:rPr lang="fr-FR" sz="2400" dirty="0">
                <a:solidFill>
                  <a:srgbClr val="FF0000"/>
                </a:solidFill>
              </a:rPr>
              <a:t>t + </a:t>
            </a:r>
            <a:r>
              <a:rPr lang="el-GR" sz="2400" dirty="0">
                <a:solidFill>
                  <a:srgbClr val="FF0000"/>
                </a:solidFill>
              </a:rPr>
              <a:t>Δ</a:t>
            </a:r>
            <a:r>
              <a:rPr lang="fr-FR" sz="2400" dirty="0">
                <a:solidFill>
                  <a:srgbClr val="FF0000"/>
                </a:solidFill>
              </a:rPr>
              <a:t>t </a:t>
            </a:r>
            <a:r>
              <a:rPr lang="fr-FR" sz="2400" dirty="0"/>
              <a:t>est de la forme:       </a:t>
            </a:r>
            <a:r>
              <a:rPr lang="fr-FR" sz="2400" b="1" dirty="0"/>
              <a:t>P(</a:t>
            </a:r>
            <a:r>
              <a:rPr lang="el-GR" sz="2400" b="1" dirty="0"/>
              <a:t>Δ</a:t>
            </a:r>
            <a:r>
              <a:rPr lang="fr-FR" sz="2400" b="1" dirty="0"/>
              <a:t>t)= </a:t>
            </a:r>
            <a:r>
              <a:rPr lang="el-GR" sz="2400" b="1" dirty="0">
                <a:solidFill>
                  <a:srgbClr val="FF0000"/>
                </a:solidFill>
              </a:rPr>
              <a:t>λ</a:t>
            </a:r>
            <a:r>
              <a:rPr lang="fr-FR" sz="2400" b="1" dirty="0"/>
              <a:t> </a:t>
            </a:r>
            <a:r>
              <a:rPr lang="el-GR" sz="2400" b="1" dirty="0"/>
              <a:t>Δ</a:t>
            </a:r>
            <a:r>
              <a:rPr lang="fr-FR" sz="2400" b="1" dirty="0"/>
              <a:t>t</a:t>
            </a:r>
          </a:p>
          <a:p>
            <a:pPr>
              <a:lnSpc>
                <a:spcPct val="150000"/>
              </a:lnSpc>
              <a:buNone/>
            </a:pPr>
            <a:r>
              <a:rPr lang="fr-FR" sz="2400" dirty="0"/>
              <a:t>                 </a:t>
            </a:r>
            <a:r>
              <a:rPr lang="el-GR" sz="2400" dirty="0"/>
              <a:t>λ</a:t>
            </a:r>
            <a:r>
              <a:rPr lang="fr-FR" sz="2400" dirty="0"/>
              <a:t>: - constante radioactive (         ou          </a:t>
            </a:r>
            <a:r>
              <a:rPr lang="fr-FR" sz="2400" dirty="0" err="1"/>
              <a:t>ou</a:t>
            </a:r>
            <a:r>
              <a:rPr lang="fr-FR" sz="2400" dirty="0"/>
              <a:t>                     )</a:t>
            </a:r>
          </a:p>
          <a:p>
            <a:pPr>
              <a:lnSpc>
                <a:spcPct val="150000"/>
              </a:lnSpc>
              <a:buNone/>
            </a:pPr>
            <a:r>
              <a:rPr lang="fr-FR" sz="2400" dirty="0"/>
              <a:t>                     - dépend de la nature du nuclide et de son niveau d’énergie</a:t>
            </a: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84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76056" y="3861048"/>
            <a:ext cx="457200" cy="419100"/>
          </a:xfrm>
          <a:prstGeom prst="rect">
            <a:avLst/>
          </a:prstGeom>
          <a:noFill/>
        </p:spPr>
      </p:pic>
      <p:sp>
        <p:nvSpPr>
          <p:cNvPr id="18435" name="Rectangle 3"/>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8438" name="Rectangle 6"/>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843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3861048"/>
            <a:ext cx="428625" cy="419100"/>
          </a:xfrm>
          <a:prstGeom prst="rect">
            <a:avLst/>
          </a:prstGeom>
          <a:noFill/>
        </p:spPr>
      </p:pic>
      <p:sp>
        <p:nvSpPr>
          <p:cNvPr id="18441" name="Rectangle 9"/>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844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8445"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20272" y="3789040"/>
            <a:ext cx="1276350" cy="419100"/>
          </a:xfrm>
          <a:prstGeom prst="rect">
            <a:avLst/>
          </a:prstGeom>
          <a:noFill/>
        </p:spPr>
      </p:pic>
      <p:sp>
        <p:nvSpPr>
          <p:cNvPr id="18447" name="Rectangle 15"/>
          <p:cNvSpPr>
            <a:spLocks noChangeArrowheads="1"/>
          </p:cNvSpPr>
          <p:nvPr/>
        </p:nvSpPr>
        <p:spPr bwMode="auto">
          <a:xfrm>
            <a:off x="0" y="876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597352"/>
          </a:xfrm>
        </p:spPr>
        <p:txBody>
          <a:bodyPr>
            <a:normAutofit/>
          </a:bodyPr>
          <a:lstStyle/>
          <a:p>
            <a:pPr marL="457200" indent="-457200">
              <a:buNone/>
            </a:pPr>
            <a:r>
              <a:rPr lang="fr-FR" sz="2400" b="1" u="sng" dirty="0">
                <a:solidFill>
                  <a:srgbClr val="00B050"/>
                </a:solidFill>
              </a:rPr>
              <a:t>2 - Décroissance radioactive:</a:t>
            </a:r>
          </a:p>
          <a:p>
            <a:pPr marL="0" indent="0">
              <a:buNone/>
            </a:pPr>
            <a:r>
              <a:rPr lang="fr-FR" sz="2400" dirty="0"/>
              <a:t>- Considérons une population de nuclides radioactifs d’effectif initial </a:t>
            </a:r>
            <a:r>
              <a:rPr lang="fr-FR" sz="2400" dirty="0">
                <a:solidFill>
                  <a:srgbClr val="FF0000"/>
                </a:solidFill>
              </a:rPr>
              <a:t>N0</a:t>
            </a:r>
            <a:r>
              <a:rPr lang="fr-FR" sz="2400" dirty="0"/>
              <a:t> et de constante radioactive </a:t>
            </a:r>
            <a:r>
              <a:rPr lang="el-GR" sz="2400" dirty="0">
                <a:solidFill>
                  <a:srgbClr val="FF0000"/>
                </a:solidFill>
              </a:rPr>
              <a:t>λ</a:t>
            </a:r>
            <a:endParaRPr lang="fr-FR" sz="2400" dirty="0">
              <a:solidFill>
                <a:srgbClr val="FF0000"/>
              </a:solidFill>
            </a:endParaRPr>
          </a:p>
          <a:p>
            <a:pPr marL="0" indent="0">
              <a:buNone/>
            </a:pPr>
            <a:r>
              <a:rPr lang="fr-FR" sz="2400" dirty="0"/>
              <a:t>- Le nombre de nuclides décroit de manière exponentielle selon la  formule: N(t) = N0 . </a:t>
            </a:r>
          </a:p>
          <a:p>
            <a:pPr>
              <a:buNone/>
            </a:pPr>
            <a:endParaRPr lang="fr-FR" sz="2400" dirty="0"/>
          </a:p>
          <a:p>
            <a:endParaRPr lang="fr-FR" sz="2400" dirty="0"/>
          </a:p>
        </p:txBody>
      </p:sp>
      <p:pic>
        <p:nvPicPr>
          <p:cNvPr id="1740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419872" y="1916832"/>
            <a:ext cx="571500" cy="438150"/>
          </a:xfrm>
          <a:prstGeom prst="rect">
            <a:avLst/>
          </a:prstGeom>
          <a:noFill/>
        </p:spPr>
      </p:pic>
      <p:sp>
        <p:nvSpPr>
          <p:cNvPr id="17411" name="Rectangle 3"/>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7" name="Espace réservé du contenu 3" descr="decroissance-radioactive.gif"/>
          <p:cNvPicPr>
            <a:picLocks noChangeAspect="1"/>
          </p:cNvPicPr>
          <p:nvPr/>
        </p:nvPicPr>
        <p:blipFill>
          <a:blip r:embed="rId3" cstate="print"/>
          <a:stretch>
            <a:fillRect/>
          </a:stretch>
        </p:blipFill>
        <p:spPr>
          <a:xfrm>
            <a:off x="611560" y="2636912"/>
            <a:ext cx="7776864" cy="40324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457200" y="404664"/>
            <a:ext cx="8229600" cy="6120680"/>
          </a:xfrm>
        </p:spPr>
        <p:txBody>
          <a:bodyPr>
            <a:normAutofit/>
          </a:bodyPr>
          <a:lstStyle/>
          <a:p>
            <a:pPr>
              <a:buNone/>
            </a:pPr>
            <a:r>
              <a:rPr lang="fr-FR" sz="2400" b="1" u="sng" dirty="0">
                <a:solidFill>
                  <a:srgbClr val="00B050"/>
                </a:solidFill>
              </a:rPr>
              <a:t>3 - Période (T) ou temps de demi-vie :</a:t>
            </a:r>
          </a:p>
          <a:p>
            <a:pPr marL="0" indent="0">
              <a:buNone/>
            </a:pPr>
            <a:r>
              <a:rPr lang="fr-FR" sz="2400" dirty="0"/>
              <a:t>- C’est le temps au bout duquel l’effectif de la population de radioéléments est </a:t>
            </a:r>
            <a:r>
              <a:rPr lang="fr-FR" sz="2400" u="sng" dirty="0">
                <a:solidFill>
                  <a:srgbClr val="FF0000"/>
                </a:solidFill>
              </a:rPr>
              <a:t>réduit de moitié</a:t>
            </a:r>
            <a:r>
              <a:rPr lang="fr-FR" sz="2400" dirty="0"/>
              <a:t>.</a:t>
            </a:r>
          </a:p>
          <a:p>
            <a:pPr marL="0" indent="0">
              <a:buNone/>
            </a:pPr>
            <a:r>
              <a:rPr lang="fr-FR" sz="2400" dirty="0"/>
              <a:t>- Exprimé en secondes, jours ou années.</a:t>
            </a:r>
          </a:p>
          <a:p>
            <a:pPr marL="0" indent="0">
              <a:buNone/>
            </a:pPr>
            <a:r>
              <a:rPr lang="fr-FR" sz="2400" dirty="0">
                <a:solidFill>
                  <a:srgbClr val="FF0000"/>
                </a:solidFill>
              </a:rPr>
              <a:t>N ( T ) = No / 2</a:t>
            </a:r>
          </a:p>
          <a:p>
            <a:pPr marL="0" indent="0">
              <a:buNone/>
            </a:pPr>
            <a:endParaRPr lang="fr-FR" sz="2400" dirty="0"/>
          </a:p>
          <a:p>
            <a:pPr marL="0" indent="0">
              <a:buNone/>
            </a:pPr>
            <a:r>
              <a:rPr lang="fr-FR" sz="2400" b="1" u="sng" dirty="0">
                <a:solidFill>
                  <a:srgbClr val="00B050"/>
                </a:solidFill>
              </a:rPr>
              <a:t>4 - Activité  (A ):</a:t>
            </a:r>
          </a:p>
          <a:p>
            <a:pPr marL="0" indent="0">
              <a:buNone/>
            </a:pPr>
            <a:r>
              <a:rPr lang="fr-FR" sz="2400" dirty="0"/>
              <a:t>C’est le nombre de transformations radioactives par unité de temps, ou nombre de désintégrations par seconde.</a:t>
            </a:r>
          </a:p>
          <a:p>
            <a:pPr marL="0" indent="0">
              <a:buNone/>
            </a:pPr>
            <a:r>
              <a:rPr lang="fr-FR" sz="2400" dirty="0">
                <a:solidFill>
                  <a:srgbClr val="FF0000"/>
                </a:solidFill>
              </a:rPr>
              <a:t>A ( T ) = </a:t>
            </a:r>
            <a:r>
              <a:rPr lang="el-GR" sz="2400" dirty="0">
                <a:solidFill>
                  <a:srgbClr val="FF0000"/>
                </a:solidFill>
              </a:rPr>
              <a:t>λ</a:t>
            </a:r>
            <a:r>
              <a:rPr lang="fr-FR" sz="2400" dirty="0">
                <a:solidFill>
                  <a:srgbClr val="FF0000"/>
                </a:solidFill>
              </a:rPr>
              <a:t> . N ( T ) </a:t>
            </a:r>
          </a:p>
          <a:p>
            <a:pPr marL="0" indent="0">
              <a:buNone/>
            </a:pPr>
            <a:r>
              <a:rPr lang="fr-FR" sz="2400" dirty="0"/>
              <a:t>Unité:  </a:t>
            </a:r>
            <a:r>
              <a:rPr lang="fr-FR" sz="2400" dirty="0">
                <a:solidFill>
                  <a:srgbClr val="FF0000"/>
                </a:solidFill>
              </a:rPr>
              <a:t>Becquerels </a:t>
            </a:r>
            <a:r>
              <a:rPr lang="fr-FR" sz="2400" dirty="0"/>
              <a:t>(Bq; 1 Bq = 1 désintégration par seconde )</a:t>
            </a:r>
          </a:p>
          <a:p>
            <a:pPr marL="0" indent="0">
              <a:buNone/>
            </a:pPr>
            <a:r>
              <a:rPr lang="fr-FR" sz="2400" dirty="0"/>
              <a:t>             le curie (Ci; 1 Ci = 3.7 x  10</a:t>
            </a:r>
            <a:r>
              <a:rPr lang="fr-FR" sz="2400" baseline="30000" dirty="0"/>
              <a:t>10</a:t>
            </a:r>
            <a:r>
              <a:rPr lang="fr-FR" sz="2400" dirty="0"/>
              <a:t> Bq )</a:t>
            </a:r>
          </a:p>
          <a:p>
            <a:pPr marL="0" indent="0">
              <a:buNone/>
            </a:pPr>
            <a:endParaRPr lang="fr-F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348880"/>
            <a:ext cx="8229600" cy="1143000"/>
          </a:xfrm>
        </p:spPr>
        <p:txBody>
          <a:bodyPr>
            <a:normAutofit fontScale="90000"/>
          </a:bodyPr>
          <a:lstStyle/>
          <a:p>
            <a:r>
              <a:rPr lang="fr-FR" sz="4900" dirty="0"/>
              <a:t/>
            </a:r>
            <a:br>
              <a:rPr lang="fr-FR" sz="4900" dirty="0"/>
            </a:br>
            <a:r>
              <a:rPr lang="fr-FR" sz="4900" b="1" dirty="0">
                <a:solidFill>
                  <a:srgbClr val="FF0000"/>
                </a:solidFill>
              </a:rPr>
              <a:t>I.    INTRODUCTION – DEFINITION </a:t>
            </a:r>
            <a:r>
              <a:rPr lang="fr-FR" dirty="0"/>
              <a:t/>
            </a:r>
            <a:br>
              <a:rPr lang="fr-FR" dirty="0"/>
            </a:b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92896"/>
            <a:ext cx="8229600" cy="1143000"/>
          </a:xfrm>
        </p:spPr>
        <p:txBody>
          <a:bodyPr>
            <a:noAutofit/>
          </a:bodyPr>
          <a:lstStyle/>
          <a:p>
            <a:r>
              <a:rPr lang="fr-FR" b="1" dirty="0">
                <a:solidFill>
                  <a:srgbClr val="FF0000"/>
                </a:solidFill>
              </a:rPr>
              <a:t>PRINCIPALES TRANSFORMATIONS RADIOACTIVES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08712"/>
          </a:xfrm>
        </p:spPr>
        <p:txBody>
          <a:bodyPr>
            <a:normAutofit/>
          </a:bodyPr>
          <a:lstStyle/>
          <a:p>
            <a:r>
              <a:rPr lang="fr-FR" sz="2400" dirty="0"/>
              <a:t>Il existe 5 principaux types de transformations radioactives:</a:t>
            </a:r>
          </a:p>
          <a:p>
            <a:pPr marL="0" indent="1076325">
              <a:lnSpc>
                <a:spcPct val="150000"/>
              </a:lnSpc>
              <a:buNone/>
            </a:pPr>
            <a:endParaRPr lang="fr-FR" sz="2400" dirty="0"/>
          </a:p>
          <a:p>
            <a:pPr marL="0" indent="1076325">
              <a:lnSpc>
                <a:spcPct val="150000"/>
              </a:lnSpc>
              <a:buNone/>
            </a:pPr>
            <a:r>
              <a:rPr lang="fr-FR" sz="2400" dirty="0"/>
              <a:t>Emission </a:t>
            </a:r>
            <a:r>
              <a:rPr lang="el-GR" sz="2400" dirty="0"/>
              <a:t>α</a:t>
            </a:r>
            <a:endParaRPr lang="fr-FR" sz="2400" dirty="0"/>
          </a:p>
          <a:p>
            <a:pPr marL="0" indent="1076325">
              <a:lnSpc>
                <a:spcPct val="150000"/>
              </a:lnSpc>
              <a:buNone/>
            </a:pPr>
            <a:r>
              <a:rPr lang="fr-FR" sz="2400" dirty="0"/>
              <a:t>Emission </a:t>
            </a:r>
          </a:p>
          <a:p>
            <a:pPr marL="0" indent="1076325">
              <a:lnSpc>
                <a:spcPct val="150000"/>
              </a:lnSpc>
              <a:buNone/>
            </a:pPr>
            <a:r>
              <a:rPr lang="fr-FR" sz="2400" dirty="0"/>
              <a:t>Emission</a:t>
            </a:r>
          </a:p>
          <a:p>
            <a:pPr marL="0" indent="1076325">
              <a:lnSpc>
                <a:spcPct val="150000"/>
              </a:lnSpc>
              <a:buNone/>
            </a:pPr>
            <a:r>
              <a:rPr lang="fr-FR" sz="2400" dirty="0"/>
              <a:t>Emission </a:t>
            </a:r>
            <a:r>
              <a:rPr lang="el-GR" sz="2400" dirty="0"/>
              <a:t>γ</a:t>
            </a:r>
            <a:endParaRPr lang="fr-FR" sz="2400" dirty="0"/>
          </a:p>
          <a:p>
            <a:pPr marL="0" indent="1076325">
              <a:lnSpc>
                <a:spcPct val="150000"/>
              </a:lnSpc>
              <a:buNone/>
            </a:pPr>
            <a:r>
              <a:rPr lang="fr-FR" sz="2400" dirty="0"/>
              <a:t>Capture électronique</a:t>
            </a:r>
          </a:p>
          <a:p>
            <a:pPr marL="0" indent="1076325">
              <a:lnSpc>
                <a:spcPct val="150000"/>
              </a:lnSpc>
              <a:buNone/>
            </a:pPr>
            <a:endParaRPr lang="fr-FR" sz="2400" dirty="0"/>
          </a:p>
          <a:p>
            <a:pPr marL="0" indent="1076325">
              <a:lnSpc>
                <a:spcPct val="150000"/>
              </a:lnSpc>
              <a:buNone/>
            </a:pPr>
            <a:endParaRPr lang="fr-FR" sz="2400" dirty="0"/>
          </a:p>
          <a:p>
            <a:pPr marL="0" indent="1076325">
              <a:lnSpc>
                <a:spcPct val="150000"/>
              </a:lnSpc>
              <a:buNone/>
            </a:pPr>
            <a:r>
              <a:rPr lang="fr-FR" sz="2400" dirty="0"/>
              <a:t> </a:t>
            </a: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4339"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3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340"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15816" y="2060848"/>
            <a:ext cx="371475" cy="409575"/>
          </a:xfrm>
          <a:prstGeom prst="rect">
            <a:avLst/>
          </a:prstGeom>
          <a:noFill/>
        </p:spPr>
      </p:pic>
      <p:sp>
        <p:nvSpPr>
          <p:cNvPr id="14342"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43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34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843808" y="2708920"/>
            <a:ext cx="371475" cy="409575"/>
          </a:xfrm>
          <a:prstGeom prst="rect">
            <a:avLst/>
          </a:prstGeom>
          <a:noFill/>
        </p:spPr>
      </p:pic>
      <p:sp>
        <p:nvSpPr>
          <p:cNvPr id="14345" name="Rectangle 9"/>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a:bodyPr>
          <a:lstStyle/>
          <a:p>
            <a:pPr>
              <a:buNone/>
            </a:pPr>
            <a:r>
              <a:rPr lang="fr-FR" sz="2400" u="sng" dirty="0"/>
              <a:t>1- émission </a:t>
            </a:r>
            <a:r>
              <a:rPr lang="el-GR" sz="2400" u="sng" dirty="0"/>
              <a:t>α</a:t>
            </a:r>
            <a:r>
              <a:rPr lang="fr-FR" sz="2400" u="sng" dirty="0"/>
              <a:t> : </a:t>
            </a:r>
            <a:r>
              <a:rPr lang="fr-FR" sz="2400" dirty="0"/>
              <a:t>non isobarique</a:t>
            </a:r>
          </a:p>
          <a:p>
            <a:pPr marL="0" indent="0">
              <a:lnSpc>
                <a:spcPct val="150000"/>
              </a:lnSpc>
              <a:buFont typeface="Wingdings" pitchFamily="2" charset="2"/>
              <a:buChar char="§"/>
            </a:pPr>
            <a:r>
              <a:rPr lang="fr-FR" sz="2400" dirty="0"/>
              <a:t>Un noyau est dit radioactif </a:t>
            </a:r>
            <a:r>
              <a:rPr lang="el-GR" sz="2400" dirty="0"/>
              <a:t>α </a:t>
            </a:r>
            <a:r>
              <a:rPr lang="fr-FR" sz="2400" dirty="0"/>
              <a:t>  s'il émet </a:t>
            </a:r>
            <a:r>
              <a:rPr lang="fr-FR" sz="2400" b="1" dirty="0">
                <a:solidFill>
                  <a:schemeClr val="accent3">
                    <a:lumMod val="75000"/>
                  </a:schemeClr>
                </a:solidFill>
              </a:rPr>
              <a:t>un hélion </a:t>
            </a:r>
            <a:r>
              <a:rPr lang="fr-FR" sz="2400" dirty="0"/>
              <a:t>ou </a:t>
            </a:r>
            <a:r>
              <a:rPr lang="fr-FR" sz="2400" b="1" dirty="0">
                <a:solidFill>
                  <a:schemeClr val="accent3">
                    <a:lumMod val="75000"/>
                  </a:schemeClr>
                </a:solidFill>
              </a:rPr>
              <a:t>noyau d'hélium</a:t>
            </a:r>
            <a:r>
              <a:rPr lang="fr-FR" sz="2400" dirty="0"/>
              <a:t>  que l'on appelle </a:t>
            </a:r>
            <a:r>
              <a:rPr lang="fr-FR" sz="2400" b="1" dirty="0">
                <a:solidFill>
                  <a:schemeClr val="accent3">
                    <a:lumMod val="75000"/>
                  </a:schemeClr>
                </a:solidFill>
              </a:rPr>
              <a:t>particule </a:t>
            </a:r>
            <a:r>
              <a:rPr lang="el-GR" sz="2400" b="1" dirty="0">
                <a:solidFill>
                  <a:schemeClr val="accent3">
                    <a:lumMod val="75000"/>
                  </a:schemeClr>
                </a:solidFill>
              </a:rPr>
              <a:t>α</a:t>
            </a:r>
            <a:r>
              <a:rPr lang="fr-FR" sz="2400" b="1" dirty="0">
                <a:solidFill>
                  <a:schemeClr val="accent3">
                    <a:lumMod val="75000"/>
                  </a:schemeClr>
                </a:solidFill>
              </a:rPr>
              <a:t>         </a:t>
            </a:r>
            <a:r>
              <a:rPr lang="el-GR" sz="2400" dirty="0"/>
              <a:t> </a:t>
            </a:r>
            <a:r>
              <a:rPr lang="fr-FR" sz="2400" dirty="0"/>
              <a:t>   constituée de 2 protons et de 2 neutrons.</a:t>
            </a:r>
          </a:p>
          <a:p>
            <a:pPr marL="0" indent="0">
              <a:lnSpc>
                <a:spcPct val="150000"/>
              </a:lnSpc>
              <a:buFont typeface="Wingdings" pitchFamily="2" charset="2"/>
              <a:buChar char="§"/>
            </a:pPr>
            <a:r>
              <a:rPr lang="fr-FR" sz="2400" dirty="0"/>
              <a:t> Il se transforme en un noyau fils (stable ou radioactif) qui a 4 nucléons de moins que le noyau père. </a:t>
            </a:r>
          </a:p>
          <a:p>
            <a:pPr marL="0" indent="0">
              <a:lnSpc>
                <a:spcPct val="150000"/>
              </a:lnSpc>
              <a:buNone/>
            </a:pPr>
            <a:r>
              <a:rPr lang="fr-FR" sz="2400" dirty="0"/>
              <a:t>L’équation:</a:t>
            </a:r>
          </a:p>
          <a:p>
            <a:pPr marL="0" indent="0">
              <a:lnSpc>
                <a:spcPct val="150000"/>
              </a:lnSpc>
              <a:buNone/>
            </a:pPr>
            <a:r>
              <a:rPr lang="fr-FR" sz="2400" dirty="0"/>
              <a:t>                                                                     +</a:t>
            </a:r>
          </a:p>
          <a:p>
            <a:pPr marL="0" indent="0">
              <a:lnSpc>
                <a:spcPct val="150000"/>
              </a:lnSpc>
              <a:buNone/>
            </a:pPr>
            <a:r>
              <a:rPr lang="fr-FR" sz="2400" dirty="0"/>
              <a:t> </a:t>
            </a:r>
            <a:r>
              <a:rPr lang="fr-FR" sz="2400" dirty="0" err="1"/>
              <a:t>exp</a:t>
            </a:r>
            <a:r>
              <a:rPr lang="fr-FR" sz="2400" dirty="0"/>
              <a:t>:                                                             + </a:t>
            </a:r>
          </a:p>
          <a:p>
            <a:pPr marL="0" indent="0">
              <a:lnSpc>
                <a:spcPct val="150000"/>
              </a:lnSpc>
              <a:buNone/>
            </a:pPr>
            <a:r>
              <a:rPr lang="fr-FR" sz="2400" dirty="0"/>
              <a:t>                  radium                                                radon</a:t>
            </a:r>
          </a:p>
          <a:p>
            <a:pPr marL="0" indent="0">
              <a:lnSpc>
                <a:spcPct val="150000"/>
              </a:lnSpc>
              <a:buNone/>
            </a:pPr>
            <a:endParaRPr lang="fr-FR" sz="2400" dirty="0"/>
          </a:p>
          <a:p>
            <a:pPr marL="0" indent="0">
              <a:lnSpc>
                <a:spcPct val="150000"/>
              </a:lnSpc>
              <a:buNone/>
            </a:pPr>
            <a:endParaRPr lang="fr-FR" sz="2400" dirty="0"/>
          </a:p>
          <a:p>
            <a:pPr>
              <a:buNone/>
            </a:pPr>
            <a:endParaRPr lang="fr-FR" sz="2400" dirty="0"/>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12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36096" y="1412776"/>
            <a:ext cx="552450" cy="438150"/>
          </a:xfrm>
          <a:prstGeom prst="rect">
            <a:avLst/>
          </a:prstGeom>
          <a:noFill/>
        </p:spPr>
      </p:pic>
      <p:sp>
        <p:nvSpPr>
          <p:cNvPr id="11267" name="Rectangle 3"/>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126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4293096"/>
            <a:ext cx="371475" cy="438150"/>
          </a:xfrm>
          <a:prstGeom prst="rect">
            <a:avLst/>
          </a:prstGeom>
          <a:noFill/>
        </p:spPr>
      </p:pic>
      <p:sp>
        <p:nvSpPr>
          <p:cNvPr id="11270" name="Rectangle 6"/>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12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1271"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55976" y="4293096"/>
            <a:ext cx="552450" cy="438150"/>
          </a:xfrm>
          <a:prstGeom prst="rect">
            <a:avLst/>
          </a:prstGeom>
          <a:noFill/>
        </p:spPr>
      </p:pic>
      <p:sp>
        <p:nvSpPr>
          <p:cNvPr id="11273" name="Rectangle 9"/>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12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1274"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24128" y="4293096"/>
            <a:ext cx="647700" cy="438150"/>
          </a:xfrm>
          <a:prstGeom prst="rect">
            <a:avLst/>
          </a:prstGeom>
          <a:noFill/>
        </p:spPr>
      </p:pic>
      <p:sp>
        <p:nvSpPr>
          <p:cNvPr id="11276" name="Rectangle 12"/>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17" name="Connecteur droit avec flèche 16"/>
          <p:cNvCxnSpPr/>
          <p:nvPr/>
        </p:nvCxnSpPr>
        <p:spPr>
          <a:xfrm>
            <a:off x="2483768" y="4581128"/>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7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127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03648" y="5013176"/>
            <a:ext cx="809625" cy="447675"/>
          </a:xfrm>
          <a:prstGeom prst="rect">
            <a:avLst/>
          </a:prstGeom>
          <a:noFill/>
        </p:spPr>
      </p:pic>
      <p:sp>
        <p:nvSpPr>
          <p:cNvPr id="11279" name="Rectangle 15"/>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128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1280"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52120" y="5013176"/>
            <a:ext cx="819150" cy="447675"/>
          </a:xfrm>
          <a:prstGeom prst="rect">
            <a:avLst/>
          </a:prstGeom>
          <a:noFill/>
        </p:spPr>
      </p:pic>
      <p:sp>
        <p:nvSpPr>
          <p:cNvPr id="11282" name="Rectangle 18"/>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25" name="Connecteur droit avec flèche 24"/>
          <p:cNvCxnSpPr/>
          <p:nvPr/>
        </p:nvCxnSpPr>
        <p:spPr>
          <a:xfrm>
            <a:off x="2483768" y="5301208"/>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27984" y="5013176"/>
            <a:ext cx="552450" cy="4381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eur\Desktop\Nouveau dossier (2)\Noyau radioactif.jpg"/>
          <p:cNvPicPr>
            <a:picLocks noGrp="1" noChangeAspect="1" noChangeArrowheads="1"/>
          </p:cNvPicPr>
          <p:nvPr>
            <p:ph idx="1"/>
          </p:nvPr>
        </p:nvPicPr>
        <p:blipFill>
          <a:blip r:embed="rId2" cstate="print"/>
          <a:srcRect/>
          <a:stretch>
            <a:fillRect/>
          </a:stretch>
        </p:blipFill>
        <p:spPr bwMode="auto">
          <a:xfrm>
            <a:off x="323528" y="188640"/>
            <a:ext cx="8640960" cy="640871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264696"/>
          </a:xfrm>
        </p:spPr>
        <p:txBody>
          <a:bodyPr>
            <a:normAutofit lnSpcReduction="10000"/>
          </a:bodyPr>
          <a:lstStyle/>
          <a:p>
            <a:pPr marL="0" indent="0">
              <a:lnSpc>
                <a:spcPct val="150000"/>
              </a:lnSpc>
              <a:buFont typeface="Wingdings" pitchFamily="2" charset="2"/>
              <a:buChar char="§"/>
            </a:pPr>
            <a:r>
              <a:rPr lang="fr-FR" sz="2400" dirty="0"/>
              <a:t>Concerne les éléments qui se trouvent </a:t>
            </a:r>
            <a:r>
              <a:rPr lang="fr-FR" sz="2400" b="1" dirty="0">
                <a:solidFill>
                  <a:schemeClr val="accent3">
                    <a:lumMod val="75000"/>
                  </a:schemeClr>
                </a:solidFill>
              </a:rPr>
              <a:t>au dessus de la zone de stabilité  (zone  A) </a:t>
            </a:r>
            <a:r>
              <a:rPr lang="fr-FR" sz="2400" dirty="0"/>
              <a:t>et qui ont une masse trop grande pour être stables.</a:t>
            </a:r>
          </a:p>
          <a:p>
            <a:pPr marL="0" indent="0">
              <a:lnSpc>
                <a:spcPct val="150000"/>
              </a:lnSpc>
              <a:buFont typeface="Wingdings" pitchFamily="2" charset="2"/>
              <a:buChar char="§"/>
            </a:pPr>
            <a:r>
              <a:rPr lang="fr-FR" sz="2400" dirty="0"/>
              <a:t>La transformation </a:t>
            </a:r>
            <a:r>
              <a:rPr lang="el-GR" sz="2400" dirty="0"/>
              <a:t>α</a:t>
            </a:r>
            <a:r>
              <a:rPr lang="fr-FR" sz="2400" dirty="0"/>
              <a:t> rapproche ces éléments lourds de la zone de stabilité.</a:t>
            </a:r>
          </a:p>
          <a:p>
            <a:pPr marL="0" indent="0">
              <a:lnSpc>
                <a:spcPct val="150000"/>
              </a:lnSpc>
              <a:buFont typeface="Wingdings" pitchFamily="2" charset="2"/>
              <a:buChar char="§"/>
            </a:pPr>
            <a:r>
              <a:rPr lang="fr-FR" sz="2400" dirty="0"/>
              <a:t>Les particules </a:t>
            </a:r>
            <a:r>
              <a:rPr lang="el-GR" sz="2400" dirty="0"/>
              <a:t>α</a:t>
            </a:r>
            <a:r>
              <a:rPr lang="fr-FR" sz="2400" dirty="0"/>
              <a:t> sont soumises à de nombreuses interactions avec la matière environnante, elles ont une très faible profondeur de pénétration ( de l’ordre de 0.03 mm dans les tissus mous).</a:t>
            </a:r>
          </a:p>
          <a:p>
            <a:pPr marL="0" indent="0">
              <a:lnSpc>
                <a:spcPct val="150000"/>
              </a:lnSpc>
              <a:buFont typeface="Wingdings" pitchFamily="2" charset="2"/>
              <a:buChar char="§"/>
            </a:pPr>
            <a:r>
              <a:rPr lang="fr-FR" sz="2400" dirty="0"/>
              <a:t>Elles sont arrêtées par des écrans très légers (une feuille de papier peut les arrêter totalement).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dministrateur\Desktop\Nouveau dossier (2)\slide_22.jpg"/>
          <p:cNvPicPr>
            <a:picLocks noGrp="1" noChangeAspect="1" noChangeArrowheads="1"/>
          </p:cNvPicPr>
          <p:nvPr>
            <p:ph idx="1"/>
          </p:nvPr>
        </p:nvPicPr>
        <p:blipFill>
          <a:blip r:embed="rId2" cstate="print"/>
          <a:srcRect/>
          <a:stretch>
            <a:fillRect/>
          </a:stretch>
        </p:blipFill>
        <p:spPr bwMode="auto">
          <a:xfrm>
            <a:off x="179512" y="0"/>
            <a:ext cx="8712967"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Administrateur\Desktop\Nouveau dossier (2)\Graph.jpg"/>
          <p:cNvPicPr>
            <a:picLocks noGrp="1" noChangeAspect="1" noChangeArrowheads="1"/>
          </p:cNvPicPr>
          <p:nvPr>
            <p:ph idx="1"/>
          </p:nvPr>
        </p:nvPicPr>
        <p:blipFill>
          <a:blip r:embed="rId2" cstate="print"/>
          <a:srcRect/>
          <a:stretch>
            <a:fillRect/>
          </a:stretch>
        </p:blipFill>
        <p:spPr bwMode="auto">
          <a:xfrm>
            <a:off x="0" y="188640"/>
            <a:ext cx="9144000" cy="63367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eur\Desktop\Nouveau dossier (2)\segre-alpha (1).jpg"/>
          <p:cNvPicPr>
            <a:picLocks noGrp="1" noChangeAspect="1" noChangeArrowheads="1"/>
          </p:cNvPicPr>
          <p:nvPr>
            <p:ph idx="1"/>
          </p:nvPr>
        </p:nvPicPr>
        <p:blipFill>
          <a:blip r:embed="rId2" cstate="print"/>
          <a:srcRect/>
          <a:stretch>
            <a:fillRect/>
          </a:stretch>
        </p:blipFill>
        <p:spPr bwMode="auto">
          <a:xfrm>
            <a:off x="1397000" y="645319"/>
            <a:ext cx="6350000" cy="54229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eur\Desktop\Nouveau dossier (2)\imageGAL.JPG"/>
          <p:cNvPicPr>
            <a:picLocks noGrp="1" noChangeAspect="1" noChangeArrowheads="1"/>
          </p:cNvPicPr>
          <p:nvPr>
            <p:ph idx="1"/>
          </p:nvPr>
        </p:nvPicPr>
        <p:blipFill>
          <a:blip r:embed="rId2" cstate="print"/>
          <a:srcRect/>
          <a:stretch>
            <a:fillRect/>
          </a:stretch>
        </p:blipFill>
        <p:spPr bwMode="auto">
          <a:xfrm>
            <a:off x="179513" y="260648"/>
            <a:ext cx="8784976" cy="64807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eur\Desktop\Nouveau dossier (2)\Sans-titre.pn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264696"/>
          </a:xfrm>
        </p:spPr>
        <p:txBody>
          <a:bodyPr/>
          <a:lstStyle/>
          <a:p>
            <a:pPr marL="0" indent="0">
              <a:lnSpc>
                <a:spcPct val="150000"/>
              </a:lnSpc>
              <a:buNone/>
            </a:pPr>
            <a:r>
              <a:rPr lang="fr-FR" sz="2400" dirty="0"/>
              <a:t>Propriété qu'ont certains noyaux d‘</a:t>
            </a:r>
            <a:r>
              <a:rPr lang="fr-FR" sz="2400" b="1" dirty="0"/>
              <a:t>atomes</a:t>
            </a:r>
            <a:r>
              <a:rPr lang="fr-FR" sz="2400" dirty="0"/>
              <a:t> de se désintégrer de manière </a:t>
            </a:r>
            <a:r>
              <a:rPr lang="fr-FR" sz="2400" b="1" dirty="0">
                <a:solidFill>
                  <a:srgbClr val="FF0000"/>
                </a:solidFill>
              </a:rPr>
              <a:t>naturelle</a:t>
            </a:r>
            <a:r>
              <a:rPr lang="fr-FR" sz="2400" dirty="0"/>
              <a:t> et </a:t>
            </a:r>
            <a:r>
              <a:rPr lang="fr-FR" sz="2400" b="1" dirty="0">
                <a:solidFill>
                  <a:srgbClr val="FF0000"/>
                </a:solidFill>
              </a:rPr>
              <a:t>spontanée</a:t>
            </a:r>
            <a:r>
              <a:rPr lang="fr-FR" sz="2400" dirty="0"/>
              <a:t>, pour donner un </a:t>
            </a:r>
            <a:r>
              <a:rPr lang="fr-FR" sz="2400" b="1" u="sng" dirty="0">
                <a:solidFill>
                  <a:srgbClr val="00B050"/>
                </a:solidFill>
              </a:rPr>
              <a:t>autre élément</a:t>
            </a:r>
            <a:r>
              <a:rPr lang="fr-FR" sz="2400" dirty="0"/>
              <a:t>, en émettant des</a:t>
            </a:r>
            <a:r>
              <a:rPr lang="fr-FR" sz="2400" b="1" dirty="0">
                <a:solidFill>
                  <a:srgbClr val="00B050"/>
                </a:solidFill>
              </a:rPr>
              <a:t> particules </a:t>
            </a:r>
            <a:r>
              <a:rPr lang="fr-FR" sz="2400" dirty="0"/>
              <a:t>ou des </a:t>
            </a:r>
            <a:r>
              <a:rPr lang="fr-FR" sz="2400" b="1" dirty="0">
                <a:solidFill>
                  <a:srgbClr val="00B050"/>
                </a:solidFill>
              </a:rPr>
              <a:t>rayonnements électromagnétiques</a:t>
            </a:r>
            <a:r>
              <a:rPr lang="fr-FR" sz="2400" dirty="0"/>
              <a:t>. Dans ce cas la radioactivité est </a:t>
            </a:r>
            <a:r>
              <a:rPr lang="fr-FR" sz="2400" b="1" dirty="0">
                <a:solidFill>
                  <a:schemeClr val="accent1">
                    <a:lumMod val="75000"/>
                  </a:schemeClr>
                </a:solidFill>
              </a:rPr>
              <a:t>naturelle</a:t>
            </a:r>
            <a:r>
              <a:rPr lang="fr-FR" sz="2400" dirty="0"/>
              <a:t>.</a:t>
            </a:r>
          </a:p>
          <a:p>
            <a:pPr>
              <a:buNone/>
            </a:pPr>
            <a:endParaRPr lang="fr-FR" dirty="0"/>
          </a:p>
          <a:p>
            <a:pPr>
              <a:buNone/>
            </a:pPr>
            <a:endParaRPr lang="fr-FR" dirty="0"/>
          </a:p>
        </p:txBody>
      </p:sp>
      <p:pic>
        <p:nvPicPr>
          <p:cNvPr id="5" name="Picture 2" descr="C:\Users\Administrateur\Desktop\radioactive-particles.PNG"/>
          <p:cNvPicPr>
            <a:picLocks noChangeAspect="1" noChangeArrowheads="1"/>
          </p:cNvPicPr>
          <p:nvPr/>
        </p:nvPicPr>
        <p:blipFill>
          <a:blip r:embed="rId2" cstate="print"/>
          <a:srcRect/>
          <a:stretch>
            <a:fillRect/>
          </a:stretch>
        </p:blipFill>
        <p:spPr bwMode="auto">
          <a:xfrm>
            <a:off x="611560" y="2780928"/>
            <a:ext cx="7992888" cy="381642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Nouveau dossier (2)\Pouvoir_de_penetration.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336704"/>
          </a:xfrm>
        </p:spPr>
        <p:txBody>
          <a:bodyPr>
            <a:normAutofit/>
          </a:bodyPr>
          <a:lstStyle/>
          <a:p>
            <a:pPr>
              <a:buNone/>
            </a:pPr>
            <a:r>
              <a:rPr lang="fr-FR" sz="2400" u="sng" dirty="0"/>
              <a:t>2- émission        : </a:t>
            </a:r>
            <a:r>
              <a:rPr lang="fr-FR" sz="2400" dirty="0"/>
              <a:t>isobarique</a:t>
            </a:r>
          </a:p>
          <a:p>
            <a:pPr marL="0" indent="0">
              <a:buFont typeface="Wingdings" pitchFamily="2" charset="2"/>
              <a:buChar char="§"/>
            </a:pPr>
            <a:r>
              <a:rPr lang="fr-FR" sz="2400" dirty="0"/>
              <a:t> la particule              est un électron négatif </a:t>
            </a:r>
            <a:r>
              <a:rPr lang="fr-FR" sz="2400" b="1" u="sng" dirty="0">
                <a:solidFill>
                  <a:schemeClr val="accent3">
                    <a:lumMod val="75000"/>
                  </a:schemeClr>
                </a:solidFill>
              </a:rPr>
              <a:t>éjecté du noyau</a:t>
            </a:r>
          </a:p>
          <a:p>
            <a:pPr>
              <a:buNone/>
            </a:pPr>
            <a:r>
              <a:rPr lang="fr-FR" sz="2400" dirty="0"/>
              <a:t>L’équation:</a:t>
            </a:r>
          </a:p>
          <a:p>
            <a:pPr>
              <a:buNone/>
            </a:pPr>
            <a:r>
              <a:rPr lang="fr-FR" sz="2400" dirty="0"/>
              <a:t>                                                                           +                   + </a:t>
            </a:r>
          </a:p>
          <a:p>
            <a:pPr marL="0" indent="0">
              <a:buNone/>
            </a:pPr>
            <a:r>
              <a:rPr lang="fr-FR" sz="2400" dirty="0"/>
              <a:t>                  : antineutrino ( de charge et de masse nulles, interagit peu ou pas avec la matière)</a:t>
            </a:r>
          </a:p>
          <a:p>
            <a:pPr marL="0" indent="0">
              <a:buNone/>
            </a:pPr>
            <a:endParaRPr lang="fr-FR" sz="2400" dirty="0"/>
          </a:p>
          <a:p>
            <a:pPr marL="0" indent="0">
              <a:buNone/>
            </a:pPr>
            <a:endParaRPr lang="fr-FR" sz="2400" dirty="0"/>
          </a:p>
          <a:p>
            <a:pPr marL="0" indent="0">
              <a:buNone/>
            </a:pPr>
            <a:r>
              <a:rPr lang="fr-FR" sz="2400" dirty="0" err="1"/>
              <a:t>Exp</a:t>
            </a:r>
            <a:r>
              <a:rPr lang="fr-FR" sz="2400" dirty="0"/>
              <a:t>:</a:t>
            </a:r>
          </a:p>
          <a:p>
            <a:pPr marL="0" indent="0">
              <a:buNone/>
            </a:pPr>
            <a:endParaRPr lang="fr-FR" sz="2400" dirty="0"/>
          </a:p>
          <a:p>
            <a:pPr marL="0" indent="0">
              <a:buNone/>
            </a:pPr>
            <a:r>
              <a:rPr lang="fr-FR" sz="2400" dirty="0"/>
              <a:t>                                                                           +                  +</a:t>
            </a:r>
          </a:p>
          <a:p>
            <a:pPr marL="0" indent="0">
              <a:buNone/>
            </a:pPr>
            <a:endParaRPr lang="fr-FR" sz="2400" dirty="0"/>
          </a:p>
          <a:p>
            <a:pPr marL="0" indent="0">
              <a:buNone/>
            </a:pPr>
            <a:r>
              <a:rPr lang="fr-FR" sz="2400" dirty="0"/>
              <a:t>         </a:t>
            </a:r>
          </a:p>
          <a:p>
            <a:pPr>
              <a:buNone/>
            </a:pPr>
            <a:endParaRPr lang="fr-FR" sz="2400" dirty="0"/>
          </a:p>
          <a:p>
            <a:pPr>
              <a:buNone/>
            </a:pPr>
            <a:endParaRPr lang="fr-FR" sz="2400" dirty="0"/>
          </a:p>
        </p:txBody>
      </p:sp>
      <p:pic>
        <p:nvPicPr>
          <p:cNvPr id="92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332656"/>
            <a:ext cx="371475" cy="409575"/>
          </a:xfrm>
          <a:prstGeom prst="rect">
            <a:avLst/>
          </a:prstGeom>
          <a:noFill/>
        </p:spPr>
      </p:pic>
      <p:sp>
        <p:nvSpPr>
          <p:cNvPr id="9219" name="Rectangle 3"/>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11760" y="692696"/>
            <a:ext cx="371475" cy="409575"/>
          </a:xfrm>
          <a:prstGeom prst="rect">
            <a:avLst/>
          </a:prstGeom>
          <a:noFill/>
        </p:spPr>
      </p:pic>
      <p:pic>
        <p:nvPicPr>
          <p:cNvPr id="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11760" y="1412776"/>
            <a:ext cx="371475" cy="438150"/>
          </a:xfrm>
          <a:prstGeom prst="rect">
            <a:avLst/>
          </a:prstGeom>
          <a:noFill/>
        </p:spPr>
      </p:pic>
      <p:cxnSp>
        <p:nvCxnSpPr>
          <p:cNvPr id="9" name="Connecteur droit avec flèche 8"/>
          <p:cNvCxnSpPr/>
          <p:nvPr/>
        </p:nvCxnSpPr>
        <p:spPr>
          <a:xfrm>
            <a:off x="3059832" y="1700808"/>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2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32040" y="1412776"/>
            <a:ext cx="476250" cy="447675"/>
          </a:xfrm>
          <a:prstGeom prst="rect">
            <a:avLst/>
          </a:prstGeom>
          <a:noFill/>
        </p:spPr>
      </p:pic>
      <p:sp>
        <p:nvSpPr>
          <p:cNvPr id="92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22"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12160" y="1412776"/>
            <a:ext cx="638175" cy="447675"/>
          </a:xfrm>
          <a:prstGeom prst="rect">
            <a:avLst/>
          </a:prstGeom>
          <a:noFill/>
        </p:spPr>
      </p:pic>
      <p:sp>
        <p:nvSpPr>
          <p:cNvPr id="922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25"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24328" y="1484784"/>
            <a:ext cx="171450" cy="409575"/>
          </a:xfrm>
          <a:prstGeom prst="rect">
            <a:avLst/>
          </a:prstGeom>
          <a:noFill/>
        </p:spPr>
      </p:pic>
      <p:sp>
        <p:nvSpPr>
          <p:cNvPr id="9229"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22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31640" y="2132856"/>
            <a:ext cx="171450" cy="409575"/>
          </a:xfrm>
          <a:prstGeom prst="rect">
            <a:avLst/>
          </a:prstGeom>
          <a:noFill/>
        </p:spPr>
      </p:pic>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5601" name="Picture 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51720" y="4581128"/>
            <a:ext cx="647700" cy="447675"/>
          </a:xfrm>
          <a:prstGeom prst="rect">
            <a:avLst/>
          </a:prstGeom>
          <a:noFill/>
        </p:spPr>
      </p:pic>
      <p:sp>
        <p:nvSpPr>
          <p:cNvPr id="25603" name="Rectangle 3"/>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5604" name="Picture 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084168" y="4581128"/>
            <a:ext cx="619125" cy="447675"/>
          </a:xfrm>
          <a:prstGeom prst="rect">
            <a:avLst/>
          </a:prstGeom>
          <a:noFill/>
        </p:spPr>
      </p:pic>
      <p:sp>
        <p:nvSpPr>
          <p:cNvPr id="25606" name="Rectangle 6"/>
          <p:cNvSpPr>
            <a:spLocks noChangeArrowheads="1"/>
          </p:cNvSpPr>
          <p:nvPr/>
        </p:nvSpPr>
        <p:spPr bwMode="auto">
          <a:xfrm>
            <a:off x="0" y="904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cxnSp>
        <p:nvCxnSpPr>
          <p:cNvPr id="24" name="Connecteur droit avec flèche 23"/>
          <p:cNvCxnSpPr/>
          <p:nvPr/>
        </p:nvCxnSpPr>
        <p:spPr>
          <a:xfrm>
            <a:off x="3131840" y="4797152"/>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32040" y="4581128"/>
            <a:ext cx="476250" cy="447675"/>
          </a:xfrm>
          <a:prstGeom prst="rect">
            <a:avLst/>
          </a:prstGeom>
          <a:noFill/>
        </p:spPr>
      </p:pic>
      <p:pic>
        <p:nvPicPr>
          <p:cNvPr id="26"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40352" y="4581128"/>
            <a:ext cx="171450" cy="4095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istrateur\Desktop\Nouveau dossier (2)\radioactivite-beta.jpg"/>
          <p:cNvPicPr>
            <a:picLocks noGrp="1" noChangeAspect="1" noChangeArrowheads="1"/>
          </p:cNvPicPr>
          <p:nvPr>
            <p:ph idx="1"/>
          </p:nvPr>
        </p:nvPicPr>
        <p:blipFill>
          <a:blip r:embed="rId2" cstate="print"/>
          <a:srcRect/>
          <a:stretch>
            <a:fillRect/>
          </a:stretch>
        </p:blipFill>
        <p:spPr bwMode="auto">
          <a:xfrm>
            <a:off x="876077" y="333375"/>
            <a:ext cx="7391845" cy="62642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88640"/>
            <a:ext cx="8964488" cy="6552728"/>
          </a:xfrm>
        </p:spPr>
        <p:txBody>
          <a:bodyPr>
            <a:normAutofit/>
          </a:bodyPr>
          <a:lstStyle/>
          <a:p>
            <a:pPr marL="0" indent="0">
              <a:buFont typeface="Wingdings" pitchFamily="2" charset="2"/>
              <a:buChar char="§"/>
            </a:pPr>
            <a:r>
              <a:rPr lang="fr-FR" sz="2400" dirty="0"/>
              <a:t>Concerne les éléments qui se trouvent </a:t>
            </a:r>
            <a:r>
              <a:rPr lang="fr-FR" sz="2400" b="1" dirty="0">
                <a:solidFill>
                  <a:schemeClr val="accent3">
                    <a:lumMod val="75000"/>
                  </a:schemeClr>
                </a:solidFill>
              </a:rPr>
              <a:t>au dessus </a:t>
            </a:r>
            <a:r>
              <a:rPr lang="fr-FR" sz="2400" dirty="0"/>
              <a:t>de la zone de stabilité (</a:t>
            </a:r>
            <a:r>
              <a:rPr lang="fr-FR" sz="2400" b="1" dirty="0">
                <a:solidFill>
                  <a:srgbClr val="00B050"/>
                </a:solidFill>
              </a:rPr>
              <a:t>zone C</a:t>
            </a:r>
            <a:r>
              <a:rPr lang="fr-FR" sz="2400" dirty="0"/>
              <a:t> )et qui sont instables par </a:t>
            </a:r>
            <a:r>
              <a:rPr lang="fr-FR" sz="2400" b="1" u="sng" dirty="0">
                <a:solidFill>
                  <a:srgbClr val="FF0000"/>
                </a:solidFill>
              </a:rPr>
              <a:t>excès de neutrons</a:t>
            </a:r>
            <a:r>
              <a:rPr lang="fr-FR" sz="2400" dirty="0"/>
              <a:t>.</a:t>
            </a:r>
          </a:p>
          <a:p>
            <a:pPr marL="0" indent="0">
              <a:buFont typeface="Wingdings" pitchFamily="2" charset="2"/>
              <a:buChar char="§"/>
            </a:pPr>
            <a:endParaRPr lang="fr-FR" sz="2400" dirty="0"/>
          </a:p>
          <a:p>
            <a:pPr marL="0" indent="0">
              <a:buFont typeface="Wingdings" pitchFamily="2" charset="2"/>
              <a:buChar char="§"/>
            </a:pPr>
            <a:r>
              <a:rPr lang="fr-FR" sz="2400" dirty="0"/>
              <a:t>dans cette transformation : </a:t>
            </a:r>
            <a:r>
              <a:rPr lang="fr-FR" sz="2400" b="1" dirty="0">
                <a:solidFill>
                  <a:schemeClr val="accent3">
                    <a:lumMod val="75000"/>
                  </a:schemeClr>
                </a:solidFill>
              </a:rPr>
              <a:t>un neutron se transforme en proton</a:t>
            </a:r>
          </a:p>
          <a:p>
            <a:pPr marL="0" indent="0">
              <a:buNone/>
            </a:pPr>
            <a:endParaRPr lang="fr-FR" sz="2400" dirty="0"/>
          </a:p>
          <a:p>
            <a:pPr marL="0" indent="0">
              <a:buFont typeface="Wingdings" pitchFamily="2" charset="2"/>
              <a:buChar char="§"/>
            </a:pPr>
            <a:r>
              <a:rPr lang="fr-FR" sz="2400" dirty="0"/>
              <a:t>À la fin même nombre A de nucléons ; un proton de plus, un neutron de moins.</a:t>
            </a:r>
          </a:p>
          <a:p>
            <a:pPr marL="0" indent="0">
              <a:buFont typeface="Wingdings" pitchFamily="2" charset="2"/>
              <a:buChar char="§"/>
            </a:pPr>
            <a:endParaRPr lang="fr-FR" sz="2400" b="1" i="1" dirty="0">
              <a:solidFill>
                <a:schemeClr val="accent2">
                  <a:lumMod val="75000"/>
                </a:schemeClr>
              </a:solidFill>
            </a:endParaRPr>
          </a:p>
          <a:p>
            <a:pPr marL="0" indent="0">
              <a:buFont typeface="Wingdings" pitchFamily="2" charset="2"/>
              <a:buChar char="§"/>
            </a:pPr>
            <a:r>
              <a:rPr lang="fr-FR" sz="2400" b="1" i="1" dirty="0">
                <a:solidFill>
                  <a:schemeClr val="accent2">
                    <a:lumMod val="75000"/>
                  </a:schemeClr>
                </a:solidFill>
              </a:rPr>
              <a:t>L'électron ne  vient pas du nuage électronique mais est créé par le noyau instable, ce qui s'accompagne d'une profonde modification de ce noyau.</a:t>
            </a:r>
          </a:p>
          <a:p>
            <a:pPr marL="0" indent="0">
              <a:buNone/>
            </a:pPr>
            <a:endParaRPr lang="fr-FR" sz="2400" dirty="0"/>
          </a:p>
          <a:p>
            <a:pPr marL="0" indent="0">
              <a:buFont typeface="Wingdings" pitchFamily="2" charset="2"/>
              <a:buChar char="§"/>
            </a:pPr>
            <a:r>
              <a:rPr lang="fr-FR" sz="2400" dirty="0"/>
              <a:t>Les particules      sont soumises à de nombreuses interactions avec la matière environnante, elles ont une profondeur de pénétration de l’ordre de quelques mm dans les tissus mous.  Elles sont arrêtées par des écrans très légers (feuille d’aluminium)</a:t>
            </a:r>
          </a:p>
          <a:p>
            <a:pPr marL="0" indent="0">
              <a:buNone/>
            </a:pPr>
            <a:endParaRPr lang="fr-FR" sz="2400" dirty="0">
              <a:solidFill>
                <a:schemeClr val="accent2">
                  <a:lumMod val="75000"/>
                </a:schemeClr>
              </a:solidFill>
            </a:endParaRPr>
          </a:p>
          <a:p>
            <a:endParaRPr lang="fr-FR" sz="2400" dirty="0"/>
          </a:p>
        </p:txBody>
      </p:sp>
      <p:pic>
        <p:nvPicPr>
          <p:cNvPr id="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3728" y="5157192"/>
            <a:ext cx="371475" cy="40957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Nouveau dossier (2)\slide_22.jpg"/>
          <p:cNvPicPr>
            <a:picLocks noGrp="1" noChangeAspect="1" noChangeArrowheads="1"/>
          </p:cNvPicPr>
          <p:nvPr>
            <p:ph idx="1"/>
          </p:nvPr>
        </p:nvPicPr>
        <p:blipFill>
          <a:blip r:embed="rId2" cstate="print"/>
          <a:srcRect/>
          <a:stretch>
            <a:fillRect/>
          </a:stretch>
        </p:blipFill>
        <p:spPr bwMode="auto">
          <a:xfrm>
            <a:off x="299508" y="260350"/>
            <a:ext cx="8544984" cy="6408738"/>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eur\Desktop\Nouveau dossier (2)\Graph.jpg"/>
          <p:cNvPicPr>
            <a:picLocks noGrp="1" noChangeAspect="1" noChangeArrowheads="1"/>
          </p:cNvPicPr>
          <p:nvPr>
            <p:ph idx="1"/>
          </p:nvPr>
        </p:nvPicPr>
        <p:blipFill>
          <a:blip r:embed="rId2" cstate="print"/>
          <a:srcRect/>
          <a:stretch>
            <a:fillRect/>
          </a:stretch>
        </p:blipFill>
        <p:spPr bwMode="auto">
          <a:xfrm>
            <a:off x="0" y="116632"/>
            <a:ext cx="9144000" cy="640871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eur\Desktop\Nouveau dossier (2)\segre-beta-moins.jpg"/>
          <p:cNvPicPr>
            <a:picLocks noGrp="1" noChangeAspect="1" noChangeArrowheads="1"/>
          </p:cNvPicPr>
          <p:nvPr>
            <p:ph idx="1"/>
          </p:nvPr>
        </p:nvPicPr>
        <p:blipFill>
          <a:blip r:embed="rId2" cstate="print"/>
          <a:srcRect/>
          <a:stretch>
            <a:fillRect/>
          </a:stretch>
        </p:blipFill>
        <p:spPr bwMode="auto">
          <a:xfrm>
            <a:off x="1397000" y="825500"/>
            <a:ext cx="6350000" cy="54229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eur\Desktop\Nouveau dossier (2)\Sans-titre.png"/>
          <p:cNvPicPr>
            <a:picLocks noGrp="1" noChangeAspect="1" noChangeArrowheads="1"/>
          </p:cNvPicPr>
          <p:nvPr>
            <p:ph idx="1"/>
          </p:nvPr>
        </p:nvPicPr>
        <p:blipFill>
          <a:blip r:embed="rId2" cstate="print"/>
          <a:srcRect/>
          <a:stretch>
            <a:fillRect/>
          </a:stretch>
        </p:blipFill>
        <p:spPr bwMode="auto">
          <a:xfrm>
            <a:off x="251520" y="116632"/>
            <a:ext cx="8712967" cy="674136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Nouveau dossier (2)\Pouvoir_de_penetration.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408712"/>
          </a:xfrm>
        </p:spPr>
        <p:txBody>
          <a:bodyPr>
            <a:normAutofit/>
          </a:bodyPr>
          <a:lstStyle/>
          <a:p>
            <a:pPr>
              <a:buNone/>
            </a:pPr>
            <a:r>
              <a:rPr lang="fr-FR" sz="2400" u="sng" dirty="0"/>
              <a:t>3- émission          </a:t>
            </a:r>
            <a:r>
              <a:rPr lang="fr-FR" sz="2400" dirty="0"/>
              <a:t>: isobarique</a:t>
            </a:r>
          </a:p>
          <a:p>
            <a:pPr marL="0" indent="0">
              <a:buNone/>
            </a:pPr>
            <a:r>
              <a:rPr lang="fr-FR" sz="2400" dirty="0"/>
              <a:t> </a:t>
            </a:r>
          </a:p>
          <a:p>
            <a:pPr marL="0" indent="0">
              <a:buFont typeface="Wingdings" pitchFamily="2" charset="2"/>
              <a:buChar char="§"/>
            </a:pPr>
            <a:r>
              <a:rPr lang="fr-FR" sz="2400" dirty="0"/>
              <a:t>la particule              est un électron positif ou positon</a:t>
            </a:r>
          </a:p>
          <a:p>
            <a:pPr>
              <a:buNone/>
            </a:pPr>
            <a:r>
              <a:rPr lang="fr-FR" sz="2400" dirty="0"/>
              <a:t>L’équation est:</a:t>
            </a:r>
          </a:p>
          <a:p>
            <a:pPr>
              <a:buNone/>
            </a:pPr>
            <a:r>
              <a:rPr lang="fr-FR" sz="2400" dirty="0"/>
              <a:t>                                                                         +                +</a:t>
            </a:r>
          </a:p>
          <a:p>
            <a:pPr>
              <a:buNone/>
            </a:pPr>
            <a:r>
              <a:rPr lang="fr-FR" sz="2400" dirty="0"/>
              <a:t>                         </a:t>
            </a:r>
          </a:p>
          <a:p>
            <a:pPr>
              <a:buNone/>
            </a:pPr>
            <a:r>
              <a:rPr lang="fr-FR" sz="2400" dirty="0"/>
              <a:t>                               : neutrino (charge et masse nulles)</a:t>
            </a:r>
          </a:p>
          <a:p>
            <a:pPr>
              <a:buNone/>
            </a:pPr>
            <a:endParaRPr lang="fr-FR" sz="2400" dirty="0"/>
          </a:p>
          <a:p>
            <a:pPr>
              <a:buNone/>
            </a:pPr>
            <a:r>
              <a:rPr lang="fr-FR" sz="2400" dirty="0" err="1"/>
              <a:t>Exp</a:t>
            </a:r>
            <a:r>
              <a:rPr lang="fr-FR" sz="2400" dirty="0"/>
              <a:t>:</a:t>
            </a:r>
          </a:p>
          <a:p>
            <a:pPr>
              <a:buNone/>
            </a:pPr>
            <a:endParaRPr lang="fr-FR" sz="2400" dirty="0"/>
          </a:p>
          <a:p>
            <a:pPr>
              <a:buNone/>
            </a:pPr>
            <a:r>
              <a:rPr lang="it-IT" sz="2400" baseline="30000" dirty="0"/>
              <a:t>                           30</a:t>
            </a:r>
            <a:r>
              <a:rPr lang="it-IT" sz="2400" baseline="-25000" dirty="0"/>
              <a:t>15 </a:t>
            </a:r>
            <a:r>
              <a:rPr lang="it-IT" sz="2400" dirty="0"/>
              <a:t>P </a:t>
            </a:r>
            <a:r>
              <a:rPr lang="it-IT" sz="2400" b="1" dirty="0"/>
              <a:t>→</a:t>
            </a:r>
            <a:r>
              <a:rPr lang="it-IT" sz="2400" dirty="0"/>
              <a:t> </a:t>
            </a:r>
            <a:r>
              <a:rPr lang="it-IT" sz="2400" baseline="30000" dirty="0"/>
              <a:t>30</a:t>
            </a:r>
            <a:r>
              <a:rPr lang="it-IT" sz="2400" baseline="-25000" dirty="0"/>
              <a:t>14 </a:t>
            </a:r>
            <a:r>
              <a:rPr lang="it-IT" sz="2400" dirty="0"/>
              <a:t>Si + </a:t>
            </a:r>
            <a:r>
              <a:rPr lang="it-IT" sz="2400" baseline="30000" dirty="0"/>
              <a:t>0</a:t>
            </a:r>
            <a:r>
              <a:rPr lang="it-IT" sz="2400" baseline="-25000" dirty="0"/>
              <a:t>+1 </a:t>
            </a:r>
            <a:r>
              <a:rPr lang="it-IT" sz="2400" dirty="0"/>
              <a:t>e</a:t>
            </a:r>
          </a:p>
          <a:p>
            <a:pPr>
              <a:buNone/>
            </a:pPr>
            <a:r>
              <a:rPr lang="it-IT" sz="2400" dirty="0"/>
              <a:t>    </a:t>
            </a:r>
          </a:p>
          <a:p>
            <a:pPr>
              <a:buNone/>
            </a:pPr>
            <a:r>
              <a:rPr lang="it-IT" sz="2400" dirty="0"/>
              <a:t>           phosphore       silicium</a:t>
            </a:r>
            <a:endParaRPr lang="fr-FR" sz="2400" dirty="0"/>
          </a:p>
          <a:p>
            <a:pPr>
              <a:buNone/>
            </a:pPr>
            <a:endParaRPr lang="fr-FR" sz="2400" dirty="0"/>
          </a:p>
          <a:p>
            <a:pPr>
              <a:buNone/>
            </a:pPr>
            <a:endParaRPr lang="fr-FR" sz="2400" dirty="0"/>
          </a:p>
          <a:p>
            <a:pPr>
              <a:buNone/>
            </a:pPr>
            <a:endParaRPr lang="fr-FR" sz="2400" dirty="0"/>
          </a:p>
        </p:txBody>
      </p:sp>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16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3728" y="332656"/>
            <a:ext cx="371475" cy="409575"/>
          </a:xfrm>
          <a:prstGeom prst="rect">
            <a:avLst/>
          </a:prstGeom>
          <a:noFill/>
        </p:spPr>
      </p:pic>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17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339752" y="1196752"/>
            <a:ext cx="371475" cy="409575"/>
          </a:xfrm>
          <a:prstGeom prst="rect">
            <a:avLst/>
          </a:prstGeom>
          <a:noFill/>
        </p:spPr>
      </p:pic>
      <p:pic>
        <p:nvPicPr>
          <p:cNvPr id="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67744" y="2132856"/>
            <a:ext cx="371475" cy="438150"/>
          </a:xfrm>
          <a:prstGeom prst="rect">
            <a:avLst/>
          </a:prstGeom>
          <a:noFill/>
        </p:spPr>
      </p:pic>
      <p:cxnSp>
        <p:nvCxnSpPr>
          <p:cNvPr id="9" name="Connecteur droit avec flèche 8"/>
          <p:cNvCxnSpPr/>
          <p:nvPr/>
        </p:nvCxnSpPr>
        <p:spPr>
          <a:xfrm>
            <a:off x="2987824" y="2348880"/>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17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80312" y="2132856"/>
            <a:ext cx="171450" cy="409575"/>
          </a:xfrm>
          <a:prstGeom prst="rect">
            <a:avLst/>
          </a:prstGeom>
          <a:noFill/>
        </p:spPr>
      </p:pic>
      <p:sp>
        <p:nvSpPr>
          <p:cNvPr id="717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176"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868144" y="1988840"/>
            <a:ext cx="638175" cy="438150"/>
          </a:xfrm>
          <a:prstGeom prst="rect">
            <a:avLst/>
          </a:prstGeom>
          <a:noFill/>
        </p:spPr>
      </p:pic>
      <p:sp>
        <p:nvSpPr>
          <p:cNvPr id="718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179"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004048" y="2060848"/>
            <a:ext cx="314325" cy="447675"/>
          </a:xfrm>
          <a:prstGeom prst="rect">
            <a:avLst/>
          </a:prstGeom>
          <a:noFill/>
        </p:spPr>
      </p:pic>
      <p:pic>
        <p:nvPicPr>
          <p:cNvPr id="18"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0" y="2996952"/>
            <a:ext cx="171450" cy="4095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33264"/>
            <a:ext cx="8229600" cy="6436096"/>
          </a:xfrm>
        </p:spPr>
        <p:txBody>
          <a:bodyPr>
            <a:normAutofit fontScale="92500"/>
          </a:bodyPr>
          <a:lstStyle/>
          <a:p>
            <a:pPr marL="0" indent="0">
              <a:lnSpc>
                <a:spcPct val="120000"/>
              </a:lnSpc>
              <a:buNone/>
            </a:pPr>
            <a:r>
              <a:rPr lang="fr-FR" sz="2400" dirty="0"/>
              <a:t>Le plus souvent c’est une scission du noyau en 2 fragments inégaux :</a:t>
            </a:r>
          </a:p>
          <a:p>
            <a:pPr marL="0" indent="0">
              <a:lnSpc>
                <a:spcPct val="120000"/>
              </a:lnSpc>
              <a:buNone/>
            </a:pPr>
            <a:endParaRPr lang="fr-FR" sz="2400" dirty="0"/>
          </a:p>
          <a:p>
            <a:pPr marL="0" indent="0">
              <a:lnSpc>
                <a:spcPct val="120000"/>
              </a:lnSpc>
              <a:buNone/>
            </a:pPr>
            <a:r>
              <a:rPr lang="fr-FR" sz="2400" dirty="0"/>
              <a:t>      X                                X’            +     particule matérielle         +   photon </a:t>
            </a:r>
          </a:p>
          <a:p>
            <a:pPr marL="0" indent="0">
              <a:lnSpc>
                <a:spcPct val="120000"/>
              </a:lnSpc>
              <a:buNone/>
            </a:pPr>
            <a:r>
              <a:rPr lang="fr-FR" sz="1900" b="1" dirty="0">
                <a:solidFill>
                  <a:srgbClr val="FF0000"/>
                </a:solidFill>
              </a:rPr>
              <a:t>Noyau radioactif            noyau résiduel          noyau d’He  (particule </a:t>
            </a:r>
            <a:r>
              <a:rPr lang="el-GR" sz="1900" b="1" dirty="0">
                <a:solidFill>
                  <a:srgbClr val="FF0000"/>
                </a:solidFill>
              </a:rPr>
              <a:t>α</a:t>
            </a:r>
            <a:r>
              <a:rPr lang="fr-FR" sz="1900" b="1" dirty="0">
                <a:solidFill>
                  <a:srgbClr val="FF0000"/>
                </a:solidFill>
              </a:rPr>
              <a:t> )</a:t>
            </a:r>
          </a:p>
          <a:p>
            <a:pPr marL="0" indent="0">
              <a:lnSpc>
                <a:spcPct val="120000"/>
              </a:lnSpc>
              <a:buNone/>
            </a:pPr>
            <a:r>
              <a:rPr lang="fr-FR" sz="2400" dirty="0"/>
              <a:t>                                                                 </a:t>
            </a:r>
            <a:r>
              <a:rPr lang="fr-FR" sz="1900" b="1" dirty="0">
                <a:solidFill>
                  <a:srgbClr val="FF0000"/>
                </a:solidFill>
              </a:rPr>
              <a:t>électron – ou + (particule </a:t>
            </a:r>
            <a:r>
              <a:rPr lang="el-GR" sz="1900" b="1" dirty="0">
                <a:solidFill>
                  <a:srgbClr val="FF0000"/>
                </a:solidFill>
              </a:rPr>
              <a:t>β</a:t>
            </a:r>
            <a:r>
              <a:rPr lang="fr-FR" sz="1900" b="1" dirty="0">
                <a:solidFill>
                  <a:srgbClr val="FF0000"/>
                </a:solidFill>
              </a:rPr>
              <a:t>)</a:t>
            </a:r>
          </a:p>
          <a:p>
            <a:pPr marL="0" indent="0">
              <a:lnSpc>
                <a:spcPct val="120000"/>
              </a:lnSpc>
              <a:buNone/>
            </a:pPr>
            <a:r>
              <a:rPr lang="fr-FR" sz="1900" b="1" dirty="0">
                <a:solidFill>
                  <a:srgbClr val="FF0000"/>
                </a:solidFill>
              </a:rPr>
              <a:t>                                                                               neutron (exceptionnellement)</a:t>
            </a:r>
          </a:p>
          <a:p>
            <a:pPr marL="0" indent="0">
              <a:lnSpc>
                <a:spcPct val="120000"/>
              </a:lnSpc>
              <a:buNone/>
            </a:pPr>
            <a:endParaRPr lang="fr-FR" sz="1800" dirty="0"/>
          </a:p>
          <a:p>
            <a:pPr marL="0" indent="0">
              <a:lnSpc>
                <a:spcPct val="120000"/>
              </a:lnSpc>
              <a:buNone/>
            </a:pPr>
            <a:r>
              <a:rPr lang="fr-FR" sz="2400" dirty="0"/>
              <a:t>Elle peut être </a:t>
            </a:r>
            <a:r>
              <a:rPr lang="fr-FR" sz="2400" b="1" dirty="0">
                <a:solidFill>
                  <a:schemeClr val="accent1">
                    <a:lumMod val="75000"/>
                  </a:schemeClr>
                </a:solidFill>
              </a:rPr>
              <a:t>artificielle</a:t>
            </a:r>
            <a:r>
              <a:rPr lang="fr-FR" sz="2400" b="1" dirty="0">
                <a:solidFill>
                  <a:srgbClr val="00B050"/>
                </a:solidFill>
              </a:rPr>
              <a:t> </a:t>
            </a:r>
            <a:r>
              <a:rPr lang="fr-FR" sz="2400" dirty="0"/>
              <a:t>lorsque l'on bombarde les noyaux des atomes</a:t>
            </a:r>
          </a:p>
          <a:p>
            <a:pPr marL="0" indent="0">
              <a:lnSpc>
                <a:spcPct val="120000"/>
              </a:lnSpc>
              <a:buNone/>
            </a:pPr>
            <a:r>
              <a:rPr lang="fr-FR" sz="2400" dirty="0"/>
              <a:t>des éléments stables (aluminium, iode) avec des faisceaux de particules (</a:t>
            </a:r>
            <a:r>
              <a:rPr lang="fr-FR" sz="2400" dirty="0">
                <a:hlinkClick r:id="rId2" tooltip="Neutron"/>
              </a:rPr>
              <a:t>neutron</a:t>
            </a:r>
            <a:r>
              <a:rPr lang="fr-FR" sz="2400" dirty="0"/>
              <a:t>, </a:t>
            </a:r>
            <a:r>
              <a:rPr lang="fr-FR" sz="2400" dirty="0">
                <a:hlinkClick r:id="rId3" tooltip="Proton"/>
              </a:rPr>
              <a:t>proton</a:t>
            </a:r>
            <a:r>
              <a:rPr lang="fr-FR" sz="2400" dirty="0"/>
              <a:t>, </a:t>
            </a:r>
            <a:r>
              <a:rPr lang="fr-FR" sz="2400" dirty="0">
                <a:hlinkClick r:id="rId4" tooltip="Particule α"/>
              </a:rPr>
              <a:t>particule α</a:t>
            </a:r>
            <a:r>
              <a:rPr lang="fr-FR" sz="2400" dirty="0"/>
              <a:t>).</a:t>
            </a:r>
          </a:p>
          <a:p>
            <a:pPr marL="0" indent="0">
              <a:lnSpc>
                <a:spcPct val="120000"/>
              </a:lnSpc>
              <a:buNone/>
            </a:pPr>
            <a:endParaRPr lang="fr-FR" sz="2400" dirty="0"/>
          </a:p>
          <a:p>
            <a:pPr marL="0" indent="0">
              <a:lnSpc>
                <a:spcPct val="120000"/>
              </a:lnSpc>
              <a:buNone/>
            </a:pPr>
            <a:r>
              <a:rPr lang="fr-FR" sz="2400" dirty="0" err="1"/>
              <a:t>Exp</a:t>
            </a:r>
            <a:r>
              <a:rPr lang="fr-FR" sz="2400" dirty="0"/>
              <a:t> : en bombardant de l'aluminium 27 avec une </a:t>
            </a:r>
            <a:r>
              <a:rPr lang="fr-FR" sz="2400" dirty="0">
                <a:hlinkClick r:id="rId4" tooltip="Particule α"/>
              </a:rPr>
              <a:t>particule α</a:t>
            </a:r>
            <a:r>
              <a:rPr lang="fr-FR" sz="2400" dirty="0"/>
              <a:t>  (source de </a:t>
            </a:r>
            <a:r>
              <a:rPr lang="fr-FR" sz="2400" dirty="0">
                <a:hlinkClick r:id="rId5" tooltip="Radium"/>
              </a:rPr>
              <a:t>radium</a:t>
            </a:r>
            <a:r>
              <a:rPr lang="fr-FR" sz="2400" dirty="0"/>
              <a:t>) on peut produire du phosphore 30.</a:t>
            </a:r>
          </a:p>
          <a:p>
            <a:pPr marL="0" indent="0">
              <a:lnSpc>
                <a:spcPct val="120000"/>
              </a:lnSpc>
              <a:buNone/>
            </a:pPr>
            <a:r>
              <a:rPr lang="fr-FR" sz="2400" dirty="0"/>
              <a:t>Le phosphore 30 se désintègre  en silicium 30 + </a:t>
            </a:r>
            <a:r>
              <a:rPr lang="fr-FR" sz="2400" u="sng" dirty="0">
                <a:hlinkClick r:id="rId6" tooltip="Radioactivité β+"/>
              </a:rPr>
              <a:t>radioactivité </a:t>
            </a:r>
            <a:r>
              <a:rPr lang="el-GR" sz="2400" u="sng" dirty="0">
                <a:hlinkClick r:id="rId6" tooltip="Radioactivité β+"/>
              </a:rPr>
              <a:t>β+</a:t>
            </a:r>
            <a:r>
              <a:rPr lang="el-GR" sz="2400" dirty="0"/>
              <a:t>.</a:t>
            </a:r>
            <a:endParaRPr lang="fr-FR" sz="2400" dirty="0"/>
          </a:p>
          <a:p>
            <a:pPr marL="0" indent="0">
              <a:lnSpc>
                <a:spcPct val="120000"/>
              </a:lnSpc>
              <a:buNone/>
            </a:pPr>
            <a:endParaRPr lang="fr-FR" sz="2400" dirty="0"/>
          </a:p>
          <a:p>
            <a:pPr marL="0" indent="0">
              <a:lnSpc>
                <a:spcPct val="120000"/>
              </a:lnSpc>
              <a:buNone/>
            </a:pPr>
            <a:endParaRPr lang="fr-FR" sz="2400" b="1" dirty="0">
              <a:solidFill>
                <a:srgbClr val="FF0000"/>
              </a:solidFill>
            </a:endParaRPr>
          </a:p>
          <a:p>
            <a:pPr marL="0" indent="0">
              <a:lnSpc>
                <a:spcPct val="120000"/>
              </a:lnSpc>
              <a:buNone/>
            </a:pPr>
            <a:endParaRPr lang="fr-FR" sz="2400" dirty="0"/>
          </a:p>
          <a:p>
            <a:pPr marL="0" indent="0">
              <a:lnSpc>
                <a:spcPct val="120000"/>
              </a:lnSpc>
              <a:buNone/>
            </a:pPr>
            <a:endParaRPr lang="fr-FR" sz="2400" dirty="0"/>
          </a:p>
        </p:txBody>
      </p:sp>
      <p:cxnSp>
        <p:nvCxnSpPr>
          <p:cNvPr id="5" name="Connecteur droit avec flèche 4"/>
          <p:cNvCxnSpPr/>
          <p:nvPr/>
        </p:nvCxnSpPr>
        <p:spPr>
          <a:xfrm>
            <a:off x="1475656" y="1484784"/>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336704"/>
          </a:xfrm>
        </p:spPr>
        <p:txBody>
          <a:bodyPr>
            <a:normAutofit/>
          </a:bodyPr>
          <a:lstStyle/>
          <a:p>
            <a:pPr marL="0" indent="0">
              <a:buFont typeface="Wingdings" pitchFamily="2" charset="2"/>
              <a:buChar char="§"/>
            </a:pPr>
            <a:endParaRPr lang="fr-FR" sz="2400" dirty="0"/>
          </a:p>
          <a:p>
            <a:pPr marL="0" indent="0">
              <a:buFont typeface="Wingdings" pitchFamily="2" charset="2"/>
              <a:buChar char="§"/>
            </a:pPr>
            <a:r>
              <a:rPr lang="fr-FR" sz="2400" dirty="0"/>
              <a:t>Même nombre A de nucléons, un proton de moins un neutron de plus.</a:t>
            </a:r>
          </a:p>
          <a:p>
            <a:pPr marL="0" indent="0">
              <a:buNone/>
            </a:pPr>
            <a:endParaRPr lang="fr-FR" sz="2400" dirty="0"/>
          </a:p>
          <a:p>
            <a:pPr marL="0" indent="0">
              <a:buFont typeface="Wingdings" pitchFamily="2" charset="2"/>
              <a:buChar char="§"/>
            </a:pPr>
            <a:r>
              <a:rPr lang="fr-FR" sz="2400" dirty="0"/>
              <a:t>Concerne les éléments qui se trouvent </a:t>
            </a:r>
            <a:r>
              <a:rPr lang="fr-FR" sz="2400" b="1" dirty="0">
                <a:solidFill>
                  <a:srgbClr val="00B050"/>
                </a:solidFill>
              </a:rPr>
              <a:t>au dessous </a:t>
            </a:r>
            <a:r>
              <a:rPr lang="fr-FR" sz="2400" dirty="0"/>
              <a:t>de la zone de stabilité (</a:t>
            </a:r>
            <a:r>
              <a:rPr lang="fr-FR" sz="2400" b="1" dirty="0">
                <a:solidFill>
                  <a:srgbClr val="00B050"/>
                </a:solidFill>
              </a:rPr>
              <a:t>zone B</a:t>
            </a:r>
            <a:r>
              <a:rPr lang="fr-FR" sz="2400" dirty="0"/>
              <a:t>) et qui sont instables par </a:t>
            </a:r>
            <a:r>
              <a:rPr lang="fr-FR" sz="2400" b="1" dirty="0">
                <a:solidFill>
                  <a:srgbClr val="FF0000"/>
                </a:solidFill>
              </a:rPr>
              <a:t>excès de protons</a:t>
            </a:r>
            <a:r>
              <a:rPr lang="fr-FR" sz="2400" dirty="0"/>
              <a:t>.</a:t>
            </a:r>
          </a:p>
          <a:p>
            <a:pPr marL="0" indent="0">
              <a:buNone/>
            </a:pPr>
            <a:r>
              <a:rPr lang="fr-FR" sz="2400" dirty="0"/>
              <a:t>dans cette transformation : un proton se transforme en neutron</a:t>
            </a:r>
          </a:p>
          <a:p>
            <a:pPr marL="0" indent="0">
              <a:buFont typeface="Wingdings" pitchFamily="2" charset="2"/>
              <a:buChar char="§"/>
            </a:pPr>
            <a:endParaRPr lang="fr-FR" sz="2400" dirty="0"/>
          </a:p>
          <a:p>
            <a:pPr marL="0" indent="0">
              <a:buFont typeface="Wingdings" pitchFamily="2" charset="2"/>
              <a:buChar char="§"/>
            </a:pPr>
            <a:r>
              <a:rPr lang="fr-FR" sz="2400" b="1" i="1" dirty="0">
                <a:solidFill>
                  <a:schemeClr val="accent2">
                    <a:lumMod val="75000"/>
                  </a:schemeClr>
                </a:solidFill>
              </a:rPr>
              <a:t>L'électron ne  vient pas du nuage électronique mais est créé par le noyau instable, ce qui s'accompagne d'une profonde modification de ce noyau.</a:t>
            </a:r>
            <a:endParaRPr lang="fr-FR" sz="2400" dirty="0">
              <a:solidFill>
                <a:schemeClr val="accent2">
                  <a:lumMod val="75000"/>
                </a:schemeClr>
              </a:solidFill>
            </a:endParaRPr>
          </a:p>
          <a:p>
            <a:endParaRPr lang="fr-F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eur\Desktop\Nouveau dossier (2)\slide_22.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inistrateur\Desktop\Nouveau dossier (2)\Graph.jpg"/>
          <p:cNvPicPr>
            <a:picLocks noGrp="1" noChangeAspect="1" noChangeArrowheads="1"/>
          </p:cNvPicPr>
          <p:nvPr>
            <p:ph idx="1"/>
          </p:nvPr>
        </p:nvPicPr>
        <p:blipFill>
          <a:blip r:embed="rId2" cstate="print"/>
          <a:srcRect/>
          <a:stretch>
            <a:fillRect/>
          </a:stretch>
        </p:blipFill>
        <p:spPr bwMode="auto">
          <a:xfrm>
            <a:off x="251520" y="188640"/>
            <a:ext cx="8892480" cy="6408712"/>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eur\Desktop\Nouveau dossier (2)\segre-beta-plus.jpg"/>
          <p:cNvPicPr>
            <a:picLocks noGrp="1" noChangeAspect="1" noChangeArrowheads="1"/>
          </p:cNvPicPr>
          <p:nvPr>
            <p:ph idx="1"/>
          </p:nvPr>
        </p:nvPicPr>
        <p:blipFill>
          <a:blip r:embed="rId2" cstate="print"/>
          <a:srcRect/>
          <a:stretch>
            <a:fillRect/>
          </a:stretch>
        </p:blipFill>
        <p:spPr bwMode="auto">
          <a:xfrm>
            <a:off x="1397000" y="754062"/>
            <a:ext cx="6350000" cy="54229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eur\Desktop\Nouveau dossier (2)\radb.png"/>
          <p:cNvPicPr>
            <a:picLocks noGrp="1" noChangeAspect="1" noChangeArrowheads="1"/>
          </p:cNvPicPr>
          <p:nvPr>
            <p:ph idx="1"/>
          </p:nvPr>
        </p:nvPicPr>
        <p:blipFill>
          <a:blip r:embed="rId2" cstate="print"/>
          <a:srcRect/>
          <a:stretch>
            <a:fillRect/>
          </a:stretch>
        </p:blipFill>
        <p:spPr bwMode="auto">
          <a:xfrm>
            <a:off x="0" y="188640"/>
            <a:ext cx="9143999" cy="640871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eur\Desktop\Nouveau dossier (2)\Pouvoir_de_penetration.jpg"/>
          <p:cNvPicPr>
            <a:picLocks noGrp="1" noChangeAspect="1" noChangeArrowheads="1"/>
          </p:cNvPicPr>
          <p:nvPr>
            <p:ph idx="1"/>
          </p:nvPr>
        </p:nvPicPr>
        <p:blipFill>
          <a:blip r:embed="rId2" cstate="print"/>
          <a:srcRect/>
          <a:stretch>
            <a:fillRect/>
          </a:stretch>
        </p:blipFill>
        <p:spPr bwMode="auto">
          <a:xfrm>
            <a:off x="323528" y="404664"/>
            <a:ext cx="8820472" cy="6192688"/>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eur\Desktop\Nouveau dossier (2)\maxresdefault.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408712"/>
          </a:xfrm>
        </p:spPr>
        <p:txBody>
          <a:bodyPr>
            <a:normAutofit/>
          </a:bodyPr>
          <a:lstStyle/>
          <a:p>
            <a:pPr>
              <a:buNone/>
            </a:pPr>
            <a:r>
              <a:rPr lang="fr-FR" sz="2400" u="sng" dirty="0"/>
              <a:t>4- émission </a:t>
            </a:r>
            <a:r>
              <a:rPr lang="el-GR" sz="2400" u="sng" dirty="0"/>
              <a:t>γ</a:t>
            </a:r>
            <a:r>
              <a:rPr lang="fr-FR" sz="2400" u="sng" dirty="0"/>
              <a:t> : </a:t>
            </a:r>
            <a:r>
              <a:rPr lang="fr-FR" sz="2400" dirty="0"/>
              <a:t> (ou Désexcitation </a:t>
            </a:r>
            <a:r>
              <a:rPr lang="el-GR" sz="2400" dirty="0"/>
              <a:t>γ</a:t>
            </a:r>
            <a:r>
              <a:rPr lang="fr-FR" sz="2400" dirty="0"/>
              <a:t>)</a:t>
            </a:r>
          </a:p>
          <a:p>
            <a:pPr>
              <a:buNone/>
            </a:pPr>
            <a:endParaRPr lang="fr-FR" sz="2400" dirty="0"/>
          </a:p>
          <a:p>
            <a:pPr marL="0" indent="0">
              <a:lnSpc>
                <a:spcPct val="150000"/>
              </a:lnSpc>
              <a:buNone/>
            </a:pPr>
            <a:r>
              <a:rPr lang="fr-FR" sz="2400" dirty="0"/>
              <a:t>Le noyau fils est en général obtenu dans un état excité (niveau d'énergie élevé), il est noté Y*.</a:t>
            </a:r>
          </a:p>
          <a:p>
            <a:pPr marL="0" indent="0">
              <a:lnSpc>
                <a:spcPct val="150000"/>
              </a:lnSpc>
              <a:buNone/>
            </a:pPr>
            <a:r>
              <a:rPr lang="fr-FR" sz="2400" dirty="0"/>
              <a:t>Cet état est instable, le noyau se désexcite en évacuant cette énergie excédentaire, en émettant un rayonnement électromagnétique γ ( particules très énergétiques appelées photons ). </a:t>
            </a:r>
            <a:br>
              <a:rPr lang="fr-FR" sz="2400" dirty="0"/>
            </a:br>
            <a:r>
              <a:rPr lang="fr-FR" sz="2400" dirty="0"/>
              <a:t>Equation d'une émission  γ : </a:t>
            </a:r>
          </a:p>
          <a:p>
            <a:pPr marL="0" indent="0">
              <a:lnSpc>
                <a:spcPct val="150000"/>
              </a:lnSpc>
              <a:buNone/>
            </a:pPr>
            <a:r>
              <a:rPr lang="fr-FR" sz="2400" dirty="0"/>
              <a:t>                                                              Y</a:t>
            </a:r>
            <a:r>
              <a:rPr lang="fr-FR" sz="2400" baseline="30000" dirty="0"/>
              <a:t>*</a:t>
            </a:r>
            <a:r>
              <a:rPr lang="fr-FR" sz="2400" dirty="0"/>
              <a:t>→</a:t>
            </a:r>
            <a:r>
              <a:rPr lang="fr-FR" sz="2400" b="1" dirty="0"/>
              <a:t> </a:t>
            </a:r>
            <a:r>
              <a:rPr lang="fr-FR" sz="2400" dirty="0"/>
              <a:t>Y + </a:t>
            </a:r>
            <a:r>
              <a:rPr lang="fr-FR" sz="2400" b="1" dirty="0">
                <a:solidFill>
                  <a:srgbClr val="FF0000"/>
                </a:solidFill>
              </a:rPr>
              <a:t>γ</a:t>
            </a:r>
            <a:r>
              <a:rPr lang="el-GR" sz="2400" b="1" dirty="0">
                <a:solidFill>
                  <a:srgbClr val="FF0000"/>
                </a:solidFill>
              </a:rPr>
              <a:t> </a:t>
            </a:r>
          </a:p>
          <a:p>
            <a:pPr>
              <a:buNone/>
            </a:pPr>
            <a:endParaRPr lang="fr-FR" sz="2400" u="sng" dirty="0"/>
          </a:p>
          <a:p>
            <a:pPr>
              <a:buNone/>
            </a:pPr>
            <a:endParaRPr lang="fr-FR" sz="2400" u="sng"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a:bodyPr>
          <a:lstStyle/>
          <a:p>
            <a:pPr marL="0" indent="0">
              <a:buFont typeface="Wingdings" pitchFamily="2" charset="2"/>
              <a:buChar char="§"/>
            </a:pPr>
            <a:r>
              <a:rPr lang="fr-FR" sz="2400" dirty="0"/>
              <a:t>Possèdent un très grand pouvoir de pénétration.</a:t>
            </a:r>
          </a:p>
          <a:p>
            <a:pPr marL="0" indent="0">
              <a:lnSpc>
                <a:spcPct val="150000"/>
              </a:lnSpc>
              <a:buFont typeface="Wingdings" pitchFamily="2" charset="2"/>
              <a:buChar char="§"/>
            </a:pPr>
            <a:r>
              <a:rPr lang="fr-FR" sz="2400" dirty="0"/>
              <a:t>Sont arrêtés par une forte épaisseur de béton ou de plomb.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eur\Desktop\Nouveau dossier (2)\alpha.jpg"/>
          <p:cNvPicPr>
            <a:picLocks noGrp="1" noChangeAspect="1" noChangeArrowheads="1"/>
          </p:cNvPicPr>
          <p:nvPr>
            <p:ph sz="half" idx="1"/>
          </p:nvPr>
        </p:nvPicPr>
        <p:blipFill>
          <a:blip r:embed="rId2" cstate="print"/>
          <a:srcRect/>
          <a:stretch>
            <a:fillRect/>
          </a:stretch>
        </p:blipFill>
        <p:spPr bwMode="auto">
          <a:xfrm>
            <a:off x="0" y="0"/>
            <a:ext cx="4427984" cy="6858000"/>
          </a:xfrm>
          <a:prstGeom prst="rect">
            <a:avLst/>
          </a:prstGeom>
          <a:noFill/>
        </p:spPr>
      </p:pic>
      <p:pic>
        <p:nvPicPr>
          <p:cNvPr id="69634" name="Picture 2" descr="C:\Users\Administrateur\Desktop\Nouveau dossier (2)\betam.jpg"/>
          <p:cNvPicPr>
            <a:picLocks noGrp="1" noChangeAspect="1" noChangeArrowheads="1"/>
          </p:cNvPicPr>
          <p:nvPr>
            <p:ph sz="half" idx="2"/>
          </p:nvPr>
        </p:nvPicPr>
        <p:blipFill>
          <a:blip r:embed="rId3" cstate="print"/>
          <a:srcRect/>
          <a:stretch>
            <a:fillRect/>
          </a:stretch>
        </p:blipFill>
        <p:spPr bwMode="auto">
          <a:xfrm>
            <a:off x="4644008" y="0"/>
            <a:ext cx="4392488"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048672"/>
          </a:xfrm>
        </p:spPr>
        <p:txBody>
          <a:bodyPr/>
          <a:lstStyle/>
          <a:p>
            <a:pPr>
              <a:lnSpc>
                <a:spcPct val="150000"/>
              </a:lnSpc>
            </a:pPr>
            <a:r>
              <a:rPr lang="fr-FR" sz="2400" dirty="0"/>
              <a:t>En médecine, la radioactivité est utilisée à des fins </a:t>
            </a:r>
            <a:r>
              <a:rPr lang="fr-FR" sz="2400" b="1" u="sng" dirty="0">
                <a:solidFill>
                  <a:srgbClr val="00B050"/>
                </a:solidFill>
              </a:rPr>
              <a:t>diagnostiques</a:t>
            </a:r>
            <a:r>
              <a:rPr lang="fr-FR" sz="2400" dirty="0"/>
              <a:t>, in vivo et in vitro, ainsi que </a:t>
            </a:r>
            <a:r>
              <a:rPr lang="fr-FR" sz="2400" b="1" u="sng" dirty="0">
                <a:solidFill>
                  <a:srgbClr val="00B050"/>
                </a:solidFill>
              </a:rPr>
              <a:t>thérapeutiques </a:t>
            </a:r>
            <a:r>
              <a:rPr lang="fr-FR" sz="2400" dirty="0"/>
              <a:t>( </a:t>
            </a:r>
            <a:r>
              <a:rPr lang="fr-FR" sz="2400" dirty="0" err="1"/>
              <a:t>exp</a:t>
            </a:r>
            <a:r>
              <a:rPr lang="fr-FR" sz="2400" dirty="0"/>
              <a:t>: utilisation de traceurs radioactifs pour les diagnostics, traitement des cancers).</a:t>
            </a:r>
          </a:p>
          <a:p>
            <a:pPr>
              <a:buNone/>
            </a:pP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eur\Desktop\Nouveau dossier (2)\slide_6.jpg"/>
          <p:cNvPicPr>
            <a:picLocks noGrp="1" noChangeAspect="1" noChangeArrowheads="1"/>
          </p:cNvPicPr>
          <p:nvPr>
            <p:ph idx="1"/>
          </p:nvPr>
        </p:nvPicPr>
        <p:blipFill>
          <a:blip r:embed="rId2" cstate="print"/>
          <a:srcRect/>
          <a:stretch>
            <a:fillRect/>
          </a:stretch>
        </p:blipFill>
        <p:spPr bwMode="auto">
          <a:xfrm>
            <a:off x="179512" y="116632"/>
            <a:ext cx="8964488" cy="655272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9144000" cy="6336704"/>
          </a:xfrm>
        </p:spPr>
        <p:txBody>
          <a:bodyPr>
            <a:normAutofit/>
          </a:bodyPr>
          <a:lstStyle/>
          <a:p>
            <a:pPr>
              <a:buNone/>
            </a:pPr>
            <a:r>
              <a:rPr lang="fr-FR" sz="2400" u="sng" dirty="0"/>
              <a:t>5- capture électronique:</a:t>
            </a:r>
          </a:p>
          <a:p>
            <a:pPr>
              <a:buNone/>
            </a:pPr>
            <a:endParaRPr lang="fr-FR" sz="2400" dirty="0"/>
          </a:p>
          <a:p>
            <a:pPr marL="0" indent="0">
              <a:lnSpc>
                <a:spcPct val="150000"/>
              </a:lnSpc>
              <a:buNone/>
            </a:pPr>
            <a:r>
              <a:rPr lang="fr-FR" sz="2400" dirty="0"/>
              <a:t>C’est la capture </a:t>
            </a:r>
            <a:r>
              <a:rPr lang="fr-FR" sz="2400" b="1" dirty="0">
                <a:solidFill>
                  <a:srgbClr val="FF0000"/>
                </a:solidFill>
              </a:rPr>
              <a:t>d’un électron </a:t>
            </a:r>
            <a:r>
              <a:rPr lang="fr-FR" sz="2400" dirty="0"/>
              <a:t>d’une couche profonde K ou L par le noyau, au sein duquel il se combine à un proton pour donner un neutron.</a:t>
            </a:r>
          </a:p>
          <a:p>
            <a:pPr marL="0" indent="0">
              <a:lnSpc>
                <a:spcPct val="150000"/>
              </a:lnSpc>
              <a:buNone/>
            </a:pPr>
            <a:r>
              <a:rPr lang="fr-FR" sz="2400" dirty="0"/>
              <a:t>L’équation: </a:t>
            </a:r>
          </a:p>
          <a:p>
            <a:pPr marL="0" indent="0">
              <a:lnSpc>
                <a:spcPct val="150000"/>
              </a:lnSpc>
              <a:buNone/>
            </a:pPr>
            <a:r>
              <a:rPr lang="fr-FR" sz="2400" dirty="0"/>
              <a:t>                                         +                                                          +</a:t>
            </a:r>
          </a:p>
          <a:p>
            <a:pPr marL="0" indent="0">
              <a:lnSpc>
                <a:spcPct val="150000"/>
              </a:lnSpc>
              <a:buNone/>
            </a:pPr>
            <a:endParaRPr lang="fr-FR" sz="2400" dirty="0"/>
          </a:p>
          <a:p>
            <a:pPr marL="0" indent="0">
              <a:lnSpc>
                <a:spcPct val="150000"/>
              </a:lnSpc>
              <a:buNone/>
            </a:pPr>
            <a:r>
              <a:rPr lang="fr-FR" sz="2400" dirty="0"/>
              <a:t>                                         +                                                          +</a:t>
            </a:r>
          </a:p>
          <a:p>
            <a:pPr marL="0" indent="0">
              <a:lnSpc>
                <a:spcPct val="150000"/>
              </a:lnSpc>
              <a:buNone/>
            </a:pPr>
            <a:r>
              <a:rPr lang="fr-FR" sz="2400" dirty="0"/>
              <a:t>                         </a:t>
            </a: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2150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0" y="3645024"/>
            <a:ext cx="371475" cy="438150"/>
          </a:xfrm>
          <a:prstGeom prst="rect">
            <a:avLst/>
          </a:prstGeom>
          <a:noFill/>
        </p:spPr>
      </p:pic>
      <p:sp>
        <p:nvSpPr>
          <p:cNvPr id="21507" name="Rectangle 3"/>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cxnSp>
        <p:nvCxnSpPr>
          <p:cNvPr id="6" name="Connecteur droit avec flèche 5"/>
          <p:cNvCxnSpPr/>
          <p:nvPr/>
        </p:nvCxnSpPr>
        <p:spPr>
          <a:xfrm>
            <a:off x="4139952" y="3789040"/>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0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2150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5856" y="3645024"/>
            <a:ext cx="476250" cy="447675"/>
          </a:xfrm>
          <a:prstGeom prst="rect">
            <a:avLst/>
          </a:prstGeom>
          <a:noFill/>
        </p:spPr>
      </p:pic>
      <p:sp>
        <p:nvSpPr>
          <p:cNvPr id="2151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21510"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2160" y="3573016"/>
            <a:ext cx="638175" cy="438150"/>
          </a:xfrm>
          <a:prstGeom prst="rect">
            <a:avLst/>
          </a:prstGeom>
          <a:noFill/>
        </p:spPr>
      </p:pic>
      <p:sp>
        <p:nvSpPr>
          <p:cNvPr id="21512" name="Rectangle 8"/>
          <p:cNvSpPr>
            <a:spLocks noChangeArrowheads="1"/>
          </p:cNvSpPr>
          <p:nvPr/>
        </p:nvSpPr>
        <p:spPr bwMode="auto">
          <a:xfrm>
            <a:off x="0" y="895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151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2151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96336" y="3573016"/>
            <a:ext cx="171450" cy="409575"/>
          </a:xfrm>
          <a:prstGeom prst="rect">
            <a:avLst/>
          </a:prstGeom>
          <a:noFill/>
        </p:spPr>
      </p:pic>
      <p:sp>
        <p:nvSpPr>
          <p:cNvPr id="21515" name="Rectangle 1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151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21516"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35696" y="4797152"/>
            <a:ext cx="523875" cy="428625"/>
          </a:xfrm>
          <a:prstGeom prst="rect">
            <a:avLst/>
          </a:prstGeom>
          <a:noFill/>
        </p:spPr>
      </p:pic>
      <p:sp>
        <p:nvSpPr>
          <p:cNvPr id="21518" name="Rectangle 14"/>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2152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dirty="0"/>
          </a:p>
        </p:txBody>
      </p:sp>
      <p:pic>
        <p:nvPicPr>
          <p:cNvPr id="21519"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084168" y="4725144"/>
            <a:ext cx="523875" cy="428625"/>
          </a:xfrm>
          <a:prstGeom prst="rect">
            <a:avLst/>
          </a:prstGeom>
          <a:noFill/>
        </p:spPr>
      </p:pic>
      <p:sp>
        <p:nvSpPr>
          <p:cNvPr id="21521" name="Rectangle 17"/>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cxnSp>
        <p:nvCxnSpPr>
          <p:cNvPr id="21" name="Connecteur droit avec flèche 20"/>
          <p:cNvCxnSpPr/>
          <p:nvPr/>
        </p:nvCxnSpPr>
        <p:spPr>
          <a:xfrm>
            <a:off x="4139952" y="5013176"/>
            <a:ext cx="158417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5856" y="4797152"/>
            <a:ext cx="476250" cy="447675"/>
          </a:xfrm>
          <a:prstGeom prst="rect">
            <a:avLst/>
          </a:prstGeom>
          <a:noFill/>
        </p:spPr>
      </p:pic>
      <p:pic>
        <p:nvPicPr>
          <p:cNvPr id="23"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96336" y="4725144"/>
            <a:ext cx="171450" cy="40957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856984" cy="6408712"/>
          </a:xfrm>
        </p:spPr>
        <p:txBody>
          <a:bodyPr>
            <a:normAutofit/>
          </a:bodyPr>
          <a:lstStyle/>
          <a:p>
            <a:pPr marL="0" indent="0">
              <a:lnSpc>
                <a:spcPct val="150000"/>
              </a:lnSpc>
              <a:buFont typeface="Wingdings" pitchFamily="2" charset="2"/>
              <a:buChar char="§"/>
            </a:pPr>
            <a:r>
              <a:rPr lang="fr-FR" sz="2400" dirty="0"/>
              <a:t>Concerne les éléments instables avec excès e protons (zone B)</a:t>
            </a:r>
          </a:p>
          <a:p>
            <a:pPr marL="0" indent="0">
              <a:lnSpc>
                <a:spcPct val="150000"/>
              </a:lnSpc>
              <a:buNone/>
            </a:pPr>
            <a:r>
              <a:rPr lang="fr-FR" sz="2400" dirty="0"/>
              <a:t>               -Eléments légers de la zone B = émission </a:t>
            </a:r>
          </a:p>
          <a:p>
            <a:pPr marL="0" indent="0">
              <a:lnSpc>
                <a:spcPct val="150000"/>
              </a:lnSpc>
              <a:buNone/>
            </a:pPr>
            <a:r>
              <a:rPr lang="fr-FR" sz="2400" dirty="0"/>
              <a:t>               -Eléments lourds de la zone B = capture électronique</a:t>
            </a:r>
          </a:p>
          <a:p>
            <a:pPr marL="0" indent="0">
              <a:lnSpc>
                <a:spcPct val="150000"/>
              </a:lnSpc>
              <a:buNone/>
            </a:pPr>
            <a:endParaRPr lang="fr-FR" sz="2400" dirty="0"/>
          </a:p>
          <a:p>
            <a:pPr marL="0" indent="0">
              <a:lnSpc>
                <a:spcPct val="150000"/>
              </a:lnSpc>
              <a:buFont typeface="Wingdings" pitchFamily="2" charset="2"/>
              <a:buChar char="§"/>
            </a:pPr>
            <a:r>
              <a:rPr lang="fr-FR" sz="2400" dirty="0"/>
              <a:t>La capture électronique peut aboutir à des nuclides radioactifs excités qui retournent à l’état fondamental par émission </a:t>
            </a:r>
            <a:r>
              <a:rPr lang="el-GR" sz="2400" dirty="0"/>
              <a:t>γ</a:t>
            </a:r>
            <a:endParaRPr lang="fr-FR" sz="2400" dirty="0"/>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44208" y="1052736"/>
            <a:ext cx="371475" cy="40957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Administrateur\Desktop\Nouveau dossier (2)\slide_5.jpg"/>
          <p:cNvPicPr>
            <a:picLocks noGrp="1" noChangeAspect="1" noChangeArrowheads="1"/>
          </p:cNvPicPr>
          <p:nvPr>
            <p:ph idx="1"/>
          </p:nvPr>
        </p:nvPicPr>
        <p:blipFill>
          <a:blip r:embed="rId2" cstate="print"/>
          <a:srcRect/>
          <a:stretch>
            <a:fillRect/>
          </a:stretch>
        </p:blipFill>
        <p:spPr bwMode="auto">
          <a:xfrm>
            <a:off x="323528" y="332656"/>
            <a:ext cx="8208911" cy="626469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dministrateur\Desktop\Nouveau dossier (2)\slide_14.jpg"/>
          <p:cNvPicPr>
            <a:picLocks noGrp="1" noChangeAspect="1" noChangeArrowheads="1"/>
          </p:cNvPicPr>
          <p:nvPr>
            <p:ph idx="1"/>
          </p:nvPr>
        </p:nvPicPr>
        <p:blipFill>
          <a:blip r:embed="rId2" cstate="print"/>
          <a:srcRect/>
          <a:stretch>
            <a:fillRect/>
          </a:stretch>
        </p:blipFill>
        <p:spPr bwMode="auto">
          <a:xfrm>
            <a:off x="395536" y="116632"/>
            <a:ext cx="8280919" cy="640871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564904"/>
            <a:ext cx="8229600" cy="1143000"/>
          </a:xfrm>
        </p:spPr>
        <p:txBody>
          <a:bodyPr>
            <a:normAutofit/>
          </a:bodyPr>
          <a:lstStyle/>
          <a:p>
            <a:r>
              <a:rPr lang="fr-FR" sz="5400" dirty="0"/>
              <a:t>MERCI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36912"/>
            <a:ext cx="8229600" cy="1143000"/>
          </a:xfrm>
        </p:spPr>
        <p:txBody>
          <a:bodyPr>
            <a:normAutofit fontScale="90000"/>
          </a:bodyPr>
          <a:lstStyle/>
          <a:p>
            <a:r>
              <a:rPr lang="fr-FR" dirty="0"/>
              <a:t/>
            </a:r>
            <a:br>
              <a:rPr lang="fr-FR" dirty="0"/>
            </a:br>
            <a:r>
              <a:rPr lang="fr-FR" sz="4900" b="1" dirty="0">
                <a:solidFill>
                  <a:srgbClr val="FF0000"/>
                </a:solidFill>
              </a:rPr>
              <a:t>II  .   STRUCTURE DU NOYAU, FAMILLES NUCLEAIRES :</a:t>
            </a:r>
            <a:r>
              <a:rPr lang="fr-FR" dirty="0"/>
              <a:t/>
            </a:r>
            <a:br>
              <a:rPr lang="fr-FR" dirty="0"/>
            </a:b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6192688"/>
          </a:xfrm>
        </p:spPr>
        <p:txBody>
          <a:bodyPr>
            <a:normAutofit/>
          </a:bodyPr>
          <a:lstStyle/>
          <a:p>
            <a:pPr>
              <a:buNone/>
            </a:pPr>
            <a:endParaRPr lang="fr-FR" sz="2400" dirty="0"/>
          </a:p>
          <a:p>
            <a:r>
              <a:rPr lang="fr-FR" sz="2400" dirty="0"/>
              <a:t>Les noyaux des atomes sont constitués de nucléons :</a:t>
            </a:r>
          </a:p>
          <a:p>
            <a:pPr>
              <a:buNone/>
            </a:pPr>
            <a:r>
              <a:rPr lang="fr-FR" sz="2400" dirty="0"/>
              <a:t>                - protons : charge positive</a:t>
            </a:r>
          </a:p>
          <a:p>
            <a:pPr>
              <a:buNone/>
            </a:pPr>
            <a:r>
              <a:rPr lang="fr-FR" sz="2400" dirty="0"/>
              <a:t>                - neutrons : électriquement neutres</a:t>
            </a:r>
          </a:p>
          <a:p>
            <a:pPr>
              <a:buNone/>
            </a:pPr>
            <a:endParaRPr lang="fr-FR" sz="2400" dirty="0"/>
          </a:p>
          <a:p>
            <a:pPr marL="358775" indent="-358775"/>
            <a:r>
              <a:rPr lang="fr-FR" sz="2400" dirty="0"/>
              <a:t>Un noyau atomique ou nuclide est caractérisé par: </a:t>
            </a:r>
          </a:p>
          <a:p>
            <a:pPr marL="0" indent="0">
              <a:buNone/>
            </a:pPr>
            <a:r>
              <a:rPr lang="fr-FR" sz="2400" dirty="0"/>
              <a:t>                 Le nombre de masse </a:t>
            </a:r>
            <a:r>
              <a:rPr lang="fr-FR" sz="2400" b="1" dirty="0">
                <a:solidFill>
                  <a:srgbClr val="FF0000"/>
                </a:solidFill>
              </a:rPr>
              <a:t>A</a:t>
            </a:r>
            <a:r>
              <a:rPr lang="fr-FR" sz="2400" dirty="0"/>
              <a:t> : nombre total des nucléons</a:t>
            </a:r>
          </a:p>
          <a:p>
            <a:pPr marL="0" indent="0">
              <a:buNone/>
            </a:pPr>
            <a:r>
              <a:rPr lang="fr-FR" sz="2400" dirty="0"/>
              <a:t>                 Le numéro atomique </a:t>
            </a:r>
            <a:r>
              <a:rPr lang="fr-FR" sz="2400" b="1" dirty="0">
                <a:solidFill>
                  <a:srgbClr val="FF0000"/>
                </a:solidFill>
              </a:rPr>
              <a:t>Z</a:t>
            </a:r>
            <a:r>
              <a:rPr lang="fr-FR" sz="2400" dirty="0"/>
              <a:t> : nombre des protons</a:t>
            </a:r>
          </a:p>
          <a:p>
            <a:pPr marL="0" indent="0">
              <a:buNone/>
            </a:pPr>
            <a:r>
              <a:rPr lang="fr-FR" sz="2400" dirty="0"/>
              <a:t>                 Le nombre de neutrons </a:t>
            </a:r>
            <a:r>
              <a:rPr lang="fr-FR" sz="2400" b="1" dirty="0">
                <a:solidFill>
                  <a:srgbClr val="FF0000"/>
                </a:solidFill>
              </a:rPr>
              <a:t>N </a:t>
            </a:r>
            <a:r>
              <a:rPr lang="fr-FR" sz="2400" dirty="0"/>
              <a:t>:   = A - Z</a:t>
            </a:r>
          </a:p>
          <a:p>
            <a:pPr marL="0" indent="0">
              <a:buNone/>
            </a:pPr>
            <a:endParaRPr lang="fr-FR" sz="2400" dirty="0"/>
          </a:p>
          <a:p>
            <a:pPr marL="0" indent="0">
              <a:buNone/>
            </a:pPr>
            <a:r>
              <a:rPr lang="fr-FR" sz="2400" dirty="0"/>
              <a:t>le nombre d’électrons nécessaires à la neutralité électrique de l’atome est égal à 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264696"/>
          </a:xfrm>
        </p:spPr>
        <p:txBody>
          <a:bodyPr>
            <a:normAutofit/>
          </a:bodyPr>
          <a:lstStyle/>
          <a:p>
            <a:r>
              <a:rPr lang="fr-FR" sz="2400" dirty="0"/>
              <a:t>X : symbole chimique d’un atome de numéro atomique Z et de nombre de masse A, on note :   </a:t>
            </a:r>
          </a:p>
          <a:p>
            <a:endParaRPr lang="fr-FR" sz="2400" dirty="0"/>
          </a:p>
          <a:p>
            <a:pPr>
              <a:buNone/>
            </a:pPr>
            <a:r>
              <a:rPr lang="fr-FR" sz="2400" dirty="0"/>
              <a:t>                                   ou     </a:t>
            </a:r>
          </a:p>
        </p:txBody>
      </p:sp>
      <p:pic>
        <p:nvPicPr>
          <p:cNvPr id="4"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19672" y="1484784"/>
            <a:ext cx="542925" cy="638175"/>
          </a:xfrm>
          <a:prstGeom prst="rect">
            <a:avLst/>
          </a:prstGeom>
          <a:noFill/>
        </p:spPr>
      </p:pic>
      <p:pic>
        <p:nvPicPr>
          <p:cNvPr id="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23928" y="1484784"/>
            <a:ext cx="628650" cy="685800"/>
          </a:xfrm>
          <a:prstGeom prst="rect">
            <a:avLst/>
          </a:prstGeom>
          <a:noFill/>
        </p:spPr>
      </p:pic>
      <p:pic>
        <p:nvPicPr>
          <p:cNvPr id="6" name="Picture 2" descr="C:\Users\Administrateur\Desktop\5106 Symbole atomique.jpg"/>
          <p:cNvPicPr>
            <a:picLocks noChangeAspect="1" noChangeArrowheads="1"/>
          </p:cNvPicPr>
          <p:nvPr/>
        </p:nvPicPr>
        <p:blipFill>
          <a:blip r:embed="rId4" cstate="print"/>
          <a:srcRect/>
          <a:stretch>
            <a:fillRect/>
          </a:stretch>
        </p:blipFill>
        <p:spPr bwMode="auto">
          <a:xfrm>
            <a:off x="1043608" y="2204864"/>
            <a:ext cx="7056784" cy="417646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Administrateur\Desktop\main-qimg-da3abd37567ad5f37ee009eb6225c3bc.gif"/>
          <p:cNvPicPr>
            <a:picLocks noGrp="1" noChangeAspect="1" noChangeArrowheads="1"/>
          </p:cNvPicPr>
          <p:nvPr>
            <p:ph idx="1"/>
          </p:nvPr>
        </p:nvPicPr>
        <p:blipFill>
          <a:blip r:embed="rId2" cstate="print"/>
          <a:srcRect/>
          <a:stretch>
            <a:fillRect/>
          </a:stretch>
        </p:blipFill>
        <p:spPr bwMode="auto">
          <a:xfrm>
            <a:off x="395536" y="404664"/>
            <a:ext cx="8064896" cy="6264696"/>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1170</Words>
  <Application>Microsoft Office PowerPoint</Application>
  <PresentationFormat>Affichage à l'écran (4:3)</PresentationFormat>
  <Paragraphs>157</Paragraphs>
  <Slides>55</Slides>
  <Notes>0</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Thème Office</vt:lpstr>
      <vt:lpstr>RADIOACTIVITE</vt:lpstr>
      <vt:lpstr> I.    INTRODUCTION – DEFINITION  </vt:lpstr>
      <vt:lpstr>Diapositive 3</vt:lpstr>
      <vt:lpstr>Diapositive 4</vt:lpstr>
      <vt:lpstr>Diapositive 5</vt:lpstr>
      <vt:lpstr> II  .   STRUCTURE DU NOYAU, FAMILLES NUCLEAIRES : </vt:lpstr>
      <vt:lpstr>Diapositive 7</vt:lpstr>
      <vt:lpstr>Diapositive 8</vt:lpstr>
      <vt:lpstr>Diapositive 9</vt:lpstr>
      <vt:lpstr>Diapositive 10</vt:lpstr>
      <vt:lpstr>Diapositive 11</vt:lpstr>
      <vt:lpstr>Diapositive 12</vt:lpstr>
      <vt:lpstr>III .   STABILITE DES NOYAUX</vt:lpstr>
      <vt:lpstr>Diapositive 14</vt:lpstr>
      <vt:lpstr>Diapositive 15</vt:lpstr>
      <vt:lpstr> IV .  CINETIQUE   DES  TRANSFORMATIONS  RADIOACTIVES : </vt:lpstr>
      <vt:lpstr>Diapositive 17</vt:lpstr>
      <vt:lpstr>Diapositive 18</vt:lpstr>
      <vt:lpstr>Diapositive 19</vt:lpstr>
      <vt:lpstr>PRINCIPALES TRANSFORMATIONS RADIOACTIVES</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Administrateur</dc:creator>
  <cp:lastModifiedBy>ccf</cp:lastModifiedBy>
  <cp:revision>241</cp:revision>
  <dcterms:created xsi:type="dcterms:W3CDTF">2016-10-29T19:28:30Z</dcterms:created>
  <dcterms:modified xsi:type="dcterms:W3CDTF">2018-07-13T10:36:58Z</dcterms:modified>
</cp:coreProperties>
</file>