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96" r:id="rId5"/>
    <p:sldId id="259" r:id="rId6"/>
    <p:sldId id="287" r:id="rId7"/>
    <p:sldId id="260" r:id="rId8"/>
    <p:sldId id="261" r:id="rId9"/>
    <p:sldId id="262" r:id="rId10"/>
    <p:sldId id="263" r:id="rId11"/>
    <p:sldId id="286" r:id="rId12"/>
    <p:sldId id="288" r:id="rId13"/>
    <p:sldId id="289" r:id="rId14"/>
    <p:sldId id="264" r:id="rId15"/>
    <p:sldId id="290" r:id="rId16"/>
    <p:sldId id="291" r:id="rId17"/>
    <p:sldId id="298" r:id="rId18"/>
    <p:sldId id="292" r:id="rId19"/>
    <p:sldId id="299" r:id="rId20"/>
    <p:sldId id="293" r:id="rId21"/>
    <p:sldId id="269" r:id="rId22"/>
    <p:sldId id="295" r:id="rId23"/>
    <p:sldId id="300" r:id="rId24"/>
    <p:sldId id="294" r:id="rId25"/>
    <p:sldId id="271" r:id="rId26"/>
    <p:sldId id="272" r:id="rId27"/>
    <p:sldId id="302" r:id="rId28"/>
    <p:sldId id="303" r:id="rId29"/>
    <p:sldId id="273" r:id="rId30"/>
    <p:sldId id="274" r:id="rId31"/>
    <p:sldId id="285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03703-C3BF-4FFD-A8A8-0D0F898F944C}" type="datetimeFigureOut">
              <a:rPr lang="fr-FR" smtClean="0"/>
              <a:pPr/>
              <a:t>27/11/2016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E4B21-8FDE-459B-B66B-2575EE831D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4B21-8FDE-459B-B66B-2575EE831D5F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HYGIENE ET PROTECTION DANS L’EMPLOI DES RAYONNEMENTS IONISANTS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dirty="0" smtClean="0"/>
              <a:t>Les personnes professionnellement exposées aux RI sont: 4 groupes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Les radiologues, </a:t>
            </a:r>
            <a:r>
              <a:rPr lang="fr-FR" sz="2400" dirty="0" err="1" smtClean="0"/>
              <a:t>isotopistes</a:t>
            </a:r>
            <a:r>
              <a:rPr lang="fr-FR" sz="2400" dirty="0" smtClean="0"/>
              <a:t>, radiothérapeutes, mais aussi pneumologues, cardiologues, chirurgiens, dentistes.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Le personnel de l’industrie nucléaire.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Le personnel des centres de recherches nucléaires.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Les personnes qui utilisent les applications industrielles des RI ( </a:t>
            </a:r>
            <a:r>
              <a:rPr lang="fr-FR" sz="2400" dirty="0" err="1" smtClean="0"/>
              <a:t>exp</a:t>
            </a:r>
            <a:r>
              <a:rPr lang="fr-FR" sz="2400" dirty="0" smtClean="0"/>
              <a:t> : de stérilisation).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D’autres professions comme les cosmonautes.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III/ PRINCIPES GENERAUX DE LA RADIOPROTECTION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7500" lnSpcReduction="20000"/>
          </a:bodyPr>
          <a:lstStyle/>
          <a:p>
            <a:pPr marL="0" indent="531813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b="1" dirty="0" smtClean="0"/>
              <a:t>Les normes de protection contre les RI sont établies par la CIPR (commission internationale de protection radiologique).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ces normes ont pour but de protéger la population en général et les personnes qui utilisent les RI dans le cadre de leur profession.</a:t>
            </a:r>
          </a:p>
          <a:p>
            <a:pPr marL="0" indent="531813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b="1" dirty="0" smtClean="0"/>
              <a:t>On distingue 3 groupes auxquels sont appliquées des dispositions réglementaires différentes:</a:t>
            </a:r>
          </a:p>
          <a:p>
            <a:pPr marL="173038" indent="358775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b="1" dirty="0" smtClean="0">
                <a:solidFill>
                  <a:srgbClr val="0070C0"/>
                </a:solidFill>
              </a:rPr>
              <a:t>DATR</a:t>
            </a:r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0070C0"/>
                </a:solidFill>
              </a:rPr>
              <a:t>(personnes directement affectées à des travaux utilisant des</a:t>
            </a:r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0070C0"/>
                </a:solidFill>
              </a:rPr>
              <a:t>RI): </a:t>
            </a:r>
            <a:r>
              <a:rPr lang="fr-FR" sz="2400" b="1" u="sng" dirty="0" smtClean="0">
                <a:solidFill>
                  <a:srgbClr val="0070C0"/>
                </a:solidFill>
              </a:rPr>
              <a:t>catégorie A</a:t>
            </a:r>
          </a:p>
          <a:p>
            <a:pPr marL="173038" indent="358775">
              <a:lnSpc>
                <a:spcPct val="150000"/>
              </a:lnSpc>
              <a:buNone/>
            </a:pPr>
            <a:r>
              <a:rPr lang="fr-FR" sz="2400" dirty="0" smtClean="0"/>
              <a:t>Exemple:</a:t>
            </a:r>
            <a:r>
              <a:rPr lang="fr-FR" sz="2400" b="1" dirty="0" smtClean="0"/>
              <a:t> les manipulateurs de médecine nucléaire</a:t>
            </a:r>
            <a:r>
              <a:rPr lang="fr-FR" sz="2400" dirty="0" smtClean="0"/>
              <a:t>.</a:t>
            </a:r>
          </a:p>
          <a:p>
            <a:pPr marL="173038" indent="358775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b="1" dirty="0" smtClean="0">
                <a:solidFill>
                  <a:srgbClr val="0070C0"/>
                </a:solidFill>
              </a:rPr>
              <a:t>NDATR</a:t>
            </a:r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0070C0"/>
                </a:solidFill>
              </a:rPr>
              <a:t>(personnes exposées mais non directement affectées à des travaux utilisant des RI): </a:t>
            </a:r>
            <a:r>
              <a:rPr lang="fr-FR" sz="2400" b="1" u="sng" dirty="0" smtClean="0">
                <a:solidFill>
                  <a:srgbClr val="0070C0"/>
                </a:solidFill>
              </a:rPr>
              <a:t>catégorie B</a:t>
            </a:r>
          </a:p>
          <a:p>
            <a:pPr marL="173038" indent="358775">
              <a:lnSpc>
                <a:spcPct val="150000"/>
              </a:lnSpc>
              <a:buNone/>
            </a:pPr>
            <a:r>
              <a:rPr lang="fr-FR" sz="2400" dirty="0" smtClean="0"/>
              <a:t>Exemple: </a:t>
            </a:r>
            <a:r>
              <a:rPr lang="fr-FR" sz="2400" b="1" dirty="0" smtClean="0"/>
              <a:t>les secrétaires d’un service de médecine nucléaire</a:t>
            </a:r>
            <a:r>
              <a:rPr lang="fr-FR" sz="2400" dirty="0" smtClean="0"/>
              <a:t>.</a:t>
            </a:r>
          </a:p>
          <a:p>
            <a:pPr marL="173038" indent="358775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b="1" dirty="0" smtClean="0">
                <a:solidFill>
                  <a:srgbClr val="0070C0"/>
                </a:solidFill>
              </a:rPr>
              <a:t>Le public: </a:t>
            </a:r>
            <a:r>
              <a:rPr lang="fr-FR" sz="2400" dirty="0" smtClean="0"/>
              <a:t>théoriquement non exposé.</a:t>
            </a:r>
          </a:p>
          <a:p>
            <a:pPr marL="0" indent="531813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dirty="0" smtClean="0"/>
              <a:t>Les locaux où il est possible de subir une irradiation supérieure à </a:t>
            </a:r>
            <a:r>
              <a:rPr lang="fr-FR" sz="2400" b="1" dirty="0" smtClean="0">
                <a:solidFill>
                  <a:srgbClr val="FF0000"/>
                </a:solidFill>
              </a:rPr>
              <a:t>15 </a:t>
            </a:r>
            <a:r>
              <a:rPr lang="fr-FR" sz="2400" b="1" dirty="0" err="1" smtClean="0">
                <a:solidFill>
                  <a:srgbClr val="FF0000"/>
                </a:solidFill>
              </a:rPr>
              <a:t>mSv</a:t>
            </a:r>
            <a:r>
              <a:rPr lang="fr-FR" sz="2400" b="1" dirty="0" smtClean="0">
                <a:solidFill>
                  <a:srgbClr val="FF0000"/>
                </a:solidFill>
              </a:rPr>
              <a:t>/an</a:t>
            </a:r>
            <a:r>
              <a:rPr lang="fr-FR" sz="2400" dirty="0" smtClean="0"/>
              <a:t> sont classés en zone dite « </a:t>
            </a:r>
            <a:r>
              <a:rPr lang="fr-FR" sz="2400" b="1" dirty="0" smtClean="0">
                <a:solidFill>
                  <a:srgbClr val="FF0000"/>
                </a:solidFill>
              </a:rPr>
              <a:t>contrôlée</a:t>
            </a:r>
            <a:r>
              <a:rPr lang="fr-FR" sz="2400" dirty="0" smtClean="0"/>
              <a:t> » et signalés par un </a:t>
            </a:r>
            <a:r>
              <a:rPr lang="fr-FR" sz="2400" b="1" dirty="0" smtClean="0">
                <a:solidFill>
                  <a:srgbClr val="FF0000"/>
                </a:solidFill>
              </a:rPr>
              <a:t>badge</a:t>
            </a:r>
            <a:r>
              <a:rPr lang="fr-FR" sz="24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  <a:p>
            <a:pPr marL="0" indent="0">
              <a:lnSpc>
                <a:spcPct val="150000"/>
              </a:lnSpc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80720"/>
          </a:xfrm>
        </p:spPr>
        <p:txBody>
          <a:bodyPr>
            <a:normAutofit/>
          </a:bodyPr>
          <a:lstStyle/>
          <a:p>
            <a:pPr marL="0" indent="531813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b="1" dirty="0" smtClean="0"/>
              <a:t>Les 3 principes suivants ont été adoptés:</a:t>
            </a:r>
          </a:p>
          <a:p>
            <a:pPr marL="173038" indent="358775">
              <a:lnSpc>
                <a:spcPct val="150000"/>
              </a:lnSpc>
            </a:pPr>
            <a:r>
              <a:rPr lang="fr-FR" sz="2400" dirty="0" smtClean="0"/>
              <a:t>Toute irradiation, si faible soit-elle doit être justifiée par les avantages recueillis par la collectivité ou par la personne qui reçoit l’irradiation.</a:t>
            </a:r>
          </a:p>
          <a:p>
            <a:pPr marL="173038" indent="358775">
              <a:lnSpc>
                <a:spcPct val="150000"/>
              </a:lnSpc>
            </a:pPr>
            <a:r>
              <a:rPr lang="fr-FR" sz="2400" dirty="0" smtClean="0"/>
              <a:t>La protection doit être optimisée, le nombre de personnes exposées et les doses réduits autant qu’il est raisonnable ( principe ALARA: as </a:t>
            </a:r>
            <a:r>
              <a:rPr lang="fr-FR" sz="2400" dirty="0" err="1" smtClean="0"/>
              <a:t>low</a:t>
            </a:r>
            <a:r>
              <a:rPr lang="fr-FR" sz="2400" dirty="0" smtClean="0"/>
              <a:t> as </a:t>
            </a:r>
            <a:r>
              <a:rPr lang="fr-FR" sz="2400" dirty="0" err="1" smtClean="0"/>
              <a:t>reasonably</a:t>
            </a:r>
            <a:r>
              <a:rPr lang="fr-FR" sz="2400" dirty="0" smtClean="0"/>
              <a:t> </a:t>
            </a:r>
            <a:r>
              <a:rPr lang="fr-FR" sz="2400" dirty="0" err="1" smtClean="0"/>
              <a:t>achievable</a:t>
            </a:r>
            <a:r>
              <a:rPr lang="fr-FR" sz="2400" dirty="0" smtClean="0"/>
              <a:t>) techniquement et financièrement.</a:t>
            </a:r>
          </a:p>
          <a:p>
            <a:pPr marL="173038" indent="358775">
              <a:lnSpc>
                <a:spcPct val="150000"/>
              </a:lnSpc>
            </a:pPr>
            <a:r>
              <a:rPr lang="fr-FR" sz="2400" dirty="0" smtClean="0"/>
              <a:t>Les expositions professionnelles doivent faire l’objet de limites préétablies et respecter ces limites.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400" b="1" dirty="0" smtClean="0"/>
              <a:t>Pour les effets non aléatoires (déterministes):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Maintenir l’irradiation au dessous du seuil de sécurité (valeur D0 pour laquelle ce type d’effet n’a jamais été observé.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b="1" dirty="0" smtClean="0"/>
              <a:t>Pour les effets aléatoires (stochastiques):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La CIPR a admis 2 hypothèses: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/>
              <a:t>L’absence de seuil de sécurité: même si la dose est très faible → risque d’apparition de l’effet aléatoire.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/>
              <a:t>La probabilité d’apparition des effets aléatoires est proportionnelle à la dose cumulée reçue par un individu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→ une protection absolue contre les effets aléatoires n’est pas possible et le risque existe toujours.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IV/ MISE EN ŒUVRE DES PRINCIPES DE RADIOPROTECTION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0871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-Doit être assurée par une personne compétente, responsable et spécialement formée.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-Contrôle du personnel, des locaux et des sources de RI.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-Insister sur l’importance de la formation du personnel et d’une « culture de radioprotection ».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b="1" u="sng" dirty="0" smtClean="0">
                <a:solidFill>
                  <a:srgbClr val="00B050"/>
                </a:solidFill>
              </a:rPr>
              <a:t>1- mesures réglementaires: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b="1" dirty="0" smtClean="0"/>
          </a:p>
          <a:p>
            <a:pPr marL="0" indent="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70C0"/>
                </a:solidFill>
              </a:rPr>
              <a:t>Des limites réglementaires d’exposition </a:t>
            </a:r>
            <a:r>
              <a:rPr lang="fr-FR" sz="2400" dirty="0" smtClean="0"/>
              <a:t>externe et interne ont été établies pour les catégories A et B.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  <a:p>
            <a:pPr marL="0" indent="0">
              <a:lnSpc>
                <a:spcPct val="150000"/>
              </a:lnSpc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eur\Desktop\protection RI images\images (13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8072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70C0"/>
                </a:solidFill>
              </a:rPr>
              <a:t>Contrôle du personnel, des locaux et des produits radioactifs: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FFC000"/>
                </a:solidFill>
              </a:rPr>
              <a:t>personnel: 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Le port d’un dosimètre individuel adapté au type de rayonnement est obligatoire, il est contrôlé tous les mois.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Comptages réguliers nécessaires : thyroïde pour l’iode radioactif, contrôle radio-toxicologique des urines, comptage de la radioactivité dans l’ensemble du corps ( sources non scellées).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Dosimètre de poignet (sources scellées – curiethérapie)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Examen médical complet + FNS : tous les 6 mois.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Toutes ces données sont archivées dans un dossier médical individuel géré par le service de médecine du travail.</a:t>
            </a:r>
          </a:p>
          <a:p>
            <a:pPr>
              <a:lnSpc>
                <a:spcPct val="150000"/>
              </a:lnSpc>
              <a:buNone/>
            </a:pPr>
            <a:endParaRPr lang="fr-FR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fr-FR" sz="2400" b="1" dirty="0" smtClean="0"/>
          </a:p>
          <a:p>
            <a:pPr>
              <a:lnSpc>
                <a:spcPct val="150000"/>
              </a:lnSpc>
              <a:buNone/>
            </a:pPr>
            <a:endParaRPr lang="fr-FR" sz="2400" b="1" dirty="0" smtClean="0"/>
          </a:p>
          <a:p>
            <a:pPr marL="0" indent="0">
              <a:lnSpc>
                <a:spcPct val="150000"/>
              </a:lnSpc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3960440" cy="6336704"/>
          </a:xfrm>
        </p:spPr>
      </p:pic>
      <p:pic>
        <p:nvPicPr>
          <p:cNvPr id="1026" name="Picture 2" descr="C:\Users\Administrateur\Desktop\protection RI images\irsn_dosimetre_manipulatrice-electroradiolog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88640"/>
            <a:ext cx="4932040" cy="6552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I/   IRRADIATION   NON PROFESSIONNELLE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FFC000"/>
                </a:solidFill>
              </a:rPr>
              <a:t>locaux et produits radioactifs: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La personne compétente doit: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-Contrôler régulièrement les locaux: débit d’exposition ambiant, recherche de contamination.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-Veiller à la gestion rigoureuse des radioéléments.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-La gestion des déchets radioactifs.</a:t>
            </a:r>
            <a:endParaRPr lang="fr-FR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600" b="1" u="sng" dirty="0" smtClean="0">
                <a:solidFill>
                  <a:srgbClr val="0070C0"/>
                </a:solidFill>
              </a:rPr>
              <a:t>Protection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b="1" dirty="0" smtClean="0"/>
              <a:t>1- protection collective: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conception des installations (nature et épaisseur des murs).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Surfaces facilement </a:t>
            </a:r>
            <a:r>
              <a:rPr lang="fr-FR" sz="2400" dirty="0" err="1" smtClean="0"/>
              <a:t>décontaminables</a:t>
            </a:r>
            <a:r>
              <a:rPr lang="fr-FR" sz="2400" dirty="0" smtClean="0"/>
              <a:t> (lisses)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b="1" dirty="0" smtClean="0"/>
              <a:t>2- protection individuelle: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 écran entre la source et le manipulateur: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      - Sources radioactives: armoires de stockage blindées.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      - Tablier de plomb.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      - Protèges flacons blindés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      - Protèges seringues blindés    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eur\Desktop\protection RI images\fich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56895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eur\Desktop\protection RI images\irsn_dosimetre_manipulatrice-electroradiologi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61520" cy="6858000"/>
          </a:xfrm>
          <a:prstGeom prst="rect">
            <a:avLst/>
          </a:prstGeom>
          <a:noFill/>
        </p:spPr>
      </p:pic>
      <p:pic>
        <p:nvPicPr>
          <p:cNvPr id="2051" name="Picture 3" descr="C:\Users\Administrateur\Desktop\protection RI images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0"/>
            <a:ext cx="5076056" cy="2852937"/>
          </a:xfrm>
          <a:prstGeom prst="rect">
            <a:avLst/>
          </a:prstGeom>
          <a:noFill/>
        </p:spPr>
      </p:pic>
      <p:pic>
        <p:nvPicPr>
          <p:cNvPr id="6" name="Picture 2" descr="C:\Users\Administrateur\Desktop\protection RI images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2857500"/>
            <a:ext cx="5076056" cy="400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          - Valisette de transport blindée.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          - Poubelle plombées adaptées.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 contamination par ingestion: (prévention)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 - Ne pas boire, manger et fumer.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 - Ne jamais pipeter à la bouche des solutions radioactives.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Contamination par inhalation: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 - Travailler sous hotte ventilée.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 - Éviter la surpression dans les flacons contenant un composé radioactif.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Contamination cutanée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 - Vêtements de travail différents des vêtements de la ville.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 - Gants à usage unique.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 - Se laver les mains après chaque manipulation.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  <a:p>
            <a:pPr marL="0" indent="0">
              <a:lnSpc>
                <a:spcPct val="150000"/>
              </a:lnSpc>
              <a:buFont typeface="Wingdings" pitchFamily="2" charset="2"/>
              <a:buChar char="§"/>
            </a:pPr>
            <a:endParaRPr lang="fr-FR" sz="24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b="1" u="sng" dirty="0" smtClean="0">
                <a:solidFill>
                  <a:srgbClr val="0070C0"/>
                </a:solidFill>
              </a:rPr>
              <a:t>Conduite à tenir en cas d’incident: </a:t>
            </a:r>
            <a:r>
              <a:rPr lang="fr-FR" sz="2400" dirty="0" smtClean="0"/>
              <a:t>le TRT est essentiellement préventif</a:t>
            </a:r>
            <a:endParaRPr lang="fr-FR" sz="2400" b="1" u="sng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2400" b="1" dirty="0" smtClean="0">
                <a:solidFill>
                  <a:srgbClr val="FFC000"/>
                </a:solidFill>
              </a:rPr>
              <a:t>1- causes: </a:t>
            </a:r>
            <a:r>
              <a:rPr lang="fr-FR" sz="2400" dirty="0" smtClean="0"/>
              <a:t>- erreur de manipulation.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                - maladresse ou ignorance de l’opérateur.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                - équipements défectueux.</a:t>
            </a:r>
          </a:p>
          <a:p>
            <a:pPr>
              <a:lnSpc>
                <a:spcPct val="150000"/>
              </a:lnSpc>
              <a:buNone/>
            </a:pPr>
            <a:r>
              <a:rPr lang="fr-FR" sz="2400" b="1" dirty="0" smtClean="0">
                <a:solidFill>
                  <a:srgbClr val="FFC000"/>
                </a:solidFill>
              </a:rPr>
              <a:t>2- il faut:  </a:t>
            </a:r>
            <a:r>
              <a:rPr lang="fr-FR" sz="2400" dirty="0" smtClean="0"/>
              <a:t>- Signaler la contamination aux personnes à proximité.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               - Localiser la contamination et apprécier l’étendue.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               - Déterminer et éliminer les causes de la contamination.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               - Vérifier la non contamination avec un détecteur.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               - Faire un compte rendu de l’incident.</a:t>
            </a:r>
            <a:endParaRPr lang="fr-FR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400" b="1" dirty="0" smtClean="0">
                <a:solidFill>
                  <a:srgbClr val="FFC000"/>
                </a:solidFill>
              </a:rPr>
              <a:t>CAT devant une contamination externe de l’opérateur:</a:t>
            </a:r>
          </a:p>
          <a:p>
            <a:pPr>
              <a:lnSpc>
                <a:spcPct val="150000"/>
              </a:lnSpc>
              <a:buNone/>
            </a:pPr>
            <a:r>
              <a:rPr lang="fr-FR" sz="2400" b="1" dirty="0" smtClean="0"/>
              <a:t>Contamination localisée: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  - Nettoyer sans frotter la partie contaminée à l’eau du robinet+ savon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  - Rincer abondamment puis sécher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  - Faire moucher si contamination du visage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  - Vérifier la non contamination avec un détecteur.</a:t>
            </a:r>
          </a:p>
          <a:p>
            <a:pPr>
              <a:lnSpc>
                <a:spcPct val="150000"/>
              </a:lnSpc>
              <a:buNone/>
            </a:pPr>
            <a:r>
              <a:rPr lang="fr-FR" sz="2400" b="1" dirty="0" smtClean="0"/>
              <a:t>Contamination étendue: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   - Se déshabiller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      - Prendre une douche (lavage non abrasif)</a:t>
            </a:r>
            <a:endParaRPr lang="fr-FR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eur\Desktop\protection RI imag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640960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istrateur\Desktop\protection RI images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640960" cy="659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400" b="1" dirty="0" smtClean="0"/>
              <a:t>CAT devant une contamination par ingestion ou par inhalation: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- Saturer l’organe cible par un isotope stable: thyroïde→ iode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stable si contamination par iode radioactif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- Accélérer le transit de la substance radioactive: boire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   abondamment, laxatifs, fluidifiants bronchiques</a:t>
            </a:r>
            <a:r>
              <a:rPr lang="fr-FR" sz="2400" smtClean="0"/>
              <a:t>. </a:t>
            </a:r>
            <a:endParaRPr lang="fr-FR" sz="2400" dirty="0" smtClean="0"/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400" b="1" u="sng" dirty="0" smtClean="0">
                <a:solidFill>
                  <a:srgbClr val="00B050"/>
                </a:solidFill>
              </a:rPr>
              <a:t>1- 	irradiation naturelle: </a:t>
            </a:r>
            <a:r>
              <a:rPr lang="fr-FR" sz="2400" b="1" dirty="0" smtClean="0">
                <a:solidFill>
                  <a:srgbClr val="FF0000"/>
                </a:solidFill>
              </a:rPr>
              <a:t>2,4 </a:t>
            </a:r>
            <a:r>
              <a:rPr lang="fr-FR" sz="2400" b="1" dirty="0" err="1" smtClean="0">
                <a:solidFill>
                  <a:srgbClr val="FF0000"/>
                </a:solidFill>
              </a:rPr>
              <a:t>mSv</a:t>
            </a:r>
            <a:r>
              <a:rPr lang="fr-FR" sz="2400" b="1" dirty="0" smtClean="0">
                <a:solidFill>
                  <a:srgbClr val="FF0000"/>
                </a:solidFill>
              </a:rPr>
              <a:t>/an</a:t>
            </a:r>
          </a:p>
          <a:p>
            <a:pPr>
              <a:lnSpc>
                <a:spcPct val="150000"/>
              </a:lnSpc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fr-FR" sz="2400" dirty="0" smtClean="0"/>
              <a:t> Rayons cosmiques :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/>
              <a:t>               → au niveau de la mer : </a:t>
            </a:r>
            <a:r>
              <a:rPr lang="fr-FR" sz="2400" b="1" dirty="0" smtClean="0">
                <a:solidFill>
                  <a:srgbClr val="FF0000"/>
                </a:solidFill>
              </a:rPr>
              <a:t>0,3 </a:t>
            </a:r>
            <a:r>
              <a:rPr lang="fr-FR" sz="2400" b="1" dirty="0" err="1" smtClean="0">
                <a:solidFill>
                  <a:srgbClr val="FF0000"/>
                </a:solidFill>
              </a:rPr>
              <a:t>mSv</a:t>
            </a:r>
            <a:r>
              <a:rPr lang="fr-FR" sz="2400" b="1" dirty="0" smtClean="0">
                <a:solidFill>
                  <a:srgbClr val="FF0000"/>
                </a:solidFill>
              </a:rPr>
              <a:t>/ an</a:t>
            </a:r>
            <a:r>
              <a:rPr lang="fr-FR" sz="2400" dirty="0" smtClean="0"/>
              <a:t>.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/>
              <a:t>               → à 2000 m d’altitude : </a:t>
            </a:r>
            <a:r>
              <a:rPr lang="fr-FR" sz="2400" b="1" dirty="0" smtClean="0">
                <a:solidFill>
                  <a:srgbClr val="FF0000"/>
                </a:solidFill>
              </a:rPr>
              <a:t>1,2 </a:t>
            </a:r>
            <a:r>
              <a:rPr lang="fr-FR" sz="2400" b="1" dirty="0" err="1" smtClean="0">
                <a:solidFill>
                  <a:srgbClr val="FF0000"/>
                </a:solidFill>
              </a:rPr>
              <a:t>mSv</a:t>
            </a:r>
            <a:r>
              <a:rPr lang="fr-FR" sz="2400" b="1" dirty="0" smtClean="0">
                <a:solidFill>
                  <a:srgbClr val="FF0000"/>
                </a:solidFill>
              </a:rPr>
              <a:t>/ an</a:t>
            </a:r>
            <a:r>
              <a:rPr lang="fr-FR" sz="2400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fr-FR" sz="2400" dirty="0" smtClean="0"/>
              <a:t> Radio-isotopes du sol: principalement le radon </a:t>
            </a:r>
            <a:r>
              <a:rPr lang="fr-FR" sz="2400" b="1" dirty="0" smtClean="0">
                <a:solidFill>
                  <a:srgbClr val="FF0000"/>
                </a:solidFill>
              </a:rPr>
              <a:t>0,30 – 0,5 </a:t>
            </a:r>
            <a:r>
              <a:rPr lang="fr-FR" sz="2400" b="1" dirty="0" err="1" smtClean="0">
                <a:solidFill>
                  <a:srgbClr val="FF0000"/>
                </a:solidFill>
              </a:rPr>
              <a:t>mSv</a:t>
            </a:r>
            <a:r>
              <a:rPr lang="fr-FR" sz="2400" b="1" dirty="0" smtClean="0">
                <a:solidFill>
                  <a:srgbClr val="FF0000"/>
                </a:solidFill>
              </a:rPr>
              <a:t>/ an</a:t>
            </a:r>
          </a:p>
          <a:p>
            <a:pPr>
              <a:lnSpc>
                <a:spcPct val="150000"/>
              </a:lnSpc>
              <a:buNone/>
            </a:pPr>
            <a:endParaRPr lang="fr-FR" sz="2400" b="1" dirty="0" smtClean="0"/>
          </a:p>
          <a:p>
            <a:pPr>
              <a:lnSpc>
                <a:spcPct val="150000"/>
              </a:lnSpc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400" b="1" dirty="0" smtClean="0"/>
              <a:t>CAT devant une contamination atmosphérique: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- Protéger les voies respiratoires (masques, mouchoirs).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- S’éloigner du lieu de l’incident.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- Avertir l’entourage et faire appel à des personnes compétentes.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- Interdire l’accès à la zone contaminée avant sa décontamination.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- Délimiter et isoler la zone concernée.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       - Déterminer et éliminer la cause.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MERCI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exposition humaine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8964488" cy="666936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fr-FR" sz="2400" b="1" u="sng" dirty="0" smtClean="0">
                <a:solidFill>
                  <a:srgbClr val="00B050"/>
                </a:solidFill>
              </a:rPr>
              <a:t>2-  irradiation artificielle:</a:t>
            </a:r>
            <a:r>
              <a:rPr lang="fr-FR" sz="2400" dirty="0" smtClean="0">
                <a:solidFill>
                  <a:srgbClr val="00B050"/>
                </a:solidFill>
              </a:rPr>
              <a:t>   </a:t>
            </a:r>
            <a:r>
              <a:rPr lang="fr-FR" sz="2400" b="1" dirty="0" smtClean="0">
                <a:solidFill>
                  <a:srgbClr val="FF0000"/>
                </a:solidFill>
              </a:rPr>
              <a:t>0,11 </a:t>
            </a:r>
            <a:r>
              <a:rPr lang="fr-FR" sz="2400" b="1" dirty="0" err="1" smtClean="0">
                <a:solidFill>
                  <a:srgbClr val="FF0000"/>
                </a:solidFill>
              </a:rPr>
              <a:t>msievert</a:t>
            </a:r>
            <a:r>
              <a:rPr lang="fr-FR" sz="2400" b="1" dirty="0" smtClean="0">
                <a:solidFill>
                  <a:srgbClr val="FF0000"/>
                </a:solidFill>
              </a:rPr>
              <a:t> / an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/>
              <a:t>Retombées radioactives, centrales nucléaires.</a:t>
            </a:r>
          </a:p>
          <a:p>
            <a:pPr>
              <a:lnSpc>
                <a:spcPct val="150000"/>
              </a:lnSpc>
              <a:buNone/>
            </a:pPr>
            <a:r>
              <a:rPr lang="fr-FR" sz="2400" b="1" u="sng" dirty="0" smtClean="0">
                <a:solidFill>
                  <a:srgbClr val="00B050"/>
                </a:solidFill>
              </a:rPr>
              <a:t>3- irradiation médicale: </a:t>
            </a:r>
            <a:r>
              <a:rPr lang="fr-FR" sz="2400" b="1" dirty="0" smtClean="0">
                <a:solidFill>
                  <a:srgbClr val="FF0000"/>
                </a:solidFill>
              </a:rPr>
              <a:t>1 </a:t>
            </a:r>
            <a:r>
              <a:rPr lang="fr-FR" sz="2400" b="1" dirty="0" err="1" smtClean="0">
                <a:solidFill>
                  <a:srgbClr val="FF0000"/>
                </a:solidFill>
              </a:rPr>
              <a:t>mSv</a:t>
            </a:r>
            <a:r>
              <a:rPr lang="fr-FR" sz="2400" b="1" dirty="0" smtClean="0">
                <a:solidFill>
                  <a:srgbClr val="FF0000"/>
                </a:solidFill>
              </a:rPr>
              <a:t> / an</a:t>
            </a:r>
            <a:endParaRPr lang="fr-FR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dirty="0" smtClean="0"/>
              <a:t>Très variable d’un individu à l’autre, en moyenne </a:t>
            </a:r>
            <a:r>
              <a:rPr lang="fr-FR" sz="2400" b="1" dirty="0" smtClean="0">
                <a:solidFill>
                  <a:srgbClr val="FF0000"/>
                </a:solidFill>
              </a:rPr>
              <a:t>1 </a:t>
            </a:r>
            <a:r>
              <a:rPr lang="fr-FR" sz="2400" b="1" dirty="0" err="1" smtClean="0">
                <a:solidFill>
                  <a:srgbClr val="FF0000"/>
                </a:solidFill>
              </a:rPr>
              <a:t>mSv</a:t>
            </a:r>
            <a:r>
              <a:rPr lang="fr-FR" sz="2400" b="1" dirty="0" smtClean="0">
                <a:solidFill>
                  <a:srgbClr val="FF0000"/>
                </a:solidFill>
              </a:rPr>
              <a:t> / an.</a:t>
            </a:r>
            <a:endParaRPr lang="fr-FR" sz="2400" dirty="0" smtClean="0"/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Le « minimum légal » de l’irradiation médicale par radiographie thoracique est = </a:t>
            </a:r>
            <a:r>
              <a:rPr lang="fr-FR" sz="2400" b="1" dirty="0" smtClean="0">
                <a:solidFill>
                  <a:srgbClr val="FF0000"/>
                </a:solidFill>
              </a:rPr>
              <a:t>0,2 </a:t>
            </a:r>
            <a:r>
              <a:rPr lang="fr-FR" sz="2400" b="1" dirty="0" err="1" smtClean="0">
                <a:solidFill>
                  <a:srgbClr val="FF0000"/>
                </a:solidFill>
              </a:rPr>
              <a:t>mSv</a:t>
            </a:r>
            <a:r>
              <a:rPr lang="fr-FR" sz="2400" b="1" dirty="0" smtClean="0">
                <a:solidFill>
                  <a:srgbClr val="FF0000"/>
                </a:solidFill>
              </a:rPr>
              <a:t> / an</a:t>
            </a:r>
            <a:r>
              <a:rPr lang="fr-FR" sz="2400" dirty="0" smtClean="0"/>
              <a:t>.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Pour un individu donné (non exposé professionnellement aux RI), les limites légales des doses annuelles : </a:t>
            </a:r>
            <a:r>
              <a:rPr lang="fr-FR" sz="2400" b="1" dirty="0" smtClean="0">
                <a:solidFill>
                  <a:srgbClr val="FF0000"/>
                </a:solidFill>
              </a:rPr>
              <a:t>5 </a:t>
            </a:r>
            <a:r>
              <a:rPr lang="fr-FR" sz="2400" b="1" dirty="0" err="1" smtClean="0">
                <a:solidFill>
                  <a:srgbClr val="FF0000"/>
                </a:solidFill>
              </a:rPr>
              <a:t>mSV</a:t>
            </a:r>
            <a:r>
              <a:rPr lang="fr-FR" sz="2400" b="1" dirty="0" smtClean="0">
                <a:solidFill>
                  <a:srgbClr val="FF0000"/>
                </a:solidFill>
              </a:rPr>
              <a:t>/ an </a:t>
            </a:r>
            <a:r>
              <a:rPr lang="fr-FR" sz="2400" dirty="0" smtClean="0"/>
              <a:t>pour une irradiation de l’organisme entier.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La dose moyenne génétiquement admissible en irradiation globale ne doit pas dépasser </a:t>
            </a:r>
            <a:r>
              <a:rPr lang="fr-FR" sz="2400" b="1" dirty="0" smtClean="0">
                <a:solidFill>
                  <a:srgbClr val="FF0000"/>
                </a:solidFill>
              </a:rPr>
              <a:t>50 </a:t>
            </a:r>
            <a:r>
              <a:rPr lang="fr-FR" sz="2400" b="1" dirty="0" err="1" smtClean="0">
                <a:solidFill>
                  <a:srgbClr val="FF0000"/>
                </a:solidFill>
              </a:rPr>
              <a:t>mSv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cumulées jusqu’à l’âge de </a:t>
            </a:r>
            <a:r>
              <a:rPr lang="fr-FR" sz="2400" b="1" dirty="0" smtClean="0">
                <a:solidFill>
                  <a:srgbClr val="FF0000"/>
                </a:solidFill>
              </a:rPr>
              <a:t>30 ans</a:t>
            </a:r>
            <a:r>
              <a:rPr lang="fr-FR" sz="24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  <a:p>
            <a:pPr>
              <a:lnSpc>
                <a:spcPct val="150000"/>
              </a:lnSpc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b="1" dirty="0" smtClean="0"/>
              <a:t>Irradiation médicale de dépistage: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Exemple: 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à partir de 40 ans on conseille aux femmes une mammographie de dépistage annuelle du cancer du sein.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Ce dépistage est très bénéfique car il permet un diagnostic précoce.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Il représente une irradiation superficielle d’environ </a:t>
            </a:r>
            <a:r>
              <a:rPr lang="fr-FR" sz="2400" b="1" dirty="0" smtClean="0">
                <a:solidFill>
                  <a:srgbClr val="FF0000"/>
                </a:solidFill>
              </a:rPr>
              <a:t>15mSv</a:t>
            </a:r>
            <a:r>
              <a:rPr lang="fr-FR" sz="2400" dirty="0" smtClean="0"/>
              <a:t>.</a:t>
            </a:r>
            <a:endParaRPr lang="fr-F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400" b="1" dirty="0" smtClean="0"/>
              <a:t>Irradiation diagnostique ou thérapeutique </a:t>
            </a:r>
            <a:r>
              <a:rPr lang="fr-FR" sz="2400" dirty="0" smtClean="0"/>
              <a:t>: 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/>
              <a:t>les indications doivent tenir compte de:</a:t>
            </a:r>
          </a:p>
          <a:p>
            <a:pPr marL="531813" indent="-358775">
              <a:lnSpc>
                <a:spcPct val="150000"/>
              </a:lnSpc>
            </a:pPr>
            <a:r>
              <a:rPr lang="fr-FR" sz="2400" dirty="0" smtClean="0"/>
              <a:t>L’intérêt objectif de l’exposition envisagée ( est ce les résultats vont modifier ma conduite à tenir ? Si la réponse est non, l’examen est superflu).</a:t>
            </a:r>
          </a:p>
          <a:p>
            <a:pPr marL="531813" indent="-358775">
              <a:lnSpc>
                <a:spcPct val="150000"/>
              </a:lnSpc>
            </a:pPr>
            <a:r>
              <a:rPr lang="fr-FR" sz="2400" dirty="0" smtClean="0"/>
              <a:t>L’existence possible d’une autre méthode d’exploration non irradiante: IRM, US.</a:t>
            </a:r>
          </a:p>
          <a:p>
            <a:pPr marL="531813" indent="-358775">
              <a:lnSpc>
                <a:spcPct val="150000"/>
              </a:lnSpc>
            </a:pPr>
            <a:r>
              <a:rPr lang="fr-FR" sz="2400" dirty="0" smtClean="0"/>
              <a:t>La dose que l’irradiation va délivrer aux organes critiques et des risques correspondants.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/>
              <a:t>On utilise la dose d’irradiation minimale compatible avec la qualité de l’examen et l’efficacité du traitement.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dirty="0" smtClean="0"/>
          </a:p>
          <a:p>
            <a:pPr marL="0" indent="0">
              <a:lnSpc>
                <a:spcPct val="150000"/>
              </a:lnSpc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/>
              <a:t>On limite l’étendue géométrique du faisceau au strict minimum et on protège les zones anatomiques non concernées par des écrans.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/>
              <a:t>Chez la femme en période d’activité génitale, les examens qui irradient le petit bassin se font pendant la première partie du cycle.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/>
              <a:t>Les irradiations thérapeutiques nécessitent une contraception efficace pendant le traitement et après la fin du traitement.</a:t>
            </a:r>
            <a:endParaRPr lang="fr-F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II/ IRRADIATION PROFESSIONNELLE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1240</Words>
  <Application>Microsoft Office PowerPoint</Application>
  <PresentationFormat>Affichage à l'écran (4:3)</PresentationFormat>
  <Paragraphs>143</Paragraphs>
  <Slides>31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Thème Office</vt:lpstr>
      <vt:lpstr>HYGIENE ET PROTECTION DANS L’EMPLOI DES RAYONNEMENTS IONISANTS</vt:lpstr>
      <vt:lpstr>I/   IRRADIATION   NON PROFESSIONNELLE</vt:lpstr>
      <vt:lpstr>Diapositive 3</vt:lpstr>
      <vt:lpstr>Diapositive 4</vt:lpstr>
      <vt:lpstr>Diapositive 5</vt:lpstr>
      <vt:lpstr>Diapositive 6</vt:lpstr>
      <vt:lpstr>Diapositive 7</vt:lpstr>
      <vt:lpstr>Diapositive 8</vt:lpstr>
      <vt:lpstr>II/ IRRADIATION PROFESSIONNELLE</vt:lpstr>
      <vt:lpstr>Diapositive 10</vt:lpstr>
      <vt:lpstr>III/ PRINCIPES GENERAUX DE LA RADIOPROTECTION</vt:lpstr>
      <vt:lpstr>Diapositive 12</vt:lpstr>
      <vt:lpstr>Diapositive 13</vt:lpstr>
      <vt:lpstr>Diapositive 14</vt:lpstr>
      <vt:lpstr>IV/ MISE EN ŒUVRE DES PRINCIPES DE RADIOPROTECTION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MERCI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HYGIENE ET PROTECTION DANS L’EMPLOI DES RAYONNEMENTS IONISANTS</dc:title>
  <dc:creator>Administrateur</dc:creator>
  <cp:lastModifiedBy>Administrateur</cp:lastModifiedBy>
  <cp:revision>122</cp:revision>
  <dcterms:created xsi:type="dcterms:W3CDTF">2016-11-26T20:14:40Z</dcterms:created>
  <dcterms:modified xsi:type="dcterms:W3CDTF">2016-11-27T09:24:31Z</dcterms:modified>
</cp:coreProperties>
</file>