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0" r:id="rId2"/>
    <p:sldId id="257" r:id="rId3"/>
    <p:sldId id="298" r:id="rId4"/>
    <p:sldId id="259" r:id="rId5"/>
    <p:sldId id="260" r:id="rId6"/>
    <p:sldId id="261" r:id="rId7"/>
    <p:sldId id="262" r:id="rId8"/>
    <p:sldId id="299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97" r:id="rId24"/>
    <p:sldId id="277" r:id="rId25"/>
    <p:sldId id="291" r:id="rId26"/>
    <p:sldId id="290" r:id="rId27"/>
    <p:sldId id="281" r:id="rId28"/>
    <p:sldId id="296" r:id="rId29"/>
    <p:sldId id="292" r:id="rId30"/>
    <p:sldId id="293" r:id="rId31"/>
    <p:sldId id="278" r:id="rId32"/>
    <p:sldId id="279" r:id="rId33"/>
    <p:sldId id="280" r:id="rId34"/>
    <p:sldId id="282" r:id="rId35"/>
    <p:sldId id="285" r:id="rId36"/>
    <p:sldId id="294" r:id="rId37"/>
    <p:sldId id="295" r:id="rId38"/>
    <p:sldId id="283" r:id="rId39"/>
    <p:sldId id="284" r:id="rId40"/>
    <p:sldId id="286" r:id="rId41"/>
    <p:sldId id="288" r:id="rId42"/>
    <p:sldId id="289" r:id="rId43"/>
    <p:sldId id="287" r:id="rId44"/>
    <p:sldId id="258" r:id="rId45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79FF"/>
    <a:srgbClr val="5336D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76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7" y="325622"/>
            <a:ext cx="8306809" cy="233172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365155"/>
            <a:ext cx="7772400" cy="13716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2763774"/>
            <a:ext cx="7772400" cy="6858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54C164-862C-411C-877C-568CD043F01C}" type="datetimeFigureOut">
              <a:rPr lang="en-US" smtClean="0"/>
              <a:pPr>
                <a:defRPr/>
              </a:pPr>
              <a:t>9/7/2018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4B75B2-A895-4F76-98C5-BBEA23FF67C5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397764"/>
            <a:ext cx="8183880" cy="31409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A96513-5C95-4037-B139-E7C60767900E}" type="datetimeFigureOut">
              <a:rPr lang="en-US" smtClean="0"/>
              <a:pPr>
                <a:defRPr/>
              </a:pPr>
              <a:t>9/7/2018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D645A0A-0A42-46BF-BC6E-7B13EA813755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400054"/>
            <a:ext cx="1981200" cy="3943349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400052"/>
            <a:ext cx="5943600" cy="394335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3E0D55-D51A-437B-8D81-5B38164B2E80}" type="datetimeFigureOut">
              <a:rPr lang="en-US" smtClean="0"/>
              <a:pPr>
                <a:defRPr/>
              </a:pPr>
              <a:t>9/7/2018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B28B950-1B24-421C-AB21-D9DFA08E9D50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14096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5EF43AA-C36B-471B-9C78-187A7EE3A00D}" type="datetimeFigureOut">
              <a:rPr lang="en-US" smtClean="0"/>
              <a:pPr>
                <a:defRPr/>
              </a:pPr>
              <a:t>9/7/2018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A1B788-5EB7-4BD6-B916-D8786660F3F9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7" y="325622"/>
            <a:ext cx="8306809" cy="3255997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3696462"/>
            <a:ext cx="8183880" cy="507492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4218363"/>
            <a:ext cx="8183880" cy="315468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51EEEF-CFB5-405B-8129-0393F6FF23D7}" type="datetimeFigureOut">
              <a:rPr lang="en-US" smtClean="0"/>
              <a:pPr>
                <a:defRPr/>
              </a:pPr>
              <a:t>9/7/2018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7FB9D85-5726-4493-80DE-56D1C3A45AEC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9BFA11F-C20A-4015-9E97-56363241D55C}" type="datetimeFigureOut">
              <a:rPr lang="en-US" smtClean="0"/>
              <a:pPr>
                <a:defRPr/>
              </a:pPr>
              <a:t>9/7/2018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B11D927-411E-4D35-843C-767BB58F7640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434578"/>
            <a:ext cx="3931920" cy="59412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434578"/>
            <a:ext cx="3931920" cy="59412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0B943E-4D2D-49F3-9D2E-D0EA326EB113}" type="datetimeFigureOut">
              <a:rPr lang="en-US" smtClean="0"/>
              <a:pPr>
                <a:defRPr/>
              </a:pPr>
              <a:t>9/7/2018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730335-31C6-4D50-BE4D-49CBC64ECAFC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D785D3-96A5-4FE2-8F61-538B0E790826}" type="datetimeFigureOut">
              <a:rPr lang="en-US" smtClean="0"/>
              <a:pPr>
                <a:defRPr/>
              </a:pPr>
              <a:t>9/7/2018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EAA384F-5B9B-4666-A26C-A1EDE24E6CC7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3FA0D1-A6DC-4B50-B252-B532DE122D09}" type="datetimeFigureOut">
              <a:rPr lang="en-US" smtClean="0"/>
              <a:pPr>
                <a:defRPr/>
              </a:pPr>
              <a:t>9/7/2018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4A8651-2261-467B-B382-643155E4CDB9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400050"/>
            <a:ext cx="2971800" cy="6858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085852"/>
            <a:ext cx="2971800" cy="3154584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3" y="697608"/>
            <a:ext cx="4626159" cy="35433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FA04A4-C66F-41D9-B040-0053A78E91E0}" type="datetimeFigureOut">
              <a:rPr lang="en-US" smtClean="0"/>
              <a:pPr>
                <a:defRPr/>
              </a:pPr>
              <a:t>9/7/2018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B7C38E-FA08-4C3F-A991-9D9489C03D01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1" y="325622"/>
            <a:ext cx="2324605" cy="325755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759042"/>
            <a:ext cx="8229600" cy="78867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400050"/>
            <a:ext cx="2240280" cy="315861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30CFB0-44B2-4082-B9AE-C97FC067B3A9}" type="datetimeFigureOut">
              <a:rPr lang="en-US" smtClean="0"/>
              <a:pPr>
                <a:defRPr/>
              </a:pPr>
              <a:t>9/7/2018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707852-BEEF-42E8-84F5-299727AF6B09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326826"/>
            <a:ext cx="5925312" cy="325755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7" y="325622"/>
            <a:ext cx="8306809" cy="41148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3739193"/>
            <a:ext cx="8183880" cy="78867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397764"/>
            <a:ext cx="8183880" cy="3140964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BA8527E9-5AA2-486C-97D5-0794CAE0DF9E}" type="datetimeFigureOut">
              <a:rPr lang="en-US" smtClean="0"/>
              <a:pPr>
                <a:defRPr/>
              </a:pPr>
              <a:t>9/7/2018</a:t>
            </a:fld>
            <a:endParaRPr lang="en-US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45839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DD28E335-F411-4C54-9AA5-F7721C81D65D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cf\Desktop\téléchargement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0"/>
            <a:ext cx="6357982" cy="1936403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571604" y="1785932"/>
            <a:ext cx="63579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FACULTE DE MEDECINE BEJAIA </a:t>
            </a:r>
          </a:p>
          <a:p>
            <a:r>
              <a:rPr lang="fr-F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DEPARTEMENT 2 EME ANNEE </a:t>
            </a:r>
          </a:p>
          <a:p>
            <a:r>
              <a:rPr lang="fr-F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COUR BIOCHIMIE </a:t>
            </a:r>
            <a:endParaRPr lang="fr-FR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614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2910" y="714362"/>
            <a:ext cx="792961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5121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" y="142875"/>
            <a:ext cx="842965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Régulation hormonale de la glycémie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fr-FR" sz="2000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L’équilibre enter les voies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consommatrices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et les voies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génératrice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du glucose est assuré grâce à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 systèmes endocriniens antagonistes </a:t>
            </a:r>
            <a:endParaRPr kumimoji="0" lang="fr-FR" sz="2000" b="1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fr-FR" sz="20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Système hypoglycémiant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représenté par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 seule hormone</a:t>
            </a:r>
            <a:endParaRPr kumimoji="0" lang="fr-FR" sz="20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Système hyperglycémiant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représenté par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 groupe  d’hormone </a:t>
            </a:r>
            <a:endParaRPr kumimoji="0" lang="fr-FR" sz="20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266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7172"/>
            <a:ext cx="828680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2560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2910" y="71420"/>
            <a:ext cx="771530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1214428"/>
            <a:ext cx="7715304" cy="3857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4577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428610"/>
            <a:ext cx="818676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Complication aigue du diabète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Liés au dysfonctionnement métabolique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Complication majeurs : 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Acidose diabétique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Coma hyperosmolaire non cetosique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fr-FR" sz="2400" b="1" i="1" dirty="0" smtClean="0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Acidocétose diabétique </a:t>
            </a:r>
            <a:endParaRPr kumimoji="0" lang="fr-FR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3553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428610"/>
            <a:ext cx="840108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Complication majeur du diabète de type 1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Triade :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hyperglycémie, cétose et acidose </a:t>
            </a:r>
            <a:endParaRPr kumimoji="0" lang="fr-FR" sz="2000" b="1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Exacerbation de l’état de jeune 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Hyperglycémie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1ere manifestation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;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Cause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: surproduction hépatique du glucose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 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glycogénolyse, néoglucogenèse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»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Diminution de la clairance sanguine du glucose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8673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357172"/>
            <a:ext cx="847251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Hyper cétonémie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2eme manifestation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Synthèse des TG est bloquée, lipolyse est activée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=========</a:t>
            </a:r>
            <a:r>
              <a:rPr kumimoji="0" lang="fr-FR" sz="1800" b="0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AG formés est oxydé en  acétylcoA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»E »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8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CK débordé </a:t>
            </a:r>
            <a:r>
              <a:rPr kumimoji="0" lang="fr-FR" sz="1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=========</a:t>
            </a:r>
            <a:r>
              <a:rPr kumimoji="0" lang="fr-FR" sz="18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+ cétogenèse 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fr-FR" sz="1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 acetoacetique</a:t>
            </a:r>
            <a:endParaRPr kumimoji="0" lang="fr-FR" sz="18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fr-FR" sz="1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-  Ac B-</a:t>
            </a:r>
            <a:r>
              <a:rPr kumimoji="0" lang="fr-FR" sz="1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hydroxybutirique</a:t>
            </a:r>
            <a:endParaRPr kumimoji="0" lang="fr-FR" sz="18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fr-FR" sz="1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-  Acétone</a:t>
            </a:r>
            <a:endParaRPr kumimoji="0" lang="fr-FR" sz="18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1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1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Acidose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3eme manifestation </a:t>
            </a:r>
            <a:endParaRPr kumimoji="0" lang="fr-FR" sz="1800" b="1" i="1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Cause 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accumulation des </a:t>
            </a:r>
            <a:r>
              <a:rPr kumimoji="0" lang="fr-FR" sz="1800" b="0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 acetoacetique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et </a:t>
            </a:r>
            <a:r>
              <a:rPr kumimoji="0" lang="fr-FR" sz="18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 </a:t>
            </a:r>
            <a:r>
              <a:rPr kumimoji="0" lang="fr-FR" sz="1800" b="1" i="1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hydroxy</a:t>
            </a:r>
            <a:r>
              <a:rPr kumimoji="0" lang="fr-FR" sz="18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butyrique </a:t>
            </a:r>
            <a:endParaRPr kumimoji="0" lang="fr-FR" sz="1800" b="1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Aggravée par la surproduction de </a:t>
            </a:r>
            <a:r>
              <a:rPr kumimoji="0" lang="fr-FR" sz="18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l’</a:t>
            </a:r>
            <a:r>
              <a:rPr kumimoji="0" lang="fr-FR" sz="1800" b="1" i="1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</a:t>
            </a:r>
            <a:r>
              <a:rPr kumimoji="0" lang="fr-FR" sz="18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lactique  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et </a:t>
            </a:r>
            <a:r>
              <a:rPr kumimoji="0" lang="fr-FR" sz="18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insuffisance rénale</a:t>
            </a: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285734"/>
            <a:ext cx="757242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0721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0"/>
            <a:ext cx="864396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Coma hyperosmolaire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Glycémie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&gt;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08 g /l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osmolarité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: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350-450mosmol/kg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1" i="1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 La sécrétion d’insuline est suffisante pour prévenir la lipolyse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mais pas assez pour faciliter l’entrée du glucose dans les cellules et prévenir la néoglucogenèse » </a:t>
            </a:r>
            <a:endParaRPr kumimoji="0" lang="fr-FR" sz="2000" b="1" i="1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9697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0"/>
            <a:ext cx="828677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Complication dégénératives des diabètes sucrés </a:t>
            </a:r>
            <a:endParaRPr kumimoji="0" lang="fr-FR" sz="2000" b="1" i="1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Les complications chroniques des diabètes consistent essentiellement en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Les lésions des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parois artérielles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 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angiopathie diabétique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»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Les lésions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d’ordre neurologique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« 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neuropathie diabétique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»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000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L’angiopathie diabétique se présente sous 2 formes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Micro angiopathie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: modification structurale des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parois capillaires </a:t>
            </a:r>
            <a:endParaRPr kumimoji="0" lang="fr-FR" sz="20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Macro angiopathie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: lésions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artherosclerosiques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des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grands artères </a:t>
            </a:r>
            <a:endParaRPr kumimoji="0" lang="fr-FR" sz="20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. </a:t>
            </a:r>
          </a:p>
        </p:txBody>
      </p:sp>
      <p:grpSp>
        <p:nvGrpSpPr>
          <p:cNvPr id="3076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152400" y="15240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Définition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Groupe hétérogène de maladies métaboliques caractérisées par une hyperglycémie chronique Associée  à une glycosurie Liée à un manque </a:t>
            </a: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absolue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 défaut de sécrétion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»  au </a:t>
            </a: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relatif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«  </a:t>
            </a: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défaut d’action »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d’insuline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3symptomes : </a:t>
            </a: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polyurie ; polydipsie ; polyphagie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Maladie fréquente : 2à5%de la population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Terme diabète dérive du mot grec DIABETES= passer à travers=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                                   « </a:t>
            </a: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fuite du glucose à travers le rein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9697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0"/>
            <a:ext cx="91440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000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Micro angiopathie</a:t>
            </a:r>
            <a:r>
              <a:rPr lang="fr-FR" sz="2000" b="1" i="1" u="sng" dirty="0" smtClean="0">
                <a:solidFill>
                  <a:schemeClr val="bg1"/>
                </a:solidFill>
              </a:rPr>
              <a:t> </a:t>
            </a:r>
            <a:endParaRPr lang="fr-FR" sz="2000" dirty="0" smtClean="0">
              <a:solidFill>
                <a:schemeClr val="bg1"/>
              </a:solidFill>
            </a:endParaRPr>
          </a:p>
          <a:p>
            <a:r>
              <a:rPr lang="fr-FR" sz="2000" dirty="0" smtClean="0">
                <a:solidFill>
                  <a:schemeClr val="bg1"/>
                </a:solidFill>
              </a:rPr>
              <a:t>Epaississement de la membrane basale des capillaires </a:t>
            </a:r>
            <a:r>
              <a:rPr lang="fr-FR" sz="2000" dirty="0" smtClean="0">
                <a:solidFill>
                  <a:srgbClr val="FF0000"/>
                </a:solidFill>
              </a:rPr>
              <a:t>====</a:t>
            </a:r>
          </a:p>
          <a:p>
            <a:pPr>
              <a:buNone/>
            </a:pPr>
            <a:r>
              <a:rPr lang="fr-FR" sz="2000" dirty="0" smtClean="0">
                <a:solidFill>
                  <a:schemeClr val="bg1"/>
                </a:solidFill>
              </a:rPr>
              <a:t>                                          -    réduction de lumière du capillaire    </a:t>
            </a:r>
          </a:p>
          <a:p>
            <a:pPr>
              <a:buNone/>
            </a:pPr>
            <a:r>
              <a:rPr lang="fr-FR" sz="2000" dirty="0" smtClean="0">
                <a:solidFill>
                  <a:schemeClr val="bg1"/>
                </a:solidFill>
              </a:rPr>
              <a:t>                                          -  Privation d’O2</a:t>
            </a:r>
          </a:p>
          <a:p>
            <a:pPr>
              <a:buNone/>
            </a:pPr>
            <a:r>
              <a:rPr lang="fr-FR" sz="2000" dirty="0" smtClean="0">
                <a:solidFill>
                  <a:schemeClr val="bg1"/>
                </a:solidFill>
              </a:rPr>
              <a:t>                                 </a:t>
            </a:r>
          </a:p>
          <a:p>
            <a:pPr>
              <a:buNone/>
            </a:pPr>
            <a:r>
              <a:rPr lang="fr-FR" sz="2000" dirty="0" smtClean="0">
                <a:solidFill>
                  <a:schemeClr val="bg1"/>
                </a:solidFill>
              </a:rPr>
              <a:t>                                   </a:t>
            </a:r>
            <a:r>
              <a:rPr lang="fr-FR" sz="2000" dirty="0" smtClean="0">
                <a:solidFill>
                  <a:srgbClr val="00B050"/>
                </a:solidFill>
              </a:rPr>
              <a:t>Agrégation plaquettaires     </a:t>
            </a:r>
            <a:r>
              <a:rPr lang="fr-FR" sz="2000" dirty="0" smtClean="0">
                <a:solidFill>
                  <a:srgbClr val="FF0000"/>
                </a:solidFill>
              </a:rPr>
              <a:t>====</a:t>
            </a:r>
            <a:r>
              <a:rPr lang="fr-FR" sz="2000" dirty="0" smtClean="0">
                <a:solidFill>
                  <a:srgbClr val="00B050"/>
                </a:solidFill>
              </a:rPr>
              <a:t>THROMBOSE</a:t>
            </a:r>
          </a:p>
          <a:p>
            <a:endParaRPr lang="fr-FR" sz="2000" dirty="0" smtClean="0">
              <a:solidFill>
                <a:schemeClr val="bg1"/>
              </a:solidFill>
            </a:endParaRPr>
          </a:p>
          <a:p>
            <a:r>
              <a:rPr lang="fr-FR" sz="2000" dirty="0" smtClean="0">
                <a:solidFill>
                  <a:schemeClr val="bg1"/>
                </a:solidFill>
              </a:rPr>
              <a:t>Organes touchés : </a:t>
            </a:r>
            <a:r>
              <a:rPr lang="fr-FR" sz="2000" b="1" i="1" dirty="0" smtClean="0">
                <a:solidFill>
                  <a:srgbClr val="FF0000"/>
                </a:solidFill>
              </a:rPr>
              <a:t>yeux, reins </a:t>
            </a:r>
          </a:p>
          <a:p>
            <a:r>
              <a:rPr lang="fr-FR" sz="2000" b="1" i="1" dirty="0" smtClean="0">
                <a:solidFill>
                  <a:srgbClr val="00B050"/>
                </a:solidFill>
              </a:rPr>
              <a:t>Rétinopathie diabétique</a:t>
            </a:r>
            <a:r>
              <a:rPr lang="fr-FR" sz="2000" b="1" dirty="0" smtClean="0">
                <a:solidFill>
                  <a:srgbClr val="00B050"/>
                </a:solidFill>
              </a:rPr>
              <a:t>-</a:t>
            </a:r>
            <a:r>
              <a:rPr lang="fr-FR" sz="2000" dirty="0" smtClean="0">
                <a:solidFill>
                  <a:schemeClr val="bg1"/>
                </a:solidFill>
              </a:rPr>
              <a:t>------accumulation </a:t>
            </a:r>
            <a:r>
              <a:rPr lang="fr-FR" sz="2000" b="1" i="1" dirty="0" smtClean="0">
                <a:solidFill>
                  <a:srgbClr val="FF0000"/>
                </a:solidFill>
              </a:rPr>
              <a:t>sorbitol rétine </a:t>
            </a:r>
          </a:p>
          <a:p>
            <a:r>
              <a:rPr lang="fr-FR" sz="2000" b="1" i="1" dirty="0" smtClean="0">
                <a:solidFill>
                  <a:srgbClr val="00B050"/>
                </a:solidFill>
              </a:rPr>
              <a:t>Néphropathie diabétique</a:t>
            </a:r>
            <a:r>
              <a:rPr lang="fr-FR" sz="2000" dirty="0" smtClean="0">
                <a:solidFill>
                  <a:srgbClr val="00B050"/>
                </a:solidFill>
              </a:rPr>
              <a:t>-</a:t>
            </a:r>
            <a:r>
              <a:rPr lang="fr-FR" sz="2000" dirty="0" smtClean="0">
                <a:solidFill>
                  <a:schemeClr val="bg1"/>
                </a:solidFill>
              </a:rPr>
              <a:t>------ épaississement de membrane </a:t>
            </a:r>
            <a:r>
              <a:rPr lang="fr-FR" sz="2000" b="1" i="1" dirty="0" smtClean="0">
                <a:solidFill>
                  <a:srgbClr val="FF0000"/>
                </a:solidFill>
              </a:rPr>
              <a:t>basale glomérulaire</a:t>
            </a:r>
          </a:p>
          <a:p>
            <a:r>
              <a:rPr lang="fr-FR" sz="2000" b="1" i="1" dirty="0" smtClean="0">
                <a:solidFill>
                  <a:srgbClr val="00B050"/>
                </a:solidFill>
              </a:rPr>
              <a:t>Neuropathie diabétique</a:t>
            </a:r>
            <a:r>
              <a:rPr lang="fr-FR" sz="2000" dirty="0" smtClean="0">
                <a:solidFill>
                  <a:srgbClr val="00B050"/>
                </a:solidFill>
              </a:rPr>
              <a:t>-</a:t>
            </a:r>
            <a:r>
              <a:rPr lang="fr-FR" sz="2000" dirty="0" smtClean="0">
                <a:solidFill>
                  <a:schemeClr val="bg1"/>
                </a:solidFill>
              </a:rPr>
              <a:t>------- diminution myoinositol au </a:t>
            </a:r>
            <a:r>
              <a:rPr lang="fr-FR" sz="2000" dirty="0" smtClean="0">
                <a:solidFill>
                  <a:srgbClr val="FF0000"/>
                </a:solidFill>
              </a:rPr>
              <a:t>Niveau des nerfs</a:t>
            </a:r>
            <a:r>
              <a:rPr lang="fr-FR" sz="2000" dirty="0" smtClean="0">
                <a:solidFill>
                  <a:schemeClr val="bg1"/>
                </a:solidFill>
              </a:rPr>
              <a:t> </a:t>
            </a:r>
          </a:p>
          <a:p>
            <a:endParaRPr lang="fr-FR" sz="2000" dirty="0" smtClean="0">
              <a:solidFill>
                <a:schemeClr val="bg1"/>
              </a:solidFill>
            </a:endParaRPr>
          </a:p>
          <a:p>
            <a:r>
              <a:rPr lang="fr-FR" sz="2000" dirty="0" smtClean="0">
                <a:solidFill>
                  <a:schemeClr val="bg1"/>
                </a:solidFill>
              </a:rPr>
              <a:t>Les complications </a:t>
            </a:r>
            <a:r>
              <a:rPr lang="fr-FR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microangiopathiques</a:t>
            </a:r>
            <a:r>
              <a:rPr lang="fr-FR" sz="2000" dirty="0" smtClean="0">
                <a:solidFill>
                  <a:schemeClr val="bg1"/>
                </a:solidFill>
              </a:rPr>
              <a:t> sont reliées à la </a:t>
            </a:r>
            <a:r>
              <a:rPr lang="fr-FR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sévérité de l’hyperglycémie</a:t>
            </a:r>
            <a:endParaRPr kumimoji="0" lang="fr-FR" sz="2000" b="1" i="1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2" name="Espace réservé du contenu 11"/>
          <p:cNvSpPr>
            <a:spLocks noGrp="1"/>
          </p:cNvSpPr>
          <p:nvPr>
            <p:ph idx="1"/>
          </p:nvPr>
        </p:nvSpPr>
        <p:spPr>
          <a:xfrm>
            <a:off x="457200" y="214296"/>
            <a:ext cx="8229600" cy="4786346"/>
          </a:xfrm>
        </p:spPr>
        <p:txBody>
          <a:bodyPr/>
          <a:lstStyle/>
          <a:p>
            <a:r>
              <a:rPr lang="fr-FR" sz="1600" b="1" i="1" dirty="0" smtClean="0">
                <a:solidFill>
                  <a:srgbClr val="FF0000"/>
                </a:solidFill>
              </a:rPr>
              <a:t>Exploration biochimique Dosage de la glycémie à jeun  </a:t>
            </a:r>
          </a:p>
          <a:p>
            <a:r>
              <a:rPr lang="fr-FR" sz="1600" b="1" i="1" dirty="0" smtClean="0">
                <a:solidFill>
                  <a:srgbClr val="FF0000"/>
                </a:solidFill>
              </a:rPr>
              <a:t> Méthode enzymatique spécifique  « glycémie veineuse à jeun » =</a:t>
            </a:r>
          </a:p>
          <a:p>
            <a:r>
              <a:rPr lang="fr-FR" sz="1600" b="1" i="1" dirty="0" smtClean="0">
                <a:solidFill>
                  <a:srgbClr val="FF0000"/>
                </a:solidFill>
              </a:rPr>
              <a:t> </a:t>
            </a:r>
            <a:r>
              <a:rPr lang="fr-FR" sz="1600" b="1" i="1" dirty="0" smtClean="0">
                <a:solidFill>
                  <a:srgbClr val="00B050"/>
                </a:solidFill>
              </a:rPr>
              <a:t>test de confirmation du diabète :</a:t>
            </a:r>
          </a:p>
          <a:p>
            <a:pPr marL="0" indent="0">
              <a:buNone/>
            </a:pPr>
            <a:r>
              <a:rPr lang="fr-FR" sz="1600" b="1" i="1" dirty="0" smtClean="0">
                <a:solidFill>
                  <a:srgbClr val="00B050"/>
                </a:solidFill>
              </a:rPr>
              <a:t> glycémie à jeun à 2 reprises &gt; 1,26 g/l            ou &gt; 2,00g/l à une heure quelconque de la journée</a:t>
            </a:r>
          </a:p>
          <a:p>
            <a:pPr>
              <a:buNone/>
            </a:pPr>
            <a:endParaRPr lang="fr-FR" sz="16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Glucose oxydase, peroxydase GOD/POD  </a:t>
            </a:r>
            <a:endParaRPr lang="fr-FR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1600" dirty="0" smtClean="0"/>
              <a:t>               </a:t>
            </a:r>
            <a:r>
              <a:rPr lang="en-US" sz="1600" dirty="0" smtClean="0">
                <a:solidFill>
                  <a:schemeClr val="bg1"/>
                </a:solidFill>
              </a:rPr>
              <a:t>D-glucose+O2</a:t>
            </a:r>
            <a:r>
              <a:rPr lang="en-US" sz="1600" dirty="0" smtClean="0">
                <a:solidFill>
                  <a:srgbClr val="FF0000"/>
                </a:solidFill>
              </a:rPr>
              <a:t>-</a:t>
            </a:r>
            <a:r>
              <a:rPr lang="en-US" sz="1600" b="1" dirty="0" smtClean="0">
                <a:solidFill>
                  <a:srgbClr val="FF0000"/>
                </a:solidFill>
              </a:rPr>
              <a:t>------</a:t>
            </a:r>
            <a:r>
              <a:rPr lang="en-US" sz="1600" dirty="0" smtClean="0">
                <a:solidFill>
                  <a:srgbClr val="FF0000"/>
                </a:solidFill>
              </a:rPr>
              <a:t>-</a:t>
            </a:r>
            <a:r>
              <a:rPr lang="en-US" sz="1600" b="1" i="1" dirty="0" smtClean="0">
                <a:solidFill>
                  <a:srgbClr val="00B050"/>
                </a:solidFill>
              </a:rPr>
              <a:t>GOD</a:t>
            </a:r>
            <a:r>
              <a:rPr lang="en-US" sz="1600" dirty="0" smtClean="0">
                <a:solidFill>
                  <a:srgbClr val="00B050"/>
                </a:solidFill>
              </a:rPr>
              <a:t>-</a:t>
            </a:r>
            <a:r>
              <a:rPr lang="en-US" sz="1600" b="1" i="1" dirty="0" smtClean="0">
                <a:solidFill>
                  <a:srgbClr val="FF0000"/>
                </a:solidFill>
              </a:rPr>
              <a:t>---------------</a:t>
            </a:r>
            <a:r>
              <a:rPr lang="en-US" sz="1600" dirty="0" smtClean="0">
                <a:solidFill>
                  <a:schemeClr val="bg1"/>
                </a:solidFill>
              </a:rPr>
              <a:t>Ac D-</a:t>
            </a:r>
            <a:r>
              <a:rPr lang="en-US" sz="1600" dirty="0" err="1" smtClean="0">
                <a:solidFill>
                  <a:schemeClr val="bg1"/>
                </a:solidFill>
              </a:rPr>
              <a:t>gluconique</a:t>
            </a:r>
            <a:r>
              <a:rPr lang="en-US" sz="1600" dirty="0" smtClean="0">
                <a:solidFill>
                  <a:schemeClr val="bg1"/>
                </a:solidFill>
              </a:rPr>
              <a:t> + H2O2  </a:t>
            </a:r>
            <a:endParaRPr lang="fr-FR" sz="1600" dirty="0" smtClean="0">
              <a:solidFill>
                <a:schemeClr val="bg1"/>
              </a:solidFill>
            </a:endParaRPr>
          </a:p>
          <a:p>
            <a:r>
              <a:rPr lang="fr-FR" sz="1600" dirty="0" smtClean="0">
                <a:solidFill>
                  <a:schemeClr val="bg1"/>
                </a:solidFill>
              </a:rPr>
              <a:t>H2O2 +chromogène réduit incolore </a:t>
            </a:r>
            <a:r>
              <a:rPr lang="fr-FR" sz="1600" b="1" i="1" dirty="0" smtClean="0">
                <a:solidFill>
                  <a:srgbClr val="FF0000"/>
                </a:solidFill>
              </a:rPr>
              <a:t>----</a:t>
            </a:r>
            <a:r>
              <a:rPr lang="fr-FR" sz="1600" b="1" i="1" dirty="0" smtClean="0">
                <a:solidFill>
                  <a:srgbClr val="00B050"/>
                </a:solidFill>
              </a:rPr>
              <a:t>POD</a:t>
            </a:r>
            <a:r>
              <a:rPr lang="fr-FR" sz="1600" b="1" i="1" dirty="0" smtClean="0">
                <a:solidFill>
                  <a:schemeClr val="bg1"/>
                </a:solidFill>
              </a:rPr>
              <a:t>-</a:t>
            </a:r>
            <a:r>
              <a:rPr lang="fr-FR" sz="1600" b="1" dirty="0" smtClean="0">
                <a:solidFill>
                  <a:srgbClr val="FF0000"/>
                </a:solidFill>
              </a:rPr>
              <a:t>-------</a:t>
            </a:r>
            <a:r>
              <a:rPr lang="fr-FR" sz="1600" dirty="0" smtClean="0">
                <a:solidFill>
                  <a:schemeClr val="bg1"/>
                </a:solidFill>
              </a:rPr>
              <a:t>H2O + </a:t>
            </a:r>
            <a:r>
              <a:rPr lang="fr-FR" sz="1600" b="1" i="1" dirty="0" smtClean="0">
                <a:solidFill>
                  <a:srgbClr val="FFC000"/>
                </a:solidFill>
              </a:rPr>
              <a:t>chromogène oxydé coloré </a:t>
            </a:r>
          </a:p>
          <a:p>
            <a:pPr>
              <a:buNone/>
            </a:pPr>
            <a:r>
              <a:rPr lang="fr-FR" sz="1600" b="1" i="1" dirty="0" smtClean="0">
                <a:solidFill>
                  <a:srgbClr val="FFC000"/>
                </a:solidFill>
              </a:rPr>
              <a:t>                                                                                                                                               lu à 505nm</a:t>
            </a:r>
            <a:endParaRPr lang="fr-FR" sz="1600" dirty="0" smtClean="0">
              <a:solidFill>
                <a:schemeClr val="bg1"/>
              </a:solidFill>
            </a:endParaRPr>
          </a:p>
          <a:p>
            <a:endParaRPr lang="en-US" sz="16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Hexokinase H.K </a:t>
            </a:r>
            <a:endParaRPr lang="fr-FR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 D-glucose +ATP</a:t>
            </a:r>
            <a:r>
              <a:rPr lang="en-US" sz="1600" b="1" i="1" dirty="0" smtClean="0">
                <a:solidFill>
                  <a:srgbClr val="FF0000"/>
                </a:solidFill>
              </a:rPr>
              <a:t>----</a:t>
            </a:r>
            <a:r>
              <a:rPr lang="en-US" sz="1600" b="1" i="1" dirty="0" smtClean="0">
                <a:solidFill>
                  <a:srgbClr val="00B050"/>
                </a:solidFill>
              </a:rPr>
              <a:t>H.K</a:t>
            </a:r>
            <a:r>
              <a:rPr lang="en-US" sz="1600" b="1" dirty="0" smtClean="0">
                <a:solidFill>
                  <a:srgbClr val="FF0000"/>
                </a:solidFill>
              </a:rPr>
              <a:t>--------</a:t>
            </a:r>
            <a:r>
              <a:rPr lang="en-US" sz="1600" dirty="0" smtClean="0">
                <a:solidFill>
                  <a:schemeClr val="bg1"/>
                </a:solidFill>
              </a:rPr>
              <a:t>G6P+ADP</a:t>
            </a:r>
            <a:endParaRPr lang="fr-FR" sz="1600" dirty="0" smtClean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G6P+NADP</a:t>
            </a:r>
            <a:r>
              <a:rPr lang="en-US" sz="1600" b="1" dirty="0" smtClean="0">
                <a:solidFill>
                  <a:srgbClr val="FF0000"/>
                </a:solidFill>
              </a:rPr>
              <a:t>---------------</a:t>
            </a:r>
            <a:r>
              <a:rPr lang="en-US" sz="1600" dirty="0" smtClean="0">
                <a:solidFill>
                  <a:schemeClr val="bg1"/>
                </a:solidFill>
              </a:rPr>
              <a:t>6-pgluconate+ NADPH2        </a:t>
            </a:r>
            <a:r>
              <a:rPr lang="en-US" sz="1600" b="1" i="1" dirty="0" smtClean="0">
                <a:solidFill>
                  <a:srgbClr val="FFC000"/>
                </a:solidFill>
              </a:rPr>
              <a:t>y =340 nm</a:t>
            </a:r>
            <a:endParaRPr lang="fr-FR" sz="1600" b="1" i="1" dirty="0" smtClean="0">
              <a:solidFill>
                <a:srgbClr val="FFC000"/>
              </a:solidFill>
            </a:endParaRPr>
          </a:p>
          <a:p>
            <a:r>
              <a:rPr lang="fr-FR" sz="1600" i="1" dirty="0" smtClean="0">
                <a:solidFill>
                  <a:schemeClr val="bg1"/>
                </a:solidFill>
              </a:rPr>
              <a:t>VALEUR NORMALE</a:t>
            </a:r>
            <a:r>
              <a:rPr lang="fr-FR" sz="1600" dirty="0" smtClean="0">
                <a:solidFill>
                  <a:schemeClr val="bg1"/>
                </a:solidFill>
              </a:rPr>
              <a:t>      *  </a:t>
            </a:r>
            <a:r>
              <a:rPr lang="fr-FR" sz="1600" b="1" i="1" dirty="0" smtClean="0">
                <a:solidFill>
                  <a:srgbClr val="00B050"/>
                </a:solidFill>
              </a:rPr>
              <a:t>NNé : 0,59-0,68 g/l</a:t>
            </a:r>
            <a:r>
              <a:rPr lang="fr-FR" sz="1600" dirty="0" smtClean="0">
                <a:solidFill>
                  <a:srgbClr val="00B050"/>
                </a:solidFill>
              </a:rPr>
              <a:t>   </a:t>
            </a:r>
            <a:r>
              <a:rPr lang="fr-FR" sz="1600" dirty="0" smtClean="0">
                <a:solidFill>
                  <a:schemeClr val="bg1"/>
                </a:solidFill>
              </a:rPr>
              <a:t>les valeurs adultes sont arrivées </a:t>
            </a:r>
            <a:r>
              <a:rPr lang="fr-FR" sz="1600" dirty="0" err="1" smtClean="0">
                <a:solidFill>
                  <a:schemeClr val="bg1"/>
                </a:solidFill>
              </a:rPr>
              <a:t>qlq</a:t>
            </a:r>
            <a:r>
              <a:rPr lang="fr-FR" sz="1600" dirty="0" smtClean="0">
                <a:solidFill>
                  <a:schemeClr val="bg1"/>
                </a:solidFill>
              </a:rPr>
              <a:t> semaines après</a:t>
            </a:r>
          </a:p>
          <a:p>
            <a:r>
              <a:rPr lang="fr-FR" sz="1600" dirty="0" smtClean="0">
                <a:solidFill>
                  <a:schemeClr val="bg1"/>
                </a:solidFill>
              </a:rPr>
              <a:t>                                      *  </a:t>
            </a:r>
            <a:r>
              <a:rPr lang="fr-FR" sz="1600" b="1" i="1" dirty="0" smtClean="0">
                <a:solidFill>
                  <a:srgbClr val="00B050"/>
                </a:solidFill>
              </a:rPr>
              <a:t>Adulte</a:t>
            </a:r>
            <a:r>
              <a:rPr lang="fr-FR" sz="1600" dirty="0" smtClean="0">
                <a:solidFill>
                  <a:srgbClr val="00B050"/>
                </a:solidFill>
              </a:rPr>
              <a:t> </a:t>
            </a:r>
            <a:r>
              <a:rPr lang="fr-FR" sz="1600" b="1" i="1" dirty="0" smtClean="0">
                <a:solidFill>
                  <a:srgbClr val="00B050"/>
                </a:solidFill>
              </a:rPr>
              <a:t>0,70- 1,00 g /l</a:t>
            </a:r>
            <a:endParaRPr lang="fr-FR" sz="1600" dirty="0" smtClean="0">
              <a:solidFill>
                <a:srgbClr val="00B05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3" name="Espace réservé du contenu 1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r>
              <a:rPr lang="fr-FR" sz="1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HGPO</a:t>
            </a:r>
            <a:r>
              <a:rPr lang="fr-FR" sz="1800" b="1" i="1" dirty="0" smtClean="0">
                <a:solidFill>
                  <a:schemeClr val="bg1"/>
                </a:solidFill>
              </a:rPr>
              <a:t>  :  </a:t>
            </a:r>
            <a:r>
              <a:rPr lang="fr-FR" sz="1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hyperglycémie provoquée par voie orale</a:t>
            </a:r>
            <a:endParaRPr lang="fr-FR" sz="1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fr-FR" sz="1600" dirty="0" smtClean="0">
              <a:solidFill>
                <a:schemeClr val="bg1"/>
              </a:solidFill>
            </a:endParaRPr>
          </a:p>
          <a:p>
            <a:r>
              <a:rPr lang="fr-FR" sz="1600" dirty="0" smtClean="0">
                <a:solidFill>
                  <a:schemeClr val="bg1"/>
                </a:solidFill>
              </a:rPr>
              <a:t>Meilleur test pour </a:t>
            </a:r>
            <a:r>
              <a:rPr lang="fr-FR" sz="1600" b="1" i="1" dirty="0" smtClean="0">
                <a:solidFill>
                  <a:srgbClr val="00B050"/>
                </a:solidFill>
              </a:rPr>
              <a:t>dépister le diabète </a:t>
            </a:r>
            <a:r>
              <a:rPr lang="fr-FR" sz="1600" b="1" i="1" smtClean="0">
                <a:solidFill>
                  <a:srgbClr val="00B050"/>
                </a:solidFill>
              </a:rPr>
              <a:t>et l’intolérance </a:t>
            </a:r>
            <a:r>
              <a:rPr lang="fr-FR" sz="1600" b="1" i="1" dirty="0" smtClean="0">
                <a:solidFill>
                  <a:srgbClr val="00B050"/>
                </a:solidFill>
              </a:rPr>
              <a:t>au glucose </a:t>
            </a:r>
          </a:p>
          <a:p>
            <a:r>
              <a:rPr lang="fr-FR" sz="1600" dirty="0" smtClean="0">
                <a:solidFill>
                  <a:schemeClr val="bg1"/>
                </a:solidFill>
              </a:rPr>
              <a:t>C’est une  </a:t>
            </a:r>
            <a:r>
              <a:rPr lang="fr-FR" sz="1600" b="1" i="1" dirty="0" smtClean="0">
                <a:solidFill>
                  <a:srgbClr val="00B050"/>
                </a:solidFill>
              </a:rPr>
              <a:t>épreuve dynamique</a:t>
            </a:r>
          </a:p>
          <a:p>
            <a:pPr>
              <a:buNone/>
            </a:pPr>
            <a:endParaRPr lang="fr-FR" sz="1600" b="1" i="1" dirty="0" smtClean="0">
              <a:solidFill>
                <a:schemeClr val="bg1"/>
              </a:solidFill>
            </a:endParaRPr>
          </a:p>
          <a:p>
            <a:r>
              <a:rPr lang="fr-FR" sz="1800" b="1" i="1" dirty="0" smtClean="0">
                <a:solidFill>
                  <a:srgbClr val="00B050"/>
                </a:solidFill>
              </a:rPr>
              <a:t>Protocol</a:t>
            </a:r>
            <a:r>
              <a:rPr lang="fr-FR" sz="1600" dirty="0" smtClean="0">
                <a:solidFill>
                  <a:schemeClr val="bg1"/>
                </a:solidFill>
              </a:rPr>
              <a:t> : ingestion par </a:t>
            </a:r>
            <a:r>
              <a:rPr lang="fr-FR" sz="1600" b="1" i="1" dirty="0" smtClean="0">
                <a:solidFill>
                  <a:srgbClr val="FF0000"/>
                </a:solidFill>
              </a:rPr>
              <a:t>voie oral </a:t>
            </a:r>
            <a:r>
              <a:rPr lang="fr-FR" sz="1600" dirty="0" smtClean="0">
                <a:solidFill>
                  <a:schemeClr val="bg1"/>
                </a:solidFill>
              </a:rPr>
              <a:t>chez un </a:t>
            </a:r>
            <a:r>
              <a:rPr lang="fr-FR" sz="1600" b="1" i="1" dirty="0" smtClean="0">
                <a:solidFill>
                  <a:srgbClr val="FF0000"/>
                </a:solidFill>
              </a:rPr>
              <a:t>sujet à jeun </a:t>
            </a:r>
            <a:r>
              <a:rPr lang="fr-FR" sz="1600" dirty="0" smtClean="0">
                <a:solidFill>
                  <a:schemeClr val="bg1"/>
                </a:solidFill>
              </a:rPr>
              <a:t>depuis </a:t>
            </a:r>
            <a:r>
              <a:rPr lang="fr-FR" sz="1600" b="1" i="1" dirty="0" smtClean="0">
                <a:solidFill>
                  <a:srgbClr val="FF0000"/>
                </a:solidFill>
              </a:rPr>
              <a:t>12 h</a:t>
            </a:r>
            <a:r>
              <a:rPr lang="fr-FR" sz="1600" dirty="0" smtClean="0">
                <a:solidFill>
                  <a:schemeClr val="bg1"/>
                </a:solidFill>
              </a:rPr>
              <a:t> , d’une </a:t>
            </a:r>
            <a:r>
              <a:rPr lang="fr-FR" sz="1600" b="1" i="1" dirty="0" smtClean="0">
                <a:solidFill>
                  <a:srgbClr val="FF0000"/>
                </a:solidFill>
              </a:rPr>
              <a:t>charge de  75 g de glucose </a:t>
            </a:r>
            <a:r>
              <a:rPr lang="fr-FR" sz="1600" dirty="0" smtClean="0">
                <a:solidFill>
                  <a:schemeClr val="bg1"/>
                </a:solidFill>
              </a:rPr>
              <a:t>anhydre dissout dans </a:t>
            </a:r>
            <a:r>
              <a:rPr lang="fr-FR" sz="1600" b="1" i="1" dirty="0" smtClean="0">
                <a:solidFill>
                  <a:srgbClr val="FF0000"/>
                </a:solidFill>
              </a:rPr>
              <a:t>250cc de H2O </a:t>
            </a:r>
            <a:r>
              <a:rPr lang="fr-FR" sz="1600" dirty="0" smtClean="0">
                <a:solidFill>
                  <a:schemeClr val="bg1"/>
                </a:solidFill>
              </a:rPr>
              <a:t>, </a:t>
            </a:r>
            <a:r>
              <a:rPr lang="fr-FR" sz="1600" b="1" i="1" dirty="0" smtClean="0">
                <a:solidFill>
                  <a:srgbClr val="FF0000"/>
                </a:solidFill>
              </a:rPr>
              <a:t>en 5 min</a:t>
            </a:r>
            <a:r>
              <a:rPr lang="fr-FR" sz="1600" dirty="0" smtClean="0">
                <a:solidFill>
                  <a:schemeClr val="bg1"/>
                </a:solidFill>
              </a:rPr>
              <a:t>   ( 1,75g/l pds pour enfant ;  et 100 g pour femme enceinte) </a:t>
            </a:r>
          </a:p>
          <a:p>
            <a:r>
              <a:rPr lang="fr-FR" sz="1600" dirty="0" smtClean="0">
                <a:solidFill>
                  <a:schemeClr val="bg1"/>
                </a:solidFill>
              </a:rPr>
              <a:t>Faire des </a:t>
            </a:r>
            <a:r>
              <a:rPr lang="fr-FR" sz="1600" b="1" i="1" dirty="0" smtClean="0">
                <a:solidFill>
                  <a:srgbClr val="FF0000"/>
                </a:solidFill>
              </a:rPr>
              <a:t>prélèvements à des temps précis 30. 45, 90, 120,180, et 240 </a:t>
            </a:r>
          </a:p>
          <a:p>
            <a:pPr>
              <a:buNone/>
            </a:pPr>
            <a:endParaRPr lang="fr-FR" sz="1600" b="1" i="1" dirty="0" smtClean="0">
              <a:solidFill>
                <a:schemeClr val="bg1"/>
              </a:solidFill>
            </a:endParaRPr>
          </a:p>
          <a:p>
            <a:r>
              <a:rPr lang="fr-FR" sz="1600" b="1" i="1" dirty="0" smtClean="0">
                <a:solidFill>
                  <a:srgbClr val="00B050"/>
                </a:solidFill>
              </a:rPr>
              <a:t>Critère d’interprétation </a:t>
            </a:r>
            <a:endParaRPr lang="fr-FR" sz="1600" dirty="0" smtClean="0">
              <a:solidFill>
                <a:srgbClr val="00B050"/>
              </a:solidFill>
            </a:endParaRPr>
          </a:p>
          <a:p>
            <a:pPr lvl="0"/>
            <a:r>
              <a:rPr lang="fr-FR" sz="1600" b="1" i="1" dirty="0" smtClean="0">
                <a:solidFill>
                  <a:srgbClr val="FFC000"/>
                </a:solidFill>
              </a:rPr>
              <a:t>Glycémie de base </a:t>
            </a:r>
          </a:p>
          <a:p>
            <a:pPr lvl="0"/>
            <a:r>
              <a:rPr lang="fr-FR" sz="1600" b="1" i="1" dirty="0" smtClean="0">
                <a:solidFill>
                  <a:srgbClr val="FFC000"/>
                </a:solidFill>
              </a:rPr>
              <a:t>Fleche d’hyperglycémie : gly max –glyt0</a:t>
            </a:r>
          </a:p>
          <a:p>
            <a:pPr lvl="0"/>
            <a:r>
              <a:rPr lang="fr-FR" sz="1600" b="1" i="1" dirty="0" smtClean="0">
                <a:solidFill>
                  <a:srgbClr val="FFC000"/>
                </a:solidFill>
              </a:rPr>
              <a:t>Temps d’apparition de la flèche </a:t>
            </a:r>
          </a:p>
          <a:p>
            <a:pPr lvl="0"/>
            <a:r>
              <a:rPr lang="fr-FR" sz="1600" b="1" i="1" dirty="0" smtClean="0">
                <a:solidFill>
                  <a:srgbClr val="FFC000"/>
                </a:solidFill>
              </a:rPr>
              <a:t>Retour à la normale </a:t>
            </a:r>
          </a:p>
          <a:p>
            <a:pPr lvl="0"/>
            <a:r>
              <a:rPr lang="fr-FR" sz="1600" b="1" i="1" dirty="0" smtClean="0">
                <a:solidFill>
                  <a:srgbClr val="FFC000"/>
                </a:solidFill>
              </a:rPr>
              <a:t>Présence transitoire d’une glycosurie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642924"/>
            <a:ext cx="807249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3" name="Espace réservé du contenu 12"/>
          <p:cNvSpPr>
            <a:spLocks noGrp="1"/>
          </p:cNvSpPr>
          <p:nvPr>
            <p:ph idx="1"/>
          </p:nvPr>
        </p:nvSpPr>
        <p:spPr>
          <a:xfrm>
            <a:off x="0" y="0"/>
            <a:ext cx="8929718" cy="1357304"/>
          </a:xfrm>
        </p:spPr>
        <p:txBody>
          <a:bodyPr/>
          <a:lstStyle/>
          <a:p>
            <a:pPr lvl="0"/>
            <a:r>
              <a:rPr lang="fr-FR" sz="1600" dirty="0" smtClean="0">
                <a:solidFill>
                  <a:schemeClr val="bg1"/>
                </a:solidFill>
              </a:rPr>
              <a:t>La nouvelle recommandation de l’OMS </a:t>
            </a:r>
          </a:p>
          <a:p>
            <a:pPr lvl="0"/>
            <a:r>
              <a:rPr lang="fr-FR" sz="1600" dirty="0" smtClean="0">
                <a:solidFill>
                  <a:schemeClr val="bg1"/>
                </a:solidFill>
              </a:rPr>
              <a:t>Glycémie à jeun</a:t>
            </a:r>
          </a:p>
          <a:p>
            <a:pPr lvl="0"/>
            <a:r>
              <a:rPr lang="fr-FR" sz="1600" dirty="0" smtClean="0">
                <a:solidFill>
                  <a:schemeClr val="bg1"/>
                </a:solidFill>
              </a:rPr>
              <a:t>Glycémie 2h après ingestion de la charge</a:t>
            </a:r>
          </a:p>
          <a:p>
            <a:pPr lvl="0"/>
            <a:endParaRPr lang="fr-FR" sz="1600" dirty="0" smtClean="0">
              <a:solidFill>
                <a:schemeClr val="bg1"/>
              </a:solidFill>
            </a:endParaRPr>
          </a:p>
          <a:p>
            <a:pPr lvl="0"/>
            <a:r>
              <a:rPr lang="fr-FR" sz="1600" dirty="0" smtClean="0">
                <a:solidFill>
                  <a:schemeClr val="bg1"/>
                </a:solidFill>
              </a:rPr>
              <a:t> </a:t>
            </a:r>
          </a:p>
          <a:p>
            <a:endParaRPr lang="fr-FR" sz="1600" dirty="0"/>
          </a:p>
        </p:txBody>
      </p:sp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571618"/>
            <a:ext cx="742955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3" name="Espace réservé du contenu 12"/>
          <p:cNvSpPr>
            <a:spLocks noGrp="1"/>
          </p:cNvSpPr>
          <p:nvPr>
            <p:ph idx="1"/>
          </p:nvPr>
        </p:nvSpPr>
        <p:spPr>
          <a:xfrm>
            <a:off x="0" y="0"/>
            <a:ext cx="8929718" cy="1357304"/>
          </a:xfrm>
        </p:spPr>
        <p:txBody>
          <a:bodyPr/>
          <a:lstStyle/>
          <a:p>
            <a:pPr lvl="0"/>
            <a:endParaRPr lang="fr-FR" sz="1600" dirty="0" smtClean="0">
              <a:solidFill>
                <a:schemeClr val="bg1"/>
              </a:solidFill>
            </a:endParaRPr>
          </a:p>
          <a:p>
            <a:pPr lvl="0"/>
            <a:r>
              <a:rPr lang="fr-FR" sz="1600" dirty="0" smtClean="0">
                <a:solidFill>
                  <a:schemeClr val="bg1"/>
                </a:solidFill>
              </a:rPr>
              <a:t> </a:t>
            </a:r>
          </a:p>
          <a:p>
            <a:endParaRPr lang="fr-FR" sz="1600" dirty="0"/>
          </a:p>
        </p:txBody>
      </p:sp>
      <p:pic>
        <p:nvPicPr>
          <p:cNvPr id="14" name="Image 13" descr="http://image.slidesharecdn.com/dosagedelaglycmie-150205140550-conversion-gate02/95/dosage-de-la-glycmie-7-638.jpg?cb=142314521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85734"/>
            <a:ext cx="7572428" cy="444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3" name="Espace réservé du contenu 12"/>
          <p:cNvSpPr>
            <a:spLocks noGrp="1"/>
          </p:cNvSpPr>
          <p:nvPr>
            <p:ph idx="1"/>
          </p:nvPr>
        </p:nvSpPr>
        <p:spPr>
          <a:xfrm>
            <a:off x="0" y="0"/>
            <a:ext cx="8929718" cy="1357304"/>
          </a:xfrm>
        </p:spPr>
        <p:txBody>
          <a:bodyPr/>
          <a:lstStyle/>
          <a:p>
            <a:pPr lvl="0"/>
            <a:endParaRPr lang="fr-FR" sz="1600" dirty="0" smtClean="0">
              <a:solidFill>
                <a:schemeClr val="bg1"/>
              </a:solidFill>
            </a:endParaRPr>
          </a:p>
          <a:p>
            <a:pPr lvl="0"/>
            <a:r>
              <a:rPr lang="fr-FR" sz="1600" dirty="0" smtClean="0">
                <a:solidFill>
                  <a:schemeClr val="bg1"/>
                </a:solidFill>
              </a:rPr>
              <a:t> </a:t>
            </a:r>
          </a:p>
          <a:p>
            <a:endParaRPr lang="fr-FR" sz="1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000114"/>
            <a:ext cx="785818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3" name="Espace réservé du contenu 12" descr="https://encrypted-tbn1.gstatic.com/images?q=tbn:ANd9GcSt7dtDjhzLWq5gstsxnOOYzE_K-Sr88wFP_vdj6EVKNCzRlBKP3Q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00100" y="928676"/>
            <a:ext cx="700092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571486"/>
            <a:ext cx="800105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4" name="Espace réservé du contenu 13" descr="http://www.teane.com/blog/wp-content/uploads/2014/01/diabete-gestationnel.pn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14414" y="714362"/>
            <a:ext cx="6429420" cy="387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r>
              <a:rPr lang="fr-FR" dirty="0" smtClean="0"/>
              <a:t> </a:t>
            </a:r>
            <a:endParaRPr lang="fr-FR" dirty="0"/>
          </a:p>
        </p:txBody>
      </p:sp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152400" y="15240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3" name="Espace réservé du contenu 12" descr="http://www.gynecologie-pratique.com/sites/gynecologie-pratique.com/files/article/jim/media_6709_figure1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71538" y="785800"/>
            <a:ext cx="692948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3" name="Espace réservé du contenu 12"/>
          <p:cNvSpPr>
            <a:spLocks noGrp="1"/>
          </p:cNvSpPr>
          <p:nvPr>
            <p:ph idx="1"/>
          </p:nvPr>
        </p:nvSpPr>
        <p:spPr>
          <a:xfrm>
            <a:off x="457200" y="1"/>
            <a:ext cx="8229600" cy="3000377"/>
          </a:xfrm>
        </p:spPr>
        <p:txBody>
          <a:bodyPr/>
          <a:lstStyle/>
          <a:p>
            <a:r>
              <a:rPr lang="fr-FR" sz="1600" b="1" i="1" dirty="0" smtClean="0">
                <a:solidFill>
                  <a:srgbClr val="00B050"/>
                </a:solidFill>
              </a:rPr>
              <a:t>Par voie intraveineuse</a:t>
            </a:r>
            <a:endParaRPr lang="fr-FR" sz="1600" dirty="0" smtClean="0">
              <a:solidFill>
                <a:srgbClr val="00B050"/>
              </a:solidFill>
            </a:endParaRPr>
          </a:p>
          <a:p>
            <a:r>
              <a:rPr lang="fr-FR" sz="1600" dirty="0" smtClean="0">
                <a:solidFill>
                  <a:schemeClr val="bg1"/>
                </a:solidFill>
              </a:rPr>
              <a:t> L’HGPO peut être réalisée par voie IV : ingestion par </a:t>
            </a:r>
            <a:r>
              <a:rPr lang="fr-FR" sz="1600" dirty="0" smtClean="0">
                <a:solidFill>
                  <a:srgbClr val="00B050"/>
                </a:solidFill>
              </a:rPr>
              <a:t>VIV</a:t>
            </a:r>
            <a:r>
              <a:rPr lang="fr-FR" sz="1600" dirty="0" smtClean="0"/>
              <a:t> </a:t>
            </a:r>
            <a:r>
              <a:rPr lang="fr-FR" sz="1600" dirty="0" smtClean="0">
                <a:solidFill>
                  <a:schemeClr val="bg1"/>
                </a:solidFill>
              </a:rPr>
              <a:t>25g glu/10cc  Prélèvement toutes les 10’pendant 90’ </a:t>
            </a:r>
          </a:p>
          <a:p>
            <a:r>
              <a:rPr lang="fr-FR" sz="1600" dirty="0" smtClean="0">
                <a:solidFill>
                  <a:srgbClr val="00B050"/>
                </a:solidFill>
              </a:rPr>
              <a:t> Résultat</a:t>
            </a:r>
            <a:r>
              <a:rPr lang="fr-FR" sz="1600" dirty="0" smtClean="0"/>
              <a:t> : </a:t>
            </a:r>
            <a:r>
              <a:rPr lang="fr-FR" sz="1600" dirty="0" smtClean="0">
                <a:solidFill>
                  <a:schemeClr val="bg1"/>
                </a:solidFill>
              </a:rPr>
              <a:t>retour à la normale</a:t>
            </a:r>
            <a:r>
              <a:rPr lang="fr-FR" sz="1600" dirty="0" smtClean="0"/>
              <a:t> : </a:t>
            </a:r>
            <a:r>
              <a:rPr lang="fr-FR" sz="1600" b="1" i="1" dirty="0" smtClean="0">
                <a:solidFill>
                  <a:srgbClr val="FF0000"/>
                </a:solidFill>
              </a:rPr>
              <a:t>40-70 min : sujet normal</a:t>
            </a:r>
            <a:endParaRPr lang="fr-FR" sz="1600" dirty="0" smtClean="0">
              <a:solidFill>
                <a:srgbClr val="FF0000"/>
              </a:solidFill>
            </a:endParaRPr>
          </a:p>
          <a:p>
            <a:r>
              <a:rPr lang="fr-FR" sz="1600" b="1" i="1" dirty="0" smtClean="0">
                <a:solidFill>
                  <a:srgbClr val="FF0000"/>
                </a:solidFill>
              </a:rPr>
              <a:t>                                                          &gt; 70 min Diabète</a:t>
            </a:r>
            <a:endParaRPr lang="fr-FR" sz="1600" dirty="0" smtClean="0">
              <a:solidFill>
                <a:srgbClr val="FF0000"/>
              </a:solidFill>
            </a:endParaRPr>
          </a:p>
          <a:p>
            <a:endParaRPr lang="fr-FR" sz="1600" b="1" i="1" dirty="0" smtClean="0"/>
          </a:p>
          <a:p>
            <a:endParaRPr lang="fr-FR" sz="16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Test au tolbutamide</a:t>
            </a:r>
            <a:r>
              <a:rPr lang="fr-FR" sz="1600" dirty="0" smtClean="0"/>
              <a:t> </a:t>
            </a:r>
            <a:r>
              <a:rPr lang="fr-FR" sz="1600" dirty="0" smtClean="0">
                <a:solidFill>
                  <a:schemeClr val="bg1"/>
                </a:solidFill>
              </a:rPr>
              <a:t>: c’est un </a:t>
            </a:r>
            <a:r>
              <a:rPr lang="fr-FR" sz="1600" dirty="0" smtClean="0">
                <a:solidFill>
                  <a:srgbClr val="00B050"/>
                </a:solidFill>
              </a:rPr>
              <a:t>sulfamide hypoglycémiant </a:t>
            </a:r>
            <a:r>
              <a:rPr lang="fr-FR" sz="1600" dirty="0" smtClean="0">
                <a:solidFill>
                  <a:schemeClr val="bg1"/>
                </a:solidFill>
              </a:rPr>
              <a:t>qui stimule la  sécrétion de l’insuline </a:t>
            </a:r>
          </a:p>
          <a:p>
            <a:r>
              <a:rPr lang="fr-FR" sz="1600" dirty="0" smtClean="0">
                <a:solidFill>
                  <a:schemeClr val="bg1"/>
                </a:solidFill>
              </a:rPr>
              <a:t>Ingestion VIV 1g tolbutamide ; prélèvement toutes les 10min pendant 90 min </a:t>
            </a:r>
          </a:p>
          <a:p>
            <a:endParaRPr lang="fr-FR" sz="1600" dirty="0" smtClean="0"/>
          </a:p>
          <a:p>
            <a:endParaRPr lang="fr-FR" dirty="0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143254"/>
            <a:ext cx="707236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348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714362"/>
            <a:ext cx="807249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4" y="357172"/>
            <a:ext cx="742955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328613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1" u="none" strike="noStrike" cap="none" normalizeH="0" baseline="0" dirty="0" smtClean="0">
                <a:ln>
                  <a:noFill/>
                </a:ln>
                <a:solidFill>
                  <a:srgbClr val="17375E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fr-FR" sz="1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Intérêt et utilité de test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Différencier entre   </a:t>
            </a:r>
            <a:r>
              <a:rPr kumimoji="0" lang="fr-FR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hyperinsulinisme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causé par </a:t>
            </a:r>
            <a:r>
              <a:rPr kumimoji="0" lang="fr-FR" sz="16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 tumeur</a:t>
            </a:r>
            <a:endParaRPr kumimoji="0" lang="fr-FR" sz="1600" b="1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- </a:t>
            </a:r>
            <a:r>
              <a:rPr kumimoji="0" lang="fr-FR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Hyper insulinisme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causé par administration </a:t>
            </a:r>
            <a:r>
              <a:rPr kumimoji="0" lang="fr-FR" sz="16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inadéquate d’insuline </a:t>
            </a:r>
            <a:endParaRPr kumimoji="0" lang="fr-FR" sz="1600" b="1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28662" y="1571618"/>
            <a:ext cx="742955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3" name="Espace réservé du contenu 12"/>
          <p:cNvSpPr>
            <a:spLocks noGrp="1"/>
          </p:cNvSpPr>
          <p:nvPr>
            <p:ph idx="1"/>
          </p:nvPr>
        </p:nvSpPr>
        <p:spPr>
          <a:xfrm>
            <a:off x="142844" y="642924"/>
            <a:ext cx="8643998" cy="3951301"/>
          </a:xfrm>
        </p:spPr>
        <p:txBody>
          <a:bodyPr/>
          <a:lstStyle/>
          <a:p>
            <a:r>
              <a:rPr lang="fr-FR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Surveillance de diabète </a:t>
            </a:r>
            <a:endParaRPr lang="fr-FR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</a:p>
          <a:p>
            <a:r>
              <a:rPr lang="fr-FR" sz="1600" b="1" i="1" dirty="0" smtClean="0">
                <a:solidFill>
                  <a:srgbClr val="00B050"/>
                </a:solidFill>
              </a:rPr>
              <a:t>HbA1c</a:t>
            </a:r>
            <a:r>
              <a:rPr lang="fr-FR" sz="1600" dirty="0" smtClean="0">
                <a:solidFill>
                  <a:schemeClr val="bg1"/>
                </a:solidFill>
              </a:rPr>
              <a:t> : Hb A est formé de 2 fractions </a:t>
            </a:r>
          </a:p>
          <a:p>
            <a:r>
              <a:rPr lang="fr-FR" sz="1600" dirty="0" smtClean="0">
                <a:solidFill>
                  <a:srgbClr val="00B050"/>
                </a:solidFill>
              </a:rPr>
              <a:t>HbA0  90%-------non glyquée </a:t>
            </a:r>
          </a:p>
          <a:p>
            <a:r>
              <a:rPr lang="fr-FR" sz="1600" dirty="0" smtClean="0">
                <a:solidFill>
                  <a:srgbClr val="00B050"/>
                </a:solidFill>
              </a:rPr>
              <a:t>HbA1c----------- glyquée</a:t>
            </a:r>
          </a:p>
          <a:p>
            <a:r>
              <a:rPr lang="fr-FR" sz="1600" dirty="0" smtClean="0">
                <a:solidFill>
                  <a:schemeClr val="bg1"/>
                </a:solidFill>
              </a:rPr>
              <a:t>A1a, A1b, A1c </a:t>
            </a:r>
          </a:p>
          <a:p>
            <a:endParaRPr lang="fr-FR" sz="1600" dirty="0" smtClean="0">
              <a:solidFill>
                <a:schemeClr val="bg1"/>
              </a:solidFill>
            </a:endParaRPr>
          </a:p>
          <a:p>
            <a:r>
              <a:rPr lang="fr-FR" sz="1600" dirty="0" smtClean="0">
                <a:solidFill>
                  <a:schemeClr val="bg1"/>
                </a:solidFill>
              </a:rPr>
              <a:t> Les sucres </a:t>
            </a:r>
            <a:r>
              <a:rPr lang="fr-FR" sz="1600" dirty="0" smtClean="0">
                <a:solidFill>
                  <a:srgbClr val="FF0000"/>
                </a:solidFill>
              </a:rPr>
              <a:t>«  glucose » </a:t>
            </a:r>
            <a:r>
              <a:rPr lang="fr-FR" sz="1600" dirty="0" smtClean="0">
                <a:solidFill>
                  <a:schemeClr val="bg1"/>
                </a:solidFill>
              </a:rPr>
              <a:t>peuvent réagir de façon non enzymatique par leur groupement CHO avec la fonction NH2 des protéines pour former une base de schiff « </a:t>
            </a:r>
            <a:r>
              <a:rPr lang="fr-FR" sz="1600" dirty="0" smtClean="0">
                <a:solidFill>
                  <a:srgbClr val="FF0000"/>
                </a:solidFill>
              </a:rPr>
              <a:t> glycation non enzymatique » 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 </a:t>
            </a:r>
          </a:p>
          <a:p>
            <a:r>
              <a:rPr lang="fr-FR" dirty="0" smtClean="0"/>
              <a:t> 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4" name="Espace réservé du contenu 13" descr="Résultat de recherche d'images pour &quot;schéma synthese d'hemoglobine glyquée&quot;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2910" y="285734"/>
            <a:ext cx="778674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285720" y="3786196"/>
            <a:ext cx="76438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dirty="0" smtClean="0">
                <a:solidFill>
                  <a:schemeClr val="bg1"/>
                </a:solidFill>
              </a:rPr>
              <a:t>Phénomène lent, continu, et irréversible 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Physiologique</a:t>
            </a:r>
          </a:p>
          <a:p>
            <a:pPr lvl="0"/>
            <a:r>
              <a:rPr lang="fr-FR" dirty="0" smtClean="0">
                <a:solidFill>
                  <a:srgbClr val="00B050"/>
                </a:solidFill>
              </a:rPr>
              <a:t>HbA1c</a:t>
            </a:r>
            <a:r>
              <a:rPr lang="fr-FR" dirty="0" smtClean="0">
                <a:solidFill>
                  <a:schemeClr val="bg1"/>
                </a:solidFill>
              </a:rPr>
              <a:t> : réaction entre glu et val de l’un ou des 2 chaines B de l’Hémoglobine Hb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3" name="Espace réservé du contenu 12" descr="http://famille.slamich.pagesperso-orange.fr/maillard/amadori.bmp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71538" y="928676"/>
            <a:ext cx="7000924" cy="3665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3" name="Espace réservé du contenu 1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endParaRPr lang="fr-FR" sz="1600" b="1" i="1" dirty="0" smtClean="0"/>
          </a:p>
          <a:p>
            <a:endParaRPr lang="fr-FR" sz="1600" b="1" i="1" dirty="0" smtClean="0">
              <a:solidFill>
                <a:srgbClr val="00B050"/>
              </a:solidFill>
            </a:endParaRPr>
          </a:p>
          <a:p>
            <a:endParaRPr lang="fr-FR" sz="1600" b="1" i="1" dirty="0" smtClean="0">
              <a:solidFill>
                <a:srgbClr val="00B050"/>
              </a:solidFill>
            </a:endParaRPr>
          </a:p>
          <a:p>
            <a:endParaRPr lang="fr-FR" sz="1600" b="1" i="1" dirty="0" smtClean="0">
              <a:solidFill>
                <a:srgbClr val="00B050"/>
              </a:solidFill>
            </a:endParaRPr>
          </a:p>
          <a:p>
            <a:r>
              <a:rPr lang="fr-FR" sz="1600" b="1" i="1" dirty="0" smtClean="0">
                <a:solidFill>
                  <a:srgbClr val="00B050"/>
                </a:solidFill>
              </a:rPr>
              <a:t>Méthode de dosage de L’HbA1c </a:t>
            </a:r>
            <a:endParaRPr lang="fr-FR" sz="1600" dirty="0" smtClean="0">
              <a:solidFill>
                <a:srgbClr val="00B050"/>
              </a:solidFill>
            </a:endParaRPr>
          </a:p>
          <a:p>
            <a:pPr lvl="0"/>
            <a:r>
              <a:rPr lang="fr-FR" sz="1600" dirty="0" smtClean="0">
                <a:solidFill>
                  <a:schemeClr val="bg1"/>
                </a:solidFill>
              </a:rPr>
              <a:t>Méthode </a:t>
            </a:r>
            <a:r>
              <a:rPr lang="fr-FR" sz="1600" b="1" i="1" dirty="0" smtClean="0">
                <a:solidFill>
                  <a:srgbClr val="FF0000"/>
                </a:solidFill>
              </a:rPr>
              <a:t>chromatographique</a:t>
            </a:r>
            <a:r>
              <a:rPr lang="fr-FR" sz="1600" dirty="0" smtClean="0">
                <a:solidFill>
                  <a:schemeClr val="bg1"/>
                </a:solidFill>
              </a:rPr>
              <a:t> – affinité, échangeuse d’ions</a:t>
            </a:r>
          </a:p>
          <a:p>
            <a:pPr lvl="0"/>
            <a:r>
              <a:rPr lang="fr-FR" sz="1600" dirty="0" smtClean="0">
                <a:solidFill>
                  <a:schemeClr val="bg1"/>
                </a:solidFill>
              </a:rPr>
              <a:t>Méthode </a:t>
            </a:r>
            <a:r>
              <a:rPr lang="fr-FR" sz="1600" b="1" i="1" dirty="0" smtClean="0">
                <a:solidFill>
                  <a:srgbClr val="FF0000"/>
                </a:solidFill>
              </a:rPr>
              <a:t>électro phorétique </a:t>
            </a:r>
            <a:r>
              <a:rPr lang="fr-FR" sz="1600" dirty="0" smtClean="0">
                <a:solidFill>
                  <a:schemeClr val="bg1"/>
                </a:solidFill>
              </a:rPr>
              <a:t>«  isoelecrofocalisation »</a:t>
            </a:r>
          </a:p>
          <a:p>
            <a:pPr lvl="0"/>
            <a:r>
              <a:rPr lang="fr-FR" sz="1600" dirty="0" smtClean="0">
                <a:solidFill>
                  <a:schemeClr val="bg1"/>
                </a:solidFill>
              </a:rPr>
              <a:t>Méthode </a:t>
            </a:r>
            <a:r>
              <a:rPr lang="fr-FR" sz="1600" b="1" i="1" dirty="0" smtClean="0">
                <a:solidFill>
                  <a:srgbClr val="FF0000"/>
                </a:solidFill>
              </a:rPr>
              <a:t>immunologique</a:t>
            </a:r>
            <a:r>
              <a:rPr lang="fr-FR" sz="1600" dirty="0" smtClean="0">
                <a:solidFill>
                  <a:schemeClr val="bg1"/>
                </a:solidFill>
              </a:rPr>
              <a:t> » immun turbidimétrie »</a:t>
            </a:r>
          </a:p>
          <a:p>
            <a:pPr lvl="0">
              <a:buNone/>
            </a:pPr>
            <a:r>
              <a:rPr lang="fr-FR" sz="1600" dirty="0" smtClean="0">
                <a:solidFill>
                  <a:schemeClr val="bg1"/>
                </a:solidFill>
              </a:rPr>
              <a:t>                   -     Valeurs usuelles </a:t>
            </a:r>
            <a:r>
              <a:rPr lang="fr-FR" sz="1600" b="1" i="1" dirty="0" smtClean="0">
                <a:solidFill>
                  <a:srgbClr val="00B050"/>
                </a:solidFill>
              </a:rPr>
              <a:t>HbA1c</a:t>
            </a:r>
            <a:r>
              <a:rPr lang="fr-FR" sz="1600" dirty="0" smtClean="0">
                <a:solidFill>
                  <a:schemeClr val="bg1"/>
                </a:solidFill>
              </a:rPr>
              <a:t> : </a:t>
            </a:r>
            <a:r>
              <a:rPr lang="fr-FR" sz="1600" b="1" i="1" dirty="0" smtClean="0">
                <a:solidFill>
                  <a:srgbClr val="FF0000"/>
                </a:solidFill>
              </a:rPr>
              <a:t>4,6-6,2 %</a:t>
            </a:r>
          </a:p>
          <a:p>
            <a:pPr lvl="0">
              <a:buNone/>
            </a:pPr>
            <a:r>
              <a:rPr lang="fr-FR" sz="1600" dirty="0" smtClean="0">
                <a:solidFill>
                  <a:schemeClr val="bg1"/>
                </a:solidFill>
              </a:rPr>
              <a:t>                   -        Chez les diabétique, la valeur de l’HbA1c peut atteindre 20% en générale elle se situe entre 07 et 11 %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3" name="Espace réservé du contenu 12"/>
          <p:cNvSpPr>
            <a:spLocks noGrp="1"/>
          </p:cNvSpPr>
          <p:nvPr>
            <p:ph idx="1"/>
          </p:nvPr>
        </p:nvSpPr>
        <p:spPr>
          <a:xfrm>
            <a:off x="0" y="0"/>
            <a:ext cx="9144000" cy="5000642"/>
          </a:xfrm>
        </p:spPr>
        <p:txBody>
          <a:bodyPr/>
          <a:lstStyle/>
          <a:p>
            <a:endParaRPr lang="fr-FR" sz="1600" b="1" i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r>
              <a:rPr lang="fr-FR" sz="16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Intérêt</a:t>
            </a:r>
            <a:r>
              <a:rPr lang="fr-FR" sz="1600" b="1" i="1" dirty="0" smtClean="0">
                <a:solidFill>
                  <a:schemeClr val="bg1"/>
                </a:solidFill>
              </a:rPr>
              <a:t> :</a:t>
            </a:r>
            <a:endParaRPr lang="fr-FR" sz="1600" dirty="0" smtClean="0">
              <a:solidFill>
                <a:schemeClr val="bg1"/>
              </a:solidFill>
            </a:endParaRPr>
          </a:p>
          <a:p>
            <a:pPr lvl="0"/>
            <a:r>
              <a:rPr lang="fr-FR" sz="1600" dirty="0" smtClean="0">
                <a:solidFill>
                  <a:schemeClr val="bg1"/>
                </a:solidFill>
              </a:rPr>
              <a:t>Bon marqueur de </a:t>
            </a:r>
            <a:r>
              <a:rPr lang="fr-FR" sz="1600" b="1" i="1" dirty="0" smtClean="0">
                <a:solidFill>
                  <a:srgbClr val="FF0000"/>
                </a:solidFill>
              </a:rPr>
              <a:t>l’équilibre glucidique</a:t>
            </a:r>
            <a:r>
              <a:rPr lang="fr-FR" sz="1600" dirty="0" smtClean="0">
                <a:solidFill>
                  <a:schemeClr val="bg1"/>
                </a:solidFill>
              </a:rPr>
              <a:t> ; reflet la glycémie même du sujet durant les 3 mois ayant précédés le dosage </a:t>
            </a:r>
          </a:p>
          <a:p>
            <a:pPr lvl="0"/>
            <a:r>
              <a:rPr lang="fr-FR" sz="1600" dirty="0" smtClean="0">
                <a:solidFill>
                  <a:schemeClr val="bg1"/>
                </a:solidFill>
              </a:rPr>
              <a:t>Permet d’évaluer l’efficacité du TRT </a:t>
            </a:r>
          </a:p>
          <a:p>
            <a:pPr lvl="0"/>
            <a:r>
              <a:rPr lang="fr-FR" sz="1600" b="1" i="1" dirty="0" smtClean="0">
                <a:solidFill>
                  <a:srgbClr val="FF0000"/>
                </a:solidFill>
              </a:rPr>
              <a:t>Chez le D1</a:t>
            </a:r>
            <a:r>
              <a:rPr lang="fr-FR" sz="1600" dirty="0" smtClean="0">
                <a:solidFill>
                  <a:schemeClr val="bg1"/>
                </a:solidFill>
              </a:rPr>
              <a:t>, HbA1c &gt;1-3 % de la valeur sup normale «  </a:t>
            </a:r>
            <a:r>
              <a:rPr lang="fr-FR" sz="1600" dirty="0" smtClean="0">
                <a:solidFill>
                  <a:srgbClr val="00B050"/>
                </a:solidFill>
              </a:rPr>
              <a:t>1valeur normale HbA1c= risque d’hypoglycémie</a:t>
            </a:r>
            <a:r>
              <a:rPr lang="fr-FR" sz="1600" dirty="0" smtClean="0">
                <a:solidFill>
                  <a:schemeClr val="bg1"/>
                </a:solidFill>
              </a:rPr>
              <a:t> » </a:t>
            </a:r>
          </a:p>
          <a:p>
            <a:pPr lvl="0"/>
            <a:r>
              <a:rPr lang="fr-FR" sz="1600" b="1" i="1" dirty="0" smtClean="0">
                <a:solidFill>
                  <a:srgbClr val="FF0000"/>
                </a:solidFill>
              </a:rPr>
              <a:t>Chez le D2</a:t>
            </a:r>
            <a:r>
              <a:rPr lang="fr-FR" sz="1600" dirty="0" smtClean="0">
                <a:solidFill>
                  <a:schemeClr val="bg1"/>
                </a:solidFill>
              </a:rPr>
              <a:t>, HbA1c = valeur supérieur normale </a:t>
            </a:r>
          </a:p>
          <a:p>
            <a:pPr lvl="0"/>
            <a:endParaRPr lang="fr-FR" sz="1600" b="1" i="1" dirty="0" smtClean="0">
              <a:solidFill>
                <a:schemeClr val="bg1"/>
              </a:solidFill>
            </a:endParaRPr>
          </a:p>
          <a:p>
            <a:pPr lvl="0"/>
            <a:endParaRPr lang="fr-FR" sz="1600" b="1" i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/>
            <a:endParaRPr lang="fr-FR" sz="1600" b="1" i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lvl="0"/>
            <a:r>
              <a:rPr lang="fr-FR" sz="16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NB</a:t>
            </a:r>
            <a:r>
              <a:rPr lang="fr-FR" sz="1600" dirty="0" smtClean="0">
                <a:solidFill>
                  <a:schemeClr val="bg1"/>
                </a:solidFill>
              </a:rPr>
              <a:t> : </a:t>
            </a:r>
          </a:p>
          <a:p>
            <a:pPr lvl="0"/>
            <a:r>
              <a:rPr lang="fr-FR" sz="1600" b="1" i="1" dirty="0" smtClean="0">
                <a:solidFill>
                  <a:srgbClr val="00B050"/>
                </a:solidFill>
              </a:rPr>
              <a:t>HbA1c</a:t>
            </a:r>
            <a:r>
              <a:rPr lang="fr-FR" sz="1600" dirty="0" smtClean="0">
                <a:solidFill>
                  <a:schemeClr val="bg1"/>
                </a:solidFill>
              </a:rPr>
              <a:t> n’est pas un indicateur de diabète </a:t>
            </a:r>
          </a:p>
          <a:p>
            <a:pPr lvl="0"/>
            <a:r>
              <a:rPr lang="fr-FR" sz="1600" dirty="0" smtClean="0">
                <a:solidFill>
                  <a:schemeClr val="bg1"/>
                </a:solidFill>
              </a:rPr>
              <a:t>Correction plus entre taux HbA1c et risque d’apparition de complication microangiopathiques   </a:t>
            </a:r>
            <a:endParaRPr lang="fr-FR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126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0"/>
            <a:ext cx="885828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Classification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Proposé par la commission nationale américaine sur le diabète et approuvée par l’OMS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Diabète insulinodépendant «  type1 »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lvl="0" indent="0" eaLnBrk="0" hangingPunct="0">
              <a:spcBef>
                <a:spcPct val="0"/>
              </a:spcBef>
              <a:buFontTx/>
              <a:buChar char="•"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Diabète non insulinodépendant«  type 2 »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Diabète secondaire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* Maladies pancréatiques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* Hormones à l’action antagoniste à l’insuline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*Médicament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Diabète gestationnel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Intolérance au glucose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Classe à risque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Anomalie antérieure de la tolérance au glucose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Anomalie possible de la tolérance au glucose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3" name="Espace réservé du contenu 12"/>
          <p:cNvSpPr>
            <a:spLocks noGrp="1"/>
          </p:cNvSpPr>
          <p:nvPr>
            <p:ph idx="1"/>
          </p:nvPr>
        </p:nvSpPr>
        <p:spPr>
          <a:xfrm>
            <a:off x="0" y="0"/>
            <a:ext cx="9144000" cy="4594225"/>
          </a:xfrm>
        </p:spPr>
        <p:txBody>
          <a:bodyPr/>
          <a:lstStyle/>
          <a:p>
            <a:endParaRPr lang="fr-FR" sz="16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Fructosamine</a:t>
            </a:r>
            <a:r>
              <a:rPr lang="fr-FR" sz="1600" b="1" i="1" dirty="0" smtClean="0">
                <a:solidFill>
                  <a:schemeClr val="bg1"/>
                </a:solidFill>
              </a:rPr>
              <a:t> </a:t>
            </a:r>
            <a:endParaRPr lang="fr-FR" sz="1600" dirty="0" smtClean="0">
              <a:solidFill>
                <a:schemeClr val="bg1"/>
              </a:solidFill>
            </a:endParaRPr>
          </a:p>
          <a:p>
            <a:r>
              <a:rPr lang="fr-FR" sz="1600" dirty="0" smtClean="0">
                <a:solidFill>
                  <a:schemeClr val="bg1"/>
                </a:solidFill>
              </a:rPr>
              <a:t>L’ensemble des cétoamines produits par réaction de glycation d’un sucre «  glu » avec les protéines plasmatique </a:t>
            </a:r>
          </a:p>
          <a:p>
            <a:pPr lvl="0"/>
            <a:r>
              <a:rPr lang="fr-FR" sz="1600" dirty="0" smtClean="0">
                <a:solidFill>
                  <a:schemeClr val="bg1"/>
                </a:solidFill>
              </a:rPr>
              <a:t> L’Albumine, en raison de son abondant, représente 80% de la Fructosamine plasmatique </a:t>
            </a:r>
          </a:p>
          <a:p>
            <a:endParaRPr lang="fr-FR" sz="1600" b="1" i="1" dirty="0" smtClean="0">
              <a:solidFill>
                <a:schemeClr val="bg1"/>
              </a:solidFill>
            </a:endParaRPr>
          </a:p>
          <a:p>
            <a:endParaRPr lang="fr-FR" sz="16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600" b="1" i="1" dirty="0" smtClean="0">
                <a:solidFill>
                  <a:schemeClr val="accent3">
                    <a:lumMod val="75000"/>
                  </a:schemeClr>
                </a:solidFill>
              </a:rPr>
              <a:t>Méthode de dosage</a:t>
            </a:r>
            <a:r>
              <a:rPr lang="fr-FR" sz="1600" dirty="0" smtClean="0">
                <a:solidFill>
                  <a:schemeClr val="bg1"/>
                </a:solidFill>
              </a:rPr>
              <a:t> : méthode colorimétrique basée sur la propriété qu’a la fructosamine de réduire en milieu alcalin </a:t>
            </a:r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 </a:t>
            </a:r>
            <a:r>
              <a:rPr lang="fr-FR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nitro bleu de tetrazolium en formosan </a:t>
            </a:r>
            <a:r>
              <a:rPr lang="fr-FR" sz="1600" dirty="0" smtClean="0">
                <a:solidFill>
                  <a:schemeClr val="bg1"/>
                </a:solidFill>
              </a:rPr>
              <a:t>de couleur violette </a:t>
            </a:r>
            <a:r>
              <a:rPr lang="fr-FR" sz="1600" b="1" i="1" dirty="0" smtClean="0">
                <a:solidFill>
                  <a:schemeClr val="bg1"/>
                </a:solidFill>
              </a:rPr>
              <a:t>à 530nm</a:t>
            </a:r>
            <a:endParaRPr lang="fr-FR" sz="1600" dirty="0" smtClean="0">
              <a:solidFill>
                <a:schemeClr val="bg1"/>
              </a:solidFill>
            </a:endParaRPr>
          </a:p>
          <a:p>
            <a:r>
              <a:rPr lang="fr-FR" sz="1600" dirty="0" smtClean="0">
                <a:solidFill>
                  <a:schemeClr val="bg1"/>
                </a:solidFill>
              </a:rPr>
              <a:t>L’étalon devrait être un </a:t>
            </a:r>
            <a:r>
              <a:rPr lang="fr-FR" sz="1600" b="1" i="1" dirty="0" err="1" smtClean="0">
                <a:solidFill>
                  <a:schemeClr val="accent3">
                    <a:lumMod val="75000"/>
                  </a:schemeClr>
                </a:solidFill>
              </a:rPr>
              <a:t>Alb</a:t>
            </a:r>
            <a:r>
              <a:rPr lang="fr-FR" sz="1600" b="1" i="1" dirty="0" smtClean="0">
                <a:solidFill>
                  <a:schemeClr val="accent3">
                    <a:lumMod val="75000"/>
                  </a:schemeClr>
                </a:solidFill>
              </a:rPr>
              <a:t> glyquée</a:t>
            </a:r>
            <a:r>
              <a:rPr lang="fr-FR" sz="16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r>
              <a:rPr lang="fr-FR" sz="1600" dirty="0" smtClean="0">
                <a:solidFill>
                  <a:schemeClr val="bg1"/>
                </a:solidFill>
              </a:rPr>
              <a:t> Les résultats sont exprimés e </a:t>
            </a:r>
            <a:r>
              <a:rPr lang="fr-FR" sz="1600" dirty="0" smtClean="0">
                <a:solidFill>
                  <a:schemeClr val="accent3">
                    <a:lumMod val="75000"/>
                  </a:schemeClr>
                </a:solidFill>
              </a:rPr>
              <a:t>mmolde DMF/g de protéine </a:t>
            </a:r>
          </a:p>
          <a:p>
            <a:r>
              <a:rPr lang="fr-FR" sz="1600" dirty="0" smtClean="0">
                <a:solidFill>
                  <a:schemeClr val="bg1"/>
                </a:solidFill>
              </a:rPr>
              <a:t> Valeur usuelle :</a:t>
            </a:r>
            <a:r>
              <a:rPr lang="fr-FR" sz="1600" b="1" i="1" dirty="0" smtClean="0">
                <a:solidFill>
                  <a:srgbClr val="FF0000"/>
                </a:solidFill>
              </a:rPr>
              <a:t>0,8-3,4 mmol DMF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3" name="Espace réservé du contenu 12"/>
          <p:cNvSpPr>
            <a:spLocks noGrp="1"/>
          </p:cNvSpPr>
          <p:nvPr>
            <p:ph idx="1"/>
          </p:nvPr>
        </p:nvSpPr>
        <p:spPr>
          <a:xfrm>
            <a:off x="357158" y="357172"/>
            <a:ext cx="8229600" cy="4357718"/>
          </a:xfrm>
        </p:spPr>
        <p:txBody>
          <a:bodyPr/>
          <a:lstStyle/>
          <a:p>
            <a:r>
              <a:rPr lang="fr-FR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Intérêt </a:t>
            </a:r>
            <a:endParaRPr lang="fr-FR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fr-FR" sz="1600" dirty="0" smtClean="0">
                <a:solidFill>
                  <a:schemeClr val="bg1"/>
                </a:solidFill>
              </a:rPr>
              <a:t>Marqueur de control de </a:t>
            </a:r>
            <a:r>
              <a:rPr lang="fr-FR" sz="1600" b="1" i="1" dirty="0" smtClean="0">
                <a:solidFill>
                  <a:srgbClr val="FF0000"/>
                </a:solidFill>
              </a:rPr>
              <a:t>l’équilibre glycémique </a:t>
            </a:r>
            <a:r>
              <a:rPr lang="fr-FR" sz="1600" dirty="0" smtClean="0">
                <a:solidFill>
                  <a:schemeClr val="bg1"/>
                </a:solidFill>
              </a:rPr>
              <a:t>à court terme : </a:t>
            </a:r>
            <a:r>
              <a:rPr lang="fr-FR" sz="1600" dirty="0" smtClean="0">
                <a:solidFill>
                  <a:srgbClr val="00B050"/>
                </a:solidFill>
              </a:rPr>
              <a:t>2 à 3 semaine </a:t>
            </a:r>
            <a:r>
              <a:rPr lang="fr-FR" sz="1600" dirty="0" smtClean="0">
                <a:solidFill>
                  <a:schemeClr val="bg1"/>
                </a:solidFill>
              </a:rPr>
              <a:t>ayant précédé le dosage </a:t>
            </a:r>
          </a:p>
          <a:p>
            <a:pPr lvl="0"/>
            <a:r>
              <a:rPr lang="fr-FR" sz="1600" dirty="0" smtClean="0">
                <a:solidFill>
                  <a:schemeClr val="bg1"/>
                </a:solidFill>
              </a:rPr>
              <a:t>Ce n’est </a:t>
            </a:r>
            <a:r>
              <a:rPr lang="fr-FR" sz="1600" dirty="0" smtClean="0">
                <a:solidFill>
                  <a:srgbClr val="00B050"/>
                </a:solidFill>
              </a:rPr>
              <a:t>pas un indicateur de diabète </a:t>
            </a:r>
          </a:p>
          <a:p>
            <a:pPr lvl="0"/>
            <a:endParaRPr lang="fr-FR" sz="1600" dirty="0" smtClean="0">
              <a:solidFill>
                <a:schemeClr val="bg1"/>
              </a:solidFill>
            </a:endParaRPr>
          </a:p>
          <a:p>
            <a:pPr lvl="0" algn="ctr"/>
            <a:r>
              <a:rPr lang="fr-FR" sz="1600" dirty="0" smtClean="0">
                <a:solidFill>
                  <a:schemeClr val="bg1"/>
                </a:solidFill>
              </a:rPr>
              <a:t>Son dosage présente d’intérêt par rapport à l’HbA1c dans les cas suivants :</a:t>
            </a:r>
          </a:p>
          <a:p>
            <a:pPr lvl="0" algn="ctr"/>
            <a:r>
              <a:rPr lang="fr-FR" sz="1600" b="1" i="1" dirty="0" smtClean="0">
                <a:solidFill>
                  <a:srgbClr val="00B050"/>
                </a:solidFill>
              </a:rPr>
              <a:t>D1 récent pour déterminer la dose efficace </a:t>
            </a:r>
          </a:p>
          <a:p>
            <a:pPr lvl="0" algn="ctr"/>
            <a:r>
              <a:rPr lang="fr-FR" sz="1600" b="1" i="1" dirty="0" smtClean="0">
                <a:solidFill>
                  <a:srgbClr val="00B050"/>
                </a:solidFill>
              </a:rPr>
              <a:t>D1 instable mal contrôlé pour adapter la dose </a:t>
            </a:r>
          </a:p>
          <a:p>
            <a:pPr lvl="0" algn="ctr"/>
            <a:r>
              <a:rPr lang="fr-FR" sz="1600" dirty="0" smtClean="0">
                <a:solidFill>
                  <a:schemeClr val="bg1"/>
                </a:solidFill>
              </a:rPr>
              <a:t>Surveillance d’un </a:t>
            </a:r>
            <a:r>
              <a:rPr lang="fr-FR" sz="1600" b="1" i="1" dirty="0" smtClean="0">
                <a:solidFill>
                  <a:srgbClr val="00B050"/>
                </a:solidFill>
              </a:rPr>
              <a:t>diabète gestationnel </a:t>
            </a:r>
          </a:p>
          <a:p>
            <a:pPr algn="ctr"/>
            <a:r>
              <a:rPr lang="fr-FR" sz="1600" dirty="0" smtClean="0">
                <a:solidFill>
                  <a:schemeClr val="bg1"/>
                </a:solidFill>
              </a:rPr>
              <a:t>Hémoglobinopathie, anémies hémolytique, transfusion </a:t>
            </a:r>
          </a:p>
          <a:p>
            <a:pPr>
              <a:buNone/>
            </a:pPr>
            <a:r>
              <a:rPr lang="fr-FR" sz="1600" dirty="0" smtClean="0">
                <a:solidFill>
                  <a:schemeClr val="bg1"/>
                </a:solidFill>
              </a:rPr>
              <a:t> </a:t>
            </a:r>
          </a:p>
          <a:p>
            <a:r>
              <a:rPr lang="fr-FR" sz="1600" dirty="0" smtClean="0">
                <a:solidFill>
                  <a:srgbClr val="FF0000"/>
                </a:solidFill>
              </a:rPr>
              <a:t>NB</a:t>
            </a:r>
            <a:r>
              <a:rPr lang="fr-FR" sz="1600" dirty="0" smtClean="0">
                <a:solidFill>
                  <a:schemeClr val="bg1"/>
                </a:solidFill>
              </a:rPr>
              <a:t> au cours de la grossesse, il est préconisé d’établir le rapport : fructosamine/protéine = fructosamine corrigé </a:t>
            </a:r>
          </a:p>
          <a:p>
            <a:r>
              <a:rPr lang="fr-FR" sz="1600" dirty="0" smtClean="0">
                <a:solidFill>
                  <a:schemeClr val="bg1"/>
                </a:solidFill>
              </a:rPr>
              <a:t>Valeur usuelle </a:t>
            </a:r>
            <a:r>
              <a:rPr lang="fr-FR" sz="1600" dirty="0" smtClean="0">
                <a:solidFill>
                  <a:srgbClr val="FF0000"/>
                </a:solidFill>
              </a:rPr>
              <a:t>: 200-285 µmol/l </a:t>
            </a:r>
          </a:p>
          <a:p>
            <a:pPr lvl="0"/>
            <a:r>
              <a:rPr lang="fr-FR" sz="1600" dirty="0" smtClean="0">
                <a:solidFill>
                  <a:srgbClr val="FF0000"/>
                </a:solidFill>
              </a:rPr>
              <a:t>400 µmol /L  diabète mal équilibré</a:t>
            </a:r>
          </a:p>
          <a:p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3" name="Espace réservé du contenu 12"/>
          <p:cNvSpPr>
            <a:spLocks noGrp="1"/>
          </p:cNvSpPr>
          <p:nvPr>
            <p:ph idx="1"/>
          </p:nvPr>
        </p:nvSpPr>
        <p:spPr>
          <a:xfrm>
            <a:off x="457200" y="142858"/>
            <a:ext cx="8401080" cy="4572032"/>
          </a:xfrm>
        </p:spPr>
        <p:txBody>
          <a:bodyPr/>
          <a:lstStyle/>
          <a:p>
            <a:r>
              <a:rPr lang="fr-FR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Microalbuminurie</a:t>
            </a:r>
            <a:r>
              <a:rPr lang="fr-FR" sz="1600" b="1" i="1" dirty="0" smtClean="0"/>
              <a:t> </a:t>
            </a:r>
            <a:endParaRPr lang="fr-FR" sz="1600" dirty="0" smtClean="0"/>
          </a:p>
          <a:p>
            <a:r>
              <a:rPr lang="fr-FR" sz="1600" dirty="0" smtClean="0"/>
              <a:t> </a:t>
            </a:r>
            <a:r>
              <a:rPr lang="fr-FR" sz="1600" dirty="0" smtClean="0">
                <a:solidFill>
                  <a:schemeClr val="bg1"/>
                </a:solidFill>
              </a:rPr>
              <a:t>Correspond à la plus faible quantité d’ALB excrété par le rein non décelable par la bandelette réactives </a:t>
            </a:r>
          </a:p>
          <a:p>
            <a:r>
              <a:rPr lang="fr-FR" sz="1600" dirty="0" smtClean="0"/>
              <a:t> </a:t>
            </a:r>
          </a:p>
          <a:p>
            <a:pPr algn="ctr"/>
            <a:r>
              <a:rPr lang="fr-FR" sz="1600" b="1" i="1" dirty="0" smtClean="0">
                <a:solidFill>
                  <a:srgbClr val="00B050"/>
                </a:solidFill>
              </a:rPr>
              <a:t>Méthode de dosage</a:t>
            </a:r>
            <a:r>
              <a:rPr lang="fr-FR" sz="1600" b="1" dirty="0" smtClean="0">
                <a:solidFill>
                  <a:srgbClr val="00B050"/>
                </a:solidFill>
              </a:rPr>
              <a:t> :</a:t>
            </a:r>
          </a:p>
          <a:p>
            <a:pPr lvl="0" algn="ctr"/>
            <a:r>
              <a:rPr lang="fr-FR" sz="1600" b="1" i="1" dirty="0" smtClean="0">
                <a:solidFill>
                  <a:srgbClr val="00B050"/>
                </a:solidFill>
              </a:rPr>
              <a:t>Immun turbidimétrie</a:t>
            </a:r>
            <a:r>
              <a:rPr lang="fr-FR" sz="1600" dirty="0" smtClean="0"/>
              <a:t> : </a:t>
            </a:r>
          </a:p>
          <a:p>
            <a:pPr algn="ctr"/>
            <a:r>
              <a:rPr lang="fr-FR" sz="1600" dirty="0" smtClean="0">
                <a:solidFill>
                  <a:schemeClr val="bg1"/>
                </a:solidFill>
              </a:rPr>
              <a:t>ALB »Ag » + Ac anti ALB</a:t>
            </a:r>
            <a:r>
              <a:rPr lang="fr-FR" sz="1600" b="1" dirty="0" smtClean="0">
                <a:solidFill>
                  <a:schemeClr val="bg1"/>
                </a:solidFill>
              </a:rPr>
              <a:t>-</a:t>
            </a:r>
            <a:r>
              <a:rPr lang="fr-FR" sz="1600" b="1" dirty="0" smtClean="0">
                <a:solidFill>
                  <a:srgbClr val="FF0000"/>
                </a:solidFill>
              </a:rPr>
              <a:t>-------------</a:t>
            </a:r>
            <a:r>
              <a:rPr lang="fr-FR" sz="1600" dirty="0" smtClean="0">
                <a:solidFill>
                  <a:schemeClr val="bg1"/>
                </a:solidFill>
              </a:rPr>
              <a:t>Ag-Ac </a:t>
            </a:r>
            <a:r>
              <a:rPr lang="fr-FR" sz="1600" dirty="0" smtClean="0"/>
              <a:t>--- </a:t>
            </a:r>
            <a:r>
              <a:rPr lang="fr-FR" sz="1600" dirty="0" smtClean="0">
                <a:solidFill>
                  <a:srgbClr val="FFC000"/>
                </a:solidFill>
              </a:rPr>
              <a:t>* </a:t>
            </a:r>
            <a:r>
              <a:rPr lang="fr-FR" sz="1600" b="1" i="1" dirty="0" smtClean="0">
                <a:solidFill>
                  <a:srgbClr val="FFC000"/>
                </a:solidFill>
              </a:rPr>
              <a:t>trouble néphélémétrie</a:t>
            </a:r>
            <a:r>
              <a:rPr lang="fr-FR" sz="1600" dirty="0" smtClean="0">
                <a:solidFill>
                  <a:srgbClr val="FFC000"/>
                </a:solidFill>
              </a:rPr>
              <a:t> </a:t>
            </a:r>
          </a:p>
          <a:p>
            <a:pPr algn="ctr"/>
            <a:r>
              <a:rPr lang="fr-FR" sz="1600" dirty="0" smtClean="0"/>
              <a:t> </a:t>
            </a:r>
            <a:r>
              <a:rPr lang="fr-FR" sz="1600" b="1" i="1" dirty="0" smtClean="0">
                <a:solidFill>
                  <a:srgbClr val="FF0000"/>
                </a:solidFill>
              </a:rPr>
              <a:t>Valeur usuelle :&lt; 30 mg/24h </a:t>
            </a:r>
            <a:endParaRPr lang="fr-FR" sz="1600" dirty="0" smtClean="0">
              <a:solidFill>
                <a:srgbClr val="FF0000"/>
              </a:solidFill>
            </a:endParaRPr>
          </a:p>
          <a:p>
            <a:pPr algn="ctr"/>
            <a:r>
              <a:rPr lang="fr-FR" sz="1600" b="1" i="1" dirty="0" smtClean="0">
                <a:solidFill>
                  <a:srgbClr val="FF0000"/>
                </a:solidFill>
              </a:rPr>
              <a:t>µAlbuminurie : 30 – 300 mg/24h </a:t>
            </a:r>
            <a:endParaRPr lang="fr-FR" sz="1600" dirty="0" smtClean="0">
              <a:solidFill>
                <a:srgbClr val="FF0000"/>
              </a:solidFill>
            </a:endParaRPr>
          </a:p>
          <a:p>
            <a:pPr algn="ctr"/>
            <a:r>
              <a:rPr lang="fr-FR" b="1" i="1" dirty="0" smtClean="0">
                <a:solidFill>
                  <a:srgbClr val="FF0000"/>
                </a:solidFill>
              </a:rPr>
              <a:t> 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sz="1600" b="1" i="1" dirty="0" smtClean="0">
                <a:solidFill>
                  <a:srgbClr val="00B050"/>
                </a:solidFill>
              </a:rPr>
              <a:t>Intérêt</a:t>
            </a:r>
            <a:r>
              <a:rPr lang="fr-FR" sz="1600" dirty="0" smtClean="0"/>
              <a:t> : </a:t>
            </a:r>
          </a:p>
          <a:p>
            <a:r>
              <a:rPr lang="fr-FR" sz="1600" dirty="0" smtClean="0">
                <a:solidFill>
                  <a:schemeClr val="bg1"/>
                </a:solidFill>
              </a:rPr>
              <a:t>Indicateur précoce de la </a:t>
            </a:r>
            <a:r>
              <a:rPr lang="fr-FR" sz="1600" b="1" i="1" dirty="0" smtClean="0">
                <a:solidFill>
                  <a:srgbClr val="00B050"/>
                </a:solidFill>
              </a:rPr>
              <a:t>dénaturation de la barrière glomérulaire </a:t>
            </a:r>
          </a:p>
          <a:p>
            <a:r>
              <a:rPr lang="fr-FR" sz="1600" dirty="0" smtClean="0">
                <a:solidFill>
                  <a:schemeClr val="bg1"/>
                </a:solidFill>
              </a:rPr>
              <a:t> Evaluation de </a:t>
            </a:r>
            <a:r>
              <a:rPr lang="fr-FR" sz="1600" dirty="0" smtClean="0">
                <a:solidFill>
                  <a:srgbClr val="00B050"/>
                </a:solidFill>
              </a:rPr>
              <a:t>la glomerulopathie à 1stade précoce et irréversible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3" name="Espace réservé du contenu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051050" y="206375"/>
            <a:ext cx="6635750" cy="857250"/>
          </a:xfrm>
        </p:spPr>
        <p:txBody>
          <a:bodyPr/>
          <a:lstStyle/>
          <a:p>
            <a:pPr algn="l"/>
            <a:r>
              <a:rPr lang="fr-CA" smtClean="0">
                <a:solidFill>
                  <a:srgbClr val="002060"/>
                </a:solidFill>
              </a:rPr>
              <a:t>Title</a:t>
            </a:r>
            <a:endParaRPr lang="en-US" smtClean="0">
              <a:solidFill>
                <a:srgbClr val="00206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051050" y="1200150"/>
            <a:ext cx="6635750" cy="339407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mtClean="0">
                <a:solidFill>
                  <a:srgbClr val="002060"/>
                </a:solidFill>
              </a:rPr>
              <a:t>Lorem ipsum dolor sit amet, consectetur adipisicing elit, sed do eiusmod tempor incididunt ut labore et dolore magna aliqua.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642924"/>
            <a:ext cx="821537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921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500048"/>
            <a:ext cx="835824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14296"/>
            <a:ext cx="8358246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7173"/>
            <a:ext cx="8215370" cy="41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2910" y="500048"/>
            <a:ext cx="8001056" cy="421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 noChangeAspect="1"/>
          </p:cNvGrpSpPr>
          <p:nvPr/>
        </p:nvGrpSpPr>
        <p:grpSpPr bwMode="auto">
          <a:xfrm flipV="1">
            <a:off x="8105775" y="4105275"/>
            <a:ext cx="919163" cy="912813"/>
            <a:chOff x="2029" y="777"/>
            <a:chExt cx="1702" cy="1691"/>
          </a:xfrm>
        </p:grpSpPr>
        <p:sp>
          <p:nvSpPr>
            <p:cNvPr id="3077" name="Line 99"/>
            <p:cNvSpPr>
              <a:spLocks noChangeShapeType="1"/>
            </p:cNvSpPr>
            <p:nvPr/>
          </p:nvSpPr>
          <p:spPr bwMode="auto">
            <a:xfrm>
              <a:off x="2029" y="777"/>
              <a:ext cx="1692" cy="1691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8" name="Line 100"/>
            <p:cNvSpPr>
              <a:spLocks noChangeShapeType="1"/>
            </p:cNvSpPr>
            <p:nvPr/>
          </p:nvSpPr>
          <p:spPr bwMode="auto">
            <a:xfrm>
              <a:off x="2271" y="777"/>
              <a:ext cx="1460" cy="1458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9" name="Line 101"/>
            <p:cNvSpPr>
              <a:spLocks noChangeShapeType="1"/>
            </p:cNvSpPr>
            <p:nvPr/>
          </p:nvSpPr>
          <p:spPr bwMode="auto">
            <a:xfrm>
              <a:off x="2513" y="777"/>
              <a:ext cx="1218" cy="1216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0" name="Line 102"/>
            <p:cNvSpPr>
              <a:spLocks noChangeShapeType="1"/>
            </p:cNvSpPr>
            <p:nvPr/>
          </p:nvSpPr>
          <p:spPr bwMode="auto">
            <a:xfrm>
              <a:off x="2753" y="777"/>
              <a:ext cx="978" cy="97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1" name="Line 103"/>
            <p:cNvSpPr>
              <a:spLocks noChangeShapeType="1"/>
            </p:cNvSpPr>
            <p:nvPr/>
          </p:nvSpPr>
          <p:spPr bwMode="auto">
            <a:xfrm>
              <a:off x="2995" y="777"/>
              <a:ext cx="736" cy="735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2" name="Line 104"/>
            <p:cNvSpPr>
              <a:spLocks noChangeShapeType="1"/>
            </p:cNvSpPr>
            <p:nvPr/>
          </p:nvSpPr>
          <p:spPr bwMode="auto">
            <a:xfrm>
              <a:off x="3237" y="777"/>
              <a:ext cx="494" cy="493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Line 105"/>
            <p:cNvSpPr>
              <a:spLocks noChangeShapeType="1"/>
            </p:cNvSpPr>
            <p:nvPr/>
          </p:nvSpPr>
          <p:spPr bwMode="auto">
            <a:xfrm>
              <a:off x="3479" y="777"/>
              <a:ext cx="252" cy="25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Line 106"/>
            <p:cNvSpPr>
              <a:spLocks noChangeShapeType="1"/>
            </p:cNvSpPr>
            <p:nvPr/>
          </p:nvSpPr>
          <p:spPr bwMode="auto">
            <a:xfrm>
              <a:off x="3719" y="777"/>
              <a:ext cx="12" cy="12"/>
            </a:xfrm>
            <a:prstGeom prst="line">
              <a:avLst/>
            </a:prstGeom>
            <a:noFill/>
            <a:ln w="12700">
              <a:solidFill>
                <a:srgbClr val="350CF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7169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0"/>
            <a:ext cx="7989303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Diabète gestationnel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intolérance au glucose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découverte pour la 1ere fois lors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d’une grossesse </a:t>
            </a:r>
            <a:endParaRPr kumimoji="0" lang="fr-FR" sz="20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Il s’agit d’une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intolérance au glucose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 plus souvent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modérée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apparait à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 26eme semaine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disparait après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accouchement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et réapparait lors d’une 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grossesse ultérieure </a:t>
            </a:r>
            <a:endParaRPr kumimoji="0" lang="fr-FR" sz="20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Touche 2à3% des femmes enceintes dont 60% deviennent diabétique dans les 16 années suivantes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548</TotalTime>
  <Words>478</Words>
  <Application>Microsoft Office PowerPoint</Application>
  <PresentationFormat>Affichage à l'écran (16:9)</PresentationFormat>
  <Paragraphs>252</Paragraphs>
  <Slides>44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44</vt:i4>
      </vt:variant>
    </vt:vector>
  </HeadingPairs>
  <TitlesOfParts>
    <vt:vector size="45" baseType="lpstr">
      <vt:lpstr>Aspect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  <vt:lpstr>Diapositive 43</vt:lpstr>
      <vt:lpstr>Title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BELHADJ</dc:creator>
  <cp:lastModifiedBy>ccf</cp:lastModifiedBy>
  <cp:revision>46</cp:revision>
  <dcterms:created xsi:type="dcterms:W3CDTF">2015-10-10T17:04:09Z</dcterms:created>
  <dcterms:modified xsi:type="dcterms:W3CDTF">2018-09-07T09:24:49Z</dcterms:modified>
</cp:coreProperties>
</file>