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5"/>
  </p:notesMasterIdLst>
  <p:sldIdLst>
    <p:sldId id="256" r:id="rId2"/>
    <p:sldId id="257" r:id="rId3"/>
    <p:sldId id="259" r:id="rId4"/>
    <p:sldId id="258"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6" r:id="rId30"/>
    <p:sldId id="287" r:id="rId31"/>
    <p:sldId id="284" r:id="rId32"/>
    <p:sldId id="285" r:id="rId33"/>
    <p:sldId id="288" r:id="rId34"/>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4914" autoAdjust="0"/>
    <p:restoredTop sz="88704" autoAdjust="0"/>
  </p:normalViewPr>
  <p:slideViewPr>
    <p:cSldViewPr>
      <p:cViewPr varScale="1">
        <p:scale>
          <a:sx n="70" d="100"/>
          <a:sy n="70" d="100"/>
        </p:scale>
        <p:origin x="-119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F15546F-50DF-4D6C-AF16-FD2DE8B65FC1}" type="datetimeFigureOut">
              <a:rPr lang="fr-FR" smtClean="0"/>
              <a:pPr/>
              <a:t>30/04/2012</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D5AA15F-A396-41F0-865F-180E5D79240F}" type="slidenum">
              <a:rPr lang="fr-FR" smtClean="0"/>
              <a:pPr/>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CD5AA15F-A396-41F0-865F-180E5D79240F}" type="slidenum">
              <a:rPr lang="fr-FR" smtClean="0"/>
              <a:pPr/>
              <a:t>11</a:t>
            </a:fld>
            <a:endParaRPr lang="fr-F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CD5AA15F-A396-41F0-865F-180E5D79240F}" type="slidenum">
              <a:rPr lang="fr-FR" smtClean="0"/>
              <a:pPr/>
              <a:t>22</a:t>
            </a:fld>
            <a:endParaRPr lang="fr-F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CD5AA15F-A396-41F0-865F-180E5D79240F}" type="slidenum">
              <a:rPr lang="fr-FR" smtClean="0"/>
              <a:pPr/>
              <a:t>23</a:t>
            </a:fld>
            <a:endParaRPr lang="fr-F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CD5AA15F-A396-41F0-865F-180E5D79240F}" type="slidenum">
              <a:rPr lang="fr-FR" smtClean="0"/>
              <a:pPr/>
              <a:t>31</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A05CB0F2-779C-44DD-AA80-3E60266433FC}" type="datetimeFigureOut">
              <a:rPr lang="fr-FR" smtClean="0"/>
              <a:pPr/>
              <a:t>30/04/2012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F38003E-66BC-4D00-A81F-1F443464FFF1}"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A05CB0F2-779C-44DD-AA80-3E60266433FC}" type="datetimeFigureOut">
              <a:rPr lang="fr-FR" smtClean="0"/>
              <a:pPr/>
              <a:t>30/04/2012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F38003E-66BC-4D00-A81F-1F443464FFF1}"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A05CB0F2-779C-44DD-AA80-3E60266433FC}" type="datetimeFigureOut">
              <a:rPr lang="fr-FR" smtClean="0"/>
              <a:pPr/>
              <a:t>30/04/2012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F38003E-66BC-4D00-A81F-1F443464FFF1}"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A05CB0F2-779C-44DD-AA80-3E60266433FC}" type="datetimeFigureOut">
              <a:rPr lang="fr-FR" smtClean="0"/>
              <a:pPr/>
              <a:t>30/04/2012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F38003E-66BC-4D00-A81F-1F443464FFF1}"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A05CB0F2-779C-44DD-AA80-3E60266433FC}" type="datetimeFigureOut">
              <a:rPr lang="fr-FR" smtClean="0"/>
              <a:pPr/>
              <a:t>30/04/2012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F38003E-66BC-4D00-A81F-1F443464FFF1}"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A05CB0F2-779C-44DD-AA80-3E60266433FC}" type="datetimeFigureOut">
              <a:rPr lang="fr-FR" smtClean="0"/>
              <a:pPr/>
              <a:t>30/04/2012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8F38003E-66BC-4D00-A81F-1F443464FFF1}"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A05CB0F2-779C-44DD-AA80-3E60266433FC}" type="datetimeFigureOut">
              <a:rPr lang="fr-FR" smtClean="0"/>
              <a:pPr/>
              <a:t>30/04/2012</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8F38003E-66BC-4D00-A81F-1F443464FFF1}"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A05CB0F2-779C-44DD-AA80-3E60266433FC}" type="datetimeFigureOut">
              <a:rPr lang="fr-FR" smtClean="0"/>
              <a:pPr/>
              <a:t>30/04/2012</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8F38003E-66BC-4D00-A81F-1F443464FFF1}"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A05CB0F2-779C-44DD-AA80-3E60266433FC}" type="datetimeFigureOut">
              <a:rPr lang="fr-FR" smtClean="0"/>
              <a:pPr/>
              <a:t>30/04/2012</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8F38003E-66BC-4D00-A81F-1F443464FFF1}"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A05CB0F2-779C-44DD-AA80-3E60266433FC}" type="datetimeFigureOut">
              <a:rPr lang="fr-FR" smtClean="0"/>
              <a:pPr/>
              <a:t>30/04/2012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8F38003E-66BC-4D00-A81F-1F443464FFF1}"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A05CB0F2-779C-44DD-AA80-3E60266433FC}" type="datetimeFigureOut">
              <a:rPr lang="fr-FR" smtClean="0"/>
              <a:pPr/>
              <a:t>30/04/2012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8F38003E-66BC-4D00-A81F-1F443464FFF1}"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05CB0F2-779C-44DD-AA80-3E60266433FC}" type="datetimeFigureOut">
              <a:rPr lang="fr-FR" smtClean="0"/>
              <a:pPr/>
              <a:t>30/04/2012</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F38003E-66BC-4D00-A81F-1F443464FFF1}" type="slidenum">
              <a:rPr lang="fr-FR" smtClean="0"/>
              <a:pPr/>
              <a:t>‹N°›</a:t>
            </a:fld>
            <a:endParaRPr lang="fr-FR"/>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5297502"/>
          </a:xfrm>
        </p:spPr>
        <p:txBody>
          <a:bodyPr/>
          <a:lstStyle/>
          <a:p>
            <a:r>
              <a:rPr lang="fr-FR" b="1" dirty="0" smtClean="0"/>
              <a:t>VOIE DES PENTOSES PHOSPHATES</a:t>
            </a:r>
            <a:endParaRPr lang="fr-FR" b="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smtClean="0">
                <a:solidFill>
                  <a:srgbClr val="FFFF00"/>
                </a:solidFill>
              </a:rPr>
              <a:t>REACTIONS DE LA VOIE DES PENTOSES </a:t>
            </a:r>
            <a:endParaRPr lang="fr-FR" b="1" dirty="0">
              <a:solidFill>
                <a:srgbClr val="FFFF00"/>
              </a:solidFill>
            </a:endParaRPr>
          </a:p>
        </p:txBody>
      </p:sp>
      <p:grpSp>
        <p:nvGrpSpPr>
          <p:cNvPr id="8" name="Group 71"/>
          <p:cNvGrpSpPr>
            <a:grpSpLocks noGrp="1" noChangeAspect="1"/>
          </p:cNvGrpSpPr>
          <p:nvPr>
            <p:ph idx="1"/>
          </p:nvPr>
        </p:nvGrpSpPr>
        <p:grpSpPr bwMode="auto">
          <a:xfrm>
            <a:off x="663262" y="1484290"/>
            <a:ext cx="8229600" cy="4525963"/>
            <a:chOff x="2648" y="2288"/>
            <a:chExt cx="7344" cy="4320"/>
          </a:xfrm>
        </p:grpSpPr>
        <p:sp>
          <p:nvSpPr>
            <p:cNvPr id="9" name="AutoShape 72"/>
            <p:cNvSpPr>
              <a:spLocks noChangeAspect="1" noChangeArrowheads="1"/>
            </p:cNvSpPr>
            <p:nvPr/>
          </p:nvSpPr>
          <p:spPr bwMode="auto">
            <a:xfrm>
              <a:off x="2648" y="2288"/>
              <a:ext cx="7344" cy="4320"/>
            </a:xfrm>
            <a:prstGeom prst="rect">
              <a:avLst/>
            </a:prstGeom>
            <a:noFill/>
            <a:ln w="9525">
              <a:noFill/>
              <a:miter lim="800000"/>
              <a:headEnd/>
              <a:tailEnd/>
            </a:ln>
          </p:spPr>
          <p:txBody>
            <a:bodyPr/>
            <a:lstStyle/>
            <a:p>
              <a:endParaRPr lang="fr-FR"/>
            </a:p>
          </p:txBody>
        </p:sp>
        <p:sp>
          <p:nvSpPr>
            <p:cNvPr id="10" name="Line 73"/>
            <p:cNvSpPr>
              <a:spLocks noChangeShapeType="1"/>
            </p:cNvSpPr>
            <p:nvPr/>
          </p:nvSpPr>
          <p:spPr bwMode="auto">
            <a:xfrm>
              <a:off x="3080" y="4016"/>
              <a:ext cx="432" cy="0"/>
            </a:xfrm>
            <a:prstGeom prst="line">
              <a:avLst/>
            </a:prstGeom>
            <a:noFill/>
            <a:ln w="9525">
              <a:solidFill>
                <a:srgbClr val="000000"/>
              </a:solidFill>
              <a:round/>
              <a:headEnd/>
              <a:tailEnd/>
            </a:ln>
          </p:spPr>
          <p:txBody>
            <a:bodyPr/>
            <a:lstStyle/>
            <a:p>
              <a:endParaRPr lang="fr-FR"/>
            </a:p>
          </p:txBody>
        </p:sp>
        <p:sp>
          <p:nvSpPr>
            <p:cNvPr id="11" name="Line 74"/>
            <p:cNvSpPr>
              <a:spLocks noChangeShapeType="1"/>
            </p:cNvSpPr>
            <p:nvPr/>
          </p:nvSpPr>
          <p:spPr bwMode="auto">
            <a:xfrm>
              <a:off x="3080" y="4448"/>
              <a:ext cx="432" cy="0"/>
            </a:xfrm>
            <a:prstGeom prst="line">
              <a:avLst/>
            </a:prstGeom>
            <a:noFill/>
            <a:ln w="9525">
              <a:solidFill>
                <a:srgbClr val="000000"/>
              </a:solidFill>
              <a:round/>
              <a:headEnd/>
              <a:tailEnd/>
            </a:ln>
          </p:spPr>
          <p:txBody>
            <a:bodyPr/>
            <a:lstStyle/>
            <a:p>
              <a:endParaRPr lang="fr-FR"/>
            </a:p>
          </p:txBody>
        </p:sp>
        <p:sp>
          <p:nvSpPr>
            <p:cNvPr id="12" name="Line 75"/>
            <p:cNvSpPr>
              <a:spLocks noChangeShapeType="1"/>
            </p:cNvSpPr>
            <p:nvPr/>
          </p:nvSpPr>
          <p:spPr bwMode="auto">
            <a:xfrm>
              <a:off x="3512" y="4016"/>
              <a:ext cx="144" cy="144"/>
            </a:xfrm>
            <a:prstGeom prst="line">
              <a:avLst/>
            </a:prstGeom>
            <a:noFill/>
            <a:ln w="9525">
              <a:solidFill>
                <a:srgbClr val="000000"/>
              </a:solidFill>
              <a:round/>
              <a:headEnd/>
              <a:tailEnd/>
            </a:ln>
          </p:spPr>
          <p:txBody>
            <a:bodyPr/>
            <a:lstStyle/>
            <a:p>
              <a:endParaRPr lang="fr-FR"/>
            </a:p>
          </p:txBody>
        </p:sp>
        <p:sp>
          <p:nvSpPr>
            <p:cNvPr id="13" name="Line 76"/>
            <p:cNvSpPr>
              <a:spLocks noChangeShapeType="1"/>
            </p:cNvSpPr>
            <p:nvPr/>
          </p:nvSpPr>
          <p:spPr bwMode="auto">
            <a:xfrm flipH="1">
              <a:off x="3512" y="4160"/>
              <a:ext cx="144" cy="288"/>
            </a:xfrm>
            <a:prstGeom prst="line">
              <a:avLst/>
            </a:prstGeom>
            <a:noFill/>
            <a:ln w="9525">
              <a:solidFill>
                <a:srgbClr val="000000"/>
              </a:solidFill>
              <a:round/>
              <a:headEnd/>
              <a:tailEnd/>
            </a:ln>
          </p:spPr>
          <p:txBody>
            <a:bodyPr/>
            <a:lstStyle/>
            <a:p>
              <a:endParaRPr lang="fr-FR"/>
            </a:p>
          </p:txBody>
        </p:sp>
        <p:sp>
          <p:nvSpPr>
            <p:cNvPr id="14" name="Line 77"/>
            <p:cNvSpPr>
              <a:spLocks noChangeShapeType="1"/>
            </p:cNvSpPr>
            <p:nvPr/>
          </p:nvSpPr>
          <p:spPr bwMode="auto">
            <a:xfrm flipH="1">
              <a:off x="2936" y="4016"/>
              <a:ext cx="144" cy="288"/>
            </a:xfrm>
            <a:prstGeom prst="line">
              <a:avLst/>
            </a:prstGeom>
            <a:noFill/>
            <a:ln w="9525">
              <a:solidFill>
                <a:srgbClr val="000000"/>
              </a:solidFill>
              <a:round/>
              <a:headEnd/>
              <a:tailEnd/>
            </a:ln>
          </p:spPr>
          <p:txBody>
            <a:bodyPr/>
            <a:lstStyle/>
            <a:p>
              <a:endParaRPr lang="fr-FR"/>
            </a:p>
          </p:txBody>
        </p:sp>
        <p:sp>
          <p:nvSpPr>
            <p:cNvPr id="15" name="Line 78"/>
            <p:cNvSpPr>
              <a:spLocks noChangeShapeType="1"/>
            </p:cNvSpPr>
            <p:nvPr/>
          </p:nvSpPr>
          <p:spPr bwMode="auto">
            <a:xfrm>
              <a:off x="2936" y="4304"/>
              <a:ext cx="144" cy="144"/>
            </a:xfrm>
            <a:prstGeom prst="line">
              <a:avLst/>
            </a:prstGeom>
            <a:noFill/>
            <a:ln w="9525">
              <a:solidFill>
                <a:srgbClr val="000000"/>
              </a:solidFill>
              <a:round/>
              <a:headEnd/>
              <a:tailEnd/>
            </a:ln>
          </p:spPr>
          <p:txBody>
            <a:bodyPr/>
            <a:lstStyle/>
            <a:p>
              <a:endParaRPr lang="fr-FR"/>
            </a:p>
          </p:txBody>
        </p:sp>
        <p:sp>
          <p:nvSpPr>
            <p:cNvPr id="16" name="Line 79"/>
            <p:cNvSpPr>
              <a:spLocks noChangeShapeType="1"/>
            </p:cNvSpPr>
            <p:nvPr/>
          </p:nvSpPr>
          <p:spPr bwMode="auto">
            <a:xfrm>
              <a:off x="3800" y="4160"/>
              <a:ext cx="1152" cy="0"/>
            </a:xfrm>
            <a:prstGeom prst="line">
              <a:avLst/>
            </a:prstGeom>
            <a:noFill/>
            <a:ln w="9525">
              <a:solidFill>
                <a:srgbClr val="000000"/>
              </a:solidFill>
              <a:round/>
              <a:headEnd/>
              <a:tailEnd type="triangle" w="med" len="med"/>
            </a:ln>
          </p:spPr>
          <p:txBody>
            <a:bodyPr/>
            <a:lstStyle/>
            <a:p>
              <a:endParaRPr lang="fr-FR"/>
            </a:p>
          </p:txBody>
        </p:sp>
        <p:sp>
          <p:nvSpPr>
            <p:cNvPr id="17" name="Line 80"/>
            <p:cNvSpPr>
              <a:spLocks noChangeShapeType="1"/>
            </p:cNvSpPr>
            <p:nvPr/>
          </p:nvSpPr>
          <p:spPr bwMode="auto">
            <a:xfrm flipH="1">
              <a:off x="3944" y="4160"/>
              <a:ext cx="864" cy="0"/>
            </a:xfrm>
            <a:prstGeom prst="line">
              <a:avLst/>
            </a:prstGeom>
            <a:noFill/>
            <a:ln w="9525">
              <a:solidFill>
                <a:srgbClr val="000000"/>
              </a:solidFill>
              <a:round/>
              <a:headEnd/>
              <a:tailEnd type="triangle" w="med" len="med"/>
            </a:ln>
          </p:spPr>
          <p:txBody>
            <a:bodyPr/>
            <a:lstStyle/>
            <a:p>
              <a:endParaRPr lang="fr-FR"/>
            </a:p>
          </p:txBody>
        </p:sp>
        <p:sp>
          <p:nvSpPr>
            <p:cNvPr id="18" name="Line 81"/>
            <p:cNvSpPr>
              <a:spLocks noChangeShapeType="1"/>
            </p:cNvSpPr>
            <p:nvPr/>
          </p:nvSpPr>
          <p:spPr bwMode="auto">
            <a:xfrm>
              <a:off x="5384" y="4016"/>
              <a:ext cx="576" cy="0"/>
            </a:xfrm>
            <a:prstGeom prst="line">
              <a:avLst/>
            </a:prstGeom>
            <a:noFill/>
            <a:ln w="9525">
              <a:solidFill>
                <a:srgbClr val="000000"/>
              </a:solidFill>
              <a:round/>
              <a:headEnd/>
              <a:tailEnd/>
            </a:ln>
          </p:spPr>
          <p:txBody>
            <a:bodyPr/>
            <a:lstStyle/>
            <a:p>
              <a:endParaRPr lang="fr-FR"/>
            </a:p>
          </p:txBody>
        </p:sp>
        <p:sp>
          <p:nvSpPr>
            <p:cNvPr id="19" name="Line 82"/>
            <p:cNvSpPr>
              <a:spLocks noChangeShapeType="1"/>
            </p:cNvSpPr>
            <p:nvPr/>
          </p:nvSpPr>
          <p:spPr bwMode="auto">
            <a:xfrm>
              <a:off x="5384" y="4448"/>
              <a:ext cx="576" cy="0"/>
            </a:xfrm>
            <a:prstGeom prst="line">
              <a:avLst/>
            </a:prstGeom>
            <a:noFill/>
            <a:ln w="9525">
              <a:solidFill>
                <a:srgbClr val="000000"/>
              </a:solidFill>
              <a:round/>
              <a:headEnd/>
              <a:tailEnd/>
            </a:ln>
          </p:spPr>
          <p:txBody>
            <a:bodyPr/>
            <a:lstStyle/>
            <a:p>
              <a:endParaRPr lang="fr-FR"/>
            </a:p>
          </p:txBody>
        </p:sp>
        <p:sp>
          <p:nvSpPr>
            <p:cNvPr id="20" name="Line 83"/>
            <p:cNvSpPr>
              <a:spLocks noChangeShapeType="1"/>
            </p:cNvSpPr>
            <p:nvPr/>
          </p:nvSpPr>
          <p:spPr bwMode="auto">
            <a:xfrm flipH="1">
              <a:off x="5240" y="4016"/>
              <a:ext cx="144" cy="144"/>
            </a:xfrm>
            <a:prstGeom prst="line">
              <a:avLst/>
            </a:prstGeom>
            <a:noFill/>
            <a:ln w="9525">
              <a:solidFill>
                <a:srgbClr val="000000"/>
              </a:solidFill>
              <a:round/>
              <a:headEnd/>
              <a:tailEnd/>
            </a:ln>
          </p:spPr>
          <p:txBody>
            <a:bodyPr/>
            <a:lstStyle/>
            <a:p>
              <a:endParaRPr lang="fr-FR"/>
            </a:p>
          </p:txBody>
        </p:sp>
        <p:sp>
          <p:nvSpPr>
            <p:cNvPr id="21" name="Line 84"/>
            <p:cNvSpPr>
              <a:spLocks noChangeShapeType="1"/>
            </p:cNvSpPr>
            <p:nvPr/>
          </p:nvSpPr>
          <p:spPr bwMode="auto">
            <a:xfrm>
              <a:off x="5960" y="4016"/>
              <a:ext cx="144" cy="144"/>
            </a:xfrm>
            <a:prstGeom prst="line">
              <a:avLst/>
            </a:prstGeom>
            <a:noFill/>
            <a:ln w="9525">
              <a:solidFill>
                <a:srgbClr val="000000"/>
              </a:solidFill>
              <a:round/>
              <a:headEnd/>
              <a:tailEnd/>
            </a:ln>
          </p:spPr>
          <p:txBody>
            <a:bodyPr/>
            <a:lstStyle/>
            <a:p>
              <a:endParaRPr lang="fr-FR"/>
            </a:p>
          </p:txBody>
        </p:sp>
        <p:sp>
          <p:nvSpPr>
            <p:cNvPr id="22" name="Line 85"/>
            <p:cNvSpPr>
              <a:spLocks noChangeShapeType="1"/>
            </p:cNvSpPr>
            <p:nvPr/>
          </p:nvSpPr>
          <p:spPr bwMode="auto">
            <a:xfrm>
              <a:off x="5240" y="4160"/>
              <a:ext cx="144" cy="288"/>
            </a:xfrm>
            <a:prstGeom prst="line">
              <a:avLst/>
            </a:prstGeom>
            <a:noFill/>
            <a:ln w="9525">
              <a:solidFill>
                <a:srgbClr val="000000"/>
              </a:solidFill>
              <a:round/>
              <a:headEnd/>
              <a:tailEnd/>
            </a:ln>
          </p:spPr>
          <p:txBody>
            <a:bodyPr/>
            <a:lstStyle/>
            <a:p>
              <a:endParaRPr lang="fr-FR"/>
            </a:p>
          </p:txBody>
        </p:sp>
        <p:sp>
          <p:nvSpPr>
            <p:cNvPr id="23" name="Line 86"/>
            <p:cNvSpPr>
              <a:spLocks noChangeShapeType="1"/>
            </p:cNvSpPr>
            <p:nvPr/>
          </p:nvSpPr>
          <p:spPr bwMode="auto">
            <a:xfrm flipH="1">
              <a:off x="5960" y="4160"/>
              <a:ext cx="144" cy="288"/>
            </a:xfrm>
            <a:prstGeom prst="line">
              <a:avLst/>
            </a:prstGeom>
            <a:noFill/>
            <a:ln w="9525">
              <a:solidFill>
                <a:srgbClr val="000000"/>
              </a:solidFill>
              <a:round/>
              <a:headEnd/>
              <a:tailEnd/>
            </a:ln>
          </p:spPr>
          <p:txBody>
            <a:bodyPr/>
            <a:lstStyle/>
            <a:p>
              <a:endParaRPr lang="fr-FR"/>
            </a:p>
          </p:txBody>
        </p:sp>
        <p:sp>
          <p:nvSpPr>
            <p:cNvPr id="24" name="Line 87"/>
            <p:cNvSpPr>
              <a:spLocks noChangeShapeType="1"/>
            </p:cNvSpPr>
            <p:nvPr/>
          </p:nvSpPr>
          <p:spPr bwMode="auto">
            <a:xfrm>
              <a:off x="6248" y="4160"/>
              <a:ext cx="0" cy="0"/>
            </a:xfrm>
            <a:prstGeom prst="line">
              <a:avLst/>
            </a:prstGeom>
            <a:noFill/>
            <a:ln w="9525">
              <a:solidFill>
                <a:srgbClr val="000000"/>
              </a:solidFill>
              <a:round/>
              <a:headEnd/>
              <a:tailEnd/>
            </a:ln>
          </p:spPr>
          <p:txBody>
            <a:bodyPr/>
            <a:lstStyle/>
            <a:p>
              <a:endParaRPr lang="fr-FR"/>
            </a:p>
          </p:txBody>
        </p:sp>
        <p:sp>
          <p:nvSpPr>
            <p:cNvPr id="25" name="Line 88"/>
            <p:cNvSpPr>
              <a:spLocks noChangeShapeType="1"/>
            </p:cNvSpPr>
            <p:nvPr/>
          </p:nvSpPr>
          <p:spPr bwMode="auto">
            <a:xfrm>
              <a:off x="6248" y="4160"/>
              <a:ext cx="144" cy="0"/>
            </a:xfrm>
            <a:prstGeom prst="line">
              <a:avLst/>
            </a:prstGeom>
            <a:noFill/>
            <a:ln w="9525">
              <a:solidFill>
                <a:srgbClr val="000000"/>
              </a:solidFill>
              <a:round/>
              <a:headEnd/>
              <a:tailEnd/>
            </a:ln>
          </p:spPr>
          <p:txBody>
            <a:bodyPr/>
            <a:lstStyle/>
            <a:p>
              <a:endParaRPr lang="fr-FR"/>
            </a:p>
          </p:txBody>
        </p:sp>
        <p:sp>
          <p:nvSpPr>
            <p:cNvPr id="26" name="Line 89"/>
            <p:cNvSpPr>
              <a:spLocks noChangeShapeType="1"/>
            </p:cNvSpPr>
            <p:nvPr/>
          </p:nvSpPr>
          <p:spPr bwMode="auto">
            <a:xfrm>
              <a:off x="6248" y="4304"/>
              <a:ext cx="144" cy="0"/>
            </a:xfrm>
            <a:prstGeom prst="line">
              <a:avLst/>
            </a:prstGeom>
            <a:noFill/>
            <a:ln w="9525">
              <a:solidFill>
                <a:srgbClr val="000000"/>
              </a:solidFill>
              <a:round/>
              <a:headEnd/>
              <a:tailEnd/>
            </a:ln>
          </p:spPr>
          <p:txBody>
            <a:bodyPr/>
            <a:lstStyle/>
            <a:p>
              <a:endParaRPr lang="fr-FR"/>
            </a:p>
          </p:txBody>
        </p:sp>
        <p:sp>
          <p:nvSpPr>
            <p:cNvPr id="27" name="Line 90"/>
            <p:cNvSpPr>
              <a:spLocks noChangeShapeType="1"/>
            </p:cNvSpPr>
            <p:nvPr/>
          </p:nvSpPr>
          <p:spPr bwMode="auto">
            <a:xfrm>
              <a:off x="6824" y="4160"/>
              <a:ext cx="576" cy="0"/>
            </a:xfrm>
            <a:prstGeom prst="line">
              <a:avLst/>
            </a:prstGeom>
            <a:noFill/>
            <a:ln w="9525">
              <a:solidFill>
                <a:srgbClr val="000000"/>
              </a:solidFill>
              <a:round/>
              <a:headEnd/>
              <a:tailEnd type="triangle" w="med" len="med"/>
            </a:ln>
          </p:spPr>
          <p:txBody>
            <a:bodyPr/>
            <a:lstStyle/>
            <a:p>
              <a:endParaRPr lang="fr-FR"/>
            </a:p>
          </p:txBody>
        </p:sp>
        <p:sp>
          <p:nvSpPr>
            <p:cNvPr id="28" name="Line 91"/>
            <p:cNvSpPr>
              <a:spLocks noChangeShapeType="1"/>
            </p:cNvSpPr>
            <p:nvPr/>
          </p:nvSpPr>
          <p:spPr bwMode="auto">
            <a:xfrm>
              <a:off x="3656" y="4016"/>
              <a:ext cx="0" cy="288"/>
            </a:xfrm>
            <a:prstGeom prst="line">
              <a:avLst/>
            </a:prstGeom>
            <a:noFill/>
            <a:ln w="9525">
              <a:solidFill>
                <a:srgbClr val="000000"/>
              </a:solidFill>
              <a:round/>
              <a:headEnd/>
              <a:tailEnd/>
            </a:ln>
          </p:spPr>
          <p:txBody>
            <a:bodyPr/>
            <a:lstStyle/>
            <a:p>
              <a:endParaRPr lang="fr-FR"/>
            </a:p>
          </p:txBody>
        </p:sp>
        <p:sp>
          <p:nvSpPr>
            <p:cNvPr id="29" name="Line 92"/>
            <p:cNvSpPr>
              <a:spLocks noChangeShapeType="1"/>
            </p:cNvSpPr>
            <p:nvPr/>
          </p:nvSpPr>
          <p:spPr bwMode="auto">
            <a:xfrm>
              <a:off x="3512" y="4304"/>
              <a:ext cx="0" cy="288"/>
            </a:xfrm>
            <a:prstGeom prst="line">
              <a:avLst/>
            </a:prstGeom>
            <a:noFill/>
            <a:ln w="9525">
              <a:solidFill>
                <a:srgbClr val="000000"/>
              </a:solidFill>
              <a:round/>
              <a:headEnd/>
              <a:tailEnd/>
            </a:ln>
          </p:spPr>
          <p:txBody>
            <a:bodyPr/>
            <a:lstStyle/>
            <a:p>
              <a:endParaRPr lang="fr-FR"/>
            </a:p>
          </p:txBody>
        </p:sp>
        <p:sp>
          <p:nvSpPr>
            <p:cNvPr id="30" name="Line 93"/>
            <p:cNvSpPr>
              <a:spLocks noChangeShapeType="1"/>
            </p:cNvSpPr>
            <p:nvPr/>
          </p:nvSpPr>
          <p:spPr bwMode="auto">
            <a:xfrm>
              <a:off x="3080" y="4304"/>
              <a:ext cx="0" cy="288"/>
            </a:xfrm>
            <a:prstGeom prst="line">
              <a:avLst/>
            </a:prstGeom>
            <a:noFill/>
            <a:ln w="9525">
              <a:solidFill>
                <a:srgbClr val="000000"/>
              </a:solidFill>
              <a:round/>
              <a:headEnd/>
              <a:tailEnd/>
            </a:ln>
          </p:spPr>
          <p:txBody>
            <a:bodyPr/>
            <a:lstStyle/>
            <a:p>
              <a:endParaRPr lang="fr-FR"/>
            </a:p>
          </p:txBody>
        </p:sp>
        <p:sp>
          <p:nvSpPr>
            <p:cNvPr id="31" name="Line 94"/>
            <p:cNvSpPr>
              <a:spLocks noChangeShapeType="1"/>
            </p:cNvSpPr>
            <p:nvPr/>
          </p:nvSpPr>
          <p:spPr bwMode="auto">
            <a:xfrm>
              <a:off x="2936" y="4160"/>
              <a:ext cx="0" cy="288"/>
            </a:xfrm>
            <a:prstGeom prst="line">
              <a:avLst/>
            </a:prstGeom>
            <a:noFill/>
            <a:ln w="9525">
              <a:solidFill>
                <a:srgbClr val="000000"/>
              </a:solidFill>
              <a:round/>
              <a:headEnd/>
              <a:tailEnd/>
            </a:ln>
          </p:spPr>
          <p:txBody>
            <a:bodyPr/>
            <a:lstStyle/>
            <a:p>
              <a:endParaRPr lang="fr-FR"/>
            </a:p>
          </p:txBody>
        </p:sp>
        <p:sp>
          <p:nvSpPr>
            <p:cNvPr id="32" name="Line 95"/>
            <p:cNvSpPr>
              <a:spLocks noChangeShapeType="1"/>
            </p:cNvSpPr>
            <p:nvPr/>
          </p:nvSpPr>
          <p:spPr bwMode="auto">
            <a:xfrm>
              <a:off x="3080" y="3872"/>
              <a:ext cx="0" cy="288"/>
            </a:xfrm>
            <a:prstGeom prst="line">
              <a:avLst/>
            </a:prstGeom>
            <a:noFill/>
            <a:ln w="9525">
              <a:solidFill>
                <a:srgbClr val="000000"/>
              </a:solidFill>
              <a:round/>
              <a:headEnd/>
              <a:tailEnd/>
            </a:ln>
          </p:spPr>
          <p:txBody>
            <a:bodyPr/>
            <a:lstStyle/>
            <a:p>
              <a:endParaRPr lang="fr-FR"/>
            </a:p>
          </p:txBody>
        </p:sp>
        <p:sp>
          <p:nvSpPr>
            <p:cNvPr id="33" name="Line 96"/>
            <p:cNvSpPr>
              <a:spLocks noChangeShapeType="1"/>
            </p:cNvSpPr>
            <p:nvPr/>
          </p:nvSpPr>
          <p:spPr bwMode="auto">
            <a:xfrm>
              <a:off x="5384" y="3872"/>
              <a:ext cx="0" cy="288"/>
            </a:xfrm>
            <a:prstGeom prst="line">
              <a:avLst/>
            </a:prstGeom>
            <a:noFill/>
            <a:ln w="9525">
              <a:solidFill>
                <a:srgbClr val="000000"/>
              </a:solidFill>
              <a:round/>
              <a:headEnd/>
              <a:tailEnd/>
            </a:ln>
          </p:spPr>
          <p:txBody>
            <a:bodyPr/>
            <a:lstStyle/>
            <a:p>
              <a:endParaRPr lang="fr-FR"/>
            </a:p>
          </p:txBody>
        </p:sp>
        <p:sp>
          <p:nvSpPr>
            <p:cNvPr id="34" name="Line 97"/>
            <p:cNvSpPr>
              <a:spLocks noChangeShapeType="1"/>
            </p:cNvSpPr>
            <p:nvPr/>
          </p:nvSpPr>
          <p:spPr bwMode="auto">
            <a:xfrm>
              <a:off x="5240" y="4016"/>
              <a:ext cx="0" cy="288"/>
            </a:xfrm>
            <a:prstGeom prst="line">
              <a:avLst/>
            </a:prstGeom>
            <a:noFill/>
            <a:ln w="9525">
              <a:solidFill>
                <a:srgbClr val="000000"/>
              </a:solidFill>
              <a:round/>
              <a:headEnd/>
              <a:tailEnd/>
            </a:ln>
          </p:spPr>
          <p:txBody>
            <a:bodyPr/>
            <a:lstStyle/>
            <a:p>
              <a:endParaRPr lang="fr-FR"/>
            </a:p>
          </p:txBody>
        </p:sp>
        <p:sp>
          <p:nvSpPr>
            <p:cNvPr id="35" name="Line 98"/>
            <p:cNvSpPr>
              <a:spLocks noChangeShapeType="1"/>
            </p:cNvSpPr>
            <p:nvPr/>
          </p:nvSpPr>
          <p:spPr bwMode="auto">
            <a:xfrm>
              <a:off x="5384" y="4304"/>
              <a:ext cx="0" cy="288"/>
            </a:xfrm>
            <a:prstGeom prst="line">
              <a:avLst/>
            </a:prstGeom>
            <a:noFill/>
            <a:ln w="9525">
              <a:solidFill>
                <a:srgbClr val="000000"/>
              </a:solidFill>
              <a:round/>
              <a:headEnd/>
              <a:tailEnd/>
            </a:ln>
          </p:spPr>
          <p:txBody>
            <a:bodyPr/>
            <a:lstStyle/>
            <a:p>
              <a:endParaRPr lang="fr-FR"/>
            </a:p>
          </p:txBody>
        </p:sp>
        <p:sp>
          <p:nvSpPr>
            <p:cNvPr id="36" name="Line 99"/>
            <p:cNvSpPr>
              <a:spLocks noChangeShapeType="1"/>
            </p:cNvSpPr>
            <p:nvPr/>
          </p:nvSpPr>
          <p:spPr bwMode="auto">
            <a:xfrm>
              <a:off x="5960" y="4304"/>
              <a:ext cx="0" cy="288"/>
            </a:xfrm>
            <a:prstGeom prst="line">
              <a:avLst/>
            </a:prstGeom>
            <a:noFill/>
            <a:ln w="9525">
              <a:solidFill>
                <a:srgbClr val="000000"/>
              </a:solidFill>
              <a:round/>
              <a:headEnd/>
              <a:tailEnd/>
            </a:ln>
          </p:spPr>
          <p:txBody>
            <a:bodyPr/>
            <a:lstStyle/>
            <a:p>
              <a:endParaRPr lang="fr-FR"/>
            </a:p>
          </p:txBody>
        </p:sp>
        <p:sp>
          <p:nvSpPr>
            <p:cNvPr id="37" name="Line 100"/>
            <p:cNvSpPr>
              <a:spLocks noChangeShapeType="1"/>
            </p:cNvSpPr>
            <p:nvPr/>
          </p:nvSpPr>
          <p:spPr bwMode="auto">
            <a:xfrm>
              <a:off x="7976" y="3440"/>
              <a:ext cx="0" cy="144"/>
            </a:xfrm>
            <a:prstGeom prst="line">
              <a:avLst/>
            </a:prstGeom>
            <a:noFill/>
            <a:ln w="9525">
              <a:solidFill>
                <a:srgbClr val="000000"/>
              </a:solidFill>
              <a:round/>
              <a:headEnd/>
              <a:tailEnd/>
            </a:ln>
          </p:spPr>
          <p:txBody>
            <a:bodyPr/>
            <a:lstStyle/>
            <a:p>
              <a:endParaRPr lang="fr-FR"/>
            </a:p>
          </p:txBody>
        </p:sp>
        <p:sp>
          <p:nvSpPr>
            <p:cNvPr id="38" name="Line 101"/>
            <p:cNvSpPr>
              <a:spLocks noChangeShapeType="1"/>
            </p:cNvSpPr>
            <p:nvPr/>
          </p:nvSpPr>
          <p:spPr bwMode="auto">
            <a:xfrm>
              <a:off x="7976" y="3728"/>
              <a:ext cx="0" cy="0"/>
            </a:xfrm>
            <a:prstGeom prst="line">
              <a:avLst/>
            </a:prstGeom>
            <a:noFill/>
            <a:ln w="9525">
              <a:solidFill>
                <a:srgbClr val="000000"/>
              </a:solidFill>
              <a:round/>
              <a:headEnd/>
              <a:tailEnd type="triangle" w="med" len="med"/>
            </a:ln>
          </p:spPr>
          <p:txBody>
            <a:bodyPr/>
            <a:lstStyle/>
            <a:p>
              <a:endParaRPr lang="fr-FR"/>
            </a:p>
          </p:txBody>
        </p:sp>
        <p:sp>
          <p:nvSpPr>
            <p:cNvPr id="39" name="Line 102"/>
            <p:cNvSpPr>
              <a:spLocks noChangeShapeType="1"/>
            </p:cNvSpPr>
            <p:nvPr/>
          </p:nvSpPr>
          <p:spPr bwMode="auto">
            <a:xfrm>
              <a:off x="7976" y="3728"/>
              <a:ext cx="0" cy="144"/>
            </a:xfrm>
            <a:prstGeom prst="line">
              <a:avLst/>
            </a:prstGeom>
            <a:noFill/>
            <a:ln w="9525">
              <a:solidFill>
                <a:srgbClr val="000000"/>
              </a:solidFill>
              <a:round/>
              <a:headEnd/>
              <a:tailEnd/>
            </a:ln>
          </p:spPr>
          <p:txBody>
            <a:bodyPr/>
            <a:lstStyle/>
            <a:p>
              <a:endParaRPr lang="fr-FR"/>
            </a:p>
          </p:txBody>
        </p:sp>
        <p:sp>
          <p:nvSpPr>
            <p:cNvPr id="40" name="Line 103"/>
            <p:cNvSpPr>
              <a:spLocks noChangeShapeType="1"/>
            </p:cNvSpPr>
            <p:nvPr/>
          </p:nvSpPr>
          <p:spPr bwMode="auto">
            <a:xfrm>
              <a:off x="7976" y="4016"/>
              <a:ext cx="0" cy="144"/>
            </a:xfrm>
            <a:prstGeom prst="line">
              <a:avLst/>
            </a:prstGeom>
            <a:noFill/>
            <a:ln w="9525">
              <a:solidFill>
                <a:srgbClr val="000000"/>
              </a:solidFill>
              <a:round/>
              <a:headEnd/>
              <a:tailEnd/>
            </a:ln>
          </p:spPr>
          <p:txBody>
            <a:bodyPr/>
            <a:lstStyle/>
            <a:p>
              <a:endParaRPr lang="fr-FR"/>
            </a:p>
          </p:txBody>
        </p:sp>
        <p:sp>
          <p:nvSpPr>
            <p:cNvPr id="41" name="Line 104"/>
            <p:cNvSpPr>
              <a:spLocks noChangeShapeType="1"/>
            </p:cNvSpPr>
            <p:nvPr/>
          </p:nvSpPr>
          <p:spPr bwMode="auto">
            <a:xfrm>
              <a:off x="7976" y="4304"/>
              <a:ext cx="0" cy="144"/>
            </a:xfrm>
            <a:prstGeom prst="line">
              <a:avLst/>
            </a:prstGeom>
            <a:noFill/>
            <a:ln w="9525">
              <a:solidFill>
                <a:srgbClr val="000000"/>
              </a:solidFill>
              <a:round/>
              <a:headEnd/>
              <a:tailEnd/>
            </a:ln>
          </p:spPr>
          <p:txBody>
            <a:bodyPr/>
            <a:lstStyle/>
            <a:p>
              <a:endParaRPr lang="fr-FR"/>
            </a:p>
          </p:txBody>
        </p:sp>
        <p:sp>
          <p:nvSpPr>
            <p:cNvPr id="42" name="Line 105"/>
            <p:cNvSpPr>
              <a:spLocks noChangeShapeType="1"/>
            </p:cNvSpPr>
            <p:nvPr/>
          </p:nvSpPr>
          <p:spPr bwMode="auto">
            <a:xfrm>
              <a:off x="7976" y="4592"/>
              <a:ext cx="0" cy="144"/>
            </a:xfrm>
            <a:prstGeom prst="line">
              <a:avLst/>
            </a:prstGeom>
            <a:noFill/>
            <a:ln w="9525">
              <a:solidFill>
                <a:srgbClr val="000000"/>
              </a:solidFill>
              <a:round/>
              <a:headEnd/>
              <a:tailEnd/>
            </a:ln>
          </p:spPr>
          <p:txBody>
            <a:bodyPr/>
            <a:lstStyle/>
            <a:p>
              <a:endParaRPr lang="fr-FR"/>
            </a:p>
          </p:txBody>
        </p:sp>
        <p:sp>
          <p:nvSpPr>
            <p:cNvPr id="43" name="WordArt 106"/>
            <p:cNvSpPr>
              <a:spLocks noChangeArrowheads="1" noChangeShapeType="1" noTextEdit="1"/>
            </p:cNvSpPr>
            <p:nvPr/>
          </p:nvSpPr>
          <p:spPr bwMode="auto">
            <a:xfrm>
              <a:off x="3656" y="3440"/>
              <a:ext cx="1464" cy="360"/>
            </a:xfrm>
            <a:prstGeom prst="rect">
              <a:avLst/>
            </a:prstGeom>
          </p:spPr>
          <p:txBody>
            <a:bodyPr wrap="none" fromWordArt="1">
              <a:prstTxWarp prst="textPlain">
                <a:avLst>
                  <a:gd name="adj" fmla="val 50000"/>
                </a:avLst>
              </a:prstTxWarp>
            </a:bodyPr>
            <a:lstStyle/>
            <a:p>
              <a:pPr algn="ctr"/>
              <a:r>
                <a:rPr lang="fr-FR" sz="800" kern="10" dirty="0">
                  <a:ln w="9525">
                    <a:solidFill>
                      <a:srgbClr val="000000"/>
                    </a:solidFill>
                    <a:round/>
                    <a:headEnd/>
                    <a:tailEnd/>
                  </a:ln>
                  <a:solidFill>
                    <a:srgbClr val="FFFFFF"/>
                  </a:solidFill>
                  <a:latin typeface="Arial Black"/>
                </a:rPr>
                <a:t>glucose-6-phosphate</a:t>
              </a:r>
            </a:p>
            <a:p>
              <a:pPr algn="ctr"/>
              <a:r>
                <a:rPr lang="fr-FR" sz="800" kern="10" dirty="0">
                  <a:ln w="9525">
                    <a:solidFill>
                      <a:srgbClr val="000000"/>
                    </a:solidFill>
                    <a:round/>
                    <a:headEnd/>
                    <a:tailEnd/>
                  </a:ln>
                  <a:solidFill>
                    <a:srgbClr val="FFFFFF"/>
                  </a:solidFill>
                  <a:latin typeface="Arial Black"/>
                </a:rPr>
                <a:t>    </a:t>
              </a:r>
              <a:r>
                <a:rPr lang="fr-FR" sz="800" kern="10" dirty="0" err="1">
                  <a:ln w="9525">
                    <a:solidFill>
                      <a:srgbClr val="000000"/>
                    </a:solidFill>
                    <a:round/>
                    <a:headEnd/>
                    <a:tailEnd/>
                  </a:ln>
                  <a:solidFill>
                    <a:srgbClr val="FFFFFF"/>
                  </a:solidFill>
                  <a:latin typeface="Arial Black"/>
                </a:rPr>
                <a:t>deshydrogenase</a:t>
              </a:r>
              <a:endParaRPr lang="fr-FR" sz="800" kern="10" dirty="0">
                <a:ln w="9525">
                  <a:solidFill>
                    <a:srgbClr val="000000"/>
                  </a:solidFill>
                  <a:round/>
                  <a:headEnd/>
                  <a:tailEnd/>
                </a:ln>
                <a:solidFill>
                  <a:srgbClr val="FFFFFF"/>
                </a:solidFill>
                <a:latin typeface="Arial Black"/>
              </a:endParaRPr>
            </a:p>
          </p:txBody>
        </p:sp>
        <p:sp>
          <p:nvSpPr>
            <p:cNvPr id="44" name="WordArt 107"/>
            <p:cNvSpPr>
              <a:spLocks noChangeArrowheads="1" noChangeShapeType="1" noTextEdit="1"/>
            </p:cNvSpPr>
            <p:nvPr/>
          </p:nvSpPr>
          <p:spPr bwMode="auto">
            <a:xfrm>
              <a:off x="6824" y="3584"/>
              <a:ext cx="696" cy="180"/>
            </a:xfrm>
            <a:prstGeom prst="rect">
              <a:avLst/>
            </a:prstGeom>
          </p:spPr>
          <p:txBody>
            <a:bodyPr wrap="none" fromWordArt="1">
              <a:prstTxWarp prst="textPlain">
                <a:avLst>
                  <a:gd name="adj" fmla="val 50000"/>
                </a:avLst>
              </a:prstTxWarp>
            </a:bodyPr>
            <a:lstStyle/>
            <a:p>
              <a:pPr algn="ctr"/>
              <a:r>
                <a:rPr lang="fr-FR" sz="800" kern="10">
                  <a:ln w="9525">
                    <a:solidFill>
                      <a:srgbClr val="000000"/>
                    </a:solidFill>
                    <a:round/>
                    <a:headEnd/>
                    <a:tailEnd/>
                  </a:ln>
                  <a:solidFill>
                    <a:srgbClr val="FFFFFF"/>
                  </a:solidFill>
                  <a:latin typeface="Arial Black"/>
                </a:rPr>
                <a:t>lactonase</a:t>
              </a:r>
            </a:p>
          </p:txBody>
        </p:sp>
        <p:sp>
          <p:nvSpPr>
            <p:cNvPr id="45" name="WordArt 108"/>
            <p:cNvSpPr>
              <a:spLocks noChangeArrowheads="1" noChangeShapeType="1" noTextEdit="1"/>
            </p:cNvSpPr>
            <p:nvPr/>
          </p:nvSpPr>
          <p:spPr bwMode="auto">
            <a:xfrm>
              <a:off x="2648" y="4736"/>
              <a:ext cx="1464" cy="180"/>
            </a:xfrm>
            <a:prstGeom prst="rect">
              <a:avLst/>
            </a:prstGeom>
          </p:spPr>
          <p:txBody>
            <a:bodyPr wrap="none" fromWordArt="1">
              <a:prstTxWarp prst="textPlain">
                <a:avLst>
                  <a:gd name="adj" fmla="val 50000"/>
                </a:avLst>
              </a:prstTxWarp>
            </a:bodyPr>
            <a:lstStyle/>
            <a:p>
              <a:pPr algn="ctr"/>
              <a:r>
                <a:rPr lang="fr-FR" sz="800" kern="10">
                  <a:ln w="9525">
                    <a:solidFill>
                      <a:srgbClr val="000000"/>
                    </a:solidFill>
                    <a:round/>
                    <a:headEnd/>
                    <a:tailEnd/>
                  </a:ln>
                  <a:solidFill>
                    <a:srgbClr val="FFFFFF"/>
                  </a:solidFill>
                  <a:latin typeface="Arial Black"/>
                </a:rPr>
                <a:t>glucose-6-phosphate</a:t>
              </a:r>
            </a:p>
          </p:txBody>
        </p:sp>
        <p:sp>
          <p:nvSpPr>
            <p:cNvPr id="46" name="WordArt 109"/>
            <p:cNvSpPr>
              <a:spLocks noChangeArrowheads="1" noChangeShapeType="1" noTextEdit="1"/>
            </p:cNvSpPr>
            <p:nvPr/>
          </p:nvSpPr>
          <p:spPr bwMode="auto">
            <a:xfrm>
              <a:off x="4808" y="4736"/>
              <a:ext cx="1896" cy="180"/>
            </a:xfrm>
            <a:prstGeom prst="rect">
              <a:avLst/>
            </a:prstGeom>
          </p:spPr>
          <p:txBody>
            <a:bodyPr wrap="none" fromWordArt="1">
              <a:prstTxWarp prst="textPlain">
                <a:avLst>
                  <a:gd name="adj" fmla="val 50000"/>
                </a:avLst>
              </a:prstTxWarp>
            </a:bodyPr>
            <a:lstStyle/>
            <a:p>
              <a:pPr algn="ctr"/>
              <a:r>
                <a:rPr lang="fr-FR" sz="800" kern="10" dirty="0">
                  <a:ln w="9525">
                    <a:solidFill>
                      <a:srgbClr val="000000"/>
                    </a:solidFill>
                    <a:round/>
                    <a:headEnd/>
                    <a:tailEnd/>
                  </a:ln>
                  <a:solidFill>
                    <a:srgbClr val="FFFFFF"/>
                  </a:solidFill>
                  <a:latin typeface="Arial Black"/>
                </a:rPr>
                <a:t>6 </a:t>
              </a:r>
              <a:r>
                <a:rPr lang="fr-FR" sz="800" kern="10" dirty="0" err="1">
                  <a:ln w="9525">
                    <a:solidFill>
                      <a:srgbClr val="000000"/>
                    </a:solidFill>
                    <a:round/>
                    <a:headEnd/>
                    <a:tailEnd/>
                  </a:ln>
                  <a:solidFill>
                    <a:srgbClr val="FFFFFF"/>
                  </a:solidFill>
                  <a:latin typeface="Arial Black"/>
                </a:rPr>
                <a:t>phospho</a:t>
              </a:r>
              <a:r>
                <a:rPr lang="fr-FR" sz="800" kern="10" dirty="0">
                  <a:ln w="9525">
                    <a:solidFill>
                      <a:srgbClr val="000000"/>
                    </a:solidFill>
                    <a:round/>
                    <a:headEnd/>
                    <a:tailEnd/>
                  </a:ln>
                  <a:solidFill>
                    <a:srgbClr val="FFFFFF"/>
                  </a:solidFill>
                  <a:latin typeface="Arial Black"/>
                </a:rPr>
                <a:t>-</a:t>
              </a:r>
              <a:r>
                <a:rPr lang="fr-FR" sz="800" kern="10" dirty="0" err="1">
                  <a:ln w="9525">
                    <a:solidFill>
                      <a:srgbClr val="000000"/>
                    </a:solidFill>
                    <a:round/>
                    <a:headEnd/>
                    <a:tailEnd/>
                  </a:ln>
                  <a:solidFill>
                    <a:srgbClr val="FFFFFF"/>
                  </a:solidFill>
                  <a:latin typeface="Arial Black"/>
                </a:rPr>
                <a:t>glucono</a:t>
              </a:r>
              <a:r>
                <a:rPr lang="fr-FR" sz="800" kern="10" dirty="0">
                  <a:ln w="9525">
                    <a:solidFill>
                      <a:srgbClr val="000000"/>
                    </a:solidFill>
                    <a:round/>
                    <a:headEnd/>
                    <a:tailEnd/>
                  </a:ln>
                  <a:solidFill>
                    <a:srgbClr val="FFFFFF"/>
                  </a:solidFill>
                  <a:latin typeface="Arial Black"/>
                </a:rPr>
                <a:t>-lactone</a:t>
              </a:r>
            </a:p>
          </p:txBody>
        </p:sp>
        <p:sp>
          <p:nvSpPr>
            <p:cNvPr id="47" name="WordArt 110"/>
            <p:cNvSpPr>
              <a:spLocks noChangeArrowheads="1" noChangeShapeType="1" noTextEdit="1"/>
            </p:cNvSpPr>
            <p:nvPr/>
          </p:nvSpPr>
          <p:spPr bwMode="auto">
            <a:xfrm>
              <a:off x="6968" y="5168"/>
              <a:ext cx="1968" cy="180"/>
            </a:xfrm>
            <a:prstGeom prst="rect">
              <a:avLst/>
            </a:prstGeom>
          </p:spPr>
          <p:txBody>
            <a:bodyPr wrap="none" fromWordArt="1">
              <a:prstTxWarp prst="textPlain">
                <a:avLst>
                  <a:gd name="adj" fmla="val 50000"/>
                </a:avLst>
              </a:prstTxWarp>
            </a:bodyPr>
            <a:lstStyle/>
            <a:p>
              <a:pPr algn="ctr"/>
              <a:r>
                <a:rPr lang="fr-FR" sz="800" kern="10">
                  <a:ln w="9525">
                    <a:solidFill>
                      <a:srgbClr val="000000"/>
                    </a:solidFill>
                    <a:round/>
                    <a:headEnd/>
                    <a:tailEnd/>
                  </a:ln>
                  <a:solidFill>
                    <a:srgbClr val="FFFFFF"/>
                  </a:solidFill>
                  <a:latin typeface="Arial Black"/>
                </a:rPr>
                <a:t>acide6- phospho-gluconique</a:t>
              </a:r>
            </a:p>
          </p:txBody>
        </p:sp>
        <p:sp>
          <p:nvSpPr>
            <p:cNvPr id="48" name="WordArt 111"/>
            <p:cNvSpPr>
              <a:spLocks noChangeArrowheads="1" noChangeShapeType="1" noTextEdit="1"/>
            </p:cNvSpPr>
            <p:nvPr/>
          </p:nvSpPr>
          <p:spPr bwMode="auto">
            <a:xfrm>
              <a:off x="6968" y="4304"/>
              <a:ext cx="300" cy="180"/>
            </a:xfrm>
            <a:prstGeom prst="rect">
              <a:avLst/>
            </a:prstGeom>
          </p:spPr>
          <p:txBody>
            <a:bodyPr wrap="none" fromWordArt="1">
              <a:prstTxWarp prst="textPlain">
                <a:avLst>
                  <a:gd name="adj" fmla="val 50000"/>
                </a:avLst>
              </a:prstTxWarp>
            </a:bodyPr>
            <a:lstStyle/>
            <a:p>
              <a:pPr algn="ctr"/>
              <a:r>
                <a:rPr lang="fr-FR" sz="800" kern="10">
                  <a:ln w="9525">
                    <a:solidFill>
                      <a:srgbClr val="000000"/>
                    </a:solidFill>
                    <a:round/>
                    <a:headEnd/>
                    <a:tailEnd/>
                  </a:ln>
                  <a:solidFill>
                    <a:srgbClr val="FFFFFF"/>
                  </a:solidFill>
                  <a:latin typeface="Arial Black"/>
                </a:rPr>
                <a:t>H2O</a:t>
              </a:r>
            </a:p>
          </p:txBody>
        </p:sp>
        <p:sp>
          <p:nvSpPr>
            <p:cNvPr id="49" name="Line 112"/>
            <p:cNvSpPr>
              <a:spLocks noChangeShapeType="1"/>
            </p:cNvSpPr>
            <p:nvPr/>
          </p:nvSpPr>
          <p:spPr bwMode="auto">
            <a:xfrm flipV="1">
              <a:off x="4088" y="4160"/>
              <a:ext cx="144" cy="288"/>
            </a:xfrm>
            <a:prstGeom prst="line">
              <a:avLst/>
            </a:prstGeom>
            <a:noFill/>
            <a:ln w="9525">
              <a:solidFill>
                <a:srgbClr val="000000"/>
              </a:solidFill>
              <a:round/>
              <a:headEnd/>
              <a:tailEnd/>
            </a:ln>
          </p:spPr>
          <p:txBody>
            <a:bodyPr/>
            <a:lstStyle/>
            <a:p>
              <a:endParaRPr lang="fr-FR"/>
            </a:p>
          </p:txBody>
        </p:sp>
        <p:sp>
          <p:nvSpPr>
            <p:cNvPr id="50" name="Line 113"/>
            <p:cNvSpPr>
              <a:spLocks noChangeShapeType="1"/>
            </p:cNvSpPr>
            <p:nvPr/>
          </p:nvSpPr>
          <p:spPr bwMode="auto">
            <a:xfrm>
              <a:off x="4520" y="4160"/>
              <a:ext cx="288" cy="288"/>
            </a:xfrm>
            <a:prstGeom prst="line">
              <a:avLst/>
            </a:prstGeom>
            <a:noFill/>
            <a:ln w="9525">
              <a:solidFill>
                <a:srgbClr val="000000"/>
              </a:solidFill>
              <a:round/>
              <a:headEnd/>
              <a:tailEnd type="triangle" w="med" len="med"/>
            </a:ln>
          </p:spPr>
          <p:txBody>
            <a:bodyPr/>
            <a:lstStyle/>
            <a:p>
              <a:endParaRPr lang="fr-FR"/>
            </a:p>
          </p:txBody>
        </p:sp>
        <p:sp>
          <p:nvSpPr>
            <p:cNvPr id="51" name="WordArt 114"/>
            <p:cNvSpPr>
              <a:spLocks noChangeArrowheads="1" noChangeShapeType="1" noTextEdit="1"/>
            </p:cNvSpPr>
            <p:nvPr/>
          </p:nvSpPr>
          <p:spPr bwMode="auto">
            <a:xfrm>
              <a:off x="3080" y="3584"/>
              <a:ext cx="552" cy="180"/>
            </a:xfrm>
            <a:prstGeom prst="rect">
              <a:avLst/>
            </a:prstGeom>
          </p:spPr>
          <p:txBody>
            <a:bodyPr wrap="none" fromWordArt="1">
              <a:prstTxWarp prst="textPlain">
                <a:avLst>
                  <a:gd name="adj" fmla="val 50000"/>
                </a:avLst>
              </a:prstTxWarp>
            </a:bodyPr>
            <a:lstStyle/>
            <a:p>
              <a:pPr algn="ctr"/>
              <a:r>
                <a:rPr lang="fr-FR" sz="800" kern="10">
                  <a:ln w="9525">
                    <a:solidFill>
                      <a:srgbClr val="000000"/>
                    </a:solidFill>
                    <a:round/>
                    <a:headEnd/>
                    <a:tailEnd/>
                  </a:ln>
                  <a:solidFill>
                    <a:srgbClr val="FFFFFF"/>
                  </a:solidFill>
                  <a:latin typeface="Arial Black"/>
                </a:rPr>
                <a:t>CH2O-P</a:t>
              </a:r>
            </a:p>
          </p:txBody>
        </p:sp>
        <p:sp>
          <p:nvSpPr>
            <p:cNvPr id="52" name="WordArt 115"/>
            <p:cNvSpPr>
              <a:spLocks noChangeArrowheads="1" noChangeShapeType="1" noTextEdit="1"/>
            </p:cNvSpPr>
            <p:nvPr/>
          </p:nvSpPr>
          <p:spPr bwMode="auto">
            <a:xfrm>
              <a:off x="5384" y="3584"/>
              <a:ext cx="600" cy="180"/>
            </a:xfrm>
            <a:prstGeom prst="rect">
              <a:avLst/>
            </a:prstGeom>
          </p:spPr>
          <p:txBody>
            <a:bodyPr wrap="none" fromWordArt="1">
              <a:prstTxWarp prst="textPlain">
                <a:avLst>
                  <a:gd name="adj" fmla="val 50000"/>
                </a:avLst>
              </a:prstTxWarp>
            </a:bodyPr>
            <a:lstStyle/>
            <a:p>
              <a:pPr algn="ctr"/>
              <a:r>
                <a:rPr lang="fr-FR" sz="800" kern="10">
                  <a:ln w="9525">
                    <a:solidFill>
                      <a:srgbClr val="000000"/>
                    </a:solidFill>
                    <a:round/>
                    <a:headEnd/>
                    <a:tailEnd/>
                  </a:ln>
                  <a:solidFill>
                    <a:srgbClr val="FFFFFF"/>
                  </a:solidFill>
                  <a:latin typeface="Arial Black"/>
                </a:rPr>
                <a:t>CH2-O-P</a:t>
              </a:r>
            </a:p>
          </p:txBody>
        </p:sp>
        <p:sp>
          <p:nvSpPr>
            <p:cNvPr id="53" name="WordArt 116"/>
            <p:cNvSpPr>
              <a:spLocks noChangeArrowheads="1" noChangeShapeType="1" noTextEdit="1"/>
            </p:cNvSpPr>
            <p:nvPr/>
          </p:nvSpPr>
          <p:spPr bwMode="auto">
            <a:xfrm>
              <a:off x="7976" y="4736"/>
              <a:ext cx="600" cy="180"/>
            </a:xfrm>
            <a:prstGeom prst="rect">
              <a:avLst/>
            </a:prstGeom>
          </p:spPr>
          <p:txBody>
            <a:bodyPr wrap="none" fromWordArt="1">
              <a:prstTxWarp prst="textPlain">
                <a:avLst>
                  <a:gd name="adj" fmla="val 50000"/>
                </a:avLst>
              </a:prstTxWarp>
            </a:bodyPr>
            <a:lstStyle/>
            <a:p>
              <a:pPr algn="ctr"/>
              <a:r>
                <a:rPr lang="fr-FR" sz="800" kern="10">
                  <a:ln w="9525">
                    <a:solidFill>
                      <a:srgbClr val="000000"/>
                    </a:solidFill>
                    <a:round/>
                    <a:headEnd/>
                    <a:tailEnd/>
                  </a:ln>
                  <a:solidFill>
                    <a:srgbClr val="FFFFFF"/>
                  </a:solidFill>
                  <a:latin typeface="Arial Black"/>
                </a:rPr>
                <a:t>CH2-O-P</a:t>
              </a:r>
            </a:p>
          </p:txBody>
        </p:sp>
        <p:sp>
          <p:nvSpPr>
            <p:cNvPr id="54" name="WordArt 117"/>
            <p:cNvSpPr>
              <a:spLocks noChangeArrowheads="1" noChangeShapeType="1" noTextEdit="1"/>
            </p:cNvSpPr>
            <p:nvPr/>
          </p:nvSpPr>
          <p:spPr bwMode="auto">
            <a:xfrm>
              <a:off x="7976" y="3152"/>
              <a:ext cx="432" cy="180"/>
            </a:xfrm>
            <a:prstGeom prst="rect">
              <a:avLst/>
            </a:prstGeom>
          </p:spPr>
          <p:txBody>
            <a:bodyPr wrap="none" fromWordArt="1">
              <a:prstTxWarp prst="textPlain">
                <a:avLst>
                  <a:gd name="adj" fmla="val 50000"/>
                </a:avLst>
              </a:prstTxWarp>
            </a:bodyPr>
            <a:lstStyle/>
            <a:p>
              <a:pPr algn="ctr"/>
              <a:r>
                <a:rPr lang="fr-FR" sz="800" kern="10">
                  <a:ln w="9525">
                    <a:solidFill>
                      <a:srgbClr val="000000"/>
                    </a:solidFill>
                    <a:round/>
                    <a:headEnd/>
                    <a:tailEnd/>
                  </a:ln>
                  <a:solidFill>
                    <a:srgbClr val="FFFFFF"/>
                  </a:solidFill>
                  <a:latin typeface="Arial Black"/>
                </a:rPr>
                <a:t>COOH</a:t>
              </a:r>
            </a:p>
          </p:txBody>
        </p:sp>
        <p:sp>
          <p:nvSpPr>
            <p:cNvPr id="55" name="WordArt 118"/>
            <p:cNvSpPr>
              <a:spLocks noChangeArrowheads="1" noChangeShapeType="1" noTextEdit="1"/>
            </p:cNvSpPr>
            <p:nvPr/>
          </p:nvSpPr>
          <p:spPr bwMode="auto">
            <a:xfrm>
              <a:off x="3656" y="4448"/>
              <a:ext cx="504" cy="180"/>
            </a:xfrm>
            <a:prstGeom prst="rect">
              <a:avLst/>
            </a:prstGeom>
          </p:spPr>
          <p:txBody>
            <a:bodyPr wrap="none" fromWordArt="1">
              <a:prstTxWarp prst="textPlain">
                <a:avLst>
                  <a:gd name="adj" fmla="val 50000"/>
                </a:avLst>
              </a:prstTxWarp>
            </a:bodyPr>
            <a:lstStyle/>
            <a:p>
              <a:pPr algn="ctr"/>
              <a:r>
                <a:rPr lang="fr-FR" sz="800" kern="10">
                  <a:ln w="9525">
                    <a:solidFill>
                      <a:srgbClr val="000000"/>
                    </a:solidFill>
                    <a:round/>
                    <a:headEnd/>
                    <a:tailEnd/>
                  </a:ln>
                  <a:solidFill>
                    <a:srgbClr val="FFFFFF"/>
                  </a:solidFill>
                  <a:latin typeface="Arial Black"/>
                </a:rPr>
                <a:t>NADP+</a:t>
              </a:r>
            </a:p>
          </p:txBody>
        </p:sp>
        <p:sp>
          <p:nvSpPr>
            <p:cNvPr id="56" name="WordArt 119"/>
            <p:cNvSpPr>
              <a:spLocks noChangeArrowheads="1" noChangeShapeType="1" noTextEdit="1"/>
            </p:cNvSpPr>
            <p:nvPr/>
          </p:nvSpPr>
          <p:spPr bwMode="auto">
            <a:xfrm>
              <a:off x="4520" y="4448"/>
              <a:ext cx="768" cy="180"/>
            </a:xfrm>
            <a:prstGeom prst="rect">
              <a:avLst/>
            </a:prstGeom>
          </p:spPr>
          <p:txBody>
            <a:bodyPr wrap="none" fromWordArt="1">
              <a:prstTxWarp prst="textPlain">
                <a:avLst>
                  <a:gd name="adj" fmla="val 50000"/>
                </a:avLst>
              </a:prstTxWarp>
            </a:bodyPr>
            <a:lstStyle/>
            <a:p>
              <a:pPr algn="ctr"/>
              <a:r>
                <a:rPr lang="fr-FR" sz="800" kern="10">
                  <a:ln w="9525">
                    <a:solidFill>
                      <a:srgbClr val="000000"/>
                    </a:solidFill>
                    <a:round/>
                    <a:headEnd/>
                    <a:tailEnd/>
                  </a:ln>
                  <a:solidFill>
                    <a:srgbClr val="FFFFFF"/>
                  </a:solidFill>
                  <a:latin typeface="Arial Black"/>
                </a:rPr>
                <a:t>NADPH,H+</a:t>
              </a:r>
            </a:p>
          </p:txBody>
        </p:sp>
        <p:sp>
          <p:nvSpPr>
            <p:cNvPr id="57" name="WordArt 120"/>
            <p:cNvSpPr>
              <a:spLocks noChangeArrowheads="1" noChangeShapeType="1" noTextEdit="1"/>
            </p:cNvSpPr>
            <p:nvPr/>
          </p:nvSpPr>
          <p:spPr bwMode="auto">
            <a:xfrm>
              <a:off x="6536" y="4160"/>
              <a:ext cx="108" cy="180"/>
            </a:xfrm>
            <a:prstGeom prst="rect">
              <a:avLst/>
            </a:prstGeom>
          </p:spPr>
          <p:txBody>
            <a:bodyPr wrap="none" fromWordArt="1">
              <a:prstTxWarp prst="textPlain">
                <a:avLst>
                  <a:gd name="adj" fmla="val 69310"/>
                </a:avLst>
              </a:prstTxWarp>
            </a:bodyPr>
            <a:lstStyle/>
            <a:p>
              <a:pPr algn="ctr"/>
              <a:r>
                <a:rPr lang="fr-FR" sz="800" kern="10">
                  <a:ln w="9525">
                    <a:solidFill>
                      <a:srgbClr val="000000"/>
                    </a:solidFill>
                    <a:round/>
                    <a:headEnd/>
                    <a:tailEnd/>
                  </a:ln>
                  <a:solidFill>
                    <a:srgbClr val="FFFFFF"/>
                  </a:solidFill>
                  <a:latin typeface="Arial Black"/>
                </a:rPr>
                <a:t>O</a:t>
              </a:r>
            </a:p>
          </p:txBody>
        </p:sp>
        <p:sp>
          <p:nvSpPr>
            <p:cNvPr id="58" name="WordArt 121"/>
            <p:cNvSpPr>
              <a:spLocks noChangeArrowheads="1" noChangeShapeType="1" noTextEdit="1"/>
            </p:cNvSpPr>
            <p:nvPr/>
          </p:nvSpPr>
          <p:spPr bwMode="auto">
            <a:xfrm>
              <a:off x="5960" y="3872"/>
              <a:ext cx="108" cy="180"/>
            </a:xfrm>
            <a:prstGeom prst="rect">
              <a:avLst/>
            </a:prstGeom>
          </p:spPr>
          <p:txBody>
            <a:bodyPr wrap="none" fromWordArt="1">
              <a:prstTxWarp prst="textPlain">
                <a:avLst>
                  <a:gd name="adj" fmla="val 50000"/>
                </a:avLst>
              </a:prstTxWarp>
            </a:bodyPr>
            <a:lstStyle/>
            <a:p>
              <a:pPr algn="ctr"/>
              <a:r>
                <a:rPr lang="fr-FR" sz="800" kern="10">
                  <a:ln w="9525">
                    <a:solidFill>
                      <a:srgbClr val="000000"/>
                    </a:solidFill>
                    <a:round/>
                    <a:headEnd/>
                    <a:tailEnd/>
                  </a:ln>
                  <a:solidFill>
                    <a:srgbClr val="FFFFFF"/>
                  </a:solidFill>
                  <a:latin typeface="Arial Black"/>
                </a:rPr>
                <a:t>O</a:t>
              </a:r>
            </a:p>
          </p:txBody>
        </p:sp>
        <p:sp>
          <p:nvSpPr>
            <p:cNvPr id="59" name="WordArt 122"/>
            <p:cNvSpPr>
              <a:spLocks noChangeArrowheads="1" noChangeShapeType="1" noTextEdit="1"/>
            </p:cNvSpPr>
            <p:nvPr/>
          </p:nvSpPr>
          <p:spPr bwMode="auto">
            <a:xfrm>
              <a:off x="7976" y="4160"/>
              <a:ext cx="108" cy="180"/>
            </a:xfrm>
            <a:prstGeom prst="rect">
              <a:avLst/>
            </a:prstGeom>
          </p:spPr>
          <p:txBody>
            <a:bodyPr wrap="none" fromWordArt="1">
              <a:prstTxWarp prst="textPlain">
                <a:avLst>
                  <a:gd name="adj" fmla="val 50000"/>
                </a:avLst>
              </a:prstTxWarp>
            </a:bodyPr>
            <a:lstStyle/>
            <a:p>
              <a:pPr algn="ctr"/>
              <a:r>
                <a:rPr lang="fr-FR" sz="800" kern="10">
                  <a:ln w="9525">
                    <a:solidFill>
                      <a:srgbClr val="000000"/>
                    </a:solidFill>
                    <a:round/>
                    <a:headEnd/>
                    <a:tailEnd/>
                  </a:ln>
                  <a:solidFill>
                    <a:srgbClr val="FFFFFF"/>
                  </a:solidFill>
                  <a:latin typeface="Arial Black"/>
                </a:rPr>
                <a:t>C</a:t>
              </a:r>
            </a:p>
          </p:txBody>
        </p:sp>
        <p:sp>
          <p:nvSpPr>
            <p:cNvPr id="60" name="WordArt 123"/>
            <p:cNvSpPr>
              <a:spLocks noChangeArrowheads="1" noChangeShapeType="1" noTextEdit="1"/>
            </p:cNvSpPr>
            <p:nvPr/>
          </p:nvSpPr>
          <p:spPr bwMode="auto">
            <a:xfrm>
              <a:off x="5816" y="4592"/>
              <a:ext cx="216" cy="180"/>
            </a:xfrm>
            <a:prstGeom prst="rect">
              <a:avLst/>
            </a:prstGeom>
          </p:spPr>
          <p:txBody>
            <a:bodyPr wrap="none" fromWordArt="1">
              <a:prstTxWarp prst="textPlain">
                <a:avLst>
                  <a:gd name="adj" fmla="val 50000"/>
                </a:avLst>
              </a:prstTxWarp>
            </a:bodyPr>
            <a:lstStyle/>
            <a:p>
              <a:pPr algn="ctr"/>
              <a:r>
                <a:rPr lang="fr-FR" sz="800" kern="10">
                  <a:ln w="9525">
                    <a:solidFill>
                      <a:srgbClr val="000000"/>
                    </a:solidFill>
                    <a:round/>
                    <a:headEnd/>
                    <a:tailEnd/>
                  </a:ln>
                  <a:solidFill>
                    <a:srgbClr val="FFFFFF"/>
                  </a:solidFill>
                  <a:latin typeface="Arial Black"/>
                </a:rPr>
                <a:t>OH</a:t>
              </a:r>
            </a:p>
          </p:txBody>
        </p:sp>
        <p:sp>
          <p:nvSpPr>
            <p:cNvPr id="61" name="WordArt 124"/>
            <p:cNvSpPr>
              <a:spLocks noChangeArrowheads="1" noChangeShapeType="1" noTextEdit="1"/>
            </p:cNvSpPr>
            <p:nvPr/>
          </p:nvSpPr>
          <p:spPr bwMode="auto">
            <a:xfrm>
              <a:off x="5528" y="4304"/>
              <a:ext cx="216" cy="180"/>
            </a:xfrm>
            <a:prstGeom prst="rect">
              <a:avLst/>
            </a:prstGeom>
          </p:spPr>
          <p:txBody>
            <a:bodyPr wrap="none" fromWordArt="1">
              <a:prstTxWarp prst="textPlain">
                <a:avLst>
                  <a:gd name="adj" fmla="val 50000"/>
                </a:avLst>
              </a:prstTxWarp>
            </a:bodyPr>
            <a:lstStyle/>
            <a:p>
              <a:pPr algn="ctr"/>
              <a:r>
                <a:rPr lang="fr-FR" sz="800" kern="10">
                  <a:ln w="9525">
                    <a:solidFill>
                      <a:srgbClr val="000000"/>
                    </a:solidFill>
                    <a:round/>
                    <a:headEnd/>
                    <a:tailEnd/>
                  </a:ln>
                  <a:solidFill>
                    <a:srgbClr val="FFFFFF"/>
                  </a:solidFill>
                  <a:latin typeface="Arial Black"/>
                </a:rPr>
                <a:t>OH</a:t>
              </a:r>
            </a:p>
          </p:txBody>
        </p:sp>
        <p:sp>
          <p:nvSpPr>
            <p:cNvPr id="62" name="WordArt 125"/>
            <p:cNvSpPr>
              <a:spLocks noChangeArrowheads="1" noChangeShapeType="1" noTextEdit="1"/>
            </p:cNvSpPr>
            <p:nvPr/>
          </p:nvSpPr>
          <p:spPr bwMode="auto">
            <a:xfrm>
              <a:off x="5096" y="4160"/>
              <a:ext cx="216" cy="180"/>
            </a:xfrm>
            <a:prstGeom prst="rect">
              <a:avLst/>
            </a:prstGeom>
          </p:spPr>
          <p:txBody>
            <a:bodyPr wrap="none" fromWordArt="1">
              <a:prstTxWarp prst="textPlain">
                <a:avLst>
                  <a:gd name="adj" fmla="val 50000"/>
                </a:avLst>
              </a:prstTxWarp>
            </a:bodyPr>
            <a:lstStyle/>
            <a:p>
              <a:pPr algn="ctr"/>
              <a:r>
                <a:rPr lang="fr-FR" sz="800" kern="10">
                  <a:ln w="9525">
                    <a:solidFill>
                      <a:srgbClr val="000000"/>
                    </a:solidFill>
                    <a:round/>
                    <a:headEnd/>
                    <a:tailEnd/>
                  </a:ln>
                  <a:solidFill>
                    <a:srgbClr val="FFFFFF"/>
                  </a:solidFill>
                  <a:latin typeface="Arial Black"/>
                </a:rPr>
                <a:t>OH</a:t>
              </a:r>
            </a:p>
          </p:txBody>
        </p:sp>
        <p:sp>
          <p:nvSpPr>
            <p:cNvPr id="63" name="WordArt 126"/>
            <p:cNvSpPr>
              <a:spLocks noChangeArrowheads="1" noChangeShapeType="1" noTextEdit="1"/>
            </p:cNvSpPr>
            <p:nvPr/>
          </p:nvSpPr>
          <p:spPr bwMode="auto">
            <a:xfrm>
              <a:off x="3656" y="4160"/>
              <a:ext cx="216" cy="180"/>
            </a:xfrm>
            <a:prstGeom prst="rect">
              <a:avLst/>
            </a:prstGeom>
          </p:spPr>
          <p:txBody>
            <a:bodyPr wrap="none" fromWordArt="1">
              <a:prstTxWarp prst="textPlain">
                <a:avLst>
                  <a:gd name="adj" fmla="val 50000"/>
                </a:avLst>
              </a:prstTxWarp>
            </a:bodyPr>
            <a:lstStyle/>
            <a:p>
              <a:pPr algn="ctr"/>
              <a:r>
                <a:rPr lang="fr-FR" sz="800" kern="10">
                  <a:ln w="9525">
                    <a:solidFill>
                      <a:srgbClr val="000000"/>
                    </a:solidFill>
                    <a:round/>
                    <a:headEnd/>
                    <a:tailEnd/>
                  </a:ln>
                  <a:solidFill>
                    <a:srgbClr val="FFFFFF"/>
                  </a:solidFill>
                  <a:latin typeface="Arial Black"/>
                </a:rPr>
                <a:t>OH</a:t>
              </a:r>
            </a:p>
          </p:txBody>
        </p:sp>
        <p:sp>
          <p:nvSpPr>
            <p:cNvPr id="64" name="WordArt 127"/>
            <p:cNvSpPr>
              <a:spLocks noChangeArrowheads="1" noChangeShapeType="1" noTextEdit="1"/>
            </p:cNvSpPr>
            <p:nvPr/>
          </p:nvSpPr>
          <p:spPr bwMode="auto">
            <a:xfrm>
              <a:off x="3368" y="4592"/>
              <a:ext cx="216" cy="180"/>
            </a:xfrm>
            <a:prstGeom prst="rect">
              <a:avLst/>
            </a:prstGeom>
          </p:spPr>
          <p:txBody>
            <a:bodyPr wrap="none" fromWordArt="1">
              <a:prstTxWarp prst="textPlain">
                <a:avLst>
                  <a:gd name="adj" fmla="val 50000"/>
                </a:avLst>
              </a:prstTxWarp>
            </a:bodyPr>
            <a:lstStyle/>
            <a:p>
              <a:pPr algn="ctr"/>
              <a:r>
                <a:rPr lang="fr-FR" sz="800" kern="10">
                  <a:ln w="9525">
                    <a:solidFill>
                      <a:srgbClr val="000000"/>
                    </a:solidFill>
                    <a:round/>
                    <a:headEnd/>
                    <a:tailEnd/>
                  </a:ln>
                  <a:solidFill>
                    <a:srgbClr val="FFFFFF"/>
                  </a:solidFill>
                  <a:latin typeface="Arial Black"/>
                </a:rPr>
                <a:t>OH</a:t>
              </a:r>
            </a:p>
          </p:txBody>
        </p:sp>
        <p:sp>
          <p:nvSpPr>
            <p:cNvPr id="65" name="WordArt 128"/>
            <p:cNvSpPr>
              <a:spLocks noChangeArrowheads="1" noChangeShapeType="1" noTextEdit="1"/>
            </p:cNvSpPr>
            <p:nvPr/>
          </p:nvSpPr>
          <p:spPr bwMode="auto">
            <a:xfrm>
              <a:off x="3080" y="4160"/>
              <a:ext cx="216" cy="180"/>
            </a:xfrm>
            <a:prstGeom prst="rect">
              <a:avLst/>
            </a:prstGeom>
          </p:spPr>
          <p:txBody>
            <a:bodyPr wrap="none" fromWordArt="1">
              <a:prstTxWarp prst="textPlain">
                <a:avLst>
                  <a:gd name="adj" fmla="val 50000"/>
                </a:avLst>
              </a:prstTxWarp>
            </a:bodyPr>
            <a:lstStyle/>
            <a:p>
              <a:pPr algn="ctr"/>
              <a:r>
                <a:rPr lang="fr-FR" sz="800" kern="10">
                  <a:ln w="9525">
                    <a:solidFill>
                      <a:srgbClr val="000000"/>
                    </a:solidFill>
                    <a:round/>
                    <a:headEnd/>
                    <a:tailEnd/>
                  </a:ln>
                  <a:solidFill>
                    <a:srgbClr val="FFFFFF"/>
                  </a:solidFill>
                  <a:latin typeface="Arial Black"/>
                </a:rPr>
                <a:t>OH</a:t>
              </a:r>
            </a:p>
          </p:txBody>
        </p:sp>
        <p:sp>
          <p:nvSpPr>
            <p:cNvPr id="66" name="WordArt 129"/>
            <p:cNvSpPr>
              <a:spLocks noChangeArrowheads="1" noChangeShapeType="1" noTextEdit="1"/>
            </p:cNvSpPr>
            <p:nvPr/>
          </p:nvSpPr>
          <p:spPr bwMode="auto">
            <a:xfrm>
              <a:off x="2792" y="4448"/>
              <a:ext cx="216" cy="180"/>
            </a:xfrm>
            <a:prstGeom prst="rect">
              <a:avLst/>
            </a:prstGeom>
          </p:spPr>
          <p:txBody>
            <a:bodyPr wrap="none" fromWordArt="1">
              <a:prstTxWarp prst="textPlain">
                <a:avLst>
                  <a:gd name="adj" fmla="val 50000"/>
                </a:avLst>
              </a:prstTxWarp>
            </a:bodyPr>
            <a:lstStyle/>
            <a:p>
              <a:pPr algn="ctr"/>
              <a:r>
                <a:rPr lang="fr-FR" sz="800" kern="10">
                  <a:ln w="9525">
                    <a:solidFill>
                      <a:srgbClr val="000000"/>
                    </a:solidFill>
                    <a:round/>
                    <a:headEnd/>
                    <a:tailEnd/>
                  </a:ln>
                  <a:solidFill>
                    <a:srgbClr val="FFFFFF"/>
                  </a:solidFill>
                  <a:latin typeface="Arial Black"/>
                </a:rPr>
                <a:t>OH</a:t>
              </a:r>
            </a:p>
          </p:txBody>
        </p:sp>
        <p:sp>
          <p:nvSpPr>
            <p:cNvPr id="67" name="Line 130"/>
            <p:cNvSpPr>
              <a:spLocks noChangeShapeType="1"/>
            </p:cNvSpPr>
            <p:nvPr/>
          </p:nvSpPr>
          <p:spPr bwMode="auto">
            <a:xfrm>
              <a:off x="7976" y="3584"/>
              <a:ext cx="0" cy="1008"/>
            </a:xfrm>
            <a:prstGeom prst="line">
              <a:avLst/>
            </a:prstGeom>
            <a:noFill/>
            <a:ln w="9525">
              <a:solidFill>
                <a:srgbClr val="000000"/>
              </a:solidFill>
              <a:round/>
              <a:headEnd/>
              <a:tailEnd/>
            </a:ln>
          </p:spPr>
          <p:txBody>
            <a:bodyPr/>
            <a:lstStyle/>
            <a:p>
              <a:endParaRPr lang="fr-FR"/>
            </a:p>
          </p:txBody>
        </p:sp>
        <p:sp>
          <p:nvSpPr>
            <p:cNvPr id="68" name="Line 131"/>
            <p:cNvSpPr>
              <a:spLocks noChangeShapeType="1"/>
            </p:cNvSpPr>
            <p:nvPr/>
          </p:nvSpPr>
          <p:spPr bwMode="auto">
            <a:xfrm>
              <a:off x="7976" y="3584"/>
              <a:ext cx="144" cy="0"/>
            </a:xfrm>
            <a:prstGeom prst="line">
              <a:avLst/>
            </a:prstGeom>
            <a:noFill/>
            <a:ln w="9525">
              <a:solidFill>
                <a:srgbClr val="000000"/>
              </a:solidFill>
              <a:round/>
              <a:headEnd/>
              <a:tailEnd/>
            </a:ln>
          </p:spPr>
          <p:txBody>
            <a:bodyPr/>
            <a:lstStyle/>
            <a:p>
              <a:endParaRPr lang="fr-FR"/>
            </a:p>
          </p:txBody>
        </p:sp>
        <p:sp>
          <p:nvSpPr>
            <p:cNvPr id="69" name="Line 132"/>
            <p:cNvSpPr>
              <a:spLocks noChangeShapeType="1"/>
            </p:cNvSpPr>
            <p:nvPr/>
          </p:nvSpPr>
          <p:spPr bwMode="auto">
            <a:xfrm flipH="1">
              <a:off x="7832" y="3728"/>
              <a:ext cx="144" cy="0"/>
            </a:xfrm>
            <a:prstGeom prst="line">
              <a:avLst/>
            </a:prstGeom>
            <a:noFill/>
            <a:ln w="9525">
              <a:solidFill>
                <a:srgbClr val="000000"/>
              </a:solidFill>
              <a:round/>
              <a:headEnd/>
              <a:tailEnd/>
            </a:ln>
          </p:spPr>
          <p:txBody>
            <a:bodyPr/>
            <a:lstStyle/>
            <a:p>
              <a:endParaRPr lang="fr-FR"/>
            </a:p>
          </p:txBody>
        </p:sp>
        <p:sp>
          <p:nvSpPr>
            <p:cNvPr id="70" name="Line 133"/>
            <p:cNvSpPr>
              <a:spLocks noChangeShapeType="1"/>
            </p:cNvSpPr>
            <p:nvPr/>
          </p:nvSpPr>
          <p:spPr bwMode="auto">
            <a:xfrm>
              <a:off x="7976" y="4016"/>
              <a:ext cx="144" cy="1"/>
            </a:xfrm>
            <a:prstGeom prst="line">
              <a:avLst/>
            </a:prstGeom>
            <a:noFill/>
            <a:ln w="9525">
              <a:solidFill>
                <a:srgbClr val="000000"/>
              </a:solidFill>
              <a:round/>
              <a:headEnd/>
              <a:tailEnd/>
            </a:ln>
          </p:spPr>
          <p:txBody>
            <a:bodyPr/>
            <a:lstStyle/>
            <a:p>
              <a:endParaRPr lang="fr-FR"/>
            </a:p>
          </p:txBody>
        </p:sp>
        <p:sp>
          <p:nvSpPr>
            <p:cNvPr id="71" name="Line 134"/>
            <p:cNvSpPr>
              <a:spLocks noChangeShapeType="1"/>
            </p:cNvSpPr>
            <p:nvPr/>
          </p:nvSpPr>
          <p:spPr bwMode="auto">
            <a:xfrm>
              <a:off x="8120" y="4304"/>
              <a:ext cx="0" cy="0"/>
            </a:xfrm>
            <a:prstGeom prst="line">
              <a:avLst/>
            </a:prstGeom>
            <a:noFill/>
            <a:ln w="9525">
              <a:solidFill>
                <a:srgbClr val="000000"/>
              </a:solidFill>
              <a:round/>
              <a:headEnd/>
              <a:tailEnd/>
            </a:ln>
          </p:spPr>
          <p:txBody>
            <a:bodyPr/>
            <a:lstStyle/>
            <a:p>
              <a:endParaRPr lang="fr-FR"/>
            </a:p>
          </p:txBody>
        </p:sp>
        <p:sp>
          <p:nvSpPr>
            <p:cNvPr id="72" name="Line 135"/>
            <p:cNvSpPr>
              <a:spLocks noChangeShapeType="1"/>
            </p:cNvSpPr>
            <p:nvPr/>
          </p:nvSpPr>
          <p:spPr bwMode="auto">
            <a:xfrm>
              <a:off x="8120" y="4304"/>
              <a:ext cx="144" cy="0"/>
            </a:xfrm>
            <a:prstGeom prst="line">
              <a:avLst/>
            </a:prstGeom>
            <a:noFill/>
            <a:ln w="9525">
              <a:solidFill>
                <a:srgbClr val="000000"/>
              </a:solidFill>
              <a:round/>
              <a:headEnd/>
              <a:tailEnd/>
            </a:ln>
          </p:spPr>
          <p:txBody>
            <a:bodyPr/>
            <a:lstStyle/>
            <a:p>
              <a:endParaRPr lang="fr-FR"/>
            </a:p>
          </p:txBody>
        </p:sp>
      </p:gr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smtClean="0">
                <a:solidFill>
                  <a:srgbClr val="FFFF00"/>
                </a:solidFill>
              </a:rPr>
              <a:t>REACTIONS DE LA VOIE DES PENTOSES </a:t>
            </a:r>
            <a:endParaRPr lang="fr-FR" b="1" dirty="0">
              <a:solidFill>
                <a:srgbClr val="FFFF00"/>
              </a:solidFill>
            </a:endParaRPr>
          </a:p>
        </p:txBody>
      </p:sp>
      <p:sp>
        <p:nvSpPr>
          <p:cNvPr id="3" name="Espace réservé du contenu 2"/>
          <p:cNvSpPr>
            <a:spLocks noGrp="1"/>
          </p:cNvSpPr>
          <p:nvPr>
            <p:ph idx="1"/>
          </p:nvPr>
        </p:nvSpPr>
        <p:spPr>
          <a:xfrm>
            <a:off x="457200" y="1600200"/>
            <a:ext cx="8472518" cy="4972072"/>
          </a:xfrm>
        </p:spPr>
        <p:txBody>
          <a:bodyPr>
            <a:normAutofit fontScale="92500"/>
          </a:bodyPr>
          <a:lstStyle/>
          <a:p>
            <a:pPr>
              <a:buNone/>
            </a:pPr>
            <a:r>
              <a:rPr lang="fr-FR" dirty="0" smtClean="0"/>
              <a:t>2/ Deuxième oxydation:</a:t>
            </a:r>
          </a:p>
          <a:p>
            <a:r>
              <a:rPr lang="fr-FR" dirty="0" smtClean="0"/>
              <a:t>Le groupement OH sur le C3 est oxydé en groupement cétone grâce à la 6P gluconate déshydrogénase qui transfert l’hydrogène sur le NADPH</a:t>
            </a:r>
          </a:p>
          <a:p>
            <a:r>
              <a:rPr lang="fr-FR" dirty="0" smtClean="0"/>
              <a:t>Le produit intermédiaire formé est le 3 </a:t>
            </a:r>
            <a:r>
              <a:rPr lang="fr-FR" dirty="0" err="1" smtClean="0"/>
              <a:t>céto</a:t>
            </a:r>
            <a:r>
              <a:rPr lang="fr-FR" dirty="0" smtClean="0"/>
              <a:t> 6P gluconate qui va libérer spontanément du CO2 (par décarboxylation) et du ribulose5P</a:t>
            </a:r>
          </a:p>
          <a:p>
            <a:pPr>
              <a:buNone/>
            </a:pPr>
            <a:r>
              <a:rPr lang="fr-FR" dirty="0" smtClean="0"/>
              <a:t>	</a:t>
            </a:r>
            <a:r>
              <a:rPr lang="en-US" dirty="0" smtClean="0"/>
              <a:t>6 P </a:t>
            </a:r>
            <a:r>
              <a:rPr lang="en-US" dirty="0" err="1" smtClean="0"/>
              <a:t>gluconate</a:t>
            </a:r>
            <a:r>
              <a:rPr lang="en-US" dirty="0" smtClean="0"/>
              <a:t> + NADP+              3 céto-6Pgluconate + NADPH, H+              ribulose-5-P  +    CO2</a:t>
            </a:r>
            <a:endParaRPr lang="fr-FR" dirty="0" smtClean="0"/>
          </a:p>
          <a:p>
            <a:pPr>
              <a:buNone/>
            </a:pPr>
            <a:endParaRPr lang="fr-FR" dirty="0"/>
          </a:p>
        </p:txBody>
      </p:sp>
      <p:sp>
        <p:nvSpPr>
          <p:cNvPr id="4" name="Flèche droite 3"/>
          <p:cNvSpPr/>
          <p:nvPr/>
        </p:nvSpPr>
        <p:spPr>
          <a:xfrm>
            <a:off x="4500562" y="5715016"/>
            <a:ext cx="978408" cy="25545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Flèche droite 4"/>
          <p:cNvSpPr/>
          <p:nvPr/>
        </p:nvSpPr>
        <p:spPr>
          <a:xfrm>
            <a:off x="3058154" y="6182436"/>
            <a:ext cx="978408" cy="25035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smtClean="0">
                <a:solidFill>
                  <a:srgbClr val="FFFF00"/>
                </a:solidFill>
              </a:rPr>
              <a:t>REACTIONS DE LA VOIE DES PENTOSES </a:t>
            </a:r>
            <a:endParaRPr lang="fr-FR" b="1" dirty="0">
              <a:solidFill>
                <a:srgbClr val="FFFF00"/>
              </a:solidFill>
            </a:endParaRPr>
          </a:p>
        </p:txBody>
      </p:sp>
      <p:pic>
        <p:nvPicPr>
          <p:cNvPr id="4" name="Picture 70"/>
          <p:cNvPicPr>
            <a:picLocks noGrp="1" noChangeAspect="1" noChangeArrowheads="1"/>
          </p:cNvPicPr>
          <p:nvPr>
            <p:ph idx="1"/>
          </p:nvPr>
        </p:nvPicPr>
        <p:blipFill>
          <a:blip r:embed="rId2"/>
          <a:srcRect/>
          <a:stretch>
            <a:fillRect/>
          </a:stretch>
        </p:blipFill>
        <p:spPr bwMode="auto">
          <a:xfrm>
            <a:off x="142844" y="1643050"/>
            <a:ext cx="8858311" cy="500066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smtClean="0">
                <a:solidFill>
                  <a:srgbClr val="FFFF00"/>
                </a:solidFill>
              </a:rPr>
              <a:t>REACTION DE LA </a:t>
            </a:r>
            <a:r>
              <a:rPr lang="fr-FR" sz="4900" b="1" dirty="0" smtClean="0">
                <a:solidFill>
                  <a:srgbClr val="FFFF00"/>
                </a:solidFill>
              </a:rPr>
              <a:t>VOIE</a:t>
            </a:r>
            <a:r>
              <a:rPr lang="fr-FR" b="1" dirty="0" smtClean="0">
                <a:solidFill>
                  <a:srgbClr val="FFFF00"/>
                </a:solidFill>
              </a:rPr>
              <a:t> DES PENTOSES </a:t>
            </a:r>
            <a:endParaRPr lang="fr-FR" b="1" dirty="0">
              <a:solidFill>
                <a:srgbClr val="FFFF00"/>
              </a:solidFill>
            </a:endParaRPr>
          </a:p>
        </p:txBody>
      </p:sp>
      <p:sp>
        <p:nvSpPr>
          <p:cNvPr id="3" name="Espace réservé du contenu 2"/>
          <p:cNvSpPr>
            <a:spLocks noGrp="1"/>
          </p:cNvSpPr>
          <p:nvPr>
            <p:ph idx="1"/>
          </p:nvPr>
        </p:nvSpPr>
        <p:spPr>
          <a:xfrm>
            <a:off x="457200" y="1460310"/>
            <a:ext cx="8229600" cy="5183400"/>
          </a:xfrm>
        </p:spPr>
        <p:txBody>
          <a:bodyPr>
            <a:normAutofit fontScale="92500" lnSpcReduction="10000"/>
          </a:bodyPr>
          <a:lstStyle/>
          <a:p>
            <a:pPr>
              <a:buNone/>
            </a:pPr>
            <a:r>
              <a:rPr lang="fr-FR" b="1" dirty="0" smtClean="0">
                <a:solidFill>
                  <a:srgbClr val="FF0000"/>
                </a:solidFill>
              </a:rPr>
              <a:t>B/ Phase non oxydative:</a:t>
            </a:r>
          </a:p>
          <a:p>
            <a:pPr>
              <a:buNone/>
            </a:pPr>
            <a:r>
              <a:rPr lang="fr-FR" dirty="0" smtClean="0"/>
              <a:t>Selon les besoins, cette phase produit le ribose 5P pour la synthèse des nucléotides ou elle assure son retour vers la glycolyse</a:t>
            </a:r>
          </a:p>
          <a:p>
            <a:pPr>
              <a:buNone/>
            </a:pPr>
            <a:r>
              <a:rPr lang="fr-FR" dirty="0" smtClean="0"/>
              <a:t>1/ Isomérisation du </a:t>
            </a:r>
            <a:r>
              <a:rPr lang="fr-FR" dirty="0" err="1" smtClean="0"/>
              <a:t>ribulose</a:t>
            </a:r>
            <a:r>
              <a:rPr lang="fr-FR" dirty="0" smtClean="0"/>
              <a:t> 5P:</a:t>
            </a:r>
          </a:p>
          <a:p>
            <a:pPr>
              <a:buNone/>
            </a:pPr>
            <a:r>
              <a:rPr lang="fr-FR" dirty="0" smtClean="0"/>
              <a:t>Le </a:t>
            </a:r>
            <a:r>
              <a:rPr lang="fr-FR" dirty="0" err="1" smtClean="0"/>
              <a:t>ribulose</a:t>
            </a:r>
            <a:r>
              <a:rPr lang="fr-FR" dirty="0" smtClean="0"/>
              <a:t> 5P peut servir de substrat à 2 enzymes</a:t>
            </a:r>
          </a:p>
          <a:p>
            <a:pPr>
              <a:buFontTx/>
              <a:buChar char="-"/>
            </a:pPr>
            <a:r>
              <a:rPr lang="fr-FR" dirty="0" smtClean="0"/>
              <a:t>La </a:t>
            </a:r>
            <a:r>
              <a:rPr lang="fr-FR" dirty="0" err="1" smtClean="0"/>
              <a:t>ribulose</a:t>
            </a:r>
            <a:r>
              <a:rPr lang="fr-FR" dirty="0" smtClean="0"/>
              <a:t> 5P </a:t>
            </a:r>
            <a:r>
              <a:rPr lang="fr-FR" dirty="0" err="1" smtClean="0"/>
              <a:t>épimérase</a:t>
            </a:r>
            <a:r>
              <a:rPr lang="fr-FR" dirty="0" smtClean="0"/>
              <a:t> qui modifie la configuration de la molécule autour du carbone 3 pour donner le xylulose 5P</a:t>
            </a:r>
          </a:p>
          <a:p>
            <a:pPr>
              <a:buNone/>
            </a:pPr>
            <a:r>
              <a:rPr lang="fr-FR" dirty="0" smtClean="0"/>
              <a:t>- La ribose 5P isomérase qui donne par isomérisation le ribose 5P</a:t>
            </a:r>
          </a:p>
          <a:p>
            <a:pPr>
              <a:buNone/>
            </a:pPr>
            <a:endParaRPr lang="fr-FR"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smtClean="0">
                <a:solidFill>
                  <a:srgbClr val="FFFF00"/>
                </a:solidFill>
              </a:rPr>
              <a:t>REACTIONS DE LA VOIE DES PENTOSES </a:t>
            </a:r>
            <a:endParaRPr lang="fr-FR" b="1" dirty="0">
              <a:solidFill>
                <a:srgbClr val="FFFF00"/>
              </a:solidFill>
            </a:endParaRPr>
          </a:p>
        </p:txBody>
      </p:sp>
      <p:sp>
        <p:nvSpPr>
          <p:cNvPr id="3" name="Espace réservé du contenu 2"/>
          <p:cNvSpPr>
            <a:spLocks noGrp="1"/>
          </p:cNvSpPr>
          <p:nvPr>
            <p:ph idx="1"/>
          </p:nvPr>
        </p:nvSpPr>
        <p:spPr/>
        <p:txBody>
          <a:bodyPr/>
          <a:lstStyle/>
          <a:p>
            <a:pPr eaLnBrk="0" hangingPunct="0">
              <a:buNone/>
              <a:tabLst>
                <a:tab pos="790575" algn="l"/>
              </a:tabLst>
            </a:pPr>
            <a:r>
              <a:rPr lang="fr-FR" sz="1800" b="1" dirty="0" smtClean="0">
                <a:solidFill>
                  <a:srgbClr val="C00000"/>
                </a:solidFill>
                <a:cs typeface="Times New Roman" pitchFamily="18" charset="0"/>
              </a:rPr>
              <a:t>                                      </a:t>
            </a:r>
            <a:r>
              <a:rPr lang="fr-FR" sz="2400" b="1" dirty="0" err="1" smtClean="0">
                <a:solidFill>
                  <a:srgbClr val="C00000"/>
                </a:solidFill>
                <a:cs typeface="Times New Roman" pitchFamily="18" charset="0"/>
              </a:rPr>
              <a:t>Ribulose</a:t>
            </a:r>
            <a:r>
              <a:rPr lang="fr-FR" sz="2400" b="1" dirty="0" smtClean="0">
                <a:solidFill>
                  <a:srgbClr val="C00000"/>
                </a:solidFill>
                <a:cs typeface="Times New Roman" pitchFamily="18" charset="0"/>
              </a:rPr>
              <a:t> 5P isomérase</a:t>
            </a:r>
            <a:endParaRPr lang="fr-FR" sz="2400" dirty="0" smtClean="0">
              <a:solidFill>
                <a:srgbClr val="C00000"/>
              </a:solidFill>
            </a:endParaRPr>
          </a:p>
          <a:p>
            <a:pPr eaLnBrk="0" hangingPunct="0">
              <a:buNone/>
              <a:tabLst>
                <a:tab pos="790575" algn="l"/>
              </a:tabLst>
            </a:pPr>
            <a:r>
              <a:rPr lang="fr-FR" sz="2800" b="1" dirty="0" err="1" smtClean="0">
                <a:solidFill>
                  <a:schemeClr val="bg1"/>
                </a:solidFill>
                <a:cs typeface="Times New Roman" pitchFamily="18" charset="0"/>
              </a:rPr>
              <a:t>Ribulose</a:t>
            </a:r>
            <a:r>
              <a:rPr lang="fr-FR" sz="2800" b="1" dirty="0" smtClean="0">
                <a:solidFill>
                  <a:schemeClr val="bg1"/>
                </a:solidFill>
                <a:cs typeface="Times New Roman" pitchFamily="18" charset="0"/>
              </a:rPr>
              <a:t> 5P                                      Ribose 5P</a:t>
            </a:r>
            <a:r>
              <a:rPr lang="fr-FR" sz="2800" b="1" dirty="0" smtClean="0">
                <a:solidFill>
                  <a:schemeClr val="bg1"/>
                </a:solidFill>
                <a:latin typeface="Arial" charset="0"/>
                <a:cs typeface="Times New Roman" pitchFamily="18" charset="0"/>
              </a:rPr>
              <a:t> </a:t>
            </a:r>
          </a:p>
          <a:p>
            <a:pPr eaLnBrk="0" hangingPunct="0">
              <a:buNone/>
              <a:tabLst>
                <a:tab pos="790575" algn="l"/>
              </a:tabLst>
            </a:pPr>
            <a:endParaRPr lang="fr-FR" sz="2800" b="1" dirty="0" smtClean="0">
              <a:solidFill>
                <a:srgbClr val="000000"/>
              </a:solidFill>
              <a:latin typeface="Arial" charset="0"/>
              <a:cs typeface="Times New Roman" pitchFamily="18" charset="0"/>
            </a:endParaRPr>
          </a:p>
          <a:p>
            <a:pPr eaLnBrk="0" hangingPunct="0">
              <a:buNone/>
              <a:tabLst>
                <a:tab pos="790575" algn="l"/>
              </a:tabLst>
            </a:pPr>
            <a:endParaRPr lang="fr-FR" sz="2800" dirty="0" smtClean="0"/>
          </a:p>
          <a:p>
            <a:pPr eaLnBrk="0" hangingPunct="0">
              <a:buNone/>
              <a:tabLst>
                <a:tab pos="790575" algn="l"/>
              </a:tabLst>
            </a:pPr>
            <a:r>
              <a:rPr lang="fr-FR" sz="2800" b="1" dirty="0" smtClean="0">
                <a:solidFill>
                  <a:srgbClr val="C00000"/>
                </a:solidFill>
                <a:latin typeface="Arial" charset="0"/>
                <a:cs typeface="Times New Roman" pitchFamily="18" charset="0"/>
              </a:rPr>
              <a:t>                     </a:t>
            </a:r>
            <a:r>
              <a:rPr lang="fr-FR" sz="2000" b="1" dirty="0" err="1" smtClean="0">
                <a:solidFill>
                  <a:srgbClr val="C00000"/>
                </a:solidFill>
                <a:latin typeface="Arial" charset="0"/>
                <a:cs typeface="Times New Roman" pitchFamily="18" charset="0"/>
              </a:rPr>
              <a:t>Ribulose</a:t>
            </a:r>
            <a:r>
              <a:rPr lang="fr-FR" sz="2000" b="1" dirty="0" smtClean="0">
                <a:solidFill>
                  <a:srgbClr val="C00000"/>
                </a:solidFill>
                <a:latin typeface="Arial" charset="0"/>
                <a:cs typeface="Times New Roman" pitchFamily="18" charset="0"/>
              </a:rPr>
              <a:t> 5P </a:t>
            </a:r>
            <a:r>
              <a:rPr lang="fr-FR" sz="2000" b="1" dirty="0" err="1" smtClean="0">
                <a:solidFill>
                  <a:srgbClr val="C00000"/>
                </a:solidFill>
                <a:latin typeface="Arial" charset="0"/>
                <a:cs typeface="Times New Roman" pitchFamily="18" charset="0"/>
              </a:rPr>
              <a:t>épimérase</a:t>
            </a:r>
            <a:endParaRPr lang="fr-FR" sz="2000" b="1" dirty="0" smtClean="0">
              <a:solidFill>
                <a:srgbClr val="C00000"/>
              </a:solidFill>
              <a:latin typeface="Arial" charset="0"/>
              <a:cs typeface="Times New Roman" pitchFamily="18" charset="0"/>
            </a:endParaRPr>
          </a:p>
          <a:p>
            <a:pPr eaLnBrk="0" hangingPunct="0">
              <a:buNone/>
              <a:tabLst>
                <a:tab pos="790575" algn="l"/>
              </a:tabLst>
            </a:pPr>
            <a:r>
              <a:rPr lang="fr-FR" sz="2400" b="1" dirty="0" err="1" smtClean="0">
                <a:solidFill>
                  <a:srgbClr val="000000"/>
                </a:solidFill>
                <a:latin typeface="Arial" charset="0"/>
                <a:cs typeface="Times New Roman" pitchFamily="18" charset="0"/>
              </a:rPr>
              <a:t>Ribulose</a:t>
            </a:r>
            <a:r>
              <a:rPr lang="fr-FR" sz="2400" b="1" dirty="0" smtClean="0">
                <a:solidFill>
                  <a:srgbClr val="000000"/>
                </a:solidFill>
                <a:latin typeface="Arial" charset="0"/>
                <a:cs typeface="Times New Roman" pitchFamily="18" charset="0"/>
              </a:rPr>
              <a:t> 5P                                    Xylulose 5P</a:t>
            </a:r>
          </a:p>
          <a:p>
            <a:pPr eaLnBrk="0" hangingPunct="0">
              <a:buNone/>
              <a:tabLst>
                <a:tab pos="790575" algn="l"/>
              </a:tabLst>
            </a:pPr>
            <a:endParaRPr lang="fr-FR" sz="2800" b="1" dirty="0" smtClean="0">
              <a:solidFill>
                <a:srgbClr val="000000"/>
              </a:solidFill>
              <a:latin typeface="Arial" charset="0"/>
              <a:cs typeface="Times New Roman" pitchFamily="18" charset="0"/>
            </a:endParaRPr>
          </a:p>
          <a:p>
            <a:pPr eaLnBrk="0" hangingPunct="0">
              <a:buNone/>
              <a:tabLst>
                <a:tab pos="790575" algn="l"/>
              </a:tabLst>
            </a:pPr>
            <a:endParaRPr lang="fr-FR" sz="2800" dirty="0"/>
          </a:p>
        </p:txBody>
      </p:sp>
      <p:sp>
        <p:nvSpPr>
          <p:cNvPr id="5" name="Double flèche horizontale 4"/>
          <p:cNvSpPr/>
          <p:nvPr/>
        </p:nvSpPr>
        <p:spPr>
          <a:xfrm>
            <a:off x="2928926" y="2214554"/>
            <a:ext cx="2071702" cy="214314"/>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Double flèche horizontale 5"/>
          <p:cNvSpPr/>
          <p:nvPr/>
        </p:nvSpPr>
        <p:spPr>
          <a:xfrm>
            <a:off x="2928926" y="4286256"/>
            <a:ext cx="2071702" cy="214314"/>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smtClean="0">
                <a:solidFill>
                  <a:srgbClr val="FFFF00"/>
                </a:solidFill>
              </a:rPr>
              <a:t>REACTIONS DE LA VOIE DES PENTOSES </a:t>
            </a:r>
            <a:endParaRPr lang="fr-FR" b="1" dirty="0">
              <a:solidFill>
                <a:srgbClr val="FFFF00"/>
              </a:solidFill>
            </a:endParaRPr>
          </a:p>
        </p:txBody>
      </p:sp>
      <p:pic>
        <p:nvPicPr>
          <p:cNvPr id="4" name="Picture 84"/>
          <p:cNvPicPr>
            <a:picLocks noGrp="1" noChangeAspect="1" noChangeArrowheads="1"/>
          </p:cNvPicPr>
          <p:nvPr>
            <p:ph idx="1"/>
          </p:nvPr>
        </p:nvPicPr>
        <p:blipFill>
          <a:blip r:embed="rId2"/>
          <a:srcRect/>
          <a:stretch>
            <a:fillRect/>
          </a:stretch>
        </p:blipFill>
        <p:spPr bwMode="auto">
          <a:xfrm>
            <a:off x="285720" y="1357298"/>
            <a:ext cx="8858280" cy="5500702"/>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smtClean="0">
                <a:solidFill>
                  <a:srgbClr val="FFFF00"/>
                </a:solidFill>
              </a:rPr>
              <a:t>REACTIONS DE LA VOIE DES PENTOSES </a:t>
            </a:r>
            <a:endParaRPr lang="fr-FR" b="1" dirty="0">
              <a:solidFill>
                <a:srgbClr val="FFFF00"/>
              </a:solidFill>
            </a:endParaRPr>
          </a:p>
        </p:txBody>
      </p:sp>
      <p:sp>
        <p:nvSpPr>
          <p:cNvPr id="3" name="Espace réservé du contenu 2"/>
          <p:cNvSpPr>
            <a:spLocks noGrp="1"/>
          </p:cNvSpPr>
          <p:nvPr>
            <p:ph idx="1"/>
          </p:nvPr>
        </p:nvSpPr>
        <p:spPr>
          <a:xfrm>
            <a:off x="214282" y="1500174"/>
            <a:ext cx="8715436" cy="5146286"/>
          </a:xfrm>
        </p:spPr>
        <p:txBody>
          <a:bodyPr>
            <a:normAutofit fontScale="92500" lnSpcReduction="20000"/>
          </a:bodyPr>
          <a:lstStyle/>
          <a:p>
            <a:pPr>
              <a:buNone/>
            </a:pPr>
            <a:r>
              <a:rPr lang="fr-FR" dirty="0" smtClean="0"/>
              <a:t>2/ Première </a:t>
            </a:r>
            <a:r>
              <a:rPr lang="fr-FR" dirty="0" err="1" smtClean="0"/>
              <a:t>transcétolisation</a:t>
            </a:r>
            <a:r>
              <a:rPr lang="fr-FR" dirty="0" smtClean="0"/>
              <a:t>:</a:t>
            </a:r>
          </a:p>
          <a:p>
            <a:pPr>
              <a:buNone/>
            </a:pPr>
            <a:r>
              <a:rPr lang="fr-FR" dirty="0" smtClean="0"/>
              <a:t>- Consiste à transférer un groupement </a:t>
            </a:r>
            <a:r>
              <a:rPr lang="fr-FR" dirty="0" err="1" smtClean="0"/>
              <a:t>cétol</a:t>
            </a:r>
            <a:r>
              <a:rPr lang="fr-FR" dirty="0" smtClean="0"/>
              <a:t> </a:t>
            </a:r>
          </a:p>
          <a:p>
            <a:pPr>
              <a:buNone/>
            </a:pPr>
            <a:r>
              <a:rPr lang="fr-FR" dirty="0" smtClean="0"/>
              <a:t>(CH2OH – CO) du xylulose 5P au ribose 5P </a:t>
            </a:r>
          </a:p>
          <a:p>
            <a:pPr>
              <a:buFontTx/>
              <a:buChar char="-"/>
            </a:pPr>
            <a:r>
              <a:rPr lang="fr-FR" dirty="0" smtClean="0"/>
              <a:t>enzyme: </a:t>
            </a:r>
            <a:r>
              <a:rPr lang="fr-FR" dirty="0" err="1" smtClean="0"/>
              <a:t>transcétolase</a:t>
            </a:r>
            <a:r>
              <a:rPr lang="fr-FR" dirty="0" smtClean="0"/>
              <a:t> (présence de TPP)</a:t>
            </a:r>
          </a:p>
          <a:p>
            <a:pPr>
              <a:buFontTx/>
              <a:buChar char="-"/>
            </a:pPr>
            <a:r>
              <a:rPr lang="fr-FR" dirty="0" smtClean="0"/>
              <a:t>Produits obtenus: </a:t>
            </a:r>
            <a:r>
              <a:rPr lang="fr-FR" dirty="0" err="1" smtClean="0"/>
              <a:t>sédoheptulose</a:t>
            </a:r>
            <a:r>
              <a:rPr lang="fr-FR" dirty="0" smtClean="0"/>
              <a:t> 7P et 3PGA</a:t>
            </a:r>
          </a:p>
          <a:p>
            <a:pPr>
              <a:buNone/>
            </a:pPr>
            <a:r>
              <a:rPr lang="fr-FR" dirty="0" smtClean="0"/>
              <a:t>3/ </a:t>
            </a:r>
            <a:r>
              <a:rPr lang="fr-FR" dirty="0" err="1" smtClean="0"/>
              <a:t>Transaldolisation</a:t>
            </a:r>
            <a:r>
              <a:rPr lang="fr-FR" dirty="0" smtClean="0"/>
              <a:t>:</a:t>
            </a:r>
          </a:p>
          <a:p>
            <a:pPr>
              <a:buFontTx/>
              <a:buChar char="-"/>
            </a:pPr>
            <a:r>
              <a:rPr lang="fr-FR" dirty="0" smtClean="0"/>
              <a:t>Consiste à transférer un groupement </a:t>
            </a:r>
            <a:r>
              <a:rPr lang="fr-FR" dirty="0" err="1" smtClean="0"/>
              <a:t>dihydroxy</a:t>
            </a:r>
            <a:r>
              <a:rPr lang="fr-FR" dirty="0" smtClean="0"/>
              <a:t>-acétone (CH2OH – CO – CH2OH) du </a:t>
            </a:r>
            <a:r>
              <a:rPr lang="fr-FR" dirty="0" err="1" smtClean="0"/>
              <a:t>sédoheptulose</a:t>
            </a:r>
            <a:r>
              <a:rPr lang="fr-FR" dirty="0" smtClean="0"/>
              <a:t> 7P au 3PGA</a:t>
            </a:r>
          </a:p>
          <a:p>
            <a:pPr>
              <a:buFontTx/>
              <a:buChar char="-"/>
            </a:pPr>
            <a:r>
              <a:rPr lang="fr-FR" dirty="0" smtClean="0"/>
              <a:t>Enzyme: </a:t>
            </a:r>
            <a:r>
              <a:rPr lang="fr-FR" dirty="0" err="1" smtClean="0"/>
              <a:t>transaldolase</a:t>
            </a:r>
            <a:r>
              <a:rPr lang="fr-FR" dirty="0" smtClean="0"/>
              <a:t> (sans coenzyme)</a:t>
            </a:r>
          </a:p>
          <a:p>
            <a:pPr>
              <a:buFontTx/>
              <a:buChar char="-"/>
            </a:pPr>
            <a:r>
              <a:rPr lang="fr-FR" dirty="0" smtClean="0"/>
              <a:t>Produits obtenus: érythrose 4P et F6P </a:t>
            </a:r>
            <a:endParaRPr lang="fr-FR"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smtClean="0">
                <a:solidFill>
                  <a:srgbClr val="FFFF00"/>
                </a:solidFill>
              </a:rPr>
              <a:t>REACTIONS DE LA VOIE DES PENTOSES </a:t>
            </a:r>
            <a:r>
              <a:rPr lang="fr-FR" dirty="0" smtClean="0"/>
              <a:t/>
            </a:r>
            <a:br>
              <a:rPr lang="fr-FR" dirty="0" smtClean="0"/>
            </a:br>
            <a:endParaRPr lang="fr-FR" dirty="0"/>
          </a:p>
        </p:txBody>
      </p:sp>
      <p:sp>
        <p:nvSpPr>
          <p:cNvPr id="3" name="Espace réservé du contenu 2"/>
          <p:cNvSpPr>
            <a:spLocks noGrp="1"/>
          </p:cNvSpPr>
          <p:nvPr>
            <p:ph idx="1"/>
          </p:nvPr>
        </p:nvSpPr>
        <p:spPr/>
        <p:txBody>
          <a:bodyPr>
            <a:normAutofit lnSpcReduction="10000"/>
          </a:bodyPr>
          <a:lstStyle/>
          <a:p>
            <a:pPr>
              <a:buNone/>
            </a:pPr>
            <a:r>
              <a:rPr lang="fr-FR" dirty="0" smtClean="0"/>
              <a:t>4/ Deuxième </a:t>
            </a:r>
            <a:r>
              <a:rPr lang="fr-FR" dirty="0" err="1" smtClean="0"/>
              <a:t>transcétolisation</a:t>
            </a:r>
            <a:endParaRPr lang="fr-FR" dirty="0" smtClean="0"/>
          </a:p>
          <a:p>
            <a:pPr>
              <a:buFontTx/>
              <a:buChar char="-"/>
            </a:pPr>
            <a:r>
              <a:rPr lang="fr-FR" dirty="0" smtClean="0"/>
              <a:t>Transfert du groupement </a:t>
            </a:r>
            <a:r>
              <a:rPr lang="fr-FR" dirty="0" err="1" smtClean="0"/>
              <a:t>cétol</a:t>
            </a:r>
            <a:r>
              <a:rPr lang="fr-FR" dirty="0" smtClean="0"/>
              <a:t> du xylulose 5P à l’érythrose 4P</a:t>
            </a:r>
          </a:p>
          <a:p>
            <a:pPr>
              <a:buFontTx/>
              <a:buChar char="-"/>
            </a:pPr>
            <a:r>
              <a:rPr lang="fr-FR" dirty="0" smtClean="0"/>
              <a:t>Produits obtenus: F6P et 3PGA</a:t>
            </a:r>
          </a:p>
          <a:p>
            <a:pPr>
              <a:buNone/>
            </a:pPr>
            <a:r>
              <a:rPr lang="fr-FR" dirty="0" err="1" smtClean="0"/>
              <a:t>Transcétolase</a:t>
            </a:r>
            <a:r>
              <a:rPr lang="fr-FR" dirty="0" smtClean="0"/>
              <a:t> et </a:t>
            </a:r>
            <a:r>
              <a:rPr lang="fr-FR" dirty="0" err="1" smtClean="0"/>
              <a:t>transaldolase</a:t>
            </a:r>
            <a:r>
              <a:rPr lang="fr-FR" dirty="0" smtClean="0"/>
              <a:t> crée un lien réversible entre la voie des pentoses et la glycolyse</a:t>
            </a:r>
          </a:p>
          <a:p>
            <a:pPr>
              <a:buNone/>
            </a:pPr>
            <a:r>
              <a:rPr lang="fr-FR" dirty="0" smtClean="0"/>
              <a:t>L’ose donneur de C est toujours un cétose alors que l’accepteur est toujours un aldose</a:t>
            </a:r>
            <a:endParaRPr lang="fr-FR"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smtClean="0">
                <a:solidFill>
                  <a:srgbClr val="FFFF00"/>
                </a:solidFill>
              </a:rPr>
              <a:t>REACTIONS DE LA VOIE DES PENTOSES </a:t>
            </a:r>
            <a:endParaRPr lang="fr-FR" b="1" dirty="0">
              <a:solidFill>
                <a:srgbClr val="FFFF00"/>
              </a:solidFill>
            </a:endParaRPr>
          </a:p>
        </p:txBody>
      </p:sp>
      <p:pic>
        <p:nvPicPr>
          <p:cNvPr id="4" name="Picture 97"/>
          <p:cNvPicPr>
            <a:picLocks noGrp="1" noChangeAspect="1" noChangeArrowheads="1"/>
          </p:cNvPicPr>
          <p:nvPr>
            <p:ph idx="1"/>
          </p:nvPr>
        </p:nvPicPr>
        <p:blipFill>
          <a:blip r:embed="rId2"/>
          <a:srcRect/>
          <a:stretch>
            <a:fillRect/>
          </a:stretch>
        </p:blipFill>
        <p:spPr bwMode="auto">
          <a:xfrm>
            <a:off x="0" y="1428736"/>
            <a:ext cx="9144000" cy="5429264"/>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smtClean="0">
                <a:solidFill>
                  <a:srgbClr val="FFFF00"/>
                </a:solidFill>
              </a:rPr>
              <a:t>REACTIONS DE LA VOIE DES PENTOSES </a:t>
            </a:r>
            <a:endParaRPr lang="fr-FR" b="1" dirty="0">
              <a:solidFill>
                <a:srgbClr val="FFFF00"/>
              </a:solidFill>
            </a:endParaRPr>
          </a:p>
        </p:txBody>
      </p:sp>
      <p:sp>
        <p:nvSpPr>
          <p:cNvPr id="3" name="Espace réservé du contenu 2"/>
          <p:cNvSpPr>
            <a:spLocks noGrp="1"/>
          </p:cNvSpPr>
          <p:nvPr>
            <p:ph idx="1"/>
          </p:nvPr>
        </p:nvSpPr>
        <p:spPr/>
        <p:txBody>
          <a:bodyPr/>
          <a:lstStyle/>
          <a:p>
            <a:endParaRPr lang="fr-FR" dirty="0" smtClean="0"/>
          </a:p>
          <a:p>
            <a:r>
              <a:rPr lang="fr-FR" b="1" dirty="0" smtClean="0">
                <a:solidFill>
                  <a:schemeClr val="bg1"/>
                </a:solidFill>
              </a:rPr>
              <a:t>C5  +  C5                 C3  +  C7        </a:t>
            </a:r>
            <a:r>
              <a:rPr lang="fr-FR" b="1" dirty="0" err="1" smtClean="0">
                <a:solidFill>
                  <a:schemeClr val="bg1"/>
                </a:solidFill>
              </a:rPr>
              <a:t>Transcétolase</a:t>
            </a:r>
            <a:endParaRPr lang="fr-FR" b="1" dirty="0" smtClean="0">
              <a:solidFill>
                <a:schemeClr val="bg1"/>
              </a:solidFill>
            </a:endParaRPr>
          </a:p>
          <a:p>
            <a:r>
              <a:rPr lang="fr-FR" b="1" dirty="0" smtClean="0">
                <a:solidFill>
                  <a:schemeClr val="bg1"/>
                </a:solidFill>
              </a:rPr>
              <a:t>C7  +  C3                 C4  +  C6        </a:t>
            </a:r>
            <a:r>
              <a:rPr lang="fr-FR" b="1" dirty="0" err="1" smtClean="0">
                <a:solidFill>
                  <a:schemeClr val="bg1"/>
                </a:solidFill>
              </a:rPr>
              <a:t>Transaldolase</a:t>
            </a:r>
            <a:endParaRPr lang="fr-FR" b="1" dirty="0" smtClean="0">
              <a:solidFill>
                <a:schemeClr val="bg1"/>
              </a:solidFill>
            </a:endParaRPr>
          </a:p>
          <a:p>
            <a:r>
              <a:rPr lang="fr-FR" b="1" dirty="0" smtClean="0">
                <a:solidFill>
                  <a:schemeClr val="bg1"/>
                </a:solidFill>
              </a:rPr>
              <a:t>C5  +  C4                 C3  +  C6        </a:t>
            </a:r>
            <a:r>
              <a:rPr lang="fr-FR" b="1" dirty="0" err="1" smtClean="0">
                <a:solidFill>
                  <a:schemeClr val="bg1"/>
                </a:solidFill>
              </a:rPr>
              <a:t>Transcétolase</a:t>
            </a:r>
            <a:r>
              <a:rPr lang="fr-FR" b="1" dirty="0" smtClean="0">
                <a:solidFill>
                  <a:schemeClr val="bg1"/>
                </a:solidFill>
              </a:rPr>
              <a:t>  </a:t>
            </a:r>
          </a:p>
          <a:p>
            <a:pPr>
              <a:buNone/>
            </a:pPr>
            <a:r>
              <a:rPr lang="fr-FR" dirty="0" smtClean="0"/>
              <a:t>Résultat: formation de 2 hexoses et d’un </a:t>
            </a:r>
            <a:r>
              <a:rPr lang="fr-FR" dirty="0" err="1" smtClean="0"/>
              <a:t>triose</a:t>
            </a:r>
            <a:r>
              <a:rPr lang="fr-FR" dirty="0" smtClean="0"/>
              <a:t> à partir de 3 pentoses </a:t>
            </a:r>
          </a:p>
          <a:p>
            <a:pPr>
              <a:buNone/>
            </a:pPr>
            <a:r>
              <a:rPr lang="fr-FR" dirty="0" smtClean="0">
                <a:solidFill>
                  <a:srgbClr val="FFC000"/>
                </a:solidFill>
              </a:rPr>
              <a:t>2 xylulose 5P  + ribose 5P              2 F6P  + 3PGA</a:t>
            </a:r>
            <a:endParaRPr lang="fr-FR" dirty="0">
              <a:solidFill>
                <a:srgbClr val="FFC000"/>
              </a:solidFill>
            </a:endParaRPr>
          </a:p>
        </p:txBody>
      </p:sp>
      <p:sp>
        <p:nvSpPr>
          <p:cNvPr id="5" name="Double flèche horizontale 4"/>
          <p:cNvSpPr/>
          <p:nvPr/>
        </p:nvSpPr>
        <p:spPr>
          <a:xfrm>
            <a:off x="2428860" y="2357430"/>
            <a:ext cx="1216152" cy="285752"/>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Double flèche horizontale 5"/>
          <p:cNvSpPr/>
          <p:nvPr/>
        </p:nvSpPr>
        <p:spPr>
          <a:xfrm>
            <a:off x="2500298" y="2928934"/>
            <a:ext cx="1216152" cy="285752"/>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Double flèche horizontale 6"/>
          <p:cNvSpPr/>
          <p:nvPr/>
        </p:nvSpPr>
        <p:spPr>
          <a:xfrm>
            <a:off x="2428860" y="3500438"/>
            <a:ext cx="1216152" cy="285752"/>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Double flèche horizontale 7"/>
          <p:cNvSpPr/>
          <p:nvPr/>
        </p:nvSpPr>
        <p:spPr>
          <a:xfrm>
            <a:off x="4714876" y="5214950"/>
            <a:ext cx="1216152" cy="285752"/>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5400" b="1" dirty="0" smtClean="0">
                <a:solidFill>
                  <a:srgbClr val="FFFF00"/>
                </a:solidFill>
              </a:rPr>
              <a:t>PLAN</a:t>
            </a:r>
            <a:endParaRPr lang="fr-FR" sz="5400" b="1" dirty="0">
              <a:solidFill>
                <a:srgbClr val="FFFF00"/>
              </a:solidFill>
            </a:endParaRPr>
          </a:p>
        </p:txBody>
      </p:sp>
      <p:sp>
        <p:nvSpPr>
          <p:cNvPr id="3" name="Espace réservé du contenu 2"/>
          <p:cNvSpPr>
            <a:spLocks noGrp="1"/>
          </p:cNvSpPr>
          <p:nvPr>
            <p:ph idx="1"/>
          </p:nvPr>
        </p:nvSpPr>
        <p:spPr/>
        <p:txBody>
          <a:bodyPr/>
          <a:lstStyle/>
          <a:p>
            <a:pPr>
              <a:buNone/>
            </a:pPr>
            <a:r>
              <a:rPr lang="fr-FR" dirty="0" smtClean="0"/>
              <a:t>I/ INTRODUCTION</a:t>
            </a:r>
          </a:p>
          <a:p>
            <a:pPr>
              <a:buNone/>
            </a:pPr>
            <a:r>
              <a:rPr lang="fr-FR" dirty="0" smtClean="0"/>
              <a:t>II/ INTERET BIOMEDICAL</a:t>
            </a:r>
          </a:p>
          <a:p>
            <a:pPr>
              <a:buNone/>
            </a:pPr>
            <a:r>
              <a:rPr lang="fr-FR" dirty="0" smtClean="0"/>
              <a:t>III/ REACTIONS DE LA VOIE DES PENTOSES PHOSPHATES</a:t>
            </a:r>
          </a:p>
          <a:p>
            <a:pPr>
              <a:buNone/>
            </a:pPr>
            <a:r>
              <a:rPr lang="fr-FR" dirty="0"/>
              <a:t> </a:t>
            </a:r>
            <a:r>
              <a:rPr lang="fr-FR" dirty="0" smtClean="0"/>
              <a:t>     A/ Phase oxydative:</a:t>
            </a:r>
          </a:p>
          <a:p>
            <a:pPr>
              <a:buNone/>
            </a:pPr>
            <a:r>
              <a:rPr lang="fr-FR" dirty="0"/>
              <a:t> </a:t>
            </a:r>
            <a:r>
              <a:rPr lang="fr-FR" dirty="0" smtClean="0"/>
              <a:t>             1/ Première oxydation</a:t>
            </a:r>
          </a:p>
          <a:p>
            <a:pPr>
              <a:buNone/>
            </a:pPr>
            <a:r>
              <a:rPr lang="fr-FR" dirty="0"/>
              <a:t> </a:t>
            </a:r>
            <a:r>
              <a:rPr lang="fr-FR" dirty="0" smtClean="0"/>
              <a:t>             2/ Deuxième oxydation</a:t>
            </a:r>
            <a:endParaRPr lang="fr-FR"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solidFill>
                  <a:srgbClr val="FFFF00"/>
                </a:solidFill>
              </a:rPr>
              <a:t>BILAN GLOBAL</a:t>
            </a:r>
            <a:endParaRPr lang="fr-FR" b="1" dirty="0">
              <a:solidFill>
                <a:srgbClr val="FFFF00"/>
              </a:solidFill>
            </a:endParaRPr>
          </a:p>
        </p:txBody>
      </p:sp>
      <p:sp>
        <p:nvSpPr>
          <p:cNvPr id="3" name="Espace réservé du contenu 2"/>
          <p:cNvSpPr>
            <a:spLocks noGrp="1"/>
          </p:cNvSpPr>
          <p:nvPr>
            <p:ph idx="1"/>
          </p:nvPr>
        </p:nvSpPr>
        <p:spPr/>
        <p:txBody>
          <a:bodyPr>
            <a:normAutofit/>
          </a:bodyPr>
          <a:lstStyle/>
          <a:p>
            <a:endParaRPr lang="en-US" sz="2800" dirty="0" smtClean="0"/>
          </a:p>
          <a:p>
            <a:endParaRPr lang="en-US" sz="2800" dirty="0" smtClean="0"/>
          </a:p>
          <a:p>
            <a:endParaRPr lang="en-US" sz="2800" dirty="0" smtClean="0"/>
          </a:p>
          <a:p>
            <a:pPr>
              <a:buNone/>
            </a:pPr>
            <a:r>
              <a:rPr lang="en-US" dirty="0" smtClean="0"/>
              <a:t>  </a:t>
            </a:r>
            <a:r>
              <a:rPr lang="en-US" b="1" dirty="0" smtClean="0"/>
              <a:t>3 G6P + 6 NADP+            3 CO2 + 2 G6P  +  </a:t>
            </a:r>
            <a:r>
              <a:rPr lang="en-US" b="1" dirty="0" err="1" smtClean="0"/>
              <a:t>glycéraldéhyde</a:t>
            </a:r>
            <a:r>
              <a:rPr lang="en-US" b="1" dirty="0" smtClean="0"/>
              <a:t> 3P  + 6 NADPH  +  6H+</a:t>
            </a:r>
            <a:endParaRPr lang="fr-FR" b="1" dirty="0"/>
          </a:p>
        </p:txBody>
      </p:sp>
      <p:sp>
        <p:nvSpPr>
          <p:cNvPr id="4" name="Flèche droite 3"/>
          <p:cNvSpPr/>
          <p:nvPr/>
        </p:nvSpPr>
        <p:spPr>
          <a:xfrm>
            <a:off x="3714744" y="3429000"/>
            <a:ext cx="941515" cy="142876"/>
          </a:xfrm>
          <a:prstGeom prst="rightArrow">
            <a:avLst>
              <a:gd name="adj1" fmla="val 68776"/>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solidFill>
                  <a:srgbClr val="FFFF00"/>
                </a:solidFill>
              </a:rPr>
              <a:t>REGULATION</a:t>
            </a:r>
            <a:endParaRPr lang="fr-FR" b="1" dirty="0">
              <a:solidFill>
                <a:srgbClr val="FFFF00"/>
              </a:solidFill>
            </a:endParaRPr>
          </a:p>
        </p:txBody>
      </p:sp>
      <p:sp>
        <p:nvSpPr>
          <p:cNvPr id="3" name="Espace réservé du contenu 2"/>
          <p:cNvSpPr>
            <a:spLocks noGrp="1"/>
          </p:cNvSpPr>
          <p:nvPr>
            <p:ph idx="1"/>
          </p:nvPr>
        </p:nvSpPr>
        <p:spPr/>
        <p:txBody>
          <a:bodyPr/>
          <a:lstStyle/>
          <a:p>
            <a:endParaRPr lang="fr-FR" dirty="0" smtClean="0"/>
          </a:p>
          <a:p>
            <a:r>
              <a:rPr lang="fr-FR" dirty="0" smtClean="0"/>
              <a:t>Seule la partie oxydative de la voie des pentoses est régulée</a:t>
            </a:r>
          </a:p>
          <a:p>
            <a:r>
              <a:rPr lang="fr-FR" dirty="0" smtClean="0"/>
              <a:t>La vitesse de la voie oxydative dépend de la quantité de NADP+ dans le cytoplasme </a:t>
            </a:r>
          </a:p>
          <a:p>
            <a:r>
              <a:rPr lang="fr-FR" dirty="0" smtClean="0"/>
              <a:t>La G6PD est l’enzyme clé de cette voie:</a:t>
            </a:r>
          </a:p>
          <a:p>
            <a:pPr>
              <a:buNone/>
            </a:pPr>
            <a:r>
              <a:rPr lang="fr-FR" dirty="0" smtClean="0"/>
              <a:t>- Activée par une accumulation de NADP+</a:t>
            </a:r>
          </a:p>
          <a:p>
            <a:pPr>
              <a:buNone/>
            </a:pPr>
            <a:r>
              <a:rPr lang="fr-FR" dirty="0" smtClean="0"/>
              <a:t>- Inhibée par une accumulation de NADPH </a:t>
            </a:r>
          </a:p>
          <a:p>
            <a:endParaRPr lang="fr-FR"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solidFill>
                  <a:srgbClr val="FFFF00"/>
                </a:solidFill>
              </a:rPr>
              <a:t>REGULATION</a:t>
            </a:r>
            <a:endParaRPr lang="fr-FR" b="1" dirty="0">
              <a:solidFill>
                <a:srgbClr val="FFFF00"/>
              </a:solidFill>
            </a:endParaRPr>
          </a:p>
        </p:txBody>
      </p:sp>
      <p:sp>
        <p:nvSpPr>
          <p:cNvPr id="3" name="Espace réservé du contenu 2"/>
          <p:cNvSpPr>
            <a:spLocks noGrp="1"/>
          </p:cNvSpPr>
          <p:nvPr>
            <p:ph idx="1"/>
          </p:nvPr>
        </p:nvSpPr>
        <p:spPr>
          <a:xfrm>
            <a:off x="214282" y="1600200"/>
            <a:ext cx="8643998" cy="4900634"/>
          </a:xfrm>
        </p:spPr>
        <p:txBody>
          <a:bodyPr>
            <a:normAutofit fontScale="92500" lnSpcReduction="10000"/>
          </a:bodyPr>
          <a:lstStyle/>
          <a:p>
            <a:r>
              <a:rPr lang="fr-FR" dirty="0" smtClean="0"/>
              <a:t>La branche non oxydative de cette voie dépend de la disponibilité des substrats</a:t>
            </a:r>
          </a:p>
          <a:p>
            <a:r>
              <a:rPr lang="fr-FR" dirty="0" smtClean="0"/>
              <a:t>Certains organes présentent des particularités ce qui nous donne plusieurs éventualités:</a:t>
            </a:r>
          </a:p>
          <a:p>
            <a:pPr>
              <a:buFont typeface="Wingdings" pitchFamily="2" charset="2"/>
              <a:buChar char="Ø"/>
            </a:pPr>
            <a:r>
              <a:rPr lang="fr-FR" b="1" dirty="0" smtClean="0">
                <a:solidFill>
                  <a:srgbClr val="FFC000"/>
                </a:solidFill>
              </a:rPr>
              <a:t> les cellules en division rapide nécessitent plus de ribose que de NADPH</a:t>
            </a:r>
            <a:r>
              <a:rPr lang="fr-FR" dirty="0" smtClean="0"/>
              <a:t>: la majeure partie du G6P est convertie en F6P et 3PGA par la voie de la glycolyse. La </a:t>
            </a:r>
            <a:r>
              <a:rPr lang="fr-FR" dirty="0" err="1" smtClean="0"/>
              <a:t>transcétolase</a:t>
            </a:r>
            <a:r>
              <a:rPr lang="fr-FR" dirty="0" smtClean="0"/>
              <a:t> et la </a:t>
            </a:r>
            <a:r>
              <a:rPr lang="fr-FR" dirty="0" err="1" smtClean="0"/>
              <a:t>transaldolase</a:t>
            </a:r>
            <a:r>
              <a:rPr lang="fr-FR" dirty="0" smtClean="0"/>
              <a:t> convertissent ensuite 2 molécules de F6P et une molécule de 3PGA en 3 molécules de ribose 5P par des réactions inverses de celles déjà décrites</a:t>
            </a:r>
          </a:p>
          <a:p>
            <a:pPr>
              <a:buNone/>
            </a:pPr>
            <a:endParaRPr lang="fr-FR" dirty="0" smtClean="0"/>
          </a:p>
          <a:p>
            <a:pPr>
              <a:buNone/>
            </a:pPr>
            <a:endParaRPr lang="fr-FR"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solidFill>
                  <a:srgbClr val="FFFF00"/>
                </a:solidFill>
              </a:rPr>
              <a:t>REGULATION</a:t>
            </a:r>
            <a:endParaRPr lang="fr-FR" b="1" dirty="0">
              <a:solidFill>
                <a:srgbClr val="FFFF00"/>
              </a:solidFill>
            </a:endParaRPr>
          </a:p>
        </p:txBody>
      </p:sp>
      <p:pic>
        <p:nvPicPr>
          <p:cNvPr id="4" name="Picture 3"/>
          <p:cNvPicPr>
            <a:picLocks noGrp="1" noChangeAspect="1" noChangeArrowheads="1"/>
          </p:cNvPicPr>
          <p:nvPr>
            <p:ph idx="1"/>
          </p:nvPr>
        </p:nvPicPr>
        <p:blipFill>
          <a:blip r:embed="rId3"/>
          <a:srcRect/>
          <a:stretch>
            <a:fillRect/>
          </a:stretch>
        </p:blipFill>
        <p:spPr>
          <a:xfrm>
            <a:off x="378055" y="1071546"/>
            <a:ext cx="8765945" cy="5786454"/>
          </a:xfrm>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solidFill>
                  <a:srgbClr val="FFFF00"/>
                </a:solidFill>
              </a:rPr>
              <a:t>REGULATION</a:t>
            </a:r>
            <a:endParaRPr lang="fr-FR" b="1" dirty="0">
              <a:solidFill>
                <a:srgbClr val="FFFF00"/>
              </a:solidFill>
            </a:endParaRPr>
          </a:p>
        </p:txBody>
      </p:sp>
      <p:sp>
        <p:nvSpPr>
          <p:cNvPr id="3" name="Espace réservé du contenu 2"/>
          <p:cNvSpPr>
            <a:spLocks noGrp="1"/>
          </p:cNvSpPr>
          <p:nvPr>
            <p:ph idx="1"/>
          </p:nvPr>
        </p:nvSpPr>
        <p:spPr/>
        <p:txBody>
          <a:bodyPr/>
          <a:lstStyle/>
          <a:p>
            <a:pPr>
              <a:buFont typeface="Wingdings" pitchFamily="2" charset="2"/>
              <a:buChar char="Ø"/>
            </a:pPr>
            <a:r>
              <a:rPr lang="fr-FR" b="1" dirty="0" smtClean="0">
                <a:solidFill>
                  <a:srgbClr val="FFC000"/>
                </a:solidFill>
              </a:rPr>
              <a:t>Une quantité plus grande de NADPH que de ribose 5P est nécessaire</a:t>
            </a:r>
            <a:r>
              <a:rPr lang="fr-FR" dirty="0" smtClean="0"/>
              <a:t> ( érythrocytes, tissu adipeux):  2 NADPH et un ribose 5P sont formés par la branche oxydative de la voie des pentoses. Le ribose 5P est transformé en F6P et 3PGA par la </a:t>
            </a:r>
            <a:r>
              <a:rPr lang="fr-FR" dirty="0" err="1" smtClean="0"/>
              <a:t>transcétolase</a:t>
            </a:r>
            <a:r>
              <a:rPr lang="fr-FR" dirty="0" smtClean="0"/>
              <a:t> et la </a:t>
            </a:r>
            <a:r>
              <a:rPr lang="fr-FR" dirty="0" err="1" smtClean="0"/>
              <a:t>transaldolase</a:t>
            </a:r>
            <a:r>
              <a:rPr lang="fr-FR" dirty="0" smtClean="0"/>
              <a:t>.  Enfin le G6P est resynthétisé à partir du F6P et du 3PGA par la voie de la </a:t>
            </a:r>
            <a:r>
              <a:rPr lang="fr-FR" dirty="0" err="1" smtClean="0"/>
              <a:t>néoglucogénèse</a:t>
            </a:r>
            <a:r>
              <a:rPr lang="fr-FR" dirty="0" smtClean="0"/>
              <a:t> </a:t>
            </a:r>
            <a:endParaRPr lang="fr-FR"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solidFill>
                  <a:srgbClr val="FFFF00"/>
                </a:solidFill>
              </a:rPr>
              <a:t>REGULATION</a:t>
            </a:r>
            <a:endParaRPr lang="fr-FR" b="1" dirty="0">
              <a:solidFill>
                <a:srgbClr val="FFFF00"/>
              </a:solidFill>
            </a:endParaRPr>
          </a:p>
        </p:txBody>
      </p:sp>
      <p:pic>
        <p:nvPicPr>
          <p:cNvPr id="4" name="Picture 3"/>
          <p:cNvPicPr>
            <a:picLocks noGrp="1" noChangeAspect="1" noChangeArrowheads="1"/>
          </p:cNvPicPr>
          <p:nvPr>
            <p:ph idx="1"/>
          </p:nvPr>
        </p:nvPicPr>
        <p:blipFill>
          <a:blip r:embed="rId2"/>
          <a:srcRect/>
          <a:stretch>
            <a:fillRect/>
          </a:stretch>
        </p:blipFill>
        <p:spPr>
          <a:xfrm>
            <a:off x="0" y="1071546"/>
            <a:ext cx="9286844" cy="5786454"/>
          </a:xfrm>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solidFill>
                  <a:srgbClr val="FFFF00"/>
                </a:solidFill>
              </a:rPr>
              <a:t>REGULATION</a:t>
            </a:r>
            <a:endParaRPr lang="fr-FR" b="1" dirty="0">
              <a:solidFill>
                <a:srgbClr val="FFFF00"/>
              </a:solidFill>
            </a:endParaRPr>
          </a:p>
        </p:txBody>
      </p:sp>
      <p:sp>
        <p:nvSpPr>
          <p:cNvPr id="3" name="Espace réservé du contenu 2"/>
          <p:cNvSpPr>
            <a:spLocks noGrp="1"/>
          </p:cNvSpPr>
          <p:nvPr>
            <p:ph idx="1"/>
          </p:nvPr>
        </p:nvSpPr>
        <p:spPr/>
        <p:txBody>
          <a:bodyPr/>
          <a:lstStyle/>
          <a:p>
            <a:pPr>
              <a:buFont typeface="Wingdings" pitchFamily="2" charset="2"/>
              <a:buChar char="Ø"/>
            </a:pPr>
            <a:endParaRPr lang="fr-FR" dirty="0" smtClean="0"/>
          </a:p>
          <a:p>
            <a:pPr>
              <a:buFont typeface="Wingdings" pitchFamily="2" charset="2"/>
              <a:buChar char="Ø"/>
            </a:pPr>
            <a:r>
              <a:rPr lang="fr-FR" b="1" dirty="0" smtClean="0">
                <a:solidFill>
                  <a:srgbClr val="FFC000"/>
                </a:solidFill>
              </a:rPr>
              <a:t>Les besoins en ribose 5P et en NADPH sont équilibrés</a:t>
            </a:r>
            <a:r>
              <a:rPr lang="fr-FR" dirty="0" smtClean="0"/>
              <a:t>: le G6P est converti en </a:t>
            </a:r>
            <a:r>
              <a:rPr lang="fr-FR" dirty="0" err="1" smtClean="0"/>
              <a:t>ribulose</a:t>
            </a:r>
            <a:r>
              <a:rPr lang="fr-FR" dirty="0" smtClean="0"/>
              <a:t> 5P par la branche oxydative, puis celui-ci est transformé en ribose 5P par la </a:t>
            </a:r>
            <a:r>
              <a:rPr lang="fr-FR" dirty="0" err="1" smtClean="0"/>
              <a:t>ribulose</a:t>
            </a:r>
            <a:r>
              <a:rPr lang="fr-FR" dirty="0" smtClean="0"/>
              <a:t> 5P isomérase </a:t>
            </a:r>
            <a:endParaRPr lang="fr-FR"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solidFill>
                  <a:srgbClr val="FFFF00"/>
                </a:solidFill>
              </a:rPr>
              <a:t>REGULATION</a:t>
            </a:r>
            <a:endParaRPr lang="fr-FR" b="1" dirty="0">
              <a:solidFill>
                <a:srgbClr val="FFFF00"/>
              </a:solidFill>
            </a:endParaRPr>
          </a:p>
        </p:txBody>
      </p:sp>
      <p:pic>
        <p:nvPicPr>
          <p:cNvPr id="4" name="Picture 3"/>
          <p:cNvPicPr>
            <a:picLocks noGrp="1" noChangeAspect="1" noChangeArrowheads="1"/>
          </p:cNvPicPr>
          <p:nvPr>
            <p:ph idx="1"/>
          </p:nvPr>
        </p:nvPicPr>
        <p:blipFill>
          <a:blip r:embed="rId2"/>
          <a:srcRect/>
          <a:stretch>
            <a:fillRect/>
          </a:stretch>
        </p:blipFill>
        <p:spPr>
          <a:xfrm>
            <a:off x="0" y="1071546"/>
            <a:ext cx="9144000" cy="5786454"/>
          </a:xfrm>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solidFill>
                  <a:srgbClr val="FFFF00"/>
                </a:solidFill>
              </a:rPr>
              <a:t>REGULATION</a:t>
            </a:r>
            <a:endParaRPr lang="fr-FR" b="1" dirty="0">
              <a:solidFill>
                <a:srgbClr val="FFFF00"/>
              </a:solidFill>
            </a:endParaRPr>
          </a:p>
        </p:txBody>
      </p:sp>
      <p:pic>
        <p:nvPicPr>
          <p:cNvPr id="4" name="Picture 7" descr="ppcpath"/>
          <p:cNvPicPr>
            <a:picLocks noGrp="1" noChangeAspect="1" noChangeArrowheads="1"/>
          </p:cNvPicPr>
          <p:nvPr>
            <p:ph idx="1"/>
          </p:nvPr>
        </p:nvPicPr>
        <p:blipFill>
          <a:blip r:embed="rId2"/>
          <a:srcRect/>
          <a:stretch>
            <a:fillRect/>
          </a:stretch>
        </p:blipFill>
        <p:spPr bwMode="auto">
          <a:xfrm>
            <a:off x="0" y="1142984"/>
            <a:ext cx="9144000" cy="5715016"/>
          </a:xfrm>
          <a:prstGeom prst="rect">
            <a:avLst/>
          </a:prstGeom>
          <a:noFill/>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smtClean="0">
                <a:solidFill>
                  <a:srgbClr val="FFFF00"/>
                </a:solidFill>
              </a:rPr>
              <a:t>ANOMALIES DE LA VOIE DES PENTOSES: Déficit en G6PD</a:t>
            </a:r>
            <a:endParaRPr lang="fr-FR" b="1" dirty="0">
              <a:solidFill>
                <a:srgbClr val="FFFF00"/>
              </a:solidFill>
            </a:endParaRPr>
          </a:p>
        </p:txBody>
      </p:sp>
      <p:sp>
        <p:nvSpPr>
          <p:cNvPr id="3" name="Espace réservé du contenu 2"/>
          <p:cNvSpPr>
            <a:spLocks noGrp="1"/>
          </p:cNvSpPr>
          <p:nvPr>
            <p:ph idx="1"/>
          </p:nvPr>
        </p:nvSpPr>
        <p:spPr/>
        <p:txBody>
          <a:bodyPr>
            <a:normAutofit lnSpcReduction="10000"/>
          </a:bodyPr>
          <a:lstStyle/>
          <a:p>
            <a:r>
              <a:rPr lang="fr-FR" dirty="0" smtClean="0"/>
              <a:t>Les érythrocytes sont vulnérables à des perturbations de la voie des pentoses phosphate du fait de la grande réactivité de l’oxygène auquel ils sont exposés en permanence </a:t>
            </a:r>
          </a:p>
          <a:p>
            <a:r>
              <a:rPr lang="fr-FR" dirty="0" smtClean="0"/>
              <a:t>La membrane des érythrocytes, qui est normalement protégée de l’oxydation par le tripeptide glutathion, est particulièrement mise en danger   </a:t>
            </a:r>
            <a:endParaRPr lang="fr-F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5400" b="1" dirty="0" smtClean="0">
                <a:solidFill>
                  <a:srgbClr val="FFFF00"/>
                </a:solidFill>
              </a:rPr>
              <a:t>PLAN</a:t>
            </a:r>
            <a:endParaRPr lang="fr-FR" sz="5400" b="1" dirty="0">
              <a:solidFill>
                <a:srgbClr val="FFFF00"/>
              </a:solidFill>
            </a:endParaRPr>
          </a:p>
        </p:txBody>
      </p:sp>
      <p:sp>
        <p:nvSpPr>
          <p:cNvPr id="3" name="Espace réservé du contenu 2"/>
          <p:cNvSpPr>
            <a:spLocks noGrp="1"/>
          </p:cNvSpPr>
          <p:nvPr>
            <p:ph idx="1"/>
          </p:nvPr>
        </p:nvSpPr>
        <p:spPr/>
        <p:txBody>
          <a:bodyPr/>
          <a:lstStyle/>
          <a:p>
            <a:pPr>
              <a:buNone/>
            </a:pPr>
            <a:r>
              <a:rPr lang="fr-FR" dirty="0" smtClean="0"/>
              <a:t> B/ Phase non oxydative:</a:t>
            </a:r>
          </a:p>
          <a:p>
            <a:pPr>
              <a:buNone/>
            </a:pPr>
            <a:r>
              <a:rPr lang="fr-FR" dirty="0" smtClean="0"/>
              <a:t>         1/ Isomérisation du </a:t>
            </a:r>
            <a:r>
              <a:rPr lang="fr-FR" dirty="0" err="1" smtClean="0"/>
              <a:t>ribulose</a:t>
            </a:r>
            <a:r>
              <a:rPr lang="fr-FR" dirty="0" smtClean="0"/>
              <a:t> 5 phosphate</a:t>
            </a:r>
          </a:p>
          <a:p>
            <a:pPr>
              <a:buNone/>
            </a:pPr>
            <a:r>
              <a:rPr lang="fr-FR" dirty="0" smtClean="0"/>
              <a:t>         2/Première </a:t>
            </a:r>
            <a:r>
              <a:rPr lang="fr-FR" dirty="0" err="1" smtClean="0"/>
              <a:t>transcétolisation</a:t>
            </a:r>
            <a:endParaRPr lang="fr-FR" dirty="0" smtClean="0"/>
          </a:p>
          <a:p>
            <a:pPr>
              <a:buNone/>
            </a:pPr>
            <a:r>
              <a:rPr lang="fr-FR" dirty="0" smtClean="0"/>
              <a:t>         3/ </a:t>
            </a:r>
            <a:r>
              <a:rPr lang="fr-FR" dirty="0" err="1" smtClean="0"/>
              <a:t>Transaldolisation</a:t>
            </a:r>
            <a:endParaRPr lang="fr-FR" dirty="0" smtClean="0"/>
          </a:p>
          <a:p>
            <a:pPr>
              <a:buNone/>
            </a:pPr>
            <a:r>
              <a:rPr lang="fr-FR" dirty="0" smtClean="0"/>
              <a:t>         4/ Deuxième </a:t>
            </a:r>
            <a:r>
              <a:rPr lang="fr-FR" dirty="0" err="1" smtClean="0"/>
              <a:t>transcétolisation</a:t>
            </a:r>
            <a:endParaRPr lang="fr-FR" dirty="0" smtClean="0"/>
          </a:p>
          <a:p>
            <a:pPr>
              <a:buNone/>
            </a:pPr>
            <a:r>
              <a:rPr lang="fr-FR" dirty="0" smtClean="0"/>
              <a:t>IV/ BILAN GLOBAL</a:t>
            </a:r>
          </a:p>
          <a:p>
            <a:pPr>
              <a:buNone/>
            </a:pPr>
            <a:r>
              <a:rPr lang="fr-FR" dirty="0" smtClean="0"/>
              <a:t>V/ REGULATION</a:t>
            </a:r>
            <a:endParaRPr lang="fr-FR"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smtClean="0">
                <a:solidFill>
                  <a:srgbClr val="FFFF00"/>
                </a:solidFill>
              </a:rPr>
              <a:t>ANOMALIES DE LA VOIE DES PENTOSES: Déficit en G6PD</a:t>
            </a:r>
            <a:endParaRPr lang="fr-FR" dirty="0"/>
          </a:p>
        </p:txBody>
      </p:sp>
      <p:sp>
        <p:nvSpPr>
          <p:cNvPr id="3" name="Espace réservé du contenu 2"/>
          <p:cNvSpPr>
            <a:spLocks noGrp="1"/>
          </p:cNvSpPr>
          <p:nvPr>
            <p:ph idx="1"/>
          </p:nvPr>
        </p:nvSpPr>
        <p:spPr>
          <a:xfrm>
            <a:off x="457200" y="1600200"/>
            <a:ext cx="8229600" cy="4525963"/>
          </a:xfrm>
          <a:prstGeom prst="curvedUpArrow">
            <a:avLst>
              <a:gd name="adj1" fmla="val 25000"/>
              <a:gd name="adj2" fmla="val 50000"/>
              <a:gd name="adj3" fmla="val 25000"/>
            </a:avLst>
          </a:prstGeom>
        </p:spPr>
        <p:txBody>
          <a:bodyPr>
            <a:normAutofit fontScale="77500" lnSpcReduction="20000"/>
          </a:bodyPr>
          <a:lstStyle/>
          <a:p>
            <a:pPr>
              <a:buNone/>
            </a:pPr>
            <a:r>
              <a:rPr lang="fr-FR" dirty="0" smtClean="0"/>
              <a:t>         H2O2                                                    2H2O</a:t>
            </a:r>
          </a:p>
          <a:p>
            <a:pPr>
              <a:buNone/>
            </a:pPr>
            <a:r>
              <a:rPr lang="fr-FR" dirty="0" smtClean="0"/>
              <a:t>                      Glutathion peroxydase</a:t>
            </a:r>
          </a:p>
          <a:p>
            <a:pPr algn="ctr"/>
            <a:endParaRPr lang="fr-FR" dirty="0" smtClean="0"/>
          </a:p>
          <a:p>
            <a:pPr>
              <a:buNone/>
            </a:pPr>
            <a:r>
              <a:rPr lang="fr-FR" dirty="0" smtClean="0"/>
              <a:t> Glutathion réduit                             Glutathion oxydé</a:t>
            </a:r>
          </a:p>
          <a:p>
            <a:pPr>
              <a:buNone/>
            </a:pPr>
            <a:r>
              <a:rPr lang="fr-FR" dirty="0" smtClean="0"/>
              <a:t>                      </a:t>
            </a:r>
          </a:p>
          <a:p>
            <a:pPr>
              <a:buNone/>
            </a:pPr>
            <a:r>
              <a:rPr lang="fr-FR" dirty="0" smtClean="0"/>
              <a:t>                        Glutathion réductase</a:t>
            </a:r>
          </a:p>
          <a:p>
            <a:pPr>
              <a:buNone/>
            </a:pPr>
            <a:r>
              <a:rPr lang="fr-FR" dirty="0" smtClean="0"/>
              <a:t> </a:t>
            </a:r>
          </a:p>
          <a:p>
            <a:pPr>
              <a:buNone/>
            </a:pPr>
            <a:endParaRPr lang="fr-FR" dirty="0" smtClean="0"/>
          </a:p>
          <a:p>
            <a:pPr>
              <a:buNone/>
            </a:pPr>
            <a:r>
              <a:rPr lang="fr-FR" dirty="0" smtClean="0"/>
              <a:t> NADP+                                                NADPH, H+</a:t>
            </a:r>
          </a:p>
          <a:p>
            <a:endParaRPr lang="fr-FR" dirty="0" smtClean="0"/>
          </a:p>
          <a:p>
            <a:pPr>
              <a:buNone/>
            </a:pPr>
            <a:r>
              <a:rPr lang="fr-FR" dirty="0" smtClean="0"/>
              <a:t>                Voie des pentoses phosphate</a:t>
            </a:r>
          </a:p>
        </p:txBody>
      </p:sp>
      <p:sp>
        <p:nvSpPr>
          <p:cNvPr id="4" name="Flèche courbée vers le haut 3"/>
          <p:cNvSpPr/>
          <p:nvPr/>
        </p:nvSpPr>
        <p:spPr>
          <a:xfrm>
            <a:off x="1928794" y="1857364"/>
            <a:ext cx="4143404" cy="357190"/>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6" name="Flèche courbée vers le bas 5"/>
          <p:cNvSpPr/>
          <p:nvPr/>
        </p:nvSpPr>
        <p:spPr>
          <a:xfrm>
            <a:off x="2071670" y="2143116"/>
            <a:ext cx="3887705" cy="756813"/>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9" name="Flèche courbée vers le haut 8"/>
          <p:cNvSpPr/>
          <p:nvPr/>
        </p:nvSpPr>
        <p:spPr>
          <a:xfrm>
            <a:off x="2143108" y="3071810"/>
            <a:ext cx="3786214" cy="406232"/>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10" name="Flèche courbée vers le haut 9"/>
          <p:cNvSpPr/>
          <p:nvPr/>
        </p:nvSpPr>
        <p:spPr>
          <a:xfrm>
            <a:off x="1214414" y="4857760"/>
            <a:ext cx="5000660" cy="500066"/>
          </a:xfrm>
          <a:prstGeom prst="curvedUpArrow">
            <a:avLst>
              <a:gd name="adj1" fmla="val 25000"/>
              <a:gd name="adj2" fmla="val 58253"/>
              <a:gd name="adj3" fmla="val 25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13" name="Arc plein 12"/>
          <p:cNvSpPr/>
          <p:nvPr/>
        </p:nvSpPr>
        <p:spPr>
          <a:xfrm>
            <a:off x="1071537" y="3857628"/>
            <a:ext cx="5029011" cy="857256"/>
          </a:xfrm>
          <a:prstGeom prst="blockArc">
            <a:avLst>
              <a:gd name="adj1" fmla="val 10700567"/>
              <a:gd name="adj2" fmla="val 346187"/>
              <a:gd name="adj3" fmla="val 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smtClean="0">
                <a:solidFill>
                  <a:srgbClr val="FFFF00"/>
                </a:solidFill>
              </a:rPr>
              <a:t>ANOMALIES DE LA VOIE DES PENTOSES: déficit en G6PD</a:t>
            </a:r>
            <a:endParaRPr lang="fr-FR" b="1" dirty="0">
              <a:solidFill>
                <a:srgbClr val="FFFF00"/>
              </a:solidFill>
            </a:endParaRPr>
          </a:p>
        </p:txBody>
      </p:sp>
      <p:sp>
        <p:nvSpPr>
          <p:cNvPr id="3" name="Espace réservé du contenu 2"/>
          <p:cNvSpPr>
            <a:spLocks noGrp="1"/>
          </p:cNvSpPr>
          <p:nvPr>
            <p:ph idx="1"/>
          </p:nvPr>
        </p:nvSpPr>
        <p:spPr/>
        <p:txBody>
          <a:bodyPr>
            <a:normAutofit lnSpcReduction="10000"/>
          </a:bodyPr>
          <a:lstStyle/>
          <a:p>
            <a:r>
              <a:rPr lang="fr-FR" dirty="0" smtClean="0"/>
              <a:t>Dans les érythrocytes, la voie des pentoses phosphates fournit le NADPH pour la réduction du glutathion oxydé (tripeptide)</a:t>
            </a:r>
          </a:p>
          <a:p>
            <a:r>
              <a:rPr lang="fr-FR" dirty="0" smtClean="0"/>
              <a:t>La forme réduite du glutathion joue un rôle dans la détoxification des radicaux oxygénés et des peroxydes et protège donc la membrane érythrocytaire de toute oxydation  </a:t>
            </a:r>
          </a:p>
          <a:p>
            <a:r>
              <a:rPr lang="fr-FR" dirty="0" smtClean="0"/>
              <a:t>Le glutathion réduit est donc essentiel pour maintenir la structure normale du GR</a:t>
            </a:r>
            <a:endParaRPr lang="fr-FR"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smtClean="0">
                <a:solidFill>
                  <a:srgbClr val="FFFF00"/>
                </a:solidFill>
              </a:rPr>
              <a:t>ANOMALIES DE LA VOIE DES PENTOSES: déficit en G6PD</a:t>
            </a:r>
            <a:endParaRPr lang="fr-FR" b="1" dirty="0">
              <a:solidFill>
                <a:srgbClr val="FFFF00"/>
              </a:solidFill>
            </a:endParaRPr>
          </a:p>
        </p:txBody>
      </p:sp>
      <p:sp>
        <p:nvSpPr>
          <p:cNvPr id="3" name="Espace réservé du contenu 2"/>
          <p:cNvSpPr>
            <a:spLocks noGrp="1"/>
          </p:cNvSpPr>
          <p:nvPr>
            <p:ph idx="1"/>
          </p:nvPr>
        </p:nvSpPr>
        <p:spPr/>
        <p:txBody>
          <a:bodyPr>
            <a:normAutofit lnSpcReduction="10000"/>
          </a:bodyPr>
          <a:lstStyle/>
          <a:p>
            <a:r>
              <a:rPr lang="fr-FR" dirty="0" smtClean="0"/>
              <a:t>Les sujets présentant un déficit héréditaire en G6PD ont donc des GR avec un taux faible de glutathion réduit. Consécutivement, les peroxydes et les radicaux oxygénés endommagent la membrane érythrocytaire (à l’occasion d’un </a:t>
            </a:r>
            <a:r>
              <a:rPr lang="fr-FR" b="1" dirty="0" smtClean="0"/>
              <a:t>stress oxydant</a:t>
            </a:r>
            <a:r>
              <a:rPr lang="fr-FR" dirty="0" smtClean="0"/>
              <a:t>) ce qui aboutit à une destruction des GR pouvant entrainer une anémie hémolytique sévère avec douleur, fièvre, frissons et chute brutale de l’hémoglobine. </a:t>
            </a:r>
            <a:endParaRPr lang="fr-FR"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smtClean="0">
                <a:solidFill>
                  <a:srgbClr val="FFFF00"/>
                </a:solidFill>
              </a:rPr>
              <a:t>ANOMALIES DE LA VOIE DES PENTOSES: déficit en G6PD</a:t>
            </a:r>
            <a:endParaRPr lang="fr-FR" dirty="0"/>
          </a:p>
        </p:txBody>
      </p:sp>
      <p:sp>
        <p:nvSpPr>
          <p:cNvPr id="3" name="Espace réservé du contenu 2"/>
          <p:cNvSpPr>
            <a:spLocks noGrp="1"/>
          </p:cNvSpPr>
          <p:nvPr>
            <p:ph idx="1"/>
          </p:nvPr>
        </p:nvSpPr>
        <p:spPr/>
        <p:txBody>
          <a:bodyPr>
            <a:normAutofit lnSpcReduction="10000"/>
          </a:bodyPr>
          <a:lstStyle/>
          <a:p>
            <a:r>
              <a:rPr lang="fr-FR" dirty="0" smtClean="0"/>
              <a:t>L’activité de la LDH dans le plasma peut s’élever jusqu’à 40 fois la normale.</a:t>
            </a:r>
          </a:p>
          <a:p>
            <a:r>
              <a:rPr lang="fr-FR" dirty="0" smtClean="0"/>
              <a:t>Les causes des stress oxydants sont les infections et les médicaments comme l’aspirine qui inhibent la réaction limitante de la voie des pentoses qui déjà fonctionnait à très faible régime. </a:t>
            </a:r>
          </a:p>
          <a:p>
            <a:r>
              <a:rPr lang="fr-FR" dirty="0" smtClean="0"/>
              <a:t>Une autre cause rencontrée est la prise alimentaire de fèves provoquant le favisme </a:t>
            </a:r>
            <a:endParaRPr lang="fr-F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solidFill>
                  <a:srgbClr val="FFFF00"/>
                </a:solidFill>
              </a:rPr>
              <a:t>INTRODUCTION</a:t>
            </a:r>
            <a:endParaRPr lang="fr-FR" b="1" dirty="0">
              <a:solidFill>
                <a:srgbClr val="FFFF00"/>
              </a:solidFill>
            </a:endParaRPr>
          </a:p>
        </p:txBody>
      </p:sp>
      <p:sp>
        <p:nvSpPr>
          <p:cNvPr id="3" name="Espace réservé du contenu 2"/>
          <p:cNvSpPr>
            <a:spLocks noGrp="1"/>
          </p:cNvSpPr>
          <p:nvPr>
            <p:ph idx="1"/>
          </p:nvPr>
        </p:nvSpPr>
        <p:spPr/>
        <p:txBody>
          <a:bodyPr/>
          <a:lstStyle/>
          <a:p>
            <a:r>
              <a:rPr lang="fr-FR" dirty="0" smtClean="0"/>
              <a:t>La voie des pentoses phosphates:</a:t>
            </a:r>
          </a:p>
          <a:p>
            <a:pPr>
              <a:buNone/>
            </a:pPr>
            <a:r>
              <a:rPr lang="fr-FR" dirty="0" smtClean="0"/>
              <a:t> - Autre voie du métabolisme du glucose</a:t>
            </a:r>
          </a:p>
          <a:p>
            <a:pPr>
              <a:buNone/>
            </a:pPr>
            <a:r>
              <a:rPr lang="fr-FR" dirty="0" smtClean="0"/>
              <a:t> </a:t>
            </a:r>
            <a:r>
              <a:rPr lang="fr-FR" dirty="0" smtClean="0">
                <a:solidFill>
                  <a:srgbClr val="FFC000"/>
                </a:solidFill>
              </a:rPr>
              <a:t>- </a:t>
            </a:r>
            <a:r>
              <a:rPr lang="fr-FR" b="1" dirty="0" smtClean="0">
                <a:solidFill>
                  <a:srgbClr val="FFC000"/>
                </a:solidFill>
              </a:rPr>
              <a:t>Ne produit pas d’ATP</a:t>
            </a:r>
          </a:p>
          <a:p>
            <a:pPr>
              <a:buNone/>
            </a:pPr>
            <a:r>
              <a:rPr lang="fr-FR" dirty="0" smtClean="0"/>
              <a:t> - </a:t>
            </a:r>
            <a:r>
              <a:rPr lang="fr-FR" b="1" dirty="0" smtClean="0">
                <a:solidFill>
                  <a:schemeClr val="bg1"/>
                </a:solidFill>
              </a:rPr>
              <a:t>Produit du NADPH </a:t>
            </a:r>
            <a:r>
              <a:rPr lang="fr-FR" dirty="0" smtClean="0"/>
              <a:t>nécessaire à la biosynthèse des AG, du cholestérol et des stéroïdes</a:t>
            </a:r>
          </a:p>
          <a:p>
            <a:pPr>
              <a:buNone/>
            </a:pPr>
            <a:r>
              <a:rPr lang="fr-FR" dirty="0" smtClean="0"/>
              <a:t> - </a:t>
            </a:r>
            <a:r>
              <a:rPr lang="fr-FR" b="1" dirty="0" smtClean="0">
                <a:solidFill>
                  <a:schemeClr val="bg1"/>
                </a:solidFill>
              </a:rPr>
              <a:t>Produit du ribose 5P </a:t>
            </a:r>
            <a:r>
              <a:rPr lang="fr-FR" dirty="0" smtClean="0"/>
              <a:t>pour la biosynthèse des nucléotides et des acides nucléiques</a:t>
            </a:r>
            <a:endParaRPr lang="fr-F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solidFill>
                  <a:srgbClr val="FFFF00"/>
                </a:solidFill>
              </a:rPr>
              <a:t>INTERET BIOMEDICAL</a:t>
            </a:r>
            <a:endParaRPr lang="fr-FR" b="1" dirty="0">
              <a:solidFill>
                <a:srgbClr val="FFFF00"/>
              </a:solidFill>
            </a:endParaRPr>
          </a:p>
        </p:txBody>
      </p:sp>
      <p:sp>
        <p:nvSpPr>
          <p:cNvPr id="3" name="Espace réservé du contenu 2"/>
          <p:cNvSpPr>
            <a:spLocks noGrp="1"/>
          </p:cNvSpPr>
          <p:nvPr>
            <p:ph idx="1"/>
          </p:nvPr>
        </p:nvSpPr>
        <p:spPr/>
        <p:txBody>
          <a:bodyPr/>
          <a:lstStyle/>
          <a:p>
            <a:r>
              <a:rPr lang="fr-FR" dirty="0" smtClean="0"/>
              <a:t>Principales voies métaboliques d’utilisation du glucose: glycolyse et voie des </a:t>
            </a:r>
            <a:r>
              <a:rPr lang="fr-FR" smtClean="0"/>
              <a:t>pentoses </a:t>
            </a:r>
            <a:r>
              <a:rPr lang="fr-FR" smtClean="0"/>
              <a:t>phosphate</a:t>
            </a:r>
            <a:endParaRPr lang="fr-FR" dirty="0" smtClean="0"/>
          </a:p>
          <a:p>
            <a:r>
              <a:rPr lang="fr-FR" dirty="0" smtClean="0"/>
              <a:t> Déficit en G6PD (anémie hémolytique): à l’origine d’une des maladies héréditaires les plus fréquentes dans le monde (plusieurs centaines de millions dans le monde)</a:t>
            </a:r>
            <a:endParaRPr lang="fr-F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smtClean="0">
                <a:solidFill>
                  <a:srgbClr val="FFFF00"/>
                </a:solidFill>
              </a:rPr>
              <a:t>REACTIONS DE LA VOIE DES PENTOSES </a:t>
            </a:r>
            <a:endParaRPr lang="fr-FR" dirty="0"/>
          </a:p>
        </p:txBody>
      </p:sp>
      <p:sp>
        <p:nvSpPr>
          <p:cNvPr id="3" name="Espace réservé du contenu 2"/>
          <p:cNvSpPr>
            <a:spLocks noGrp="1"/>
          </p:cNvSpPr>
          <p:nvPr>
            <p:ph idx="1"/>
          </p:nvPr>
        </p:nvSpPr>
        <p:spPr>
          <a:xfrm>
            <a:off x="214282" y="1600200"/>
            <a:ext cx="8715436" cy="5114948"/>
          </a:xfrm>
        </p:spPr>
        <p:txBody>
          <a:bodyPr>
            <a:normAutofit fontScale="92500" lnSpcReduction="10000"/>
          </a:bodyPr>
          <a:lstStyle/>
          <a:p>
            <a:r>
              <a:rPr lang="fr-FR" dirty="0" smtClean="0"/>
              <a:t>LA VOIE DES PENTOSES PHOSPHATES:</a:t>
            </a:r>
          </a:p>
          <a:p>
            <a:pPr>
              <a:buFontTx/>
              <a:buChar char="-"/>
            </a:pPr>
            <a:r>
              <a:rPr lang="fr-FR" dirty="0" smtClean="0"/>
              <a:t>Ubiquitaire</a:t>
            </a:r>
          </a:p>
          <a:p>
            <a:pPr>
              <a:buFontTx/>
              <a:buChar char="-"/>
            </a:pPr>
            <a:r>
              <a:rPr lang="fr-FR" dirty="0" smtClean="0"/>
              <a:t>Localisée dans le cytoplasme où le NADPH est nécessaire : foie, tissu adipeux, glande mammaire en lactation, glande surrénale, testicules, ovaires et érythrocytes (réduction du glutathion)</a:t>
            </a:r>
          </a:p>
          <a:p>
            <a:pPr>
              <a:buFontTx/>
              <a:buChar char="-"/>
            </a:pPr>
            <a:r>
              <a:rPr lang="fr-FR" dirty="0" smtClean="0"/>
              <a:t>Activité différente d’un tissu à l’autre en fonction des besoins en NADPH ou en ribose </a:t>
            </a:r>
          </a:p>
          <a:p>
            <a:pPr>
              <a:buFontTx/>
              <a:buChar char="-"/>
            </a:pPr>
            <a:r>
              <a:rPr lang="fr-FR" dirty="0" smtClean="0"/>
              <a:t>NB: elle est très faible dans le muscle où les synthèses réductrices sont rares et le glucose est réservé à la production d’énergie</a:t>
            </a:r>
          </a:p>
          <a:p>
            <a:endParaRPr lang="fr-F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smtClean="0">
                <a:solidFill>
                  <a:srgbClr val="FFFF00"/>
                </a:solidFill>
              </a:rPr>
              <a:t>REACTIONS DE LA VOIE DES PENTOSES </a:t>
            </a:r>
            <a:endParaRPr lang="fr-FR" b="1" dirty="0">
              <a:solidFill>
                <a:srgbClr val="FFFF00"/>
              </a:solidFill>
            </a:endParaRPr>
          </a:p>
        </p:txBody>
      </p:sp>
      <p:sp>
        <p:nvSpPr>
          <p:cNvPr id="3" name="Espace réservé du contenu 2"/>
          <p:cNvSpPr>
            <a:spLocks noGrp="1"/>
          </p:cNvSpPr>
          <p:nvPr>
            <p:ph idx="1"/>
          </p:nvPr>
        </p:nvSpPr>
        <p:spPr/>
        <p:txBody>
          <a:bodyPr/>
          <a:lstStyle/>
          <a:p>
            <a:pPr>
              <a:buNone/>
            </a:pPr>
            <a:endParaRPr lang="fr-FR" dirty="0" smtClean="0"/>
          </a:p>
          <a:p>
            <a:r>
              <a:rPr lang="fr-FR" dirty="0" smtClean="0"/>
              <a:t>2 parties:</a:t>
            </a:r>
          </a:p>
          <a:p>
            <a:pPr>
              <a:buFontTx/>
              <a:buChar char="-"/>
            </a:pPr>
            <a:r>
              <a:rPr lang="fr-FR" dirty="0" smtClean="0"/>
              <a:t>Une partie oxydative irréversible: production de NADPH et de ribose 5P</a:t>
            </a:r>
          </a:p>
          <a:p>
            <a:pPr>
              <a:buFontTx/>
              <a:buChar char="-"/>
            </a:pPr>
            <a:r>
              <a:rPr lang="fr-FR" dirty="0" smtClean="0"/>
              <a:t>Une partie non oxydative réversible: où la voie des pentoses phosphates est couplée à la glycolyse</a:t>
            </a:r>
            <a:endParaRPr lang="fr-F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smtClean="0">
                <a:solidFill>
                  <a:srgbClr val="FFFF00"/>
                </a:solidFill>
              </a:rPr>
              <a:t>REACTIONS DE LA VOIE DES PENTOSES  </a:t>
            </a:r>
            <a:endParaRPr lang="fr-FR" b="1" dirty="0">
              <a:solidFill>
                <a:srgbClr val="FFFF00"/>
              </a:solidFill>
            </a:endParaRPr>
          </a:p>
        </p:txBody>
      </p:sp>
      <p:sp>
        <p:nvSpPr>
          <p:cNvPr id="3" name="Espace réservé du contenu 2"/>
          <p:cNvSpPr>
            <a:spLocks noGrp="1"/>
          </p:cNvSpPr>
          <p:nvPr>
            <p:ph idx="1"/>
          </p:nvPr>
        </p:nvSpPr>
        <p:spPr/>
        <p:txBody>
          <a:bodyPr/>
          <a:lstStyle/>
          <a:p>
            <a:pPr>
              <a:buNone/>
            </a:pPr>
            <a:r>
              <a:rPr lang="fr-FR" b="1" dirty="0" smtClean="0">
                <a:solidFill>
                  <a:srgbClr val="FF0000"/>
                </a:solidFill>
              </a:rPr>
              <a:t>A/ Phase oxydative:</a:t>
            </a:r>
          </a:p>
          <a:p>
            <a:pPr>
              <a:buNone/>
            </a:pPr>
            <a:r>
              <a:rPr lang="fr-FR" dirty="0" smtClean="0"/>
              <a:t> - Point de départ : le G6P </a:t>
            </a:r>
          </a:p>
          <a:p>
            <a:pPr>
              <a:buNone/>
            </a:pPr>
            <a:r>
              <a:rPr lang="fr-FR" dirty="0" smtClean="0"/>
              <a:t> - Après une double oxydation, le G6P donne le </a:t>
            </a:r>
            <a:r>
              <a:rPr lang="fr-FR" dirty="0" err="1" smtClean="0"/>
              <a:t>ribulose</a:t>
            </a:r>
            <a:r>
              <a:rPr lang="fr-FR" dirty="0" smtClean="0"/>
              <a:t> 5P qui est transformé en ribose 5P</a:t>
            </a:r>
          </a:p>
          <a:p>
            <a:pPr>
              <a:buNone/>
            </a:pPr>
            <a:r>
              <a:rPr lang="fr-FR" dirty="0" smtClean="0"/>
              <a:t> - Les 2 oxydations libèrent chacune un NADPH</a:t>
            </a:r>
            <a:endParaRPr lang="fr-F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smtClean="0">
                <a:solidFill>
                  <a:srgbClr val="FFFF00"/>
                </a:solidFill>
              </a:rPr>
              <a:t>REACTIONS DE LA VOIE DES PENTOSES </a:t>
            </a:r>
            <a:endParaRPr lang="fr-FR" b="1" dirty="0">
              <a:solidFill>
                <a:srgbClr val="FFFF00"/>
              </a:solidFill>
            </a:endParaRPr>
          </a:p>
        </p:txBody>
      </p:sp>
      <p:sp>
        <p:nvSpPr>
          <p:cNvPr id="3" name="Espace réservé du contenu 2"/>
          <p:cNvSpPr>
            <a:spLocks noGrp="1"/>
          </p:cNvSpPr>
          <p:nvPr>
            <p:ph idx="1"/>
          </p:nvPr>
        </p:nvSpPr>
        <p:spPr>
          <a:xfrm>
            <a:off x="457199" y="1600200"/>
            <a:ext cx="8467859" cy="4525963"/>
          </a:xfrm>
        </p:spPr>
        <p:txBody>
          <a:bodyPr/>
          <a:lstStyle/>
          <a:p>
            <a:pPr>
              <a:buNone/>
            </a:pPr>
            <a:r>
              <a:rPr lang="fr-FR" dirty="0" smtClean="0"/>
              <a:t>1/ Première oxydation:</a:t>
            </a:r>
          </a:p>
          <a:p>
            <a:pPr>
              <a:buNone/>
            </a:pPr>
            <a:r>
              <a:rPr lang="en-US" sz="2800" dirty="0" smtClean="0"/>
              <a:t>G6P + NADP+             6 P-</a:t>
            </a:r>
            <a:r>
              <a:rPr lang="en-US" sz="2800" dirty="0" err="1" smtClean="0"/>
              <a:t>gluconolactone</a:t>
            </a:r>
            <a:r>
              <a:rPr lang="en-US" sz="2800" dirty="0" smtClean="0"/>
              <a:t> +  NADPH, H+</a:t>
            </a:r>
          </a:p>
          <a:p>
            <a:pPr>
              <a:buNone/>
            </a:pPr>
            <a:r>
              <a:rPr lang="en-US" sz="2800" dirty="0" smtClean="0"/>
              <a:t>Enzyme : G6PD (enzyme </a:t>
            </a:r>
            <a:r>
              <a:rPr lang="en-US" sz="2800" dirty="0" err="1" smtClean="0"/>
              <a:t>limitante</a:t>
            </a:r>
            <a:r>
              <a:rPr lang="en-US" sz="2800" dirty="0" smtClean="0"/>
              <a:t> de </a:t>
            </a:r>
            <a:r>
              <a:rPr lang="en-US" sz="2800" dirty="0" err="1" smtClean="0"/>
              <a:t>cette</a:t>
            </a:r>
            <a:r>
              <a:rPr lang="en-US" sz="2800" dirty="0" smtClean="0"/>
              <a:t> </a:t>
            </a:r>
            <a:r>
              <a:rPr lang="en-US" sz="2800" dirty="0" err="1" smtClean="0"/>
              <a:t>voie</a:t>
            </a:r>
            <a:r>
              <a:rPr lang="en-US" sz="2800" dirty="0" smtClean="0"/>
              <a:t>)</a:t>
            </a:r>
          </a:p>
          <a:p>
            <a:pPr>
              <a:buNone/>
            </a:pPr>
            <a:r>
              <a:rPr lang="fr-FR" sz="2800" dirty="0" smtClean="0"/>
              <a:t>6P-</a:t>
            </a:r>
            <a:r>
              <a:rPr lang="fr-FR" sz="2800" dirty="0" err="1" smtClean="0"/>
              <a:t>gluconolactone</a:t>
            </a:r>
            <a:r>
              <a:rPr lang="fr-FR" sz="2800" dirty="0" smtClean="0"/>
              <a:t> +   H2O                 6P-gluconate   +   H+</a:t>
            </a:r>
          </a:p>
          <a:p>
            <a:pPr>
              <a:buNone/>
            </a:pPr>
            <a:r>
              <a:rPr lang="fr-FR" sz="2800" dirty="0" smtClean="0"/>
              <a:t>Consécutivement: rupture du cycle du glucose grâce à une  </a:t>
            </a:r>
            <a:r>
              <a:rPr lang="fr-FR" sz="2800" dirty="0" err="1" smtClean="0"/>
              <a:t>glucono</a:t>
            </a:r>
            <a:r>
              <a:rPr lang="fr-FR" sz="2800" dirty="0" smtClean="0"/>
              <a:t>-</a:t>
            </a:r>
            <a:r>
              <a:rPr lang="fr-FR" sz="2800" smtClean="0"/>
              <a:t>lactonase</a:t>
            </a:r>
            <a:endParaRPr lang="fr-FR" sz="2800" dirty="0" smtClean="0"/>
          </a:p>
          <a:p>
            <a:pPr>
              <a:buNone/>
            </a:pPr>
            <a:endParaRPr lang="en-US" sz="2800" dirty="0" smtClean="0"/>
          </a:p>
          <a:p>
            <a:pPr>
              <a:buNone/>
            </a:pPr>
            <a:endParaRPr lang="fr-FR" sz="2800" dirty="0"/>
          </a:p>
        </p:txBody>
      </p:sp>
      <p:sp>
        <p:nvSpPr>
          <p:cNvPr id="4" name="Flèche droite 3"/>
          <p:cNvSpPr/>
          <p:nvPr/>
        </p:nvSpPr>
        <p:spPr>
          <a:xfrm>
            <a:off x="2500298" y="2285992"/>
            <a:ext cx="978408" cy="35764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Flèche droite 4"/>
          <p:cNvSpPr/>
          <p:nvPr/>
        </p:nvSpPr>
        <p:spPr>
          <a:xfrm>
            <a:off x="4557913" y="3324760"/>
            <a:ext cx="978408" cy="35764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1180</TotalTime>
  <Words>1379</Words>
  <Application>Microsoft Office PowerPoint</Application>
  <PresentationFormat>Affichage à l'écran (4:3)</PresentationFormat>
  <Paragraphs>170</Paragraphs>
  <Slides>33</Slides>
  <Notes>4</Notes>
  <HiddenSlides>0</HiddenSlides>
  <MMClips>0</MMClips>
  <ScaleCrop>false</ScaleCrop>
  <HeadingPairs>
    <vt:vector size="4" baseType="variant">
      <vt:variant>
        <vt:lpstr>Thème</vt:lpstr>
      </vt:variant>
      <vt:variant>
        <vt:i4>1</vt:i4>
      </vt:variant>
      <vt:variant>
        <vt:lpstr>Titres des diapositives</vt:lpstr>
      </vt:variant>
      <vt:variant>
        <vt:i4>33</vt:i4>
      </vt:variant>
    </vt:vector>
  </HeadingPairs>
  <TitlesOfParts>
    <vt:vector size="34" baseType="lpstr">
      <vt:lpstr>Thème Office</vt:lpstr>
      <vt:lpstr>VOIE DES PENTOSES PHOSPHATES</vt:lpstr>
      <vt:lpstr>PLAN</vt:lpstr>
      <vt:lpstr>PLAN</vt:lpstr>
      <vt:lpstr>INTRODUCTION</vt:lpstr>
      <vt:lpstr>INTERET BIOMEDICAL</vt:lpstr>
      <vt:lpstr>REACTIONS DE LA VOIE DES PENTOSES </vt:lpstr>
      <vt:lpstr>REACTIONS DE LA VOIE DES PENTOSES </vt:lpstr>
      <vt:lpstr>REACTIONS DE LA VOIE DES PENTOSES  </vt:lpstr>
      <vt:lpstr>REACTIONS DE LA VOIE DES PENTOSES </vt:lpstr>
      <vt:lpstr>REACTIONS DE LA VOIE DES PENTOSES </vt:lpstr>
      <vt:lpstr>REACTIONS DE LA VOIE DES PENTOSES </vt:lpstr>
      <vt:lpstr>REACTIONS DE LA VOIE DES PENTOSES </vt:lpstr>
      <vt:lpstr>REACTION DE LA VOIE DES PENTOSES </vt:lpstr>
      <vt:lpstr>REACTIONS DE LA VOIE DES PENTOSES </vt:lpstr>
      <vt:lpstr>REACTIONS DE LA VOIE DES PENTOSES </vt:lpstr>
      <vt:lpstr>REACTIONS DE LA VOIE DES PENTOSES </vt:lpstr>
      <vt:lpstr>REACTIONS DE LA VOIE DES PENTOSES  </vt:lpstr>
      <vt:lpstr>REACTIONS DE LA VOIE DES PENTOSES </vt:lpstr>
      <vt:lpstr>REACTIONS DE LA VOIE DES PENTOSES </vt:lpstr>
      <vt:lpstr>BILAN GLOBAL</vt:lpstr>
      <vt:lpstr>REGULATION</vt:lpstr>
      <vt:lpstr>REGULATION</vt:lpstr>
      <vt:lpstr>REGULATION</vt:lpstr>
      <vt:lpstr>REGULATION</vt:lpstr>
      <vt:lpstr>REGULATION</vt:lpstr>
      <vt:lpstr>REGULATION</vt:lpstr>
      <vt:lpstr>REGULATION</vt:lpstr>
      <vt:lpstr>REGULATION</vt:lpstr>
      <vt:lpstr>ANOMALIES DE LA VOIE DES PENTOSES: Déficit en G6PD</vt:lpstr>
      <vt:lpstr>ANOMALIES DE LA VOIE DES PENTOSES: Déficit en G6PD</vt:lpstr>
      <vt:lpstr>ANOMALIES DE LA VOIE DES PENTOSES: déficit en G6PD</vt:lpstr>
      <vt:lpstr>ANOMALIES DE LA VOIE DES PENTOSES: déficit en G6PD</vt:lpstr>
      <vt:lpstr>ANOMALIES DE LA VOIE DES PENTOSES: déficit en G6PD</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ency-education.com</dc:creator>
  <cp:lastModifiedBy>ms</cp:lastModifiedBy>
  <cp:revision>120</cp:revision>
  <dcterms:created xsi:type="dcterms:W3CDTF">2012-02-22T16:24:19Z</dcterms:created>
  <dcterms:modified xsi:type="dcterms:W3CDTF">2012-04-30T19:56:28Z</dcterms:modified>
</cp:coreProperties>
</file>