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3" r:id="rId8"/>
    <p:sldId id="261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2" r:id="rId17"/>
    <p:sldId id="271" r:id="rId18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114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CBD5BA-9027-4C3B-9423-200AAA852D3E}" type="datetimeFigureOut">
              <a:rPr lang="fr-FR" smtClean="0"/>
              <a:pPr/>
              <a:t>22/10/2012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F8248-CC17-4D9F-AC1B-DF3A2AA23D55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765554"/>
          </a:xfrm>
        </p:spPr>
        <p:txBody>
          <a:bodyPr/>
          <a:lstStyle/>
          <a:p>
            <a:r>
              <a:rPr lang="fr-FR" b="1" dirty="0" smtClean="0"/>
              <a:t>METABOLISME DES AUTRES OSES</a:t>
            </a:r>
            <a:endParaRPr lang="fr-FR" b="1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28596" y="214290"/>
            <a:ext cx="8229600" cy="1143000"/>
          </a:xfrm>
        </p:spPr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FRUCTOSE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158" y="1304366"/>
            <a:ext cx="8229600" cy="5311588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2/ Dans les tissus extra-hépatiques ( muscle, tissu adipeux, rein):</a:t>
            </a:r>
          </a:p>
          <a:p>
            <a:pPr>
              <a:buNone/>
            </a:pPr>
            <a:r>
              <a:rPr lang="fr-FR" dirty="0" smtClean="0"/>
              <a:t>L’</a:t>
            </a:r>
            <a:r>
              <a:rPr lang="fr-FR" dirty="0" err="1" smtClean="0"/>
              <a:t>hexokinase</a:t>
            </a:r>
            <a:r>
              <a:rPr lang="fr-FR" dirty="0" smtClean="0"/>
              <a:t> phosphoryle une petite proportion du fructose en F6P ce qui lui ouvre la voie de la glycolyse. Il est vrai que la Km de l’</a:t>
            </a:r>
            <a:r>
              <a:rPr lang="fr-FR" dirty="0" err="1" smtClean="0"/>
              <a:t>hexokinase</a:t>
            </a:r>
            <a:r>
              <a:rPr lang="fr-FR" dirty="0" smtClean="0"/>
              <a:t> est environ 20 fois plus élevée pour le fructose que pour le glucose, mais comme ce dernier est en faible concentration , il n’apparait pas vraiment comme un substrat concurrent.  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3/ Production de fructose:</a:t>
            </a:r>
          </a:p>
          <a:p>
            <a:pPr>
              <a:buNone/>
            </a:pPr>
            <a:r>
              <a:rPr lang="fr-FR" dirty="0" smtClean="0"/>
              <a:t>La biosynthèse du fructose se fait à partir du glucose dans les vésicules séminales qui produisent ce sucre pour les spermatozoïdes.</a:t>
            </a:r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FRUCTOSE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4/ Aspect clinique:</a:t>
            </a:r>
          </a:p>
          <a:p>
            <a:pPr>
              <a:buFontTx/>
              <a:buChar char="-"/>
            </a:pPr>
            <a:r>
              <a:rPr lang="fr-FR" dirty="0" smtClean="0"/>
              <a:t>Déficience en </a:t>
            </a:r>
            <a:r>
              <a:rPr lang="fr-FR" dirty="0" err="1" smtClean="0"/>
              <a:t>fructokinase</a:t>
            </a:r>
            <a:r>
              <a:rPr lang="fr-FR" dirty="0" smtClean="0"/>
              <a:t> hépatique: fructosurie essentielle</a:t>
            </a:r>
          </a:p>
          <a:p>
            <a:pPr>
              <a:buFontTx/>
              <a:buChar char="-"/>
            </a:pPr>
            <a:r>
              <a:rPr lang="fr-FR" dirty="0" smtClean="0"/>
              <a:t>Déficience en </a:t>
            </a:r>
            <a:r>
              <a:rPr lang="fr-FR" dirty="0" err="1" smtClean="0"/>
              <a:t>aldolase</a:t>
            </a:r>
            <a:r>
              <a:rPr lang="fr-FR" dirty="0" smtClean="0"/>
              <a:t> B: intolérance héréditaire au fructose caractérisée par une hypoglycémie</a:t>
            </a:r>
            <a:endParaRPr lang="fr-FR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GALACTOSE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fr-FR" sz="5100" b="1" dirty="0" smtClean="0">
                <a:solidFill>
                  <a:srgbClr val="FFC000"/>
                </a:solidFill>
              </a:rPr>
              <a:t>1/ Formation du GAL 1P: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100" dirty="0" smtClean="0"/>
              <a:t>Galactose  +  ATP                Galactose 1P + ADP </a:t>
            </a:r>
          </a:p>
          <a:p>
            <a:pPr>
              <a:buNone/>
            </a:pPr>
            <a:r>
              <a:rPr lang="en-US" sz="5100" dirty="0" smtClean="0"/>
              <a:t>                          </a:t>
            </a:r>
            <a:r>
              <a:rPr lang="en-US" sz="5100" dirty="0" err="1" smtClean="0"/>
              <a:t>galactokinase</a:t>
            </a:r>
            <a:r>
              <a:rPr lang="en-US" sz="5100" dirty="0" smtClean="0"/>
              <a:t>   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5100" b="1" dirty="0" smtClean="0">
                <a:solidFill>
                  <a:srgbClr val="FFC000"/>
                </a:solidFill>
              </a:rPr>
              <a:t>2/ Formation de </a:t>
            </a:r>
            <a:r>
              <a:rPr lang="en-US" sz="5100" b="1" dirty="0" err="1" smtClean="0">
                <a:solidFill>
                  <a:srgbClr val="FFC000"/>
                </a:solidFill>
              </a:rPr>
              <a:t>l’UDP</a:t>
            </a:r>
            <a:r>
              <a:rPr lang="en-US" sz="5100" b="1" dirty="0" smtClean="0">
                <a:solidFill>
                  <a:srgbClr val="FFC000"/>
                </a:solidFill>
              </a:rPr>
              <a:t> </a:t>
            </a:r>
            <a:r>
              <a:rPr lang="en-US" sz="5100" b="1" dirty="0" err="1" smtClean="0">
                <a:solidFill>
                  <a:srgbClr val="FFC000"/>
                </a:solidFill>
              </a:rPr>
              <a:t>galactose</a:t>
            </a:r>
            <a:r>
              <a:rPr lang="en-US" sz="5100" b="1" dirty="0" smtClean="0">
                <a:solidFill>
                  <a:srgbClr val="FFC000"/>
                </a:solidFill>
              </a:rPr>
              <a:t>: 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sz="4600" dirty="0" smtClean="0"/>
              <a:t>Gal 1P + UDP Glucose              UDP Gal  +  Glucose 1P</a:t>
            </a:r>
          </a:p>
          <a:p>
            <a:pPr>
              <a:buNone/>
            </a:pPr>
            <a:r>
              <a:rPr lang="fr-FR" sz="4600" dirty="0" smtClean="0"/>
              <a:t>                          Gal 1Puridyltransférase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                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 flipV="1">
            <a:off x="3643306" y="2428868"/>
            <a:ext cx="1004345" cy="231955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Double flèche horizontale 5"/>
          <p:cNvSpPr/>
          <p:nvPr/>
        </p:nvSpPr>
        <p:spPr>
          <a:xfrm>
            <a:off x="3926541" y="4277011"/>
            <a:ext cx="870695" cy="335329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GALACTOSE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8090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3/ Transformations ultérieures:</a:t>
            </a:r>
          </a:p>
          <a:p>
            <a:pPr>
              <a:buNone/>
            </a:pPr>
            <a:r>
              <a:rPr lang="fr-FR" dirty="0" smtClean="0"/>
              <a:t>Deux possibilités d’utilisation de l’UDP galactose</a:t>
            </a:r>
          </a:p>
          <a:p>
            <a:pPr>
              <a:buFontTx/>
              <a:buChar char="-"/>
            </a:pPr>
            <a:r>
              <a:rPr lang="fr-FR" dirty="0" smtClean="0"/>
              <a:t>Biosynthèse des glycoprotéines</a:t>
            </a:r>
          </a:p>
          <a:p>
            <a:pPr>
              <a:buFontTx/>
              <a:buChar char="-"/>
            </a:pPr>
            <a:r>
              <a:rPr lang="fr-FR" dirty="0" smtClean="0"/>
              <a:t>Isomérisation de l’UDP galactose en UDP glucose</a:t>
            </a:r>
          </a:p>
          <a:p>
            <a:pPr>
              <a:buNone/>
            </a:pPr>
            <a:r>
              <a:rPr lang="fr-FR" dirty="0" smtClean="0"/>
              <a:t>UDP gal               UDP glucose   </a:t>
            </a:r>
            <a:r>
              <a:rPr lang="fr-FR" sz="2800" dirty="0" smtClean="0"/>
              <a:t>UDP gal 4 </a:t>
            </a:r>
            <a:r>
              <a:rPr lang="fr-FR" sz="2800" dirty="0" err="1" smtClean="0"/>
              <a:t>épimérase</a:t>
            </a:r>
            <a:endParaRPr lang="fr-FR" sz="2800" dirty="0" smtClean="0"/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glycogène        G1P               G6P</a:t>
            </a:r>
            <a:endParaRPr lang="fr-FR" dirty="0"/>
          </a:p>
        </p:txBody>
      </p:sp>
      <p:sp>
        <p:nvSpPr>
          <p:cNvPr id="4" name="Double flèche horizontale 3"/>
          <p:cNvSpPr/>
          <p:nvPr/>
        </p:nvSpPr>
        <p:spPr>
          <a:xfrm>
            <a:off x="1928794" y="4714884"/>
            <a:ext cx="1216152" cy="214314"/>
          </a:xfrm>
          <a:prstGeom prst="left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cxnSp>
        <p:nvCxnSpPr>
          <p:cNvPr id="8" name="Connecteur droit avec flèche 7"/>
          <p:cNvCxnSpPr/>
          <p:nvPr/>
        </p:nvCxnSpPr>
        <p:spPr>
          <a:xfrm rot="5400000">
            <a:off x="3000364" y="4929198"/>
            <a:ext cx="857256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Connecteur droit avec flèche 9"/>
          <p:cNvCxnSpPr/>
          <p:nvPr/>
        </p:nvCxnSpPr>
        <p:spPr>
          <a:xfrm>
            <a:off x="3929058" y="4929198"/>
            <a:ext cx="928694" cy="85725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Flèche droite 10"/>
          <p:cNvSpPr/>
          <p:nvPr/>
        </p:nvSpPr>
        <p:spPr>
          <a:xfrm>
            <a:off x="5429256" y="5786454"/>
            <a:ext cx="978408" cy="245486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GALACTOSE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4/ Production de galactose et de lactose:</a:t>
            </a:r>
          </a:p>
          <a:p>
            <a:pPr>
              <a:buNone/>
            </a:pPr>
            <a:r>
              <a:rPr lang="fr-FR" dirty="0" smtClean="0"/>
              <a:t>Les différentes cellules qui produisent des glycoprotéines ou du lactose sont parfois dépendante d’une synthèse endogène de galactose.</a:t>
            </a:r>
          </a:p>
          <a:p>
            <a:pPr>
              <a:buNone/>
            </a:pPr>
            <a:r>
              <a:rPr lang="fr-FR" dirty="0" smtClean="0"/>
              <a:t>Celui-ci est produit par l’UDP glucose qui par </a:t>
            </a:r>
            <a:r>
              <a:rPr lang="fr-FR" dirty="0" err="1" smtClean="0"/>
              <a:t>épimérisation</a:t>
            </a:r>
            <a:r>
              <a:rPr lang="fr-FR" dirty="0" smtClean="0"/>
              <a:t> donne l’UDP galactose</a:t>
            </a:r>
            <a:endParaRPr lang="fr-FR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GALACTOSE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00634"/>
          </a:xfrm>
        </p:spPr>
        <p:txBody>
          <a:bodyPr>
            <a:normAutofit fontScale="85000" lnSpcReduction="2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5/ Aspect clinique:</a:t>
            </a:r>
          </a:p>
          <a:p>
            <a:pPr>
              <a:buNone/>
            </a:pPr>
            <a:r>
              <a:rPr lang="fr-FR" dirty="0" smtClean="0"/>
              <a:t>- Déficience en </a:t>
            </a:r>
            <a:r>
              <a:rPr lang="fr-FR" dirty="0" err="1" smtClean="0"/>
              <a:t>galactokinase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- Déficience en UDP galactose 4 </a:t>
            </a:r>
            <a:r>
              <a:rPr lang="fr-FR" dirty="0" err="1" smtClean="0"/>
              <a:t>épimérase</a:t>
            </a:r>
            <a:endParaRPr lang="fr-FR" dirty="0" smtClean="0"/>
          </a:p>
          <a:p>
            <a:pPr>
              <a:buFontTx/>
              <a:buChar char="-"/>
            </a:pPr>
            <a:r>
              <a:rPr lang="fr-FR" b="1" dirty="0" smtClean="0"/>
              <a:t>Déficience en galactose 1P </a:t>
            </a:r>
            <a:r>
              <a:rPr lang="fr-FR" b="1" dirty="0" err="1" smtClean="0"/>
              <a:t>uridyl</a:t>
            </a:r>
            <a:r>
              <a:rPr lang="fr-FR" b="1" dirty="0" smtClean="0"/>
              <a:t>-transférase:</a:t>
            </a:r>
          </a:p>
          <a:p>
            <a:pPr>
              <a:buNone/>
            </a:pPr>
            <a:r>
              <a:rPr lang="fr-FR" dirty="0" smtClean="0"/>
              <a:t>Galactosémie congénitale représentée par une hypoglycémie grave et une accumulation de Gal1P à l’origine d’une insuffisance hépatique.</a:t>
            </a:r>
          </a:p>
          <a:p>
            <a:pPr>
              <a:buNone/>
            </a:pPr>
            <a:r>
              <a:rPr lang="fr-FR" dirty="0" smtClean="0"/>
              <a:t>Les symptômes de cette maladie sont les vomissements, les diarrhées, l’HPM,  et le retard mental. </a:t>
            </a:r>
          </a:p>
          <a:p>
            <a:pPr>
              <a:buNone/>
            </a:pPr>
            <a:r>
              <a:rPr lang="fr-FR" dirty="0" smtClean="0"/>
              <a:t>D’autre part le galactose accumulé dans le sang est réduit dans l’œil en galactitol ( alcool formé à partir de galactose et de NADPH) qui s’accumule causant la cataracte.</a:t>
            </a:r>
          </a:p>
          <a:p>
            <a:pPr>
              <a:buNone/>
            </a:pPr>
            <a:endParaRPr lang="fr-FR" dirty="0" smtClean="0"/>
          </a:p>
          <a:p>
            <a:pPr>
              <a:buNone/>
            </a:pPr>
            <a:endParaRPr lang="fr-FR" dirty="0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GALACTOSE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La galactosémie est la maladie héréditaire la plus fréquente du métabolisme des glucides. Les critères de diagnostic sont : 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- une concentration anormalement élevée de galactose dans le sang et dans l’urine.</a:t>
            </a:r>
          </a:p>
          <a:p>
            <a:pPr>
              <a:buNone/>
            </a:pPr>
            <a:r>
              <a:rPr lang="fr-FR" dirty="0" smtClean="0"/>
              <a:t> </a:t>
            </a:r>
            <a:r>
              <a:rPr lang="fr-FR" dirty="0" smtClean="0"/>
              <a:t>     - une déficience en activité de l’uridyl transférase dans les érythrocytes.</a:t>
            </a:r>
          </a:p>
          <a:p>
            <a:pPr>
              <a:buNone/>
            </a:pPr>
            <a:r>
              <a:rPr lang="fr-FR" dirty="0" smtClean="0"/>
              <a:t>TRT: régime sans galactose qui améliore les symptômes.</a:t>
            </a:r>
            <a:endParaRPr lang="fr-FR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MANNOSE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Utilisé pour la fabrication des  glycoprotéines</a:t>
            </a:r>
          </a:p>
          <a:p>
            <a:r>
              <a:rPr lang="fr-FR" dirty="0" err="1" smtClean="0"/>
              <a:t>Phosphorylé</a:t>
            </a:r>
            <a:r>
              <a:rPr lang="fr-FR" dirty="0" smtClean="0"/>
              <a:t> en mannose 6P par une </a:t>
            </a:r>
            <a:r>
              <a:rPr lang="fr-FR" dirty="0" err="1" smtClean="0"/>
              <a:t>hexokinase</a:t>
            </a:r>
            <a:r>
              <a:rPr lang="fr-FR" dirty="0" smtClean="0"/>
              <a:t> en présence d’ATP</a:t>
            </a:r>
          </a:p>
          <a:p>
            <a:r>
              <a:rPr lang="fr-FR" dirty="0" smtClean="0"/>
              <a:t>S’il n’est pas utilisé pour la biosynthèse des glycoprotéines, il peut être </a:t>
            </a:r>
            <a:r>
              <a:rPr lang="fr-FR" dirty="0" err="1" smtClean="0"/>
              <a:t>isomérisé</a:t>
            </a:r>
            <a:r>
              <a:rPr lang="fr-FR" dirty="0" smtClean="0"/>
              <a:t> en F6P grâce à une mannose phosphate isomérase</a:t>
            </a:r>
            <a:endParaRPr lang="fr-F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FF00"/>
                </a:solidFill>
              </a:rPr>
              <a:t>PLAN</a:t>
            </a:r>
            <a:endParaRPr lang="fr-FR" sz="66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fr-FR" dirty="0" smtClean="0"/>
              <a:t>I/ Introduction</a:t>
            </a:r>
          </a:p>
          <a:p>
            <a:pPr>
              <a:buNone/>
            </a:pPr>
            <a:r>
              <a:rPr lang="fr-FR" dirty="0" smtClean="0"/>
              <a:t>II/ Intérêt biomédical</a:t>
            </a:r>
          </a:p>
          <a:p>
            <a:pPr>
              <a:buNone/>
            </a:pPr>
            <a:r>
              <a:rPr lang="fr-FR" dirty="0" smtClean="0"/>
              <a:t>III/ Digestion des glucides</a:t>
            </a:r>
          </a:p>
          <a:p>
            <a:pPr>
              <a:buNone/>
            </a:pPr>
            <a:r>
              <a:rPr lang="fr-FR" dirty="0" smtClean="0"/>
              <a:t>IV/ Métabolisme du fructose</a:t>
            </a:r>
          </a:p>
          <a:p>
            <a:pPr>
              <a:buNone/>
            </a:pPr>
            <a:r>
              <a:rPr lang="fr-FR" dirty="0" smtClean="0"/>
              <a:t>      1/Dans le foie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2/ Dans les tissus extra-hépatiques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3/ Production de fructose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4/ Aspect clinique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FR" sz="6600" b="1" dirty="0" smtClean="0">
                <a:solidFill>
                  <a:srgbClr val="FFFF00"/>
                </a:solidFill>
              </a:rPr>
              <a:t>PLAN</a:t>
            </a:r>
            <a:endParaRPr lang="fr-FR" sz="6600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smtClean="0"/>
              <a:t>V/ Métabolisme du galactose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1/ Formation du galactose 1P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2/ Formation de l’UDP galactose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3/ Transformations ultérieures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4/ Production de galactose et de lactose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5/ Aspect clinique</a:t>
            </a:r>
          </a:p>
          <a:p>
            <a:pPr>
              <a:buNone/>
            </a:pPr>
            <a:r>
              <a:rPr lang="fr-FR" dirty="0" smtClean="0"/>
              <a:t>VI/ Métabolisme du mannose</a:t>
            </a:r>
            <a:endParaRPr lang="fr-FR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INTRODUCTION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429288"/>
          </a:xfrm>
        </p:spPr>
        <p:txBody>
          <a:bodyPr>
            <a:normAutofit fontScale="85000" lnSpcReduction="10000"/>
          </a:bodyPr>
          <a:lstStyle/>
          <a:p>
            <a:r>
              <a:rPr lang="fr-FR" dirty="0" smtClean="0"/>
              <a:t>Glucose, fructose et galactose proviennent respectivement de l’amidon, du saccharose et du lactose alimentaires</a:t>
            </a:r>
          </a:p>
          <a:p>
            <a:r>
              <a:rPr lang="fr-FR" dirty="0" smtClean="0"/>
              <a:t>Le mannose est l’</a:t>
            </a:r>
            <a:r>
              <a:rPr lang="fr-FR" dirty="0" err="1" smtClean="0"/>
              <a:t>épimère</a:t>
            </a:r>
            <a:r>
              <a:rPr lang="fr-FR" dirty="0" smtClean="0"/>
              <a:t> en C2 du glucose et on le trouve dans les aliments riches en glycoprotéines.</a:t>
            </a:r>
          </a:p>
          <a:p>
            <a:r>
              <a:rPr lang="fr-FR" dirty="0" smtClean="0"/>
              <a:t>Peuvent être utilisés comme substance énergétique</a:t>
            </a:r>
          </a:p>
          <a:p>
            <a:r>
              <a:rPr lang="fr-FR" dirty="0" smtClean="0"/>
              <a:t>Nécessaires à  la biosynthèse des glycoprotéines</a:t>
            </a:r>
          </a:p>
          <a:p>
            <a:r>
              <a:rPr lang="fr-FR" dirty="0" smtClean="0"/>
              <a:t>Métabolisme hépatique: permet la conversion du fructose, du galactose et du mannose en glucose.</a:t>
            </a:r>
          </a:p>
          <a:p>
            <a:r>
              <a:rPr lang="fr-FR" dirty="0" smtClean="0"/>
              <a:t>En effet, ces sucres utilisent une série de réactions parallèles pour entrer dans le cycle de la glycolyse au niveau d’une étape appropriée </a:t>
            </a:r>
            <a:endParaRPr lang="fr-F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INTERET BIOMEDICAL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 déficiences en certaines  enzymes du métabolisme du fructose et du galactose sont à l’origine de maladies métaboliques:</a:t>
            </a:r>
          </a:p>
          <a:p>
            <a:pPr>
              <a:buNone/>
            </a:pPr>
            <a:r>
              <a:rPr lang="fr-FR" dirty="0" smtClean="0"/>
              <a:t>       - Intolérance héréditaire au fructose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Fructosurie essentielle</a:t>
            </a:r>
          </a:p>
          <a:p>
            <a:pPr>
              <a:buNone/>
            </a:pPr>
            <a:r>
              <a:rPr lang="fr-FR" dirty="0"/>
              <a:t> </a:t>
            </a:r>
            <a:r>
              <a:rPr lang="fr-FR" dirty="0" smtClean="0"/>
              <a:t>      - Galactosémies congénitales</a:t>
            </a:r>
            <a:endParaRPr lang="fr-F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DIGESTION DES GLUCIDES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Alimentation: glycogène, amidon, saccharose, lactose, fructose </a:t>
            </a:r>
            <a:r>
              <a:rPr lang="fr-FR" dirty="0" err="1" smtClean="0"/>
              <a:t>etc</a:t>
            </a:r>
            <a:r>
              <a:rPr lang="fr-FR" dirty="0" smtClean="0"/>
              <a:t>…</a:t>
            </a:r>
          </a:p>
          <a:p>
            <a:r>
              <a:rPr lang="fr-FR" dirty="0" smtClean="0"/>
              <a:t>Bouche: action de l’</a:t>
            </a:r>
            <a:r>
              <a:rPr lang="el-GR" dirty="0" smtClean="0"/>
              <a:t>α</a:t>
            </a:r>
            <a:r>
              <a:rPr lang="fr-FR" dirty="0" smtClean="0"/>
              <a:t> amylase salivaire qui délivre un mélange d’oligosaccharides ramifiés, de maltose et de glucose </a:t>
            </a:r>
          </a:p>
          <a:p>
            <a:r>
              <a:rPr lang="fr-FR" dirty="0" smtClean="0"/>
              <a:t>La forte acidité de l’estomac arrête l’action de l’</a:t>
            </a:r>
            <a:r>
              <a:rPr lang="el-GR" dirty="0" smtClean="0"/>
              <a:t>α</a:t>
            </a:r>
            <a:r>
              <a:rPr lang="fr-FR" dirty="0" smtClean="0"/>
              <a:t> amylase salivaire </a:t>
            </a:r>
            <a:endParaRPr lang="fr-FR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DIGESTION DES GLUCIDES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Poursuite de la digestion au niveau du jéjunum par une </a:t>
            </a:r>
            <a:r>
              <a:rPr lang="el-GR" dirty="0" smtClean="0"/>
              <a:t>α</a:t>
            </a:r>
            <a:r>
              <a:rPr lang="fr-FR" dirty="0" smtClean="0"/>
              <a:t> amylase pancréatique (après neutralisation de l’acidité stomacale par les sécrétions du pancréas)</a:t>
            </a:r>
          </a:p>
          <a:p>
            <a:r>
              <a:rPr lang="fr-FR" dirty="0" smtClean="0"/>
              <a:t>L’hydrolyse complète assurée par les enzymes intestinales (disaccharidases) aboutit à un mélange d’oses absorbés dans l’intestin</a:t>
            </a:r>
            <a:endParaRPr lang="fr-FR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FRUCTOSE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145774" y="1600200"/>
            <a:ext cx="8998226" cy="4900634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dirty="0" smtClean="0"/>
              <a:t>-Transformé en produits intermédiaires qui vont rejoindre la glycolyse</a:t>
            </a:r>
          </a:p>
          <a:p>
            <a:pPr>
              <a:buNone/>
            </a:pPr>
            <a:r>
              <a:rPr lang="fr-FR" b="1" dirty="0" smtClean="0">
                <a:solidFill>
                  <a:srgbClr val="FF0000"/>
                </a:solidFill>
              </a:rPr>
              <a:t>1/ Dans le foie: </a:t>
            </a:r>
          </a:p>
          <a:p>
            <a:pPr>
              <a:buNone/>
            </a:pPr>
            <a:r>
              <a:rPr lang="fr-FR" dirty="0" smtClean="0"/>
              <a:t>Capté par les cellules hépatiques grâce au GLUT5 indépendant de l’insuline. </a:t>
            </a:r>
          </a:p>
          <a:p>
            <a:pPr>
              <a:buNone/>
            </a:pPr>
            <a:r>
              <a:rPr lang="fr-FR" dirty="0" smtClean="0"/>
              <a:t>La prédominance du glucose dans ce tissu interdit l’accès direct du fructose à la glycolyse. Grâce à un « détour » les hépatocytes peuvent néanmoins utiliser le fructose.</a:t>
            </a:r>
          </a:p>
          <a:p>
            <a:pPr>
              <a:buNone/>
            </a:pPr>
            <a:r>
              <a:rPr lang="fr-FR" dirty="0" smtClean="0"/>
              <a:t>     </a:t>
            </a:r>
            <a:r>
              <a:rPr lang="fr-FR" b="1" dirty="0" smtClean="0">
                <a:solidFill>
                  <a:srgbClr val="FFC000"/>
                </a:solidFill>
              </a:rPr>
              <a:t>a/ Formation du fructose 1P:</a:t>
            </a:r>
          </a:p>
          <a:p>
            <a:pPr>
              <a:buNone/>
            </a:pPr>
            <a:r>
              <a:rPr lang="en-US" dirty="0" smtClean="0"/>
              <a:t>Fructose +  ATP                     Fructose-1P + ADP          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                          </a:t>
            </a:r>
            <a:r>
              <a:rPr lang="fr-FR" dirty="0" err="1" smtClean="0"/>
              <a:t>Fructokinase</a:t>
            </a:r>
            <a:endParaRPr lang="fr-FR" dirty="0" smtClean="0"/>
          </a:p>
          <a:p>
            <a:pPr>
              <a:buNone/>
            </a:pP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2596681" y="5506582"/>
            <a:ext cx="978408" cy="23985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FFFF00"/>
                </a:solidFill>
              </a:rPr>
              <a:t>METABOLISME DU FRUCTOSE</a:t>
            </a:r>
            <a:endParaRPr lang="fr-FR" b="1" dirty="0">
              <a:solidFill>
                <a:srgbClr val="FFFF00"/>
              </a:solidFill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buNone/>
            </a:pPr>
            <a:r>
              <a:rPr lang="fr-FR" b="1" dirty="0" smtClean="0">
                <a:solidFill>
                  <a:srgbClr val="FFC000"/>
                </a:solidFill>
              </a:rPr>
              <a:t>          b/ Formation du PDHA et du 3 PGA:</a:t>
            </a:r>
          </a:p>
          <a:p>
            <a:r>
              <a:rPr lang="fr-FR" dirty="0" smtClean="0"/>
              <a:t>Fructose-1-phosphate                 PDHA              Glycolyse         </a:t>
            </a:r>
          </a:p>
          <a:p>
            <a:pPr>
              <a:buNone/>
            </a:pPr>
            <a:r>
              <a:rPr lang="fr-FR" dirty="0" smtClean="0"/>
              <a:t>              1                                   1                   </a:t>
            </a:r>
          </a:p>
          <a:p>
            <a:pPr>
              <a:buNone/>
            </a:pPr>
            <a:r>
              <a:rPr lang="fr-FR" dirty="0" smtClean="0"/>
              <a:t>    Glycéraldéhyde                             1 : Fructose-1P </a:t>
            </a:r>
            <a:r>
              <a:rPr lang="fr-FR" dirty="0" err="1" smtClean="0"/>
              <a:t>aldolase</a:t>
            </a:r>
            <a:endParaRPr lang="fr-FR" dirty="0" smtClean="0"/>
          </a:p>
          <a:p>
            <a:pPr>
              <a:buNone/>
            </a:pPr>
            <a:r>
              <a:rPr lang="fr-FR" dirty="0" smtClean="0"/>
              <a:t>ATP              2                                               2 : </a:t>
            </a:r>
            <a:r>
              <a:rPr lang="fr-FR" dirty="0" err="1" smtClean="0"/>
              <a:t>Triose</a:t>
            </a:r>
            <a:r>
              <a:rPr lang="fr-FR" dirty="0" smtClean="0"/>
              <a:t> kinase  </a:t>
            </a:r>
          </a:p>
          <a:p>
            <a:pPr>
              <a:buNone/>
            </a:pPr>
            <a:r>
              <a:rPr lang="fr-FR" dirty="0" smtClean="0"/>
              <a:t>ADP</a:t>
            </a:r>
          </a:p>
          <a:p>
            <a:r>
              <a:rPr lang="fr-FR" dirty="0" smtClean="0"/>
              <a:t>glycéraldéhyde-3-phosphate                        glycolyse</a:t>
            </a:r>
            <a:endParaRPr lang="fr-FR" dirty="0"/>
          </a:p>
        </p:txBody>
      </p:sp>
      <p:sp>
        <p:nvSpPr>
          <p:cNvPr id="4" name="Flèche droite 3"/>
          <p:cNvSpPr/>
          <p:nvPr/>
        </p:nvSpPr>
        <p:spPr>
          <a:xfrm>
            <a:off x="4189052" y="2181752"/>
            <a:ext cx="978408" cy="233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Flèche droite 4"/>
          <p:cNvSpPr/>
          <p:nvPr/>
        </p:nvSpPr>
        <p:spPr>
          <a:xfrm>
            <a:off x="6143636" y="2214554"/>
            <a:ext cx="978408" cy="23303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Flèche vers le bas 5"/>
          <p:cNvSpPr/>
          <p:nvPr/>
        </p:nvSpPr>
        <p:spPr>
          <a:xfrm>
            <a:off x="1928794" y="2428868"/>
            <a:ext cx="234857" cy="57150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" name="Flèche vers le bas 6"/>
          <p:cNvSpPr/>
          <p:nvPr/>
        </p:nvSpPr>
        <p:spPr>
          <a:xfrm>
            <a:off x="1857356" y="3428999"/>
            <a:ext cx="254779" cy="898301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8" name="Flèche courbée vers la gauche 7"/>
          <p:cNvSpPr/>
          <p:nvPr/>
        </p:nvSpPr>
        <p:spPr>
          <a:xfrm>
            <a:off x="1365161" y="3357562"/>
            <a:ext cx="492195" cy="905345"/>
          </a:xfrm>
          <a:prstGeom prst="curvedLeftArrow">
            <a:avLst>
              <a:gd name="adj1" fmla="val 9298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/>
              </a:solidFill>
            </a:endParaRPr>
          </a:p>
        </p:txBody>
      </p:sp>
      <p:sp>
        <p:nvSpPr>
          <p:cNvPr id="10" name="Flèche droite 9"/>
          <p:cNvSpPr/>
          <p:nvPr/>
        </p:nvSpPr>
        <p:spPr>
          <a:xfrm>
            <a:off x="5143504" y="4500570"/>
            <a:ext cx="135732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324</TotalTime>
  <Words>828</Words>
  <Application>Microsoft Office PowerPoint</Application>
  <PresentationFormat>Affichage à l'écran (4:3)</PresentationFormat>
  <Paragraphs>104</Paragraphs>
  <Slides>17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17</vt:i4>
      </vt:variant>
    </vt:vector>
  </HeadingPairs>
  <TitlesOfParts>
    <vt:vector size="18" baseType="lpstr">
      <vt:lpstr>Thème Office</vt:lpstr>
      <vt:lpstr>METABOLISME DES AUTRES OSES</vt:lpstr>
      <vt:lpstr>PLAN</vt:lpstr>
      <vt:lpstr>PLAN</vt:lpstr>
      <vt:lpstr>INTRODUCTION</vt:lpstr>
      <vt:lpstr>INTERET BIOMEDICAL</vt:lpstr>
      <vt:lpstr>DIGESTION DES GLUCIDES</vt:lpstr>
      <vt:lpstr>DIGESTION DES GLUCIDES</vt:lpstr>
      <vt:lpstr>METABOLISME DU FRUCTOSE</vt:lpstr>
      <vt:lpstr>METABOLISME DU FRUCTOSE</vt:lpstr>
      <vt:lpstr>METABOLISME DU FRUCTOSE</vt:lpstr>
      <vt:lpstr>METABOLISME DU FRUCTOSE</vt:lpstr>
      <vt:lpstr>METABOLISME DU GALACTOSE</vt:lpstr>
      <vt:lpstr>METABOLISME DU GALACTOSE</vt:lpstr>
      <vt:lpstr>METABOLISME DU GALACTOSE</vt:lpstr>
      <vt:lpstr>METABOLISME DU GALACTOSE</vt:lpstr>
      <vt:lpstr>METABOLISME DU GALACTOSE</vt:lpstr>
      <vt:lpstr>METABOLISME DU MANNOSE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ency-education.com</dc:creator>
  <cp:lastModifiedBy>ms</cp:lastModifiedBy>
  <cp:revision>53</cp:revision>
  <dcterms:created xsi:type="dcterms:W3CDTF">2012-02-28T09:09:46Z</dcterms:created>
  <dcterms:modified xsi:type="dcterms:W3CDTF">2012-10-22T08:47:09Z</dcterms:modified>
</cp:coreProperties>
</file>