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6" r:id="rId3"/>
    <p:sldMasterId id="2147483748" r:id="rId4"/>
    <p:sldMasterId id="2147483760" r:id="rId5"/>
    <p:sldMasterId id="2147483784" r:id="rId6"/>
  </p:sldMasterIdLst>
  <p:notesMasterIdLst>
    <p:notesMasterId r:id="rId132"/>
  </p:notesMasterIdLst>
  <p:sldIdLst>
    <p:sldId id="256" r:id="rId7"/>
    <p:sldId id="260" r:id="rId8"/>
    <p:sldId id="415" r:id="rId9"/>
    <p:sldId id="296" r:id="rId10"/>
    <p:sldId id="320" r:id="rId11"/>
    <p:sldId id="319" r:id="rId12"/>
    <p:sldId id="561" r:id="rId13"/>
    <p:sldId id="368" r:id="rId14"/>
    <p:sldId id="279" r:id="rId15"/>
    <p:sldId id="421" r:id="rId16"/>
    <p:sldId id="430" r:id="rId17"/>
    <p:sldId id="305" r:id="rId18"/>
    <p:sldId id="361" r:id="rId19"/>
    <p:sldId id="544" r:id="rId20"/>
    <p:sldId id="422" r:id="rId21"/>
    <p:sldId id="306" r:id="rId22"/>
    <p:sldId id="367" r:id="rId23"/>
    <p:sldId id="365" r:id="rId24"/>
    <p:sldId id="433" r:id="rId25"/>
    <p:sldId id="435" r:id="rId26"/>
    <p:sldId id="434" r:id="rId27"/>
    <p:sldId id="436" r:id="rId28"/>
    <p:sldId id="310" r:id="rId29"/>
    <p:sldId id="312" r:id="rId30"/>
    <p:sldId id="313" r:id="rId31"/>
    <p:sldId id="423" r:id="rId32"/>
    <p:sldId id="264" r:id="rId33"/>
    <p:sldId id="428" r:id="rId34"/>
    <p:sldId id="267" r:id="rId35"/>
    <p:sldId id="321" r:id="rId36"/>
    <p:sldId id="429" r:id="rId37"/>
    <p:sldId id="425" r:id="rId38"/>
    <p:sldId id="426" r:id="rId39"/>
    <p:sldId id="322" r:id="rId40"/>
    <p:sldId id="327" r:id="rId41"/>
    <p:sldId id="328" r:id="rId42"/>
    <p:sldId id="546" r:id="rId43"/>
    <p:sldId id="547" r:id="rId44"/>
    <p:sldId id="329" r:id="rId45"/>
    <p:sldId id="269" r:id="rId46"/>
    <p:sldId id="557" r:id="rId47"/>
    <p:sldId id="280" r:id="rId48"/>
    <p:sldId id="324" r:id="rId49"/>
    <p:sldId id="553" r:id="rId50"/>
    <p:sldId id="283" r:id="rId51"/>
    <p:sldId id="290" r:id="rId52"/>
    <p:sldId id="451" r:id="rId53"/>
    <p:sldId id="336" r:id="rId54"/>
    <p:sldId id="450" r:id="rId55"/>
    <p:sldId id="291" r:id="rId56"/>
    <p:sldId id="458" r:id="rId57"/>
    <p:sldId id="339" r:id="rId58"/>
    <p:sldId id="543" r:id="rId59"/>
    <p:sldId id="338" r:id="rId60"/>
    <p:sldId id="350" r:id="rId61"/>
    <p:sldId id="343" r:id="rId62"/>
    <p:sldId id="301" r:id="rId63"/>
    <p:sldId id="340" r:id="rId64"/>
    <p:sldId id="440" r:id="rId65"/>
    <p:sldId id="439" r:id="rId66"/>
    <p:sldId id="438" r:id="rId67"/>
    <p:sldId id="558" r:id="rId68"/>
    <p:sldId id="449" r:id="rId69"/>
    <p:sldId id="442" r:id="rId70"/>
    <p:sldId id="559" r:id="rId71"/>
    <p:sldId id="554" r:id="rId72"/>
    <p:sldId id="562" r:id="rId73"/>
    <p:sldId id="563" r:id="rId74"/>
    <p:sldId id="564" r:id="rId75"/>
    <p:sldId id="565" r:id="rId76"/>
    <p:sldId id="566" r:id="rId77"/>
    <p:sldId id="567" r:id="rId78"/>
    <p:sldId id="568" r:id="rId79"/>
    <p:sldId id="569" r:id="rId80"/>
    <p:sldId id="570" r:id="rId81"/>
    <p:sldId id="571" r:id="rId82"/>
    <p:sldId id="572" r:id="rId83"/>
    <p:sldId id="573" r:id="rId84"/>
    <p:sldId id="574" r:id="rId85"/>
    <p:sldId id="575" r:id="rId86"/>
    <p:sldId id="576" r:id="rId87"/>
    <p:sldId id="577" r:id="rId88"/>
    <p:sldId id="578" r:id="rId89"/>
    <p:sldId id="579" r:id="rId90"/>
    <p:sldId id="580" r:id="rId91"/>
    <p:sldId id="581" r:id="rId92"/>
    <p:sldId id="582" r:id="rId93"/>
    <p:sldId id="583" r:id="rId94"/>
    <p:sldId id="584" r:id="rId95"/>
    <p:sldId id="585" r:id="rId96"/>
    <p:sldId id="586" r:id="rId97"/>
    <p:sldId id="587" r:id="rId98"/>
    <p:sldId id="588" r:id="rId99"/>
    <p:sldId id="589" r:id="rId100"/>
    <p:sldId id="590" r:id="rId101"/>
    <p:sldId id="591" r:id="rId102"/>
    <p:sldId id="592" r:id="rId103"/>
    <p:sldId id="593" r:id="rId104"/>
    <p:sldId id="594" r:id="rId105"/>
    <p:sldId id="595" r:id="rId106"/>
    <p:sldId id="596" r:id="rId107"/>
    <p:sldId id="597" r:id="rId108"/>
    <p:sldId id="598" r:id="rId109"/>
    <p:sldId id="599" r:id="rId110"/>
    <p:sldId id="600" r:id="rId111"/>
    <p:sldId id="601" r:id="rId112"/>
    <p:sldId id="602" r:id="rId113"/>
    <p:sldId id="603" r:id="rId114"/>
    <p:sldId id="604" r:id="rId115"/>
    <p:sldId id="605" r:id="rId116"/>
    <p:sldId id="606" r:id="rId117"/>
    <p:sldId id="607" r:id="rId118"/>
    <p:sldId id="608" r:id="rId119"/>
    <p:sldId id="609" r:id="rId120"/>
    <p:sldId id="610" r:id="rId121"/>
    <p:sldId id="611" r:id="rId122"/>
    <p:sldId id="612" r:id="rId123"/>
    <p:sldId id="613" r:id="rId124"/>
    <p:sldId id="614" r:id="rId125"/>
    <p:sldId id="615" r:id="rId126"/>
    <p:sldId id="616" r:id="rId127"/>
    <p:sldId id="617" r:id="rId128"/>
    <p:sldId id="618" r:id="rId129"/>
    <p:sldId id="619" r:id="rId130"/>
    <p:sldId id="620" r:id="rId1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AB1796"/>
    <a:srgbClr val="FFFF99"/>
    <a:srgbClr val="FFFFCC"/>
    <a:srgbClr val="92C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3" autoAdjust="0"/>
    <p:restoredTop sz="92818" autoAdjust="0"/>
  </p:normalViewPr>
  <p:slideViewPr>
    <p:cSldViewPr>
      <p:cViewPr varScale="1">
        <p:scale>
          <a:sx n="64" d="100"/>
          <a:sy n="64" d="100"/>
        </p:scale>
        <p:origin x="16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3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presProps" Target="pres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viewProps" Target="viewProp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theme" Target="theme/theme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3662C-E7C4-4D11-A20F-700922419CC8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F3A6-C255-4208-ADD3-2EA0F459F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rion_(prot%C3%A9ine)" TargetMode="External"/><Relationship Id="rId7" Type="http://schemas.openxmlformats.org/officeDocument/2006/relationships/hyperlink" Target="https://fr.wikipedia.org/wiki/Contamination_(toxicologie)" TargetMode="External"/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Affaire_de_l'hormone_de_croissance_en_France" TargetMode="External"/><Relationship Id="rId5" Type="http://schemas.openxmlformats.org/officeDocument/2006/relationships/hyperlink" Target="https://fr.wikipedia.org/wiki/Hormones_de_croissance" TargetMode="External"/><Relationship Id="rId4" Type="http://schemas.openxmlformats.org/officeDocument/2006/relationships/hyperlink" Target="https://fr.wikipedia.org/wiki/Prot%C3%A9ine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30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>
                <a:solidFill>
                  <a:prstClr val="black"/>
                </a:solidFill>
              </a:rPr>
              <a:pPr/>
              <a:t>55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3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/>
              <a:t>La PKA phosphoryle diverses protéines incluant vraisemblablement celles qui contrôlent le nombre de canaux hydriques fonctionnels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02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22222"/>
                </a:solidFill>
                <a:effectLst/>
                <a:latin typeface="Arial"/>
              </a:rPr>
              <a:t>caractérisée par l'accumulation d'un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  <a:latin typeface="Arial"/>
                <a:hlinkClick r:id="rId3" tooltip="Prion (protéine)"/>
              </a:rPr>
              <a:t>prion</a:t>
            </a:r>
            <a:r>
              <a:rPr lang="fr-FR" b="0" i="0" dirty="0">
                <a:solidFill>
                  <a:srgbClr val="222222"/>
                </a:solidFill>
                <a:effectLst/>
                <a:latin typeface="Arial"/>
              </a:rPr>
              <a:t> (forme anormale d'une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  <a:latin typeface="Arial"/>
                <a:hlinkClick r:id="rId4" tooltip="Protéine"/>
              </a:rPr>
              <a:t>protéine</a:t>
            </a:r>
            <a:r>
              <a:rPr lang="fr-FR" b="0" i="0" dirty="0">
                <a:solidFill>
                  <a:srgbClr val="222222"/>
                </a:solidFill>
                <a:effectLst/>
                <a:latin typeface="Arial"/>
              </a:rPr>
              <a:t> qui peut transmettre la maladie) Une contamination par des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  <a:latin typeface="Arial"/>
                <a:hlinkClick r:id="rId5" tooltip="Hormones de croissance"/>
              </a:rPr>
              <a:t>hormones de croissance</a:t>
            </a:r>
            <a:r>
              <a:rPr lang="fr-FR" b="0" i="0" dirty="0">
                <a:solidFill>
                  <a:srgbClr val="222222"/>
                </a:solidFill>
                <a:effectLst/>
                <a:latin typeface="Arial"/>
              </a:rPr>
              <a:t> contaminées a eu lieu, comme dans l'</a:t>
            </a:r>
            <a:r>
              <a:rPr lang="fr-FR" b="0" i="0" u="none" strike="noStrike" dirty="0">
                <a:solidFill>
                  <a:srgbClr val="0B0080"/>
                </a:solidFill>
                <a:effectLst/>
                <a:latin typeface="Arial"/>
                <a:hlinkClick r:id="rId6" tooltip="Affaire de l'hormone de croissance en France"/>
              </a:rPr>
              <a:t>affaire de l'hormone de croissance en France</a:t>
            </a:r>
            <a:r>
              <a:rPr lang="fr-FR" b="0" i="0" dirty="0">
                <a:solidFill>
                  <a:srgbClr val="222222"/>
                </a:solidFill>
                <a:effectLst/>
                <a:latin typeface="Arial"/>
              </a:rPr>
              <a:t>, cette hormone </a:t>
            </a:r>
            <a:r>
              <a:rPr lang="fr-FR" b="0" i="0" u="none" strike="noStrike" dirty="0">
                <a:solidFill>
                  <a:srgbClr val="0B0080"/>
                </a:solidFill>
                <a:effectLst/>
                <a:latin typeface="Arial"/>
                <a:hlinkClick r:id="rId7" tooltip="Contamination (toxicologie)"/>
              </a:rPr>
              <a:t>contaminée</a:t>
            </a:r>
            <a:r>
              <a:rPr lang="fr-FR" b="0" i="0" dirty="0">
                <a:solidFill>
                  <a:srgbClr val="222222"/>
                </a:solidFill>
                <a:effectLst/>
                <a:latin typeface="Arial"/>
              </a:rPr>
              <a:t> qui a fait 120 morts à partir de 1980,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9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056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+mn-lt"/>
                <a:ea typeface="Calibri"/>
                <a:cs typeface="Times New Roman"/>
              </a:rPr>
              <a:t>RCTK un récepteur membranaire </a:t>
            </a:r>
            <a:r>
              <a:rPr lang="fr-FR" sz="1200" dirty="0" err="1">
                <a:effectLst/>
                <a:latin typeface="+mn-lt"/>
                <a:ea typeface="Calibri"/>
                <a:cs typeface="Times New Roman"/>
              </a:rPr>
              <a:t>monomére</a:t>
            </a:r>
            <a:r>
              <a:rPr lang="fr-FR" sz="1200" dirty="0">
                <a:effectLst/>
                <a:latin typeface="+mn-lt"/>
                <a:ea typeface="Calibri"/>
                <a:cs typeface="Times New Roman"/>
              </a:rPr>
              <a:t>, ceci conduit à une </a:t>
            </a:r>
            <a:r>
              <a:rPr lang="fr-FR" sz="1200" dirty="0" err="1">
                <a:effectLst/>
                <a:latin typeface="+mn-lt"/>
                <a:ea typeface="Calibri"/>
                <a:cs typeface="Times New Roman"/>
              </a:rPr>
              <a:t>dimérisation</a:t>
            </a:r>
            <a:r>
              <a:rPr lang="fr-FR" sz="1200" dirty="0">
                <a:effectLst/>
                <a:latin typeface="+mn-lt"/>
                <a:ea typeface="Calibri"/>
                <a:cs typeface="Times New Roman"/>
              </a:rPr>
              <a:t> du récepteur et au rapprochement de deux protéines </a:t>
            </a:r>
            <a:r>
              <a:rPr lang="fr-FR" sz="1200" dirty="0" err="1">
                <a:effectLst/>
                <a:latin typeface="+mn-lt"/>
                <a:ea typeface="Calibri"/>
                <a:cs typeface="Times New Roman"/>
              </a:rPr>
              <a:t>JaK</a:t>
            </a:r>
            <a:r>
              <a:rPr lang="fr-FR" sz="1200" dirty="0">
                <a:effectLst/>
                <a:latin typeface="+mn-lt"/>
                <a:ea typeface="Calibri"/>
                <a:cs typeface="Times New Roman"/>
              </a:rPr>
              <a:t> 2cytoplasmiques de type tyrosine-kinase qui s'activent alors mutuellement. Ces protéines phosphorylent d'autres cibles intracellulaires, dont des facteurs de transcription STAT 5 qui agissent sur l'expression des gènes de la cellule (exemple l’expression du gène codant pour la protéine IGF1).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210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AE62BB5B-2578-4E39-A841-B61C10427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2AAC3FB0-17E3-44D2-8C06-152A3583A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12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4EF1CAAB-8F18-444F-8C24-BE087D3B2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68E11BF1-6AF3-433B-84ED-DA1BA4C9D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370CE8F5-8C74-42BB-9766-29389DE48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6A5673A8-4902-495E-8921-8A167AA38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04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FF29B3B5-FACF-4BD1-8628-F062964D1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173CDC8-F02B-45E9-963C-E448D9109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3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9E96F0E0-4DAD-4EE2-BC86-0981588DB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216994CC-41ED-4EF3-9C68-CA4421331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5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3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A15900AA-E441-4A6F-869E-A1B56ADD1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65621DB9-9AEF-4AA8-9779-4A853C988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25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915CE9B3-293A-4396-ADF4-9A4F34C65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00007170-C463-47E8-80DA-BDF8A7CC4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24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915CE9B3-293A-4396-ADF4-9A4F34C65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00007170-C463-47E8-80DA-BDF8A7CC4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3E05CBA-B652-46DA-A93A-A4A16AAFE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78DA9C8-6C2C-48A3-96E1-74AE69CBF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3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C2D8DC0F-CDFF-49C9-AD80-A9AF77B5A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C76E41F5-DCE3-4CFD-B57C-A484B58AD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98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6EEA69BD-1DAC-4549-9275-545CC0488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CCB5EA94-48FC-4A1D-8694-F6022FA1F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91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84835-8275-41B2-862A-087A2EA8B6B7}" type="slidenum">
              <a:rPr lang="fr-FR" smtClean="0"/>
              <a:t>114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487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E801638E-D8AA-4FA7-AEE6-EEC01907E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BE632B90-8341-4C73-8314-017CAB25B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63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F2138B69-8785-4A32-90A3-8D6B357A02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DD281CF-E6A7-4B51-BFEE-C3182918C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05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4C4B28C0-5337-43C8-AAEA-CE00AF74F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CF0A4DF7-3DA3-4096-9E48-A4E2F5555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3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B48FFF6F-F6FE-4A6A-B4B1-3229C1864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24D4C18B-5A3A-4F0A-8D29-AA522D883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94A3FF9C-ED3B-4F11-8A8A-86335CAD2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8A03655-F459-4003-A097-5C7567216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06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78FA4940-84FF-4AED-8562-8D1F19359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C92C1AA6-A9D5-4ACE-B9BF-34CBAACC1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35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1C94F76A-BD08-4B0A-8F47-6078E02D0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DA40D18C-6037-4C52-A910-6A050CFC8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4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4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56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F3A6-C255-4208-ADD3-2EA0F459FAB2}" type="slidenum">
              <a:rPr lang="fr-FR" smtClean="0">
                <a:solidFill>
                  <a:prstClr val="black"/>
                </a:solidFill>
              </a:rPr>
              <a:pPr/>
              <a:t>51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492-5C5A-4262-9C01-200C4B21FDC4}" type="datetime1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49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723-A4B0-4F5A-9258-A8B8DF9DC329}" type="datetime1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0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2474-C46B-4477-8CA2-20CF1703BDA9}" type="datetime1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32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11E8-B182-481D-98E7-EFA55F3BA03D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A0DF-A71D-4E0D-BB5E-8929407C59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150C-4997-48CC-9B23-F62CD61107E3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38E8-F815-448D-A9DA-3B557B997E1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0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E12C-E06A-468C-AAF6-5F43B69A543B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5CFE-F4DF-4CF1-A487-1F19297353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7277-01AA-4C46-9589-E70C1BD5B65A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74A2-4D4A-470A-916C-F2257EBE247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4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8D88-40D9-4670-B0EE-37BA170AB556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F4D3-1BFA-4B95-A7FF-D13D212DA00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7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DD1A-C220-435B-9CFC-C7463ED74CD5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F032-BD5C-42D6-B5A9-68E1C7AB71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0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6DEC-1920-476F-B30F-AE215EEED9C9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777C-E3CB-4147-92F8-78BCE64F812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B633-C05C-403C-8EC3-40B6AA04D5AB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7840B-7345-468C-B131-A7A6404606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1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7A0-F382-427D-B66B-C835E4BD06F1}" type="datetime1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54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9BC32-C410-45D9-9EB9-FA5FBF56CE6E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7555-56C6-4A4D-8885-F1367E3151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7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FE93-D11D-4FA7-BDC4-E51CC09CC7CE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87C9-9C03-48E6-973D-215EEFFE171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48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78C4-E141-4236-A199-5DA7EAFFB4D3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B9847-0863-4334-85C9-4A060B7DEF6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71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DEB0-ED92-463F-941D-E03CE674A76E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D2BC-5255-47D1-9259-8EE58DB1CC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2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0386-8371-48DC-86CD-59A04617F673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2834-218E-4F24-8F37-24EB22F02D1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2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0DE6-4907-4ED1-9AE7-6EDAC01F6D87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1192-9FD2-41EA-A8A8-9564DC04545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72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9DD9-E4D0-4B26-9CE9-EDC3BDB20B74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76A0-3FAB-430D-98E8-5CB5B3010CD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3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6543-327E-4F10-9861-89DCFE8C71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7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F48-EBB5-4210-870F-13126927AA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B794-62E5-4DA8-AD04-59216FA9F1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45F-B224-409B-8A76-255680CE507C}" type="datetime1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69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AA56-5523-4C55-B1C7-C5468862E7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7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63DB-6846-4557-B569-2091E4C5060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3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02B7-8AF8-40C8-A36B-5EF6BAB888F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9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78F-5EE5-4038-B0E5-AC205570E5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7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3AC3-A42C-4072-9AF7-7B3ACCB8E54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5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B1F3-BD8B-46E3-880B-3577D38BBF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71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9A3-D66F-4441-8EF6-7DE8E36604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88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C49-9358-4978-B648-D2F0991F66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33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17C14F-29B4-4087-B717-FBEF7FB5656C}" type="datetime1">
              <a:rPr lang="fr-FR" smtClean="0"/>
              <a:t>09/09/2022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2B7BA5-5742-4F9F-BB1D-3DAFB2DD3F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932-518F-4E4B-A88F-0576BE3F0C57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3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A1F-A16F-4EAD-92F0-78D2871D7479}" type="datetime1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38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C86F-4C87-4502-941B-423B3BA68140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5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9164-78AA-4C89-9CD9-205F854E599F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687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4429-60FF-4EB9-8214-0125DC4CA390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9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6BE7-DFE2-439E-8317-C55D5FAA0977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139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F470-D141-45DA-A6D4-66A0CDAF3336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80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AD8D1EF-260A-47FF-AB65-11CF620B4BA9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24DC19-AC05-4134-B896-49C0C9F3CBC7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74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6BC-884E-4A6F-B12F-09DDE4BDF9D6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75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D0F2-FC41-4261-B600-3B94F17AF9FD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61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A93A5-BD41-4731-B15E-F286775F6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2EE41-7E48-4E32-8A07-7576BA4F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Griene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A293A-1765-4C8E-8772-688420C4C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1DFFA-6932-4047-8113-30D2F7A192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007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3FFC-6995-4C2A-8204-C086A1FFC2F9}" type="datetime1">
              <a:rPr lang="fr-FR" smtClean="0"/>
              <a:t>09/09/2022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95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989F-4583-48FF-8965-D0376957A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E135-6288-4ACC-A26C-97B5AFB6B9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9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41E-E5AA-4F4B-9059-234FC8E030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00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16-B7B9-4676-B6A5-07EFC1DD4F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51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910B-3458-46C6-BB30-50693A125B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00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9AE8-3065-4058-9B64-C85DCFE721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0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73FE-039E-4D41-AF27-93F5BF539D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6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E050-9A30-4218-A1CC-DC21DAD59E4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10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C2D4-0A5E-4EE7-BD35-7F6208C7659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23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C9EE-C2CF-4E44-AEC7-D32A71D8D0C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B44B-F59E-4AAA-AA16-81B7AF1D2D82}" type="datetime1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70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2583-BC1C-4BF2-956D-9B101C6C6B9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8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7724D2-8C4B-4EB1-B8B3-2193FC5DD1CA}" type="datetime1">
              <a:rPr lang="fr-FR" smtClean="0"/>
              <a:t>09/09/2022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2B7BA5-5742-4F9F-BB1D-3DAFB2DD3F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448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3F09-A919-4861-A98E-BF0CB68DF843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0349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71A9-5940-414F-AA68-4566E2770967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88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ECA5-A630-4395-9AA7-59556057BF34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9757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EB4D-9C28-4AD7-9189-08DDACC1C878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A32E-9E94-470F-8F3C-DB965F751D1B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318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F1B-B7E0-4631-8A12-66255B8DEB07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64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F242F17-985E-479E-B9E5-EF9A79D82F2A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7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AAEF73-90ED-4CF7-A9DD-B15683B404F2}" type="datetime1">
              <a:rPr lang="fr-FR" smtClean="0">
                <a:solidFill>
                  <a:prstClr val="white"/>
                </a:solidFill>
              </a:rPr>
              <a:t>09/09/2022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2B7BA5-5742-4F9F-BB1D-3DAFB2DD3F3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7D8E-CAC5-42F4-B185-448A513B5987}" type="datetime1">
              <a:rPr lang="fr-FR" smtClean="0"/>
              <a:t>09/09/2022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034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2F7D-F36B-4F41-A185-B5333CECFF76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6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5418-6E7E-4B20-8A9D-0C44B11C812A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3D26-742D-407A-9DEB-5B7FAAD0B3B2}" type="datetime1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1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A0DC-2051-455B-95AD-C452FAED762A}" type="datetime1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6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31DD-7926-43D2-9706-6646E07BBF93}" type="datetime1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AB59-841C-4851-8113-A6EF67D0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F328D-C844-4398-8E80-9852AE17E5F6}" type="datetime1">
              <a:rPr lang="fr-FR" smtClean="0">
                <a:solidFill>
                  <a:srgbClr val="000000"/>
                </a:solidFill>
              </a:rPr>
              <a:t>09/09/2022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C3F7E-E834-4B0B-BC8B-72E213DC39B8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7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ACBA-8F8D-4EA3-A4CF-0B8DA784EA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DCE666-D991-43D1-A8BA-CF164DF7B4A5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96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6065-7CB4-4E53-949F-A8BE38D1AB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2F06F-DDF0-4062-8FC3-DE033C89801A}" type="datetime1">
              <a:rPr lang="fr-FR" smtClean="0">
                <a:solidFill>
                  <a:prstClr val="black"/>
                </a:solidFill>
              </a:rPr>
              <a:t>09/09/2022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3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5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5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3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LES HORMONES HYPOTHALAMO-HYPOPHYSAIRES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(3 Séances)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752600"/>
          </a:xfrm>
        </p:spPr>
        <p:txBody>
          <a:bodyPr/>
          <a:lstStyle/>
          <a:p>
            <a:endParaRPr lang="fr-FR" dirty="0"/>
          </a:p>
          <a:p>
            <a:pPr algn="r"/>
            <a:r>
              <a:rPr lang="fr-FR" sz="1800" dirty="0">
                <a:solidFill>
                  <a:srgbClr val="0070C0"/>
                </a:solidFill>
              </a:rPr>
              <a:t>Année universitaire 2021/2022</a:t>
            </a:r>
          </a:p>
          <a:p>
            <a:pPr algn="r"/>
            <a:r>
              <a:rPr lang="fr-FR" sz="1800" dirty="0">
                <a:solidFill>
                  <a:srgbClr val="0070C0"/>
                </a:solidFill>
              </a:rPr>
              <a:t>                                           Présenté par Dr </a:t>
            </a:r>
            <a:r>
              <a:rPr lang="fr-FR" sz="1800" dirty="0" err="1">
                <a:solidFill>
                  <a:srgbClr val="0070C0"/>
                </a:solidFill>
              </a:rPr>
              <a:t>E.Feraga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pc\Documents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0356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7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200" b="1" dirty="0">
                <a:solidFill>
                  <a:srgbClr val="FF0000"/>
                </a:solidFill>
              </a:rPr>
              <a:t>II.ORGANISATION DE L’AXE HYPOTHALAMO-HYPOPHYSAIRE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93307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L’HYPOTHALAMUS.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L’EMINENCE MEDIANE.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LA TIGE PITUITAIRE.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L’HYPOPHYSE.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006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>
            <a:extLst>
              <a:ext uri="{FF2B5EF4-FFF2-40B4-BE49-F238E27FC236}">
                <a16:creationId xmlns:a16="http://schemas.microsoft.com/office/drawing/2014/main" id="{A210BC15-6DA4-41B8-9535-9F2EF6396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Axe de la croissance </a:t>
            </a:r>
          </a:p>
        </p:txBody>
      </p:sp>
      <p:sp>
        <p:nvSpPr>
          <p:cNvPr id="91139" name="Rectangle 5">
            <a:extLst>
              <a:ext uri="{FF2B5EF4-FFF2-40B4-BE49-F238E27FC236}">
                <a16:creationId xmlns:a16="http://schemas.microsoft.com/office/drawing/2014/main" id="{C0276A23-69E2-4132-9CA8-912BFB809D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15816" y="1124992"/>
            <a:ext cx="3600524" cy="67667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fr-FR" altLang="fr-F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Régulation</a:t>
            </a:r>
          </a:p>
          <a:p>
            <a:pPr algn="ctr" eaLnBrk="1" hangingPunct="1">
              <a:buFontTx/>
              <a:buNone/>
            </a:pPr>
            <a:endParaRPr lang="fr-FR" alt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C0274-7C12-4009-ACB5-F9E3DBC43379}"/>
              </a:ext>
            </a:extLst>
          </p:cNvPr>
          <p:cNvSpPr/>
          <p:nvPr/>
        </p:nvSpPr>
        <p:spPr>
          <a:xfrm>
            <a:off x="294432" y="2060848"/>
            <a:ext cx="4277568" cy="4522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kern="0" dirty="0">
                <a:solidFill>
                  <a:schemeClr val="tx1"/>
                </a:solidFill>
                <a:latin typeface="Comic Sans MS" panose="030F0702030302020204" pitchFamily="66" charset="0"/>
              </a:rPr>
              <a:t>Effecteurs (+) GH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1400" kern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Cortisol aigue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Sommeil profond (phases 3 et 4)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Hypoglycémie, jeûne, insuline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Exercice physique, le stress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 (arginine, ornithine) →repas riche en protéines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Stéroïdes sexuels : œstradiol, testostérones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r-FR" sz="16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thyroïdiennes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68ECB-A846-4821-B871-A98D0A712074}"/>
              </a:ext>
            </a:extLst>
          </p:cNvPr>
          <p:cNvSpPr/>
          <p:nvPr/>
        </p:nvSpPr>
        <p:spPr>
          <a:xfrm>
            <a:off x="4729174" y="2007915"/>
            <a:ext cx="4277568" cy="4522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Effecteurs (-) GH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Glucocorticoïdes chroniques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Sommeil paradoxal (REM)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Hyperglycémie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Obésité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Acides gras libres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Hypothyroïdie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>
            <a:extLst>
              <a:ext uri="{FF2B5EF4-FFF2-40B4-BE49-F238E27FC236}">
                <a16:creationId xmlns:a16="http://schemas.microsoft.com/office/drawing/2014/main" id="{3245820A-B43E-4C0B-8F5E-E5270AE7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SS 14 et Tractus Digestif</a:t>
            </a:r>
          </a:p>
        </p:txBody>
      </p:sp>
      <p:sp>
        <p:nvSpPr>
          <p:cNvPr id="97283" name="Rectangle 5">
            <a:extLst>
              <a:ext uri="{FF2B5EF4-FFF2-40B4-BE49-F238E27FC236}">
                <a16:creationId xmlns:a16="http://schemas.microsoft.com/office/drawing/2014/main" id="{9DFACA77-477F-4B3B-A360-176D94887F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714500"/>
            <a:ext cx="4038600" cy="33845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>
                <a:solidFill>
                  <a:srgbClr val="FFFF00"/>
                </a:solidFill>
                <a:latin typeface="Comic Sans MS" panose="030F0702030302020204" pitchFamily="66" charset="0"/>
              </a:rPr>
              <a:t>Estomac</a:t>
            </a:r>
          </a:p>
          <a:p>
            <a:pPr algn="ctr" eaLnBrk="1" hangingPunct="1">
              <a:buFontTx/>
              <a:buNone/>
            </a:pPr>
            <a:endParaRPr lang="fr-FR" altLang="fr-FR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84" name="Rectangle 6">
            <a:extLst>
              <a:ext uri="{FF2B5EF4-FFF2-40B4-BE49-F238E27FC236}">
                <a16:creationId xmlns:a16="http://schemas.microsoft.com/office/drawing/2014/main" id="{B756487D-8F5F-496D-A044-18F5FC3A5D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4038600" cy="49688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>
                <a:solidFill>
                  <a:srgbClr val="FFFF00"/>
                </a:solidFill>
                <a:latin typeface="Comic Sans MS" panose="030F0702030302020204" pitchFamily="66" charset="0"/>
              </a:rPr>
              <a:t>Pancréas</a:t>
            </a:r>
          </a:p>
          <a:p>
            <a:pPr algn="ctr" eaLnBrk="1" hangingPunct="1">
              <a:buFontTx/>
              <a:buNone/>
            </a:pPr>
            <a:endParaRPr lang="fr-FR" altLang="fr-FR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087" name="Oval 7">
            <a:extLst>
              <a:ext uri="{FF2B5EF4-FFF2-40B4-BE49-F238E27FC236}">
                <a16:creationId xmlns:a16="http://schemas.microsoft.com/office/drawing/2014/main" id="{C6C43CF2-2FDD-4F97-ADBD-1D0286310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52738"/>
            <a:ext cx="3529012" cy="23050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97286" name="Oval 8">
            <a:extLst>
              <a:ext uri="{FF2B5EF4-FFF2-40B4-BE49-F238E27FC236}">
                <a16:creationId xmlns:a16="http://schemas.microsoft.com/office/drawing/2014/main" id="{739723C2-2EAB-48AD-8B1E-3334E7981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997200"/>
            <a:ext cx="576263" cy="576263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100000">
                <a:srgbClr val="22390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7" name="Oval 9">
            <a:extLst>
              <a:ext uri="{FF2B5EF4-FFF2-40B4-BE49-F238E27FC236}">
                <a16:creationId xmlns:a16="http://schemas.microsoft.com/office/drawing/2014/main" id="{F1B0E652-FCA6-4E79-9FFB-D55CE175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437063"/>
            <a:ext cx="576263" cy="5762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414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090" name="Oval 10">
            <a:extLst>
              <a:ext uri="{FF2B5EF4-FFF2-40B4-BE49-F238E27FC236}">
                <a16:creationId xmlns:a16="http://schemas.microsoft.com/office/drawing/2014/main" id="{AD7B5313-A3FB-448B-B740-C8C370DA3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565400"/>
            <a:ext cx="3455988" cy="32400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254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97289" name="Oval 11">
            <a:extLst>
              <a:ext uri="{FF2B5EF4-FFF2-40B4-BE49-F238E27FC236}">
                <a16:creationId xmlns:a16="http://schemas.microsoft.com/office/drawing/2014/main" id="{477DD18A-78F2-4BFA-9DA8-FD54A758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708275"/>
            <a:ext cx="863600" cy="865188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310A1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0" name="Oval 12">
            <a:extLst>
              <a:ext uri="{FF2B5EF4-FFF2-40B4-BE49-F238E27FC236}">
                <a16:creationId xmlns:a16="http://schemas.microsoft.com/office/drawing/2014/main" id="{5A234EBD-03AF-48CD-B7E4-7AEEC3A52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221163"/>
            <a:ext cx="863600" cy="863600"/>
          </a:xfrm>
          <a:prstGeom prst="ellipse">
            <a:avLst/>
          </a:prstGeom>
          <a:gradFill rotWithShape="1">
            <a:gsLst>
              <a:gs pos="0">
                <a:srgbClr val="004141"/>
              </a:gs>
              <a:gs pos="50000">
                <a:srgbClr val="00FFFF"/>
              </a:gs>
              <a:gs pos="100000">
                <a:srgbClr val="00414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1" name="Oval 13">
            <a:extLst>
              <a:ext uri="{FF2B5EF4-FFF2-40B4-BE49-F238E27FC236}">
                <a16:creationId xmlns:a16="http://schemas.microsoft.com/office/drawing/2014/main" id="{FAF7EE24-674D-4B3C-9EA2-12F60A42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221163"/>
            <a:ext cx="863600" cy="863600"/>
          </a:xfrm>
          <a:prstGeom prst="ellipse">
            <a:avLst/>
          </a:prstGeom>
          <a:gradFill rotWithShape="1">
            <a:gsLst>
              <a:gs pos="0">
                <a:srgbClr val="102810"/>
              </a:gs>
              <a:gs pos="50000">
                <a:srgbClr val="66FF66"/>
              </a:gs>
              <a:gs pos="100000">
                <a:srgbClr val="10281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2" name="Text Box 14">
            <a:extLst>
              <a:ext uri="{FF2B5EF4-FFF2-40B4-BE49-F238E27FC236}">
                <a16:creationId xmlns:a16="http://schemas.microsoft.com/office/drawing/2014/main" id="{4E502E0D-B2AE-40F0-92C2-81B47E01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8527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7293" name="Text Box 15">
            <a:extLst>
              <a:ext uri="{FF2B5EF4-FFF2-40B4-BE49-F238E27FC236}">
                <a16:creationId xmlns:a16="http://schemas.microsoft.com/office/drawing/2014/main" id="{34924666-F17C-4885-89DC-2B30C4F3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3656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7294" name="Text Box 16">
            <a:extLst>
              <a:ext uri="{FF2B5EF4-FFF2-40B4-BE49-F238E27FC236}">
                <a16:creationId xmlns:a16="http://schemas.microsoft.com/office/drawing/2014/main" id="{C42F66F4-1549-4FE1-B810-FC6A9C34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437063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97298" name="AutoShape 30">
            <a:extLst>
              <a:ext uri="{FF2B5EF4-FFF2-40B4-BE49-F238E27FC236}">
                <a16:creationId xmlns:a16="http://schemas.microsoft.com/office/drawing/2014/main" id="{2A0217BD-D459-44B7-A119-C1056BC1D95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696077" y="3536951"/>
            <a:ext cx="774700" cy="847725"/>
          </a:xfrm>
          <a:prstGeom prst="curvedConnector3">
            <a:avLst>
              <a:gd name="adj1" fmla="val 86472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0" name="AutoShape 32">
            <a:extLst>
              <a:ext uri="{FF2B5EF4-FFF2-40B4-BE49-F238E27FC236}">
                <a16:creationId xmlns:a16="http://schemas.microsoft.com/office/drawing/2014/main" id="{2248FAF2-98A9-4034-8E76-9118BF66389B}"/>
              </a:ext>
            </a:extLst>
          </p:cNvPr>
          <p:cNvCxnSpPr>
            <a:cxnSpLocks noChangeShapeType="1"/>
            <a:stCxn id="97290" idx="6"/>
            <a:endCxn id="97294" idx="0"/>
          </p:cNvCxnSpPr>
          <p:nvPr/>
        </p:nvCxnSpPr>
        <p:spPr bwMode="auto">
          <a:xfrm flipV="1">
            <a:off x="6227763" y="4437063"/>
            <a:ext cx="1584325" cy="215900"/>
          </a:xfrm>
          <a:prstGeom prst="curvedConnector4">
            <a:avLst>
              <a:gd name="adj1" fmla="val 38579"/>
              <a:gd name="adj2" fmla="val 86028"/>
            </a:avLst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01" name="Text Box 34">
            <a:extLst>
              <a:ext uri="{FF2B5EF4-FFF2-40B4-BE49-F238E27FC236}">
                <a16:creationId xmlns:a16="http://schemas.microsoft.com/office/drawing/2014/main" id="{0106905B-91A9-4412-9009-FA04ADF2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686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</a:t>
            </a:r>
          </a:p>
        </p:txBody>
      </p:sp>
      <p:sp>
        <p:nvSpPr>
          <p:cNvPr id="97302" name="Text Box 35">
            <a:extLst>
              <a:ext uri="{FF2B5EF4-FFF2-40B4-BE49-F238E27FC236}">
                <a16:creationId xmlns:a16="http://schemas.microsoft.com/office/drawing/2014/main" id="{0B3E487E-60B2-4FB1-8E81-6931D4E1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5815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97303" name="AutoShape 37">
            <a:extLst>
              <a:ext uri="{FF2B5EF4-FFF2-40B4-BE49-F238E27FC236}">
                <a16:creationId xmlns:a16="http://schemas.microsoft.com/office/drawing/2014/main" id="{B559C52F-6B7E-4055-B7C9-4C04B060066D}"/>
              </a:ext>
            </a:extLst>
          </p:cNvPr>
          <p:cNvCxnSpPr>
            <a:cxnSpLocks noChangeShapeType="1"/>
            <a:stCxn id="97302" idx="3"/>
            <a:endCxn id="97301" idx="3"/>
          </p:cNvCxnSpPr>
          <p:nvPr/>
        </p:nvCxnSpPr>
        <p:spPr bwMode="auto">
          <a:xfrm flipV="1">
            <a:off x="2628900" y="3252788"/>
            <a:ext cx="1588" cy="1512887"/>
          </a:xfrm>
          <a:prstGeom prst="curvedConnector3">
            <a:avLst>
              <a:gd name="adj1" fmla="val 56500014"/>
            </a:avLst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4" name="AutoShape 39">
            <a:extLst>
              <a:ext uri="{FF2B5EF4-FFF2-40B4-BE49-F238E27FC236}">
                <a16:creationId xmlns:a16="http://schemas.microsoft.com/office/drawing/2014/main" id="{EFF04A42-EFE4-48E8-9AEC-A3F0340FAECB}"/>
              </a:ext>
            </a:extLst>
          </p:cNvPr>
          <p:cNvCxnSpPr>
            <a:cxnSpLocks noChangeShapeType="1"/>
            <a:stCxn id="97286" idx="2"/>
            <a:endCxn id="97287" idx="2"/>
          </p:cNvCxnSpPr>
          <p:nvPr/>
        </p:nvCxnSpPr>
        <p:spPr bwMode="auto">
          <a:xfrm rot="10800000" flipH="1" flipV="1">
            <a:off x="2051050" y="3286125"/>
            <a:ext cx="1588" cy="1439863"/>
          </a:xfrm>
          <a:prstGeom prst="curvedConnector3">
            <a:avLst>
              <a:gd name="adj1" fmla="val -54600014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05" name="Text Box 40">
            <a:extLst>
              <a:ext uri="{FF2B5EF4-FFF2-40B4-BE49-F238E27FC236}">
                <a16:creationId xmlns:a16="http://schemas.microsoft.com/office/drawing/2014/main" id="{2136A09E-4991-4696-B38A-0B54F350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288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7306" name="Text Box 41">
            <a:extLst>
              <a:ext uri="{FF2B5EF4-FFF2-40B4-BE49-F238E27FC236}">
                <a16:creationId xmlns:a16="http://schemas.microsoft.com/office/drawing/2014/main" id="{46018856-9FFD-4208-B2C9-41653B92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7308" name="Text Box 44">
            <a:extLst>
              <a:ext uri="{FF2B5EF4-FFF2-40B4-BE49-F238E27FC236}">
                <a16:creationId xmlns:a16="http://schemas.microsoft.com/office/drawing/2014/main" id="{2EEB433C-3E0C-4514-B5B5-CC2EB350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500688"/>
            <a:ext cx="4032250" cy="12017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Intestin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SS 14 inhibe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CCK, VIP, Sécrétine…</a:t>
            </a:r>
          </a:p>
        </p:txBody>
      </p:sp>
      <p:sp>
        <p:nvSpPr>
          <p:cNvPr id="97309" name="Text Box 45">
            <a:extLst>
              <a:ext uri="{FF2B5EF4-FFF2-40B4-BE49-F238E27FC236}">
                <a16:creationId xmlns:a16="http://schemas.microsoft.com/office/drawing/2014/main" id="{A925838F-103C-40DC-97F9-8FE459E8D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949950"/>
            <a:ext cx="3240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Cellules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b,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des îlots de Langerhans</a:t>
            </a:r>
          </a:p>
        </p:txBody>
      </p:sp>
      <p:sp>
        <p:nvSpPr>
          <p:cNvPr id="97310" name="Text Box 46">
            <a:extLst>
              <a:ext uri="{FF2B5EF4-FFF2-40B4-BE49-F238E27FC236}">
                <a16:creationId xmlns:a16="http://schemas.microsoft.com/office/drawing/2014/main" id="{5AED3569-43E7-4CC7-967E-85022923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868863"/>
            <a:ext cx="93662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SS 14</a:t>
            </a:r>
          </a:p>
        </p:txBody>
      </p:sp>
      <p:sp>
        <p:nvSpPr>
          <p:cNvPr id="97311" name="Text Box 47">
            <a:extLst>
              <a:ext uri="{FF2B5EF4-FFF2-40B4-BE49-F238E27FC236}">
                <a16:creationId xmlns:a16="http://schemas.microsoft.com/office/drawing/2014/main" id="{7FF24A92-0ADA-43CA-AA16-91AF2438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08275"/>
            <a:ext cx="1223962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Gastrine</a:t>
            </a:r>
          </a:p>
        </p:txBody>
      </p:sp>
      <p:sp>
        <p:nvSpPr>
          <p:cNvPr id="97312" name="Text Box 48">
            <a:extLst>
              <a:ext uri="{FF2B5EF4-FFF2-40B4-BE49-F238E27FC236}">
                <a16:creationId xmlns:a16="http://schemas.microsoft.com/office/drawing/2014/main" id="{AA19B9C2-28D6-4E04-9CCD-2B33FEC3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349500"/>
            <a:ext cx="1152525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Glucagon</a:t>
            </a:r>
          </a:p>
        </p:txBody>
      </p:sp>
      <p:sp>
        <p:nvSpPr>
          <p:cNvPr id="97313" name="Text Box 49">
            <a:extLst>
              <a:ext uri="{FF2B5EF4-FFF2-40B4-BE49-F238E27FC236}">
                <a16:creationId xmlns:a16="http://schemas.microsoft.com/office/drawing/2014/main" id="{368ECFC1-EEEE-414D-BBEF-7FB4E2AEC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941888"/>
            <a:ext cx="93662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SS 14</a:t>
            </a:r>
          </a:p>
        </p:txBody>
      </p:sp>
      <p:sp>
        <p:nvSpPr>
          <p:cNvPr id="97314" name="Text Box 50">
            <a:extLst>
              <a:ext uri="{FF2B5EF4-FFF2-40B4-BE49-F238E27FC236}">
                <a16:creationId xmlns:a16="http://schemas.microsoft.com/office/drawing/2014/main" id="{477964A5-DBDC-4B5B-8D97-43FFEC59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868863"/>
            <a:ext cx="1081087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Insuline</a:t>
            </a:r>
          </a:p>
        </p:txBody>
      </p:sp>
      <p:sp>
        <p:nvSpPr>
          <p:cNvPr id="97316" name="Text Box 52">
            <a:extLst>
              <a:ext uri="{FF2B5EF4-FFF2-40B4-BE49-F238E27FC236}">
                <a16:creationId xmlns:a16="http://schemas.microsoft.com/office/drawing/2014/main" id="{40090BF8-7E79-4C5A-AB9C-0437CEAD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644900"/>
            <a:ext cx="360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7318" name="Text Box 54">
            <a:extLst>
              <a:ext uri="{FF2B5EF4-FFF2-40B4-BE49-F238E27FC236}">
                <a16:creationId xmlns:a16="http://schemas.microsoft.com/office/drawing/2014/main" id="{4A2F5441-0A64-4BC8-BE0E-77BA14F9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221163"/>
            <a:ext cx="28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9418A1-CBDF-400D-A9C4-5CDEDB4990F2}"/>
              </a:ext>
            </a:extLst>
          </p:cNvPr>
          <p:cNvSpPr/>
          <p:nvPr/>
        </p:nvSpPr>
        <p:spPr>
          <a:xfrm>
            <a:off x="357188" y="1412776"/>
            <a:ext cx="4086226" cy="52896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90" grpId="0" animBg="1"/>
      <p:bldP spid="97291" grpId="0" animBg="1"/>
      <p:bldP spid="97292" grpId="0"/>
      <p:bldP spid="97293" grpId="0"/>
      <p:bldP spid="97294" grpId="0"/>
      <p:bldP spid="97312" grpId="0" animBg="1"/>
      <p:bldP spid="97313" grpId="0" animBg="1"/>
      <p:bldP spid="97314" grpId="0" animBg="1"/>
      <p:bldP spid="97316" grpId="0"/>
      <p:bldP spid="9731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617" y="1907469"/>
            <a:ext cx="8229600" cy="5376672"/>
          </a:xfrm>
        </p:spPr>
        <p:txBody>
          <a:bodyPr>
            <a:normAutofit/>
          </a:bodyPr>
          <a:lstStyle/>
          <a:p>
            <a:pPr marL="950976" lvl="2" indent="-4572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Hypersécrétion de GH </a:t>
            </a:r>
          </a:p>
          <a:p>
            <a:pPr marL="1264158" lvl="3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Gigantisme chez l'enfant </a:t>
            </a:r>
          </a:p>
          <a:p>
            <a:pPr marL="1264158" lvl="3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Acromégalie chez l’adulte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0976" lvl="2" indent="-4572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Hyposécrétion ou déficit en GH : nanisme chez l’enfant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2664296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57BEC7-1E51-4078-AC11-61BDED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400"/>
              </a:spcBef>
            </a:pPr>
            <a:r>
              <a:rPr lang="fr-FR" sz="2600" dirty="0">
                <a:solidFill>
                  <a:srgbClr val="FF0000"/>
                </a:solidFill>
                <a:effectLst/>
                <a:ea typeface="+mn-ea"/>
                <a:cs typeface="+mn-cs"/>
              </a:rPr>
              <a:t/>
            </a:r>
            <a:br>
              <a:rPr lang="fr-FR" sz="2600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fr-FR" sz="3100" dirty="0">
                <a:solidFill>
                  <a:srgbClr val="FF0000"/>
                </a:solidFill>
                <a:effectLst/>
                <a:ea typeface="+mn-ea"/>
                <a:cs typeface="+mn-cs"/>
              </a:rPr>
              <a:t/>
            </a:r>
            <a:br>
              <a:rPr lang="fr-FR" sz="3100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fr-FR" sz="3100" dirty="0">
                <a:solidFill>
                  <a:srgbClr val="FF0000"/>
                </a:solidFill>
                <a:effectLst/>
                <a:ea typeface="+mn-ea"/>
                <a:cs typeface="+mn-cs"/>
              </a:rPr>
              <a:t>PERTURBATION DE L'AXE SOMATOTROPE </a:t>
            </a:r>
            <a:br>
              <a:rPr lang="fr-FR" sz="3100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endParaRPr lang="fr-FR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" y="1646158"/>
            <a:ext cx="8595360" cy="99097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257175" indent="-257175">
              <a:lnSpc>
                <a:spcPct val="115000"/>
              </a:lnSpc>
              <a:spcBef>
                <a:spcPct val="20000"/>
              </a:spcBef>
            </a:pPr>
            <a: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  <a:t>IV.LES DIFFERENTS AXES HYPOTHALAMO-ANTEHYPOPHYSAIRES</a:t>
            </a:r>
            <a:b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2348881"/>
            <a:ext cx="5354352" cy="24549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b="1" dirty="0">
                <a:ea typeface="Calibri"/>
                <a:cs typeface="Times New Roman"/>
              </a:rPr>
              <a:t>AXE SOMATOTROPE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AXE LACTOTROPE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CORTICOTROPE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THYREOTROPE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GONADOTROPE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1220047"/>
            <a:ext cx="7829550" cy="83415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257175" indent="-257175">
              <a:lnSpc>
                <a:spcPct val="115000"/>
              </a:lnSpc>
              <a:spcBef>
                <a:spcPct val="20000"/>
              </a:spcBef>
            </a:pPr>
            <a: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  <a:t>IV.LES DIFFERENTS AXES HYPOTHALAMO-ANTEHYPOPHYSAIRES</a:t>
            </a:r>
            <a:br>
              <a:rPr lang="fr-FR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2348881"/>
            <a:ext cx="5354352" cy="24549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AXE SOMATOTROPE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b="1" dirty="0">
                <a:ea typeface="Calibri"/>
                <a:cs typeface="Times New Roman"/>
              </a:rPr>
              <a:t>AXE LACTOTROPE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CORTICOTROPE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THYREOTROPE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GONADOTROPE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fr-FR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E8AAB59-841C-4851-8113-A6EF67D025A6}" type="slidenum">
              <a:rPr lang="fr-FR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104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5945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4">
            <a:extLst>
              <a:ext uri="{FF2B5EF4-FFF2-40B4-BE49-F238E27FC236}">
                <a16:creationId xmlns:a16="http://schemas.microsoft.com/office/drawing/2014/main" id="{06105EAB-43F3-478C-8A36-DF2832F49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63230"/>
            <a:ext cx="7658100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2-Organisation de l’axe de la Prolactine ou axe </a:t>
            </a:r>
            <a:r>
              <a:rPr lang="fr-FR" altLang="fr-FR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lactotrope</a:t>
            </a:r>
            <a:endParaRPr lang="fr-FR" altLang="fr-FR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6611" name="Rectangle 5">
            <a:extLst>
              <a:ext uri="{FF2B5EF4-FFF2-40B4-BE49-F238E27FC236}">
                <a16:creationId xmlns:a16="http://schemas.microsoft.com/office/drawing/2014/main" id="{A0362514-E4C5-4E1A-9855-1A8A3D6D00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1491" y="1808560"/>
            <a:ext cx="3378041" cy="38338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Hypothalamus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Effecteurs (-)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1-Dopamine (DA</a:t>
            </a:r>
            <a:r>
              <a:rPr lang="fr-FR" altLang="fr-FR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Ou</a:t>
            </a:r>
            <a:r>
              <a:rPr lang="fr-FR" altLang="fr-FR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PIF (</a:t>
            </a:r>
            <a:r>
              <a:rPr lang="fr-FR" altLang="fr-FR" sz="1500" dirty="0" err="1">
                <a:latin typeface="Comic Sans MS" panose="030F0702030302020204" pitchFamily="66" charset="0"/>
              </a:rPr>
              <a:t>prolactin</a:t>
            </a:r>
            <a:r>
              <a:rPr lang="fr-FR" altLang="fr-FR" sz="1500" dirty="0">
                <a:latin typeface="Comic Sans MS" panose="030F0702030302020204" pitchFamily="66" charset="0"/>
              </a:rPr>
              <a:t> </a:t>
            </a:r>
            <a:r>
              <a:rPr lang="fr-FR" altLang="fr-FR" sz="1500" dirty="0" err="1">
                <a:latin typeface="Comic Sans MS" panose="030F0702030302020204" pitchFamily="66" charset="0"/>
              </a:rPr>
              <a:t>inhibiting</a:t>
            </a:r>
            <a:r>
              <a:rPr lang="fr-FR" altLang="fr-FR" sz="1500" dirty="0">
                <a:latin typeface="Comic Sans MS" panose="030F0702030302020204" pitchFamily="66" charset="0"/>
              </a:rPr>
              <a:t> factor</a:t>
            </a:r>
            <a:r>
              <a:rPr lang="fr-FR" altLang="fr-FR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2-SS 14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3-GAP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 err="1">
                <a:latin typeface="Comic Sans MS" panose="030F0702030302020204" pitchFamily="66" charset="0"/>
              </a:rPr>
              <a:t>PRLest</a:t>
            </a:r>
            <a:r>
              <a:rPr lang="fr-FR" altLang="fr-FR" sz="1500" dirty="0">
                <a:latin typeface="Comic Sans MS" panose="030F0702030302020204" pitchFamily="66" charset="0"/>
              </a:rPr>
              <a:t> soumise à une régulation inhibitrice prédominante assurée / </a:t>
            </a:r>
            <a:r>
              <a:rPr lang="fr-FR" alt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Dopamine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Effecteur (+)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TRH </a:t>
            </a:r>
            <a:r>
              <a:rPr lang="en-US" altLang="fr-FR" sz="1500" dirty="0" err="1">
                <a:latin typeface="Comic Sans MS" panose="030F0702030302020204" pitchFamily="66" charset="0"/>
              </a:rPr>
              <a:t>Ou</a:t>
            </a:r>
            <a:endParaRPr lang="en-US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fr-FR" sz="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PIF </a:t>
            </a:r>
            <a:r>
              <a:rPr lang="en-US" altLang="fr-FR" sz="1500" dirty="0">
                <a:latin typeface="Comic Sans MS" panose="030F0702030302020204" pitchFamily="66" charset="0"/>
              </a:rPr>
              <a:t>(prolactin releasing </a:t>
            </a:r>
            <a:r>
              <a:rPr lang="en-US" altLang="fr-FR" sz="1500" dirty="0" err="1">
                <a:latin typeface="Comic Sans MS" panose="030F0702030302020204" pitchFamily="66" charset="0"/>
              </a:rPr>
              <a:t>hormon</a:t>
            </a:r>
            <a:r>
              <a:rPr lang="en-US" altLang="fr-FR" sz="1500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12F2280B-A257-499D-B9CA-AC11F4799C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77880" y="1821658"/>
            <a:ext cx="3888581" cy="3804047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Antéhypophyse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7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Prolactine ou PRL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latin typeface="Comic Sans MS" panose="030F0702030302020204" pitchFamily="66" charset="0"/>
              </a:rPr>
              <a:t>Cellules </a:t>
            </a:r>
            <a:r>
              <a:rPr lang="fr-FR" altLang="fr-FR" sz="1350" dirty="0" err="1">
                <a:latin typeface="Comic Sans MS" panose="030F0702030302020204" pitchFamily="66" charset="0"/>
              </a:rPr>
              <a:t>lactotrophes</a:t>
            </a:r>
            <a:r>
              <a:rPr lang="fr-FR" altLang="fr-FR" sz="1350" dirty="0">
                <a:latin typeface="Comic Sans MS" panose="030F0702030302020204" pitchFamily="66" charset="0"/>
              </a:rPr>
              <a:t> ( 15-20 %)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9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199 AA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3 ponts SS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Homologie interne (4 domaines)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7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Homologie avec la GH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7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2 duplications successives à partir d’un gène ancestral commun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Autres origines tissulaires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Cerveau, utérus, placenta, sein, lymphocytes</a:t>
            </a:r>
          </a:p>
        </p:txBody>
      </p:sp>
    </p:spTree>
    <p:extLst>
      <p:ext uri="{BB962C8B-B14F-4D97-AF65-F5344CB8AC3E}">
        <p14:creationId xmlns:p14="http://schemas.microsoft.com/office/powerpoint/2010/main" val="37407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>
            <a:extLst>
              <a:ext uri="{FF2B5EF4-FFF2-40B4-BE49-F238E27FC236}">
                <a16:creationId xmlns:a16="http://schemas.microsoft.com/office/drawing/2014/main" id="{9713451F-12E5-4F72-BA4D-8C5FF2C771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7541" y="1916907"/>
            <a:ext cx="2214563" cy="394216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Hypothalamus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Effecteurs (-)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Dopamine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SS 14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GAP</a:t>
            </a:r>
          </a:p>
        </p:txBody>
      </p:sp>
      <p:sp>
        <p:nvSpPr>
          <p:cNvPr id="198660" name="Rectangle 4">
            <a:extLst>
              <a:ext uri="{FF2B5EF4-FFF2-40B4-BE49-F238E27FC236}">
                <a16:creationId xmlns:a16="http://schemas.microsoft.com/office/drawing/2014/main" id="{BC7F30FE-887C-4E5D-AAE9-E79B2F22E1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654030" y="3050381"/>
            <a:ext cx="4212431" cy="178236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A9B2EC98-7D78-4D40-9179-3ABCD19C6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537347"/>
            <a:ext cx="1295400" cy="3238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235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98662" name="Rectangle 6">
            <a:extLst>
              <a:ext uri="{FF2B5EF4-FFF2-40B4-BE49-F238E27FC236}">
                <a16:creationId xmlns:a16="http://schemas.microsoft.com/office/drawing/2014/main" id="{73311ACF-0255-48E5-8E53-97A636B7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3537347"/>
            <a:ext cx="756047" cy="323850"/>
          </a:xfrm>
          <a:prstGeom prst="rect">
            <a:avLst/>
          </a:prstGeom>
          <a:gradFill rotWithShape="1">
            <a:gsLst>
              <a:gs pos="0">
                <a:srgbClr val="280028"/>
              </a:gs>
              <a:gs pos="50000">
                <a:srgbClr val="FF00FF"/>
              </a:gs>
              <a:gs pos="100000">
                <a:srgbClr val="28002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63" name="Rectangle 7">
            <a:extLst>
              <a:ext uri="{FF2B5EF4-FFF2-40B4-BE49-F238E27FC236}">
                <a16:creationId xmlns:a16="http://schemas.microsoft.com/office/drawing/2014/main" id="{AEC3FC3D-2FD8-46F2-B0AA-B50CA475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92" y="3537347"/>
            <a:ext cx="54769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64" name="Rectangle 8">
            <a:extLst>
              <a:ext uri="{FF2B5EF4-FFF2-40B4-BE49-F238E27FC236}">
                <a16:creationId xmlns:a16="http://schemas.microsoft.com/office/drawing/2014/main" id="{E87FA2A4-941D-4459-9C71-41086DEE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3" y="3537347"/>
            <a:ext cx="53578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65" name="Rectangle 9">
            <a:extLst>
              <a:ext uri="{FF2B5EF4-FFF2-40B4-BE49-F238E27FC236}">
                <a16:creationId xmlns:a16="http://schemas.microsoft.com/office/drawing/2014/main" id="{D955CECF-A911-4C1A-A31E-572A1E58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69" y="3537347"/>
            <a:ext cx="53579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66" name="Rectangle 10">
            <a:extLst>
              <a:ext uri="{FF2B5EF4-FFF2-40B4-BE49-F238E27FC236}">
                <a16:creationId xmlns:a16="http://schemas.microsoft.com/office/drawing/2014/main" id="{40F18A34-C12C-409E-93ED-C3EC29A91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749" y="3537347"/>
            <a:ext cx="1782365" cy="32385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67" name="Text Box 11">
            <a:extLst>
              <a:ext uri="{FF2B5EF4-FFF2-40B4-BE49-F238E27FC236}">
                <a16:creationId xmlns:a16="http://schemas.microsoft.com/office/drawing/2014/main" id="{515CFBD4-8426-4222-B5E9-8342B56E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3861197"/>
            <a:ext cx="12965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Peptide Signal</a:t>
            </a:r>
          </a:p>
        </p:txBody>
      </p:sp>
      <p:sp>
        <p:nvSpPr>
          <p:cNvPr id="198668" name="Text Box 12">
            <a:extLst>
              <a:ext uri="{FF2B5EF4-FFF2-40B4-BE49-F238E27FC236}">
                <a16:creationId xmlns:a16="http://schemas.microsoft.com/office/drawing/2014/main" id="{A529AA0D-62F9-42B0-BBBD-0F4E3944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44" y="3537347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GnRH</a:t>
            </a:r>
          </a:p>
        </p:txBody>
      </p:sp>
      <p:sp>
        <p:nvSpPr>
          <p:cNvPr id="198669" name="Text Box 13">
            <a:extLst>
              <a:ext uri="{FF2B5EF4-FFF2-40B4-BE49-F238E27FC236}">
                <a16:creationId xmlns:a16="http://schemas.microsoft.com/office/drawing/2014/main" id="{EE2DC503-7B57-428B-90A4-4762C7E62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19" y="3537347"/>
            <a:ext cx="1134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GAP 56 AA</a:t>
            </a:r>
          </a:p>
        </p:txBody>
      </p:sp>
      <p:sp>
        <p:nvSpPr>
          <p:cNvPr id="198670" name="Text Box 14">
            <a:extLst>
              <a:ext uri="{FF2B5EF4-FFF2-40B4-BE49-F238E27FC236}">
                <a16:creationId xmlns:a16="http://schemas.microsoft.com/office/drawing/2014/main" id="{8F0F4790-7878-45B5-9F89-38A20E7B2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45" y="3861197"/>
            <a:ext cx="22407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GnRH Associated Peptide</a:t>
            </a:r>
          </a:p>
        </p:txBody>
      </p:sp>
      <p:sp>
        <p:nvSpPr>
          <p:cNvPr id="198671" name="Text Box 15">
            <a:extLst>
              <a:ext uri="{FF2B5EF4-FFF2-40B4-BE49-F238E27FC236}">
                <a16:creationId xmlns:a16="http://schemas.microsoft.com/office/drawing/2014/main" id="{088A9E38-6931-443E-91AB-8858401BC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83" y="4455319"/>
            <a:ext cx="32408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PréProGnRH</a:t>
            </a:r>
            <a:r>
              <a:rPr lang="fr-FR" altLang="fr-FR" sz="13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= </a:t>
            </a:r>
            <a:r>
              <a:rPr lang="fr-FR" altLang="fr-FR" sz="13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PréProGonadolibérine</a:t>
            </a:r>
            <a:endParaRPr lang="fr-FR" altLang="fr-FR" sz="135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sz="135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GAP </a:t>
            </a:r>
            <a:r>
              <a:rPr lang="fr-FR" sz="1350" b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→</a:t>
            </a:r>
            <a:r>
              <a:rPr lang="fr-FR" sz="135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</a:t>
            </a:r>
            <a:r>
              <a:rPr lang="fr-FR" sz="1350" b="1" dirty="0">
                <a:latin typeface="Calibri" panose="020F0502020204030204" pitchFamily="34" charset="0"/>
                <a:ea typeface="Calibri" panose="020F0502020204030204" pitchFamily="34" charset="0"/>
              </a:rPr>
              <a:t> PRL et + FSH et+ LH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72" name="Text Box 16">
            <a:extLst>
              <a:ext uri="{FF2B5EF4-FFF2-40B4-BE49-F238E27FC236}">
                <a16:creationId xmlns:a16="http://schemas.microsoft.com/office/drawing/2014/main" id="{3191E2F8-239E-4BAE-8423-BF1C3981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608" y="3267076"/>
            <a:ext cx="2702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98673" name="Text Box 17">
            <a:extLst>
              <a:ext uri="{FF2B5EF4-FFF2-40B4-BE49-F238E27FC236}">
                <a16:creationId xmlns:a16="http://schemas.microsoft.com/office/drawing/2014/main" id="{20398E01-FB87-4889-95F1-0BAAAD75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6" y="3267076"/>
            <a:ext cx="3786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198674" name="Text Box 18">
            <a:extLst>
              <a:ext uri="{FF2B5EF4-FFF2-40B4-BE49-F238E27FC236}">
                <a16:creationId xmlns:a16="http://schemas.microsoft.com/office/drawing/2014/main" id="{F0017BA6-77B4-417F-B262-0150F1B8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44" y="3267076"/>
            <a:ext cx="647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10 AA</a:t>
            </a:r>
          </a:p>
        </p:txBody>
      </p:sp>
      <p:sp>
        <p:nvSpPr>
          <p:cNvPr id="198675" name="Text Box 19">
            <a:extLst>
              <a:ext uri="{FF2B5EF4-FFF2-40B4-BE49-F238E27FC236}">
                <a16:creationId xmlns:a16="http://schemas.microsoft.com/office/drawing/2014/main" id="{D56B9DB4-E4EE-4AEF-A753-9B7AE66A3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1" y="3752851"/>
            <a:ext cx="38350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8676" name="Line 22">
            <a:extLst>
              <a:ext uri="{FF2B5EF4-FFF2-40B4-BE49-F238E27FC236}">
                <a16:creationId xmlns:a16="http://schemas.microsoft.com/office/drawing/2014/main" id="{48D4D8D5-C339-4CB6-A4C0-D1123A782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747" y="3213497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4C0840-7F38-4969-9934-3BEAA9B2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8" y="1159481"/>
            <a:ext cx="7658764" cy="72243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9927160-9232-459F-80F9-0E2C1375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3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>
            <a:extLst>
              <a:ext uri="{FF2B5EF4-FFF2-40B4-BE49-F238E27FC236}">
                <a16:creationId xmlns:a16="http://schemas.microsoft.com/office/drawing/2014/main" id="{F8B3F85D-F151-4B85-BFA9-554DD2A4BE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31119" y="1754981"/>
            <a:ext cx="1944291" cy="399573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7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2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Hypothalamus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 Effecteur (+)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TRH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 err="1">
                <a:latin typeface="Comic Sans MS" panose="030F0702030302020204" pitchFamily="66" charset="0"/>
              </a:rPr>
              <a:t>Thyrotropin</a:t>
            </a: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Releasing Hormone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 err="1">
                <a:latin typeface="Comic Sans MS" panose="030F0702030302020204" pitchFamily="66" charset="0"/>
              </a:rPr>
              <a:t>Thyrolibérine</a:t>
            </a:r>
            <a:endParaRPr lang="fr-FR" altLang="fr-FR" sz="4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Tripeptide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900" dirty="0">
              <a:latin typeface="Comic Sans MS" panose="030F0702030302020204" pitchFamily="66" charset="0"/>
            </a:endParaRPr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74BAF288-4B7C-4E2F-A131-3AC129B415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92105" y="2294336"/>
            <a:ext cx="4220765" cy="126325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5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5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5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PréProTRH = PréProThyrolibérine</a:t>
            </a:r>
            <a:endParaRPr lang="fr-FR" altLang="fr-FR" sz="150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900">
              <a:latin typeface="Comic Sans MS" panose="030F0702030302020204" pitchFamily="66" charset="0"/>
            </a:endParaRPr>
          </a:p>
        </p:txBody>
      </p:sp>
      <p:sp>
        <p:nvSpPr>
          <p:cNvPr id="443397" name="Rectangle 5">
            <a:extLst>
              <a:ext uri="{FF2B5EF4-FFF2-40B4-BE49-F238E27FC236}">
                <a16:creationId xmlns:a16="http://schemas.microsoft.com/office/drawing/2014/main" id="{B50FD8B3-489F-4537-9CBC-2021B7E2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29" y="2726531"/>
            <a:ext cx="647700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id="{F0FAF8CC-F587-47A6-82E2-D8AE0726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730" y="2726531"/>
            <a:ext cx="163115" cy="215504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3399" name="Rectangle 7">
            <a:extLst>
              <a:ext uri="{FF2B5EF4-FFF2-40B4-BE49-F238E27FC236}">
                <a16:creationId xmlns:a16="http://schemas.microsoft.com/office/drawing/2014/main" id="{FF5684EB-3811-4A8D-A3D0-6A4919F6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45" y="2717006"/>
            <a:ext cx="269081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0712" name="Rectangle 8">
            <a:extLst>
              <a:ext uri="{FF2B5EF4-FFF2-40B4-BE49-F238E27FC236}">
                <a16:creationId xmlns:a16="http://schemas.microsoft.com/office/drawing/2014/main" id="{4BA48E52-EEAD-4899-8FDA-CB755B023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726531"/>
            <a:ext cx="161925" cy="215504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3401" name="Rectangle 9">
            <a:extLst>
              <a:ext uri="{FF2B5EF4-FFF2-40B4-BE49-F238E27FC236}">
                <a16:creationId xmlns:a16="http://schemas.microsoft.com/office/drawing/2014/main" id="{471731E9-3FD8-4C16-8F98-0B736921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717006"/>
            <a:ext cx="486966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431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443402" name="Rectangle 10">
            <a:extLst>
              <a:ext uri="{FF2B5EF4-FFF2-40B4-BE49-F238E27FC236}">
                <a16:creationId xmlns:a16="http://schemas.microsoft.com/office/drawing/2014/main" id="{5F3FB361-CE5B-4771-A449-B2EC3C89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742" y="2717006"/>
            <a:ext cx="540544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3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8039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0715" name="Rectangle 11">
            <a:extLst>
              <a:ext uri="{FF2B5EF4-FFF2-40B4-BE49-F238E27FC236}">
                <a16:creationId xmlns:a16="http://schemas.microsoft.com/office/drawing/2014/main" id="{4C3AE5FF-8506-4754-B708-C89F41104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816" y="2726531"/>
            <a:ext cx="161925" cy="215504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0716" name="Rectangle 12">
            <a:extLst>
              <a:ext uri="{FF2B5EF4-FFF2-40B4-BE49-F238E27FC236}">
                <a16:creationId xmlns:a16="http://schemas.microsoft.com/office/drawing/2014/main" id="{177BDA74-599E-46D2-ACB9-89575A90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094" y="2717006"/>
            <a:ext cx="161925" cy="215504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3405" name="Rectangle 13">
            <a:extLst>
              <a:ext uri="{FF2B5EF4-FFF2-40B4-BE49-F238E27FC236}">
                <a16:creationId xmlns:a16="http://schemas.microsoft.com/office/drawing/2014/main" id="{B72CDDB9-090F-4931-A3FA-439560AB9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20" y="2726531"/>
            <a:ext cx="432197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0718" name="Rectangle 14">
            <a:extLst>
              <a:ext uri="{FF2B5EF4-FFF2-40B4-BE49-F238E27FC236}">
                <a16:creationId xmlns:a16="http://schemas.microsoft.com/office/drawing/2014/main" id="{936CA7FC-B2F9-45ED-AA91-B4EDAF9E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16" y="2726531"/>
            <a:ext cx="161925" cy="215504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3407" name="Rectangle 15">
            <a:extLst>
              <a:ext uri="{FF2B5EF4-FFF2-40B4-BE49-F238E27FC236}">
                <a16:creationId xmlns:a16="http://schemas.microsoft.com/office/drawing/2014/main" id="{7F8548A0-3C59-4DC0-AF41-A085541D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142" y="2726531"/>
            <a:ext cx="702469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0720" name="Text Box 16">
            <a:extLst>
              <a:ext uri="{FF2B5EF4-FFF2-40B4-BE49-F238E27FC236}">
                <a16:creationId xmlns:a16="http://schemas.microsoft.com/office/drawing/2014/main" id="{77F07E9B-BBAE-4416-9474-D2C93588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511028"/>
            <a:ext cx="215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0721" name="Text Box 17">
            <a:extLst>
              <a:ext uri="{FF2B5EF4-FFF2-40B4-BE49-F238E27FC236}">
                <a16:creationId xmlns:a16="http://schemas.microsoft.com/office/drawing/2014/main" id="{1B4E9EB6-70F7-4346-9326-1740245A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760" y="2511028"/>
            <a:ext cx="485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255</a:t>
            </a:r>
          </a:p>
        </p:txBody>
      </p:sp>
      <p:sp>
        <p:nvSpPr>
          <p:cNvPr id="200722" name="Text Box 18">
            <a:extLst>
              <a:ext uri="{FF2B5EF4-FFF2-40B4-BE49-F238E27FC236}">
                <a16:creationId xmlns:a16="http://schemas.microsoft.com/office/drawing/2014/main" id="{C4554DF6-DA27-4965-A278-29BC9686F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2" y="4131469"/>
            <a:ext cx="3456385" cy="92333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Précurseur </a:t>
            </a:r>
            <a:r>
              <a:rPr lang="fr-FR" altLang="fr-FR" sz="135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5 molécules de TRH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0723" name="Line 21">
            <a:extLst>
              <a:ext uri="{FF2B5EF4-FFF2-40B4-BE49-F238E27FC236}">
                <a16:creationId xmlns:a16="http://schemas.microsoft.com/office/drawing/2014/main" id="{18A13CE3-7B7F-4424-8EFC-8202F92E0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1729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24" name="Line 22">
            <a:extLst>
              <a:ext uri="{FF2B5EF4-FFF2-40B4-BE49-F238E27FC236}">
                <a16:creationId xmlns:a16="http://schemas.microsoft.com/office/drawing/2014/main" id="{3280C01A-7A2E-4432-9687-67A72C424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3654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25" name="Line 23">
            <a:extLst>
              <a:ext uri="{FF2B5EF4-FFF2-40B4-BE49-F238E27FC236}">
                <a16:creationId xmlns:a16="http://schemas.microsoft.com/office/drawing/2014/main" id="{A3BA08B0-01F6-4ABC-8950-C8470B60E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5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26" name="Line 24">
            <a:extLst>
              <a:ext uri="{FF2B5EF4-FFF2-40B4-BE49-F238E27FC236}">
                <a16:creationId xmlns:a16="http://schemas.microsoft.com/office/drawing/2014/main" id="{497C9093-14BF-4225-A014-8D489F821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27" name="Line 25">
            <a:extLst>
              <a:ext uri="{FF2B5EF4-FFF2-40B4-BE49-F238E27FC236}">
                <a16:creationId xmlns:a16="http://schemas.microsoft.com/office/drawing/2014/main" id="{E62E78C9-64DD-46C2-B299-70FA3C42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28" name="Line 26">
            <a:extLst>
              <a:ext uri="{FF2B5EF4-FFF2-40B4-BE49-F238E27FC236}">
                <a16:creationId xmlns:a16="http://schemas.microsoft.com/office/drawing/2014/main" id="{C20BFFC0-7E7A-4824-9B26-5DF77D45F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29" name="Line 27">
            <a:extLst>
              <a:ext uri="{FF2B5EF4-FFF2-40B4-BE49-F238E27FC236}">
                <a16:creationId xmlns:a16="http://schemas.microsoft.com/office/drawing/2014/main" id="{C02422DF-2C74-4F76-8C9E-068196976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094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30" name="Line 28">
            <a:extLst>
              <a:ext uri="{FF2B5EF4-FFF2-40B4-BE49-F238E27FC236}">
                <a16:creationId xmlns:a16="http://schemas.microsoft.com/office/drawing/2014/main" id="{566C459F-AAF6-4D84-A24E-64D729814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6019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31" name="Line 29">
            <a:extLst>
              <a:ext uri="{FF2B5EF4-FFF2-40B4-BE49-F238E27FC236}">
                <a16:creationId xmlns:a16="http://schemas.microsoft.com/office/drawing/2014/main" id="{B00EBA0E-4781-4115-AA0D-1F347FA02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216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0732" name="Line 30">
            <a:extLst>
              <a:ext uri="{FF2B5EF4-FFF2-40B4-BE49-F238E27FC236}">
                <a16:creationId xmlns:a16="http://schemas.microsoft.com/office/drawing/2014/main" id="{45685CE3-D38D-40CA-8E00-F823D4AE2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0141" y="240268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906336-72AC-4FBA-AB34-5CEC8432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68" y="1156506"/>
            <a:ext cx="7658764" cy="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build="p" animBg="1"/>
      <p:bldP spid="20072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6">
            <a:extLst>
              <a:ext uri="{FF2B5EF4-FFF2-40B4-BE49-F238E27FC236}">
                <a16:creationId xmlns:a16="http://schemas.microsoft.com/office/drawing/2014/main" id="{1C8EF468-4330-4DAC-88BF-46504FF5DA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1311" y="1478798"/>
            <a:ext cx="8041379" cy="4347494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Sécrétion de la PRL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pulsatile (90 min) / rythme nycthéméral</a:t>
            </a:r>
            <a:endParaRPr lang="fr-FR" alt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Fœtus</a:t>
            </a:r>
            <a:r>
              <a:rPr lang="fr-FR" altLang="fr-FR" dirty="0">
                <a:latin typeface="Comic Sans MS" panose="030F0702030302020204" pitchFamily="66" charset="0"/>
              </a:rPr>
              <a:t> PRL $hypophyse 5S gestation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Puberté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Fille PRL</a:t>
            </a:r>
            <a:r>
              <a:rPr lang="fr-FR" alt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↑</a:t>
            </a: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Garçon PRL ≈ peu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Cycle menstruel femme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PRL+↑ F réglée que la fille </a:t>
            </a:r>
            <a:r>
              <a:rPr lang="fr-FR" altLang="fr-FR" dirty="0" err="1">
                <a:latin typeface="Comic Sans MS" panose="030F0702030302020204" pitchFamily="66" charset="0"/>
              </a:rPr>
              <a:t>prépubertaire</a:t>
            </a:r>
            <a:r>
              <a:rPr lang="fr-FR" altLang="fr-FR" dirty="0">
                <a:latin typeface="Comic Sans MS" panose="030F0702030302020204" pitchFamily="66" charset="0"/>
              </a:rPr>
              <a:t> et la F ménopausée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Max PRL pic ovulatoire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Min PRL phase </a:t>
            </a:r>
            <a:r>
              <a:rPr lang="fr-FR" altLang="fr-FR" dirty="0" err="1">
                <a:latin typeface="Comic Sans MS" panose="030F0702030302020204" pitchFamily="66" charset="0"/>
              </a:rPr>
              <a:t>folléculaire</a:t>
            </a:r>
            <a:endParaRPr lang="fr-FR" altLang="fr-F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PRL phase lutéale&lt;PRL pic ovulatoire mais&gt; PRL phase </a:t>
            </a:r>
            <a:r>
              <a:rPr lang="fr-FR" altLang="fr-FR" dirty="0" err="1">
                <a:latin typeface="Comic Sans MS" panose="030F0702030302020204" pitchFamily="66" charset="0"/>
              </a:rPr>
              <a:t>folléculaire</a:t>
            </a:r>
            <a:r>
              <a:rPr lang="fr-FR" altLang="fr-FR" dirty="0">
                <a:latin typeface="Comic Sans MS" panose="030F0702030302020204" pitchFamily="66" charset="0"/>
              </a:rPr>
              <a:t> </a:t>
            </a:r>
            <a:endParaRPr lang="fr-FR" altLang="fr-FR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Chez la femme gestante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PRL</a:t>
            </a:r>
            <a:r>
              <a:rPr lang="fr-FR" alt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↑ 1Trimestre→ Fin de </a:t>
            </a:r>
            <a:r>
              <a:rPr lang="fr-FR" altLang="fr-FR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Gss</a:t>
            </a:r>
            <a:r>
              <a:rPr lang="fr-FR" alt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 10X valeur PRL initiale</a:t>
            </a:r>
            <a:endParaRPr lang="fr-FR" altLang="fr-F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826517-1D67-45C7-91F9-7E67D526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11" y="864645"/>
            <a:ext cx="7658764" cy="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6">
            <a:extLst>
              <a:ext uri="{FF2B5EF4-FFF2-40B4-BE49-F238E27FC236}">
                <a16:creationId xmlns:a16="http://schemas.microsoft.com/office/drawing/2014/main" id="{1C8EF468-4330-4DAC-88BF-46504FF5DA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9748" y="1700982"/>
            <a:ext cx="4294202" cy="4245769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lvl="0" algn="ctr" eaLnBrk="1" hangingPunct="1">
              <a:lnSpc>
                <a:spcPct val="80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Effets biologiques de la PRL</a:t>
            </a:r>
            <a:endParaRPr lang="fr-FR" altLang="fr-FR" sz="12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Glande mammaire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5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Croissance du sein (PRL + GH + Cortisol + E</a:t>
            </a:r>
            <a:r>
              <a:rPr lang="fr-FR" altLang="fr-FR" sz="1200" b="1" baseline="-25000" dirty="0">
                <a:latin typeface="Comic Sans MS" panose="030F0702030302020204" pitchFamily="66" charset="0"/>
              </a:rPr>
              <a:t>2</a:t>
            </a:r>
            <a:r>
              <a:rPr lang="fr-FR" altLang="fr-FR" sz="1200" b="1" dirty="0">
                <a:latin typeface="Comic Sans MS" panose="030F0702030302020204" pitchFamily="66" charset="0"/>
              </a:rPr>
              <a:t> + P</a:t>
            </a:r>
            <a:r>
              <a:rPr lang="fr-FR" altLang="fr-FR" sz="1200" b="1" baseline="-25000" dirty="0">
                <a:latin typeface="Comic Sans MS" panose="030F0702030302020204" pitchFamily="66" charset="0"/>
              </a:rPr>
              <a:t>4</a:t>
            </a:r>
            <a:r>
              <a:rPr lang="fr-FR" altLang="fr-FR" sz="12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 err="1">
                <a:latin typeface="Comic Sans MS" panose="030F0702030302020204" pitchFamily="66" charset="0"/>
              </a:rPr>
              <a:t>Puperté</a:t>
            </a:r>
            <a:endParaRPr lang="fr-FR" altLang="fr-FR" sz="12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Lactogénèse (PRL + Cortisol + Insuline + T</a:t>
            </a:r>
            <a:r>
              <a:rPr lang="fr-FR" altLang="fr-FR" sz="1200" b="1" baseline="-25000" dirty="0">
                <a:latin typeface="Comic Sans MS" panose="030F0702030302020204" pitchFamily="66" charset="0"/>
              </a:rPr>
              <a:t>3</a:t>
            </a:r>
            <a:r>
              <a:rPr lang="fr-FR" altLang="fr-FR" sz="12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Galactopoïèse (PRL + Cortisol)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2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2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2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2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050" b="1" dirty="0">
                <a:latin typeface="Comic Sans MS" panose="030F0702030302020204" pitchFamily="66" charset="0"/>
              </a:rPr>
              <a:t>2 types de PRL-R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050" b="1" dirty="0">
                <a:latin typeface="Comic Sans MS" panose="030F0702030302020204" pitchFamily="66" charset="0"/>
              </a:rPr>
              <a:t>Au niveau du sein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5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52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900" b="1" dirty="0">
                <a:latin typeface="Comic Sans MS" panose="030F0702030302020204" pitchFamily="66" charset="0"/>
              </a:rPr>
              <a:t>R1 : Courts / 291 AA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900" b="1" dirty="0">
                <a:latin typeface="Comic Sans MS" panose="030F0702030302020204" pitchFamily="66" charset="0"/>
              </a:rPr>
              <a:t>R2 : Longs / 598 AA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900" b="1" dirty="0">
                <a:latin typeface="Comic Sans MS" panose="030F0702030302020204" pitchFamily="66" charset="0"/>
              </a:rPr>
              <a:t>Impliqués dans des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900" b="1" dirty="0">
                <a:latin typeface="Comic Sans MS" panose="030F0702030302020204" pitchFamily="66" charset="0"/>
              </a:rPr>
              <a:t>fonctions différentes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9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7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R1 et R2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Homologie structurale du domaine extracellulaire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75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Homologie structurale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PRL-R2 et GH-R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200" b="1" dirty="0">
                <a:latin typeface="Comic Sans MS" panose="030F0702030302020204" pitchFamily="66" charset="0"/>
              </a:rPr>
              <a:t>PRL-R2 +</a:t>
            </a:r>
            <a:r>
              <a:rPr lang="fr-FR" altLang="fr-FR" sz="1200" b="1" dirty="0">
                <a:latin typeface="Abadi" panose="020B0604020104020204" pitchFamily="34" charset="0"/>
              </a:rPr>
              <a:t>→</a:t>
            </a:r>
            <a:r>
              <a:rPr lang="fr-FR" altLang="fr-FR" sz="1200" b="1" dirty="0">
                <a:latin typeface="Comic Sans MS" panose="030F0702030302020204" pitchFamily="66" charset="0"/>
              </a:rPr>
              <a:t>voie </a:t>
            </a:r>
            <a:r>
              <a:rPr lang="fr-FR" altLang="fr-FR" sz="1200" b="1" dirty="0" err="1">
                <a:latin typeface="Comic Sans MS" panose="030F0702030302020204" pitchFamily="66" charset="0"/>
              </a:rPr>
              <a:t>JaK</a:t>
            </a:r>
            <a:r>
              <a:rPr lang="fr-FR" altLang="fr-FR" sz="1200" b="1" dirty="0">
                <a:latin typeface="Comic Sans MS" panose="030F0702030302020204" pitchFamily="66" charset="0"/>
              </a:rPr>
              <a:t>/STAT </a:t>
            </a:r>
            <a:endParaRPr lang="fr-FR" altLang="fr-FR" sz="300" b="1" dirty="0">
              <a:latin typeface="Comic Sans MS" panose="030F0702030302020204" pitchFamily="66" charset="0"/>
            </a:endParaRPr>
          </a:p>
        </p:txBody>
      </p:sp>
      <p:sp>
        <p:nvSpPr>
          <p:cNvPr id="202756" name="Text Box 7">
            <a:extLst>
              <a:ext uri="{FF2B5EF4-FFF2-40B4-BE49-F238E27FC236}">
                <a16:creationId xmlns:a16="http://schemas.microsoft.com/office/drawing/2014/main" id="{8D9AD229-B00B-4172-916C-A2FED68995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03520" y="1953817"/>
            <a:ext cx="3600450" cy="3235403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Système immunitaire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Migration des lymphocytes B( intestin) </a:t>
            </a:r>
            <a:r>
              <a:rPr lang="fr-FR" sz="15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glandes mammaires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(</a:t>
            </a:r>
            <a:r>
              <a:rPr lang="fr-FR" altLang="fr-FR" sz="1500" dirty="0" err="1">
                <a:latin typeface="Comic Sans MS" panose="030F0702030302020204" pitchFamily="66" charset="0"/>
              </a:rPr>
              <a:t>IgA</a:t>
            </a:r>
            <a:r>
              <a:rPr lang="fr-FR" altLang="fr-FR" sz="1500" dirty="0">
                <a:latin typeface="Comic Sans MS" panose="030F0702030302020204" pitchFamily="66" charset="0"/>
              </a:rPr>
              <a:t> du lait maternel)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Foie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Rôle trophique 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mitotique</a:t>
            </a:r>
            <a:endParaRPr lang="fr-FR" altLang="fr-FR" sz="1050" dirty="0">
              <a:latin typeface="Comic Sans MS" panose="030F070203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826517-1D67-45C7-91F9-7E67D526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8" y="978544"/>
            <a:ext cx="7658764" cy="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/>
            </a:r>
            <a:br>
              <a:rPr lang="fr-FR" sz="2200" b="1" dirty="0">
                <a:solidFill>
                  <a:srgbClr val="FF0000"/>
                </a:solidFill>
              </a:rPr>
            </a:br>
            <a:r>
              <a:rPr lang="fr-FR" sz="2200" b="1" dirty="0">
                <a:solidFill>
                  <a:srgbClr val="FF0000"/>
                </a:solidFill>
              </a:rPr>
              <a:t>II.ORGANISATION DE L’AXE HYPOTHALAMO-HYPOPHYSAIRE</a:t>
            </a:r>
            <a:br>
              <a:rPr lang="fr-FR" sz="2200" b="1" dirty="0">
                <a:solidFill>
                  <a:srgbClr val="FF0000"/>
                </a:solidFill>
              </a:rPr>
            </a:br>
            <a:r>
              <a:rPr lang="fr-FR" sz="2200" b="1" dirty="0">
                <a:solidFill>
                  <a:srgbClr val="FF0000"/>
                </a:solidFill>
              </a:rPr>
              <a:t>L’HYPOTHALAMUS </a:t>
            </a:r>
            <a:br>
              <a:rPr lang="fr-FR" sz="22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7276275-06DD-4F44-90DA-8825EA4D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03" y="3012345"/>
            <a:ext cx="6017274" cy="399322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11</a:t>
            </a:fld>
            <a:endParaRPr lang="fr-FR"/>
          </a:p>
        </p:txBody>
      </p:sp>
      <p:pic>
        <p:nvPicPr>
          <p:cNvPr id="8194" name="Picture 2" descr="C:\Users\pc\Documents\18-axe-hypothalamo-hypophysaire-physiologie-et-exploration-4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" y="1687070"/>
            <a:ext cx="4424561" cy="33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>
            <a:extLst>
              <a:ext uri="{FF2B5EF4-FFF2-40B4-BE49-F238E27FC236}">
                <a16:creationId xmlns:a16="http://schemas.microsoft.com/office/drawing/2014/main" id="{9D383A35-980D-400D-979B-B43CAA4388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7540" y="1889523"/>
            <a:ext cx="1944290" cy="399573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Régulation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Effecteurs (+)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375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Stimulation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du mamelon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Allaitement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Rapports sexuels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Exercice physique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Stress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Froid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Hypoglycémie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Ocytocine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Ag II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Sérotonine(NT)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VIP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 err="1">
                <a:latin typeface="Comic Sans MS" panose="030F0702030302020204" pitchFamily="66" charset="0"/>
              </a:rPr>
              <a:t>Bombésine</a:t>
            </a: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E</a:t>
            </a:r>
            <a:r>
              <a:rPr lang="fr-FR" altLang="fr-FR" sz="18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BA4D6E1A-94FF-4D1C-810E-65458E1480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92105" y="2057400"/>
            <a:ext cx="4374356" cy="380166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</p:txBody>
      </p:sp>
      <p:sp>
        <p:nvSpPr>
          <p:cNvPr id="204805" name="Oval 5">
            <a:extLst>
              <a:ext uri="{FF2B5EF4-FFF2-40B4-BE49-F238E27FC236}">
                <a16:creationId xmlns:a16="http://schemas.microsoft.com/office/drawing/2014/main" id="{BA297CCE-AE7F-49E2-AE1C-1C57B7CB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5" y="2781300"/>
            <a:ext cx="1188244" cy="485775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26" name="Oval 6">
            <a:extLst>
              <a:ext uri="{FF2B5EF4-FFF2-40B4-BE49-F238E27FC236}">
                <a16:creationId xmlns:a16="http://schemas.microsoft.com/office/drawing/2014/main" id="{41EDE9DE-A33B-49EE-88A7-2342D261A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2781300"/>
            <a:ext cx="1187053" cy="48577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4807" name="Rectangle 7">
            <a:extLst>
              <a:ext uri="{FF2B5EF4-FFF2-40B4-BE49-F238E27FC236}">
                <a16:creationId xmlns:a16="http://schemas.microsoft.com/office/drawing/2014/main" id="{367446C6-8C53-47CB-BF5C-BEA7E7F6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197" y="3861197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08" name="Text Box 11">
            <a:extLst>
              <a:ext uri="{FF2B5EF4-FFF2-40B4-BE49-F238E27FC236}">
                <a16:creationId xmlns:a16="http://schemas.microsoft.com/office/drawing/2014/main" id="{AE49C953-853F-453B-A1E5-81F15C7C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367" y="2834879"/>
            <a:ext cx="863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SS 14</a:t>
            </a:r>
          </a:p>
        </p:txBody>
      </p:sp>
      <p:sp>
        <p:nvSpPr>
          <p:cNvPr id="204809" name="Text Box 12">
            <a:extLst>
              <a:ext uri="{FF2B5EF4-FFF2-40B4-BE49-F238E27FC236}">
                <a16:creationId xmlns:a16="http://schemas.microsoft.com/office/drawing/2014/main" id="{52C448B9-65EA-444B-9125-A6FA2D15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05" y="2834879"/>
            <a:ext cx="1188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Dopamine</a:t>
            </a:r>
          </a:p>
        </p:txBody>
      </p:sp>
      <p:sp>
        <p:nvSpPr>
          <p:cNvPr id="204810" name="Text Box 13">
            <a:extLst>
              <a:ext uri="{FF2B5EF4-FFF2-40B4-BE49-F238E27FC236}">
                <a16:creationId xmlns:a16="http://schemas.microsoft.com/office/drawing/2014/main" id="{C961FAFB-2A74-4C2E-A6A8-83074AF8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972" y="4023122"/>
            <a:ext cx="594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PRL</a:t>
            </a:r>
          </a:p>
        </p:txBody>
      </p:sp>
      <p:cxnSp>
        <p:nvCxnSpPr>
          <p:cNvPr id="204811" name="AutoShape 16">
            <a:extLst>
              <a:ext uri="{FF2B5EF4-FFF2-40B4-BE49-F238E27FC236}">
                <a16:creationId xmlns:a16="http://schemas.microsoft.com/office/drawing/2014/main" id="{1B113233-1A20-4B75-A96F-7A651D8701F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975747" y="3050382"/>
            <a:ext cx="404813" cy="83701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12" name="AutoShape 17">
            <a:extLst>
              <a:ext uri="{FF2B5EF4-FFF2-40B4-BE49-F238E27FC236}">
                <a16:creationId xmlns:a16="http://schemas.microsoft.com/office/drawing/2014/main" id="{703EF427-EA71-416B-8269-9D668C5C12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6124" y="3050382"/>
            <a:ext cx="459581" cy="83701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13" name="Text Box 20">
            <a:extLst>
              <a:ext uri="{FF2B5EF4-FFF2-40B4-BE49-F238E27FC236}">
                <a16:creationId xmlns:a16="http://schemas.microsoft.com/office/drawing/2014/main" id="{B5C46E4B-7527-4D79-A0F3-209E1313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4" y="3267075"/>
            <a:ext cx="270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04814" name="Text Box 21">
            <a:extLst>
              <a:ext uri="{FF2B5EF4-FFF2-40B4-BE49-F238E27FC236}">
                <a16:creationId xmlns:a16="http://schemas.microsoft.com/office/drawing/2014/main" id="{CCF6EDA0-616E-4FA5-A8EB-529BF6CD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3320655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04815" name="Text Box 25">
            <a:extLst>
              <a:ext uri="{FF2B5EF4-FFF2-40B4-BE49-F238E27FC236}">
                <a16:creationId xmlns:a16="http://schemas.microsoft.com/office/drawing/2014/main" id="{54DE1CFE-AF03-40E2-9037-6EABE0A7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16" y="3334942"/>
            <a:ext cx="24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04816" name="Oval 32">
            <a:extLst>
              <a:ext uri="{FF2B5EF4-FFF2-40B4-BE49-F238E27FC236}">
                <a16:creationId xmlns:a16="http://schemas.microsoft.com/office/drawing/2014/main" id="{31298F5D-FDD4-4CE1-8954-05A1F1C9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670" y="3456386"/>
            <a:ext cx="216694" cy="21669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17" name="Oval 33">
            <a:extLst>
              <a:ext uri="{FF2B5EF4-FFF2-40B4-BE49-F238E27FC236}">
                <a16:creationId xmlns:a16="http://schemas.microsoft.com/office/drawing/2014/main" id="{8E56A771-563F-4892-9756-53073D6A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1" y="3456386"/>
            <a:ext cx="216694" cy="21550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18" name="Oval 47">
            <a:extLst>
              <a:ext uri="{FF2B5EF4-FFF2-40B4-BE49-F238E27FC236}">
                <a16:creationId xmlns:a16="http://schemas.microsoft.com/office/drawing/2014/main" id="{08F524C3-D06C-4DD6-9B0C-09C367963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394" y="2457451"/>
            <a:ext cx="647700" cy="431006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3131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19" name="Text Box 48">
            <a:extLst>
              <a:ext uri="{FF2B5EF4-FFF2-40B4-BE49-F238E27FC236}">
                <a16:creationId xmlns:a16="http://schemas.microsoft.com/office/drawing/2014/main" id="{E7B77D5C-E79A-4CE9-B2DB-6CD1803A1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972" y="2511030"/>
            <a:ext cx="5941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>
                <a:solidFill>
                  <a:srgbClr val="000000"/>
                </a:solidFill>
                <a:latin typeface="Comic Sans MS" panose="030F0702030302020204" pitchFamily="66" charset="0"/>
              </a:rPr>
              <a:t>GAP</a:t>
            </a:r>
          </a:p>
        </p:txBody>
      </p:sp>
      <p:sp>
        <p:nvSpPr>
          <p:cNvPr id="204820" name="Line 49">
            <a:extLst>
              <a:ext uri="{FF2B5EF4-FFF2-40B4-BE49-F238E27FC236}">
                <a16:creationId xmlns:a16="http://schemas.microsoft.com/office/drawing/2014/main" id="{B61F8536-C10F-4387-B6F5-1FD1135FD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344" y="2888457"/>
            <a:ext cx="0" cy="10263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4821" name="Text Box 51">
            <a:extLst>
              <a:ext uri="{FF2B5EF4-FFF2-40B4-BE49-F238E27FC236}">
                <a16:creationId xmlns:a16="http://schemas.microsoft.com/office/drawing/2014/main" id="{0A11621D-C586-4D7A-990E-ED5680D79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05" y="5049441"/>
            <a:ext cx="2917031" cy="66941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Effecteurs (-)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GABA(NT), P</a:t>
            </a:r>
            <a:r>
              <a:rPr lang="fr-FR" altLang="fr-FR" sz="18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fr-FR" altLang="fr-FR" sz="18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fr-FR" altLang="fr-FR" sz="18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fr-FR" altLang="fr-FR" sz="18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fr-FR" altLang="fr-FR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↑↑↑</a:t>
            </a:r>
            <a:endParaRPr lang="fr-FR" altLang="fr-FR" sz="1800" baseline="-25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22" name="Line 52">
            <a:extLst>
              <a:ext uri="{FF2B5EF4-FFF2-40B4-BE49-F238E27FC236}">
                <a16:creationId xmlns:a16="http://schemas.microsoft.com/office/drawing/2014/main" id="{FB877B3A-458E-492D-A8FB-3F07C26215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4297" y="4393406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4823" name="Oval 54">
            <a:extLst>
              <a:ext uri="{FF2B5EF4-FFF2-40B4-BE49-F238E27FC236}">
                <a16:creationId xmlns:a16="http://schemas.microsoft.com/office/drawing/2014/main" id="{BEDB6734-CA6D-49CD-9842-7AC712A7A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9" y="2294335"/>
            <a:ext cx="864394" cy="432197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24" name="Text Box 55">
            <a:extLst>
              <a:ext uri="{FF2B5EF4-FFF2-40B4-BE49-F238E27FC236}">
                <a16:creationId xmlns:a16="http://schemas.microsoft.com/office/drawing/2014/main" id="{16ADE391-4F5F-4D40-9A30-3F0F112E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66" y="2349105"/>
            <a:ext cx="809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>
                <a:solidFill>
                  <a:srgbClr val="000000"/>
                </a:solidFill>
                <a:latin typeface="Comic Sans MS" panose="030F0702030302020204" pitchFamily="66" charset="0"/>
              </a:rPr>
              <a:t>TRH</a:t>
            </a:r>
          </a:p>
        </p:txBody>
      </p:sp>
      <p:cxnSp>
        <p:nvCxnSpPr>
          <p:cNvPr id="204825" name="AutoShape 56">
            <a:extLst>
              <a:ext uri="{FF2B5EF4-FFF2-40B4-BE49-F238E27FC236}">
                <a16:creationId xmlns:a16="http://schemas.microsoft.com/office/drawing/2014/main" id="{E9486DC5-F201-4FF9-9C72-C6071A4CE721}"/>
              </a:ext>
            </a:extLst>
          </p:cNvPr>
          <p:cNvCxnSpPr>
            <a:cxnSpLocks noChangeShapeType="1"/>
            <a:stCxn id="204824" idx="2"/>
            <a:endCxn id="204807" idx="3"/>
          </p:cNvCxnSpPr>
          <p:nvPr/>
        </p:nvCxnSpPr>
        <p:spPr bwMode="auto">
          <a:xfrm rot="5400000">
            <a:off x="6219230" y="2997399"/>
            <a:ext cx="1538288" cy="837010"/>
          </a:xfrm>
          <a:prstGeom prst="bentConnector2">
            <a:avLst/>
          </a:prstGeom>
          <a:noFill/>
          <a:ln w="38100">
            <a:solidFill>
              <a:srgbClr val="00CC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26" name="Text Box 57">
            <a:extLst>
              <a:ext uri="{FF2B5EF4-FFF2-40B4-BE49-F238E27FC236}">
                <a16:creationId xmlns:a16="http://schemas.microsoft.com/office/drawing/2014/main" id="{1694A5BF-7A9F-4853-ABF1-48544814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973" y="4400550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04827" name="Oval 59">
            <a:extLst>
              <a:ext uri="{FF2B5EF4-FFF2-40B4-BE49-F238E27FC236}">
                <a16:creationId xmlns:a16="http://schemas.microsoft.com/office/drawing/2014/main" id="{0BE28D41-C73A-402B-8F8A-063A0B5F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973" y="4535092"/>
            <a:ext cx="216694" cy="21669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4828" name="AutoShape 60">
            <a:extLst>
              <a:ext uri="{FF2B5EF4-FFF2-40B4-BE49-F238E27FC236}">
                <a16:creationId xmlns:a16="http://schemas.microsoft.com/office/drawing/2014/main" id="{C25F17C3-2D53-4496-A893-E5788D29402E}"/>
              </a:ext>
            </a:extLst>
          </p:cNvPr>
          <p:cNvCxnSpPr>
            <a:cxnSpLocks noChangeShapeType="1"/>
            <a:stCxn id="204807" idx="1"/>
            <a:endCxn id="204805" idx="4"/>
          </p:cNvCxnSpPr>
          <p:nvPr/>
        </p:nvCxnSpPr>
        <p:spPr bwMode="auto">
          <a:xfrm rot="10800000">
            <a:off x="4733926" y="3267076"/>
            <a:ext cx="270272" cy="917972"/>
          </a:xfrm>
          <a:prstGeom prst="curvedConnector2">
            <a:avLst/>
          </a:prstGeom>
          <a:noFill/>
          <a:ln w="38100">
            <a:solidFill>
              <a:srgbClr val="00FFFF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29" name="Text Box 61">
            <a:extLst>
              <a:ext uri="{FF2B5EF4-FFF2-40B4-BE49-F238E27FC236}">
                <a16:creationId xmlns:a16="http://schemas.microsoft.com/office/drawing/2014/main" id="{F8A00E80-8857-4124-BA63-18051DE83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424" y="3590925"/>
            <a:ext cx="269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04830" name="Oval 62">
            <a:extLst>
              <a:ext uri="{FF2B5EF4-FFF2-40B4-BE49-F238E27FC236}">
                <a16:creationId xmlns:a16="http://schemas.microsoft.com/office/drawing/2014/main" id="{417A6236-4F44-4211-83D6-D8F92191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30" y="2240756"/>
            <a:ext cx="1188244" cy="3238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280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1" name="Text Box 63">
            <a:extLst>
              <a:ext uri="{FF2B5EF4-FFF2-40B4-BE49-F238E27FC236}">
                <a16:creationId xmlns:a16="http://schemas.microsoft.com/office/drawing/2014/main" id="{C747BA3A-3EE1-47A0-944B-B383AAC5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268141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GnRH</a:t>
            </a:r>
          </a:p>
        </p:txBody>
      </p:sp>
      <p:cxnSp>
        <p:nvCxnSpPr>
          <p:cNvPr id="204832" name="AutoShape 65">
            <a:extLst>
              <a:ext uri="{FF2B5EF4-FFF2-40B4-BE49-F238E27FC236}">
                <a16:creationId xmlns:a16="http://schemas.microsoft.com/office/drawing/2014/main" id="{55815C3C-1DCF-4E94-B4F3-C0EC1033EB63}"/>
              </a:ext>
            </a:extLst>
          </p:cNvPr>
          <p:cNvCxnSpPr>
            <a:cxnSpLocks noChangeShapeType="1"/>
            <a:stCxn id="204807" idx="1"/>
            <a:endCxn id="204830" idx="3"/>
          </p:cNvCxnSpPr>
          <p:nvPr/>
        </p:nvCxnSpPr>
        <p:spPr bwMode="auto">
          <a:xfrm rot="10800000">
            <a:off x="3827860" y="2516981"/>
            <a:ext cx="1176338" cy="1668066"/>
          </a:xfrm>
          <a:prstGeom prst="curvedConnector2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3" name="Text Box 66">
            <a:extLst>
              <a:ext uri="{FF2B5EF4-FFF2-40B4-BE49-F238E27FC236}">
                <a16:creationId xmlns:a16="http://schemas.microsoft.com/office/drawing/2014/main" id="{FB69200A-2909-482B-9D89-AE066D77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30" y="3050382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04834" name="Oval 67">
            <a:extLst>
              <a:ext uri="{FF2B5EF4-FFF2-40B4-BE49-F238E27FC236}">
                <a16:creationId xmlns:a16="http://schemas.microsoft.com/office/drawing/2014/main" id="{62BBBC7C-57B4-4F1A-890B-09F8CEAB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032" y="3186114"/>
            <a:ext cx="216694" cy="21669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5421A4-2C77-4A6A-8CEC-5C36AE06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80" y="1102060"/>
            <a:ext cx="7658764" cy="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1" grpId="0" animBg="1"/>
      <p:bldP spid="204829" grpId="0"/>
      <p:bldP spid="20483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EBB40-E8FC-41E9-9BD4-26C4FB27234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Perturbations de l'axe </a:t>
            </a:r>
            <a:r>
              <a:rPr lang="fr-F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lactotrope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1EF71-17DF-4EE9-9F5B-126D98988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600" dirty="0">
                <a:solidFill>
                  <a:srgbClr val="FF0000"/>
                </a:solidFill>
              </a:rPr>
              <a:t>Hyperprolactinémie </a:t>
            </a:r>
          </a:p>
          <a:p>
            <a:pPr marL="0" indent="0">
              <a:buNone/>
            </a:pPr>
            <a:r>
              <a:rPr lang="fr-FR" dirty="0"/>
              <a:t>Altération sécrétion pulsatile de GnRH </a:t>
            </a:r>
            <a:r>
              <a:rPr lang="fr-FR" dirty="0">
                <a:latin typeface="Abadi" panose="020B0604020104020204" pitchFamily="34" charset="0"/>
              </a:rPr>
              <a:t>→ </a:t>
            </a:r>
            <a:r>
              <a:rPr lang="fr-FR" dirty="0"/>
              <a:t>défaut LH et FSH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Inhibe ovulation F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Inhibe spermatogenèse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7028AE-1933-4DB8-AB1A-F951CC1A108B}"/>
              </a:ext>
            </a:extLst>
          </p:cNvPr>
          <p:cNvSpPr/>
          <p:nvPr/>
        </p:nvSpPr>
        <p:spPr>
          <a:xfrm>
            <a:off x="4572000" y="3311128"/>
            <a:ext cx="2011680" cy="354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>
                <a:solidFill>
                  <a:prstClr val="black"/>
                </a:solidFill>
              </a:rPr>
              <a:t>Infertilité</a:t>
            </a:r>
            <a:endParaRPr lang="fr-FR" sz="1350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8C9C4DAB-3618-43BE-BB1B-1077246A5E12}"/>
              </a:ext>
            </a:extLst>
          </p:cNvPr>
          <p:cNvSpPr/>
          <p:nvPr/>
        </p:nvSpPr>
        <p:spPr>
          <a:xfrm>
            <a:off x="3909060" y="3177540"/>
            <a:ext cx="262890" cy="6515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4828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>
            <a:extLst>
              <a:ext uri="{FF2B5EF4-FFF2-40B4-BE49-F238E27FC236}">
                <a16:creationId xmlns:a16="http://schemas.microsoft.com/office/drawing/2014/main" id="{BE8A2077-97EF-48E9-82E2-AD3FC6069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542" y="1063229"/>
            <a:ext cx="6588919" cy="857250"/>
          </a:xfrm>
        </p:spPr>
        <p:txBody>
          <a:bodyPr/>
          <a:lstStyle/>
          <a:p>
            <a:pPr eaLnBrk="1" hangingPunct="1"/>
            <a:r>
              <a:rPr lang="fr-FR" altLang="fr-FR" sz="2250" dirty="0">
                <a:solidFill>
                  <a:srgbClr val="FF0000"/>
                </a:solidFill>
                <a:latin typeface="Comic Sans MS" panose="030F0702030302020204" pitchFamily="66" charset="0"/>
              </a:rPr>
              <a:t>3-Axe Corticotrope</a:t>
            </a:r>
          </a:p>
        </p:txBody>
      </p:sp>
      <p:sp>
        <p:nvSpPr>
          <p:cNvPr id="206851" name="Rectangle 5">
            <a:extLst>
              <a:ext uri="{FF2B5EF4-FFF2-40B4-BE49-F238E27FC236}">
                <a16:creationId xmlns:a16="http://schemas.microsoft.com/office/drawing/2014/main" id="{671CFEB0-BE0E-4956-BE9E-0B396E50C6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8669" y="1832135"/>
            <a:ext cx="1768079" cy="4018359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03 niveaux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Hypothalamus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CRH(CRF)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Corticotropin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Releasing Hormone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Corticolibérine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latin typeface="Comic Sans MS" panose="030F0702030302020204" pitchFamily="66" charset="0"/>
              </a:rPr>
              <a:t>Peptide de 41 AA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AVP</a:t>
            </a: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7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Antéhypophyse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ACTH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Cellules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 err="1">
                <a:latin typeface="Comic Sans MS" panose="030F0702030302020204" pitchFamily="66" charset="0"/>
              </a:rPr>
              <a:t>corticotrophes</a:t>
            </a:r>
            <a:endParaRPr lang="fr-FR" altLang="fr-FR" sz="15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(15 à 20%)</a:t>
            </a: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Corticosurrénale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Cortisol</a:t>
            </a:r>
            <a:endParaRPr lang="fr-FR" altLang="fr-FR" sz="18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52" name="Rectangle 6">
            <a:extLst>
              <a:ext uri="{FF2B5EF4-FFF2-40B4-BE49-F238E27FC236}">
                <a16:creationId xmlns:a16="http://schemas.microsoft.com/office/drawing/2014/main" id="{A0862D92-A495-4B69-B33C-6EE29B830E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59907" y="2057401"/>
            <a:ext cx="4602480" cy="191729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B4028A61-DF6F-4790-9D65-99BEFD5B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180" y="2511028"/>
            <a:ext cx="539353" cy="2702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1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06854" name="Rectangle 9">
            <a:extLst>
              <a:ext uri="{FF2B5EF4-FFF2-40B4-BE49-F238E27FC236}">
                <a16:creationId xmlns:a16="http://schemas.microsoft.com/office/drawing/2014/main" id="{F1C602FE-F878-41C1-9911-FFDABE7E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1" y="2511028"/>
            <a:ext cx="1944291" cy="270272"/>
          </a:xfrm>
          <a:prstGeom prst="rect">
            <a:avLst/>
          </a:prstGeom>
          <a:gradFill rotWithShape="1">
            <a:gsLst>
              <a:gs pos="0">
                <a:srgbClr val="10030A"/>
              </a:gs>
              <a:gs pos="50000">
                <a:srgbClr val="FF3399"/>
              </a:gs>
              <a:gs pos="100000">
                <a:srgbClr val="10030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55" name="Rectangle 10">
            <a:extLst>
              <a:ext uri="{FF2B5EF4-FFF2-40B4-BE49-F238E27FC236}">
                <a16:creationId xmlns:a16="http://schemas.microsoft.com/office/drawing/2014/main" id="{145A2B0C-941E-4F76-B0B4-A0206E013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3" y="2511028"/>
            <a:ext cx="53578" cy="27027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56" name="Rectangle 11">
            <a:extLst>
              <a:ext uri="{FF2B5EF4-FFF2-40B4-BE49-F238E27FC236}">
                <a16:creationId xmlns:a16="http://schemas.microsoft.com/office/drawing/2014/main" id="{D221ECAB-4F6B-41AB-A09F-15607473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92" y="2511028"/>
            <a:ext cx="53578" cy="27027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57" name="Rectangle 12">
            <a:extLst>
              <a:ext uri="{FF2B5EF4-FFF2-40B4-BE49-F238E27FC236}">
                <a16:creationId xmlns:a16="http://schemas.microsoft.com/office/drawing/2014/main" id="{A67A71FF-D065-4BC2-ADA4-123F213B0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70" y="2511028"/>
            <a:ext cx="1350169" cy="270272"/>
          </a:xfrm>
          <a:prstGeom prst="rect">
            <a:avLst/>
          </a:prstGeom>
          <a:gradFill rotWithShape="1">
            <a:gsLst>
              <a:gs pos="0">
                <a:srgbClr val="002741"/>
              </a:gs>
              <a:gs pos="50000">
                <a:srgbClr val="0099FF"/>
              </a:gs>
              <a:gs pos="100000">
                <a:srgbClr val="00274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58" name="Text Box 15">
            <a:extLst>
              <a:ext uri="{FF2B5EF4-FFF2-40B4-BE49-F238E27FC236}">
                <a16:creationId xmlns:a16="http://schemas.microsoft.com/office/drawing/2014/main" id="{F7F59698-A863-46FE-B560-D040F4A1E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3" y="2240757"/>
            <a:ext cx="2702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6859" name="Text Box 16">
            <a:extLst>
              <a:ext uri="{FF2B5EF4-FFF2-40B4-BE49-F238E27FC236}">
                <a16:creationId xmlns:a16="http://schemas.microsoft.com/office/drawing/2014/main" id="{AB8141D8-BC2C-49E1-8586-9D4358C6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240757"/>
            <a:ext cx="3786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06861" name="Text Box 18">
            <a:extLst>
              <a:ext uri="{FF2B5EF4-FFF2-40B4-BE49-F238E27FC236}">
                <a16:creationId xmlns:a16="http://schemas.microsoft.com/office/drawing/2014/main" id="{5942D49B-11D1-422A-8655-F5DD0BD6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169" y="2781301"/>
            <a:ext cx="4857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154</a:t>
            </a:r>
          </a:p>
        </p:txBody>
      </p:sp>
      <p:sp>
        <p:nvSpPr>
          <p:cNvPr id="206862" name="Text Box 19">
            <a:extLst>
              <a:ext uri="{FF2B5EF4-FFF2-40B4-BE49-F238E27FC236}">
                <a16:creationId xmlns:a16="http://schemas.microsoft.com/office/drawing/2014/main" id="{1739EDAD-BC80-4E64-B3AE-984B1524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9" y="2781301"/>
            <a:ext cx="4310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194</a:t>
            </a:r>
          </a:p>
        </p:txBody>
      </p:sp>
      <p:sp>
        <p:nvSpPr>
          <p:cNvPr id="206863" name="Text Box 20">
            <a:extLst>
              <a:ext uri="{FF2B5EF4-FFF2-40B4-BE49-F238E27FC236}">
                <a16:creationId xmlns:a16="http://schemas.microsoft.com/office/drawing/2014/main" id="{87B9A6C3-4B5E-4765-BF68-BCDBAF23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747" y="2511028"/>
            <a:ext cx="12430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CRH 41 AA</a:t>
            </a:r>
          </a:p>
        </p:txBody>
      </p:sp>
      <p:sp>
        <p:nvSpPr>
          <p:cNvPr id="206864" name="Text Box 21">
            <a:extLst>
              <a:ext uri="{FF2B5EF4-FFF2-40B4-BE49-F238E27FC236}">
                <a16:creationId xmlns:a16="http://schemas.microsoft.com/office/drawing/2014/main" id="{199DA623-DD01-4825-92C8-D9CFFCD9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6" y="2781301"/>
            <a:ext cx="12965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Peptide Signal</a:t>
            </a:r>
          </a:p>
        </p:txBody>
      </p:sp>
      <p:sp>
        <p:nvSpPr>
          <p:cNvPr id="206865" name="Rectangle 24">
            <a:extLst>
              <a:ext uri="{FF2B5EF4-FFF2-40B4-BE49-F238E27FC236}">
                <a16:creationId xmlns:a16="http://schemas.microsoft.com/office/drawing/2014/main" id="{644BD69D-3512-4A8B-BC6B-7D519524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7" y="2511028"/>
            <a:ext cx="53579" cy="2702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66" name="Rectangle 25">
            <a:extLst>
              <a:ext uri="{FF2B5EF4-FFF2-40B4-BE49-F238E27FC236}">
                <a16:creationId xmlns:a16="http://schemas.microsoft.com/office/drawing/2014/main" id="{982C2580-FF94-4A6C-8471-09E12268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2511028"/>
            <a:ext cx="54769" cy="27027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67" name="Text Box 26">
            <a:extLst>
              <a:ext uri="{FF2B5EF4-FFF2-40B4-BE49-F238E27FC236}">
                <a16:creationId xmlns:a16="http://schemas.microsoft.com/office/drawing/2014/main" id="{01675D23-80B8-4A2D-9A36-63BC44A91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992" y="2240757"/>
            <a:ext cx="3786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GR</a:t>
            </a:r>
          </a:p>
        </p:txBody>
      </p:sp>
      <p:sp>
        <p:nvSpPr>
          <p:cNvPr id="206868" name="Text Box 27">
            <a:extLst>
              <a:ext uri="{FF2B5EF4-FFF2-40B4-BE49-F238E27FC236}">
                <a16:creationId xmlns:a16="http://schemas.microsoft.com/office/drawing/2014/main" id="{7182C203-B4FF-4DC0-95B7-06A38F2ED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760" y="1803797"/>
            <a:ext cx="30777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PréProCRH</a:t>
            </a: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 = </a:t>
            </a: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PréProCorticolibérine</a:t>
            </a: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69" name="Text Box 28">
            <a:extLst>
              <a:ext uri="{FF2B5EF4-FFF2-40B4-BE49-F238E27FC236}">
                <a16:creationId xmlns:a16="http://schemas.microsoft.com/office/drawing/2014/main" id="{B1A0990E-922B-4E93-A3C6-1075D8DD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528" y="5423327"/>
            <a:ext cx="4589860" cy="4385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Glucocorticoïde ( Cortisol)  / Stéroïdes surrénaliens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fr-FR" altLang="fr-FR" sz="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70" name="Text Box 30">
            <a:extLst>
              <a:ext uri="{FF2B5EF4-FFF2-40B4-BE49-F238E27FC236}">
                <a16:creationId xmlns:a16="http://schemas.microsoft.com/office/drawing/2014/main" id="{4282C43C-0631-4E49-B00A-657A7E9D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528" y="4105200"/>
            <a:ext cx="4589860" cy="1258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fr-FR" altLang="fr-FR" sz="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ACTH = </a:t>
            </a: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AdrenoCorticoTropin</a:t>
            </a: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 Hormone( 39Aa)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Corticotrophine ou Corticostimuline  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Peptide de 39 AA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fr-FR" altLang="fr-FR" sz="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71" name="Line 34">
            <a:extLst>
              <a:ext uri="{FF2B5EF4-FFF2-40B4-BE49-F238E27FC236}">
                <a16:creationId xmlns:a16="http://schemas.microsoft.com/office/drawing/2014/main" id="{62479C78-3C28-40E3-A7EC-6C8876D64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169" y="2781300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C2FA3-9BE1-4675-9AEB-60B30B355EEC}"/>
              </a:ext>
            </a:extLst>
          </p:cNvPr>
          <p:cNvSpPr/>
          <p:nvPr/>
        </p:nvSpPr>
        <p:spPr>
          <a:xfrm>
            <a:off x="3090387" y="3074452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350" dirty="0"/>
              <a:t>NPV Hypothalamus</a:t>
            </a:r>
          </a:p>
          <a:p>
            <a:pPr algn="ctr"/>
            <a:r>
              <a:rPr lang="fr-FR" sz="1350" dirty="0"/>
              <a:t>système porte HT-HP :CRH-binding-Pr</a:t>
            </a:r>
          </a:p>
          <a:p>
            <a:pPr algn="ctr"/>
            <a:r>
              <a:rPr lang="fr-FR" sz="1350" dirty="0"/>
              <a:t>+ Gène </a:t>
            </a:r>
            <a:r>
              <a:rPr lang="fr-FR" sz="1350" dirty="0" err="1"/>
              <a:t>proopiomélanocortine</a:t>
            </a:r>
            <a:r>
              <a:rPr lang="fr-FR" sz="1350" dirty="0"/>
              <a:t> (POMC) </a:t>
            </a:r>
          </a:p>
        </p:txBody>
      </p:sp>
    </p:spTree>
    <p:extLst>
      <p:ext uri="{BB962C8B-B14F-4D97-AF65-F5344CB8AC3E}">
        <p14:creationId xmlns:p14="http://schemas.microsoft.com/office/powerpoint/2010/main" val="25712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 animBg="1"/>
      <p:bldP spid="206868" grpId="0"/>
      <p:bldP spid="206869" grpId="0" animBg="1"/>
      <p:bldP spid="20687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>
            <a:extLst>
              <a:ext uri="{FF2B5EF4-FFF2-40B4-BE49-F238E27FC236}">
                <a16:creationId xmlns:a16="http://schemas.microsoft.com/office/drawing/2014/main" id="{ADEA11FF-8F09-473C-B848-CD2257C9E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2240757"/>
            <a:ext cx="6172200" cy="37599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</p:txBody>
      </p:sp>
      <p:sp>
        <p:nvSpPr>
          <p:cNvPr id="210948" name="Text Box 4">
            <a:extLst>
              <a:ext uri="{FF2B5EF4-FFF2-40B4-BE49-F238E27FC236}">
                <a16:creationId xmlns:a16="http://schemas.microsoft.com/office/drawing/2014/main" id="{68886607-9DCC-463E-9176-2EB11FF3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548" y="1399782"/>
            <a:ext cx="6161484" cy="7848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POMC (</a:t>
            </a:r>
            <a:r>
              <a:rPr lang="fr-FR" altLang="fr-FR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ProOpioMélanoCortine</a:t>
            </a: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) / Polypeptide / 266 AA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Gène POMC CH2</a:t>
            </a:r>
          </a:p>
        </p:txBody>
      </p:sp>
      <p:sp>
        <p:nvSpPr>
          <p:cNvPr id="210949" name="Rectangle 6">
            <a:extLst>
              <a:ext uri="{FF2B5EF4-FFF2-40B4-BE49-F238E27FC236}">
                <a16:creationId xmlns:a16="http://schemas.microsoft.com/office/drawing/2014/main" id="{E7D366F0-E81D-4BD1-B4E7-67DCF1BFB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781300"/>
            <a:ext cx="486966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0" name="Rectangle 11">
            <a:extLst>
              <a:ext uri="{FF2B5EF4-FFF2-40B4-BE49-F238E27FC236}">
                <a16:creationId xmlns:a16="http://schemas.microsoft.com/office/drawing/2014/main" id="{8D15793F-7536-4E24-94D4-1128FFA4B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7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1" name="Rectangle 12">
            <a:extLst>
              <a:ext uri="{FF2B5EF4-FFF2-40B4-BE49-F238E27FC236}">
                <a16:creationId xmlns:a16="http://schemas.microsoft.com/office/drawing/2014/main" id="{C17C83D6-AC0F-43DB-80CA-B4C0D8CC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6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2" name="Rectangle 13">
            <a:extLst>
              <a:ext uri="{FF2B5EF4-FFF2-40B4-BE49-F238E27FC236}">
                <a16:creationId xmlns:a16="http://schemas.microsoft.com/office/drawing/2014/main" id="{99A01548-C614-4768-9169-A2E9387F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6" y="2781300"/>
            <a:ext cx="216694" cy="215504"/>
          </a:xfrm>
          <a:prstGeom prst="rect">
            <a:avLst/>
          </a:prstGeom>
          <a:gradFill rotWithShape="1">
            <a:gsLst>
              <a:gs pos="0">
                <a:srgbClr val="00131A"/>
              </a:gs>
              <a:gs pos="50000">
                <a:srgbClr val="0099CC"/>
              </a:gs>
              <a:gs pos="100000">
                <a:srgbClr val="00131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3" name="Rectangle 14">
            <a:extLst>
              <a:ext uri="{FF2B5EF4-FFF2-40B4-BE49-F238E27FC236}">
                <a16:creationId xmlns:a16="http://schemas.microsoft.com/office/drawing/2014/main" id="{2D243081-43A8-4714-ABE1-FEAC0C2C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330" y="278130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4" name="Rectangle 15">
            <a:extLst>
              <a:ext uri="{FF2B5EF4-FFF2-40B4-BE49-F238E27FC236}">
                <a16:creationId xmlns:a16="http://schemas.microsoft.com/office/drawing/2014/main" id="{6AC36DDE-36B7-4BB6-B940-9099896CE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906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5" name="Rectangle 16">
            <a:extLst>
              <a:ext uri="{FF2B5EF4-FFF2-40B4-BE49-F238E27FC236}">
                <a16:creationId xmlns:a16="http://schemas.microsoft.com/office/drawing/2014/main" id="{9778C882-9D39-4163-8C0E-66933418E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486" y="2781300"/>
            <a:ext cx="163115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6" name="Rectangle 17">
            <a:extLst>
              <a:ext uri="{FF2B5EF4-FFF2-40B4-BE49-F238E27FC236}">
                <a16:creationId xmlns:a16="http://schemas.microsoft.com/office/drawing/2014/main" id="{04A66CBF-7F10-4E52-9607-0F581756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1" y="278130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7" name="Rectangle 18">
            <a:extLst>
              <a:ext uri="{FF2B5EF4-FFF2-40B4-BE49-F238E27FC236}">
                <a16:creationId xmlns:a16="http://schemas.microsoft.com/office/drawing/2014/main" id="{A2D07906-156E-404B-B054-6603EFFD5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180" y="278130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8" name="Rectangle 19">
            <a:extLst>
              <a:ext uri="{FF2B5EF4-FFF2-40B4-BE49-F238E27FC236}">
                <a16:creationId xmlns:a16="http://schemas.microsoft.com/office/drawing/2014/main" id="{DC52E116-2345-424F-9890-DD43E452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756" y="2781300"/>
            <a:ext cx="323850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9" name="Rectangle 20">
            <a:extLst>
              <a:ext uri="{FF2B5EF4-FFF2-40B4-BE49-F238E27FC236}">
                <a16:creationId xmlns:a16="http://schemas.microsoft.com/office/drawing/2014/main" id="{1F50E9C5-5121-476E-9CC0-7D053C2B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607" y="2781300"/>
            <a:ext cx="5476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0" name="Rectangle 21">
            <a:extLst>
              <a:ext uri="{FF2B5EF4-FFF2-40B4-BE49-F238E27FC236}">
                <a16:creationId xmlns:a16="http://schemas.microsoft.com/office/drawing/2014/main" id="{9EA11C6A-A26B-44DA-B67A-D96249B9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1" name="Rectangle 22">
            <a:extLst>
              <a:ext uri="{FF2B5EF4-FFF2-40B4-BE49-F238E27FC236}">
                <a16:creationId xmlns:a16="http://schemas.microsoft.com/office/drawing/2014/main" id="{90475910-46C1-46B7-B003-97D304C3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3" y="2781300"/>
            <a:ext cx="270272" cy="215504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2" name="Rectangle 23">
            <a:extLst>
              <a:ext uri="{FF2B5EF4-FFF2-40B4-BE49-F238E27FC236}">
                <a16:creationId xmlns:a16="http://schemas.microsoft.com/office/drawing/2014/main" id="{6FCC1084-4637-4AFA-AC18-9429AD943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3" name="Rectangle 24">
            <a:extLst>
              <a:ext uri="{FF2B5EF4-FFF2-40B4-BE49-F238E27FC236}">
                <a16:creationId xmlns:a16="http://schemas.microsoft.com/office/drawing/2014/main" id="{4564AE7D-CACE-4F79-9ABE-7AEC37F0E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1" y="2781300"/>
            <a:ext cx="5476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4" name="Rectangle 25">
            <a:extLst>
              <a:ext uri="{FF2B5EF4-FFF2-40B4-BE49-F238E27FC236}">
                <a16:creationId xmlns:a16="http://schemas.microsoft.com/office/drawing/2014/main" id="{38CA508D-24F6-4C62-BF57-31EC9AE19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5" y="278130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5" name="Rectangle 26">
            <a:extLst>
              <a:ext uri="{FF2B5EF4-FFF2-40B4-BE49-F238E27FC236}">
                <a16:creationId xmlns:a16="http://schemas.microsoft.com/office/drawing/2014/main" id="{1B6D7B78-8611-4144-BD8A-BB6666A1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381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6" name="Rectangle 28">
            <a:extLst>
              <a:ext uri="{FF2B5EF4-FFF2-40B4-BE49-F238E27FC236}">
                <a16:creationId xmlns:a16="http://schemas.microsoft.com/office/drawing/2014/main" id="{B097C53E-C7C9-4587-92CE-1ED6B3D3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730" y="2781300"/>
            <a:ext cx="540544" cy="215504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7" name="Rectangle 29">
            <a:extLst>
              <a:ext uri="{FF2B5EF4-FFF2-40B4-BE49-F238E27FC236}">
                <a16:creationId xmlns:a16="http://schemas.microsoft.com/office/drawing/2014/main" id="{8476D739-723F-4A07-BC74-3243301B9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273" y="278130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8" name="Rectangle 30">
            <a:extLst>
              <a:ext uri="{FF2B5EF4-FFF2-40B4-BE49-F238E27FC236}">
                <a16:creationId xmlns:a16="http://schemas.microsoft.com/office/drawing/2014/main" id="{962D389D-30CE-4605-B296-4CCBA1315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1" y="2781300"/>
            <a:ext cx="5476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2703" name="Rectangle 31">
            <a:extLst>
              <a:ext uri="{FF2B5EF4-FFF2-40B4-BE49-F238E27FC236}">
                <a16:creationId xmlns:a16="http://schemas.microsoft.com/office/drawing/2014/main" id="{AA5D0FF6-4ABF-4D08-9145-908FC717B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2781300"/>
            <a:ext cx="701279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0970" name="Rectangle 32">
            <a:extLst>
              <a:ext uri="{FF2B5EF4-FFF2-40B4-BE49-F238E27FC236}">
                <a16:creationId xmlns:a16="http://schemas.microsoft.com/office/drawing/2014/main" id="{823A618B-A062-4096-927D-ADE8F7794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898" y="2781300"/>
            <a:ext cx="5476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1" name="Rectangle 33">
            <a:extLst>
              <a:ext uri="{FF2B5EF4-FFF2-40B4-BE49-F238E27FC236}">
                <a16:creationId xmlns:a16="http://schemas.microsoft.com/office/drawing/2014/main" id="{59C4182C-46E3-47BD-A5CD-6812FE1C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67" y="278130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2" name="Rectangle 34">
            <a:extLst>
              <a:ext uri="{FF2B5EF4-FFF2-40B4-BE49-F238E27FC236}">
                <a16:creationId xmlns:a16="http://schemas.microsoft.com/office/drawing/2014/main" id="{678F8493-45B0-4637-B122-7E00D503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67" y="2781300"/>
            <a:ext cx="540544" cy="21550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02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3" name="Rectangle 35">
            <a:extLst>
              <a:ext uri="{FF2B5EF4-FFF2-40B4-BE49-F238E27FC236}">
                <a16:creationId xmlns:a16="http://schemas.microsoft.com/office/drawing/2014/main" id="{5D550629-5C70-4D70-B17D-514DE5EA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7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4" name="Rectangle 36">
            <a:extLst>
              <a:ext uri="{FF2B5EF4-FFF2-40B4-BE49-F238E27FC236}">
                <a16:creationId xmlns:a16="http://schemas.microsoft.com/office/drawing/2014/main" id="{5EC2556B-B719-4F50-A0BE-D7563973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19" y="278130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5" name="Rectangle 37">
            <a:extLst>
              <a:ext uri="{FF2B5EF4-FFF2-40B4-BE49-F238E27FC236}">
                <a16:creationId xmlns:a16="http://schemas.microsoft.com/office/drawing/2014/main" id="{6689792D-A37F-4731-8968-48A5D6EA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367" y="2781300"/>
            <a:ext cx="702469" cy="215504"/>
          </a:xfrm>
          <a:prstGeom prst="rect">
            <a:avLst/>
          </a:prstGeom>
          <a:gradFill rotWithShape="1">
            <a:gsLst>
              <a:gs pos="0">
                <a:srgbClr val="180000"/>
              </a:gs>
              <a:gs pos="50000">
                <a:srgbClr val="FF0000"/>
              </a:gs>
              <a:gs pos="100000">
                <a:srgbClr val="18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2710" name="Rectangle 38">
            <a:extLst>
              <a:ext uri="{FF2B5EF4-FFF2-40B4-BE49-F238E27FC236}">
                <a16:creationId xmlns:a16="http://schemas.microsoft.com/office/drawing/2014/main" id="{0EA2F498-60E2-4CDC-B77F-A27C2109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1" y="2781300"/>
            <a:ext cx="594122" cy="21550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19216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0977" name="Text Box 39">
            <a:extLst>
              <a:ext uri="{FF2B5EF4-FFF2-40B4-BE49-F238E27FC236}">
                <a16:creationId xmlns:a16="http://schemas.microsoft.com/office/drawing/2014/main" id="{D4C4B716-4726-48BB-B60E-E44CDF4D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2240757"/>
            <a:ext cx="702469" cy="4154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rgbClr val="000000"/>
                </a:solidFill>
                <a:latin typeface="Comic Sans MS" panose="030F0702030302020204" pitchFamily="66" charset="0"/>
              </a:rPr>
              <a:t>Peptide signal</a:t>
            </a:r>
          </a:p>
        </p:txBody>
      </p:sp>
      <p:sp>
        <p:nvSpPr>
          <p:cNvPr id="210980" name="Text Box 43">
            <a:extLst>
              <a:ext uri="{FF2B5EF4-FFF2-40B4-BE49-F238E27FC236}">
                <a16:creationId xmlns:a16="http://schemas.microsoft.com/office/drawing/2014/main" id="{B45412DF-EC4A-42AD-9EEA-A112AC1E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844" y="3234942"/>
            <a:ext cx="2159794" cy="4385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LPH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42 - 134</a:t>
            </a:r>
          </a:p>
        </p:txBody>
      </p:sp>
      <p:sp>
        <p:nvSpPr>
          <p:cNvPr id="412717" name="Rectangle 45">
            <a:extLst>
              <a:ext uri="{FF2B5EF4-FFF2-40B4-BE49-F238E27FC236}">
                <a16:creationId xmlns:a16="http://schemas.microsoft.com/office/drawing/2014/main" id="{CC34B883-1DFB-4DA9-A9C2-5DC290D3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198" y="4887517"/>
            <a:ext cx="701278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0982" name="Rectangle 46">
            <a:extLst>
              <a:ext uri="{FF2B5EF4-FFF2-40B4-BE49-F238E27FC236}">
                <a16:creationId xmlns:a16="http://schemas.microsoft.com/office/drawing/2014/main" id="{C684E5BC-CACD-47BD-B8E6-DB057147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67" y="4887517"/>
            <a:ext cx="53578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3" name="Rectangle 47">
            <a:extLst>
              <a:ext uri="{FF2B5EF4-FFF2-40B4-BE49-F238E27FC236}">
                <a16:creationId xmlns:a16="http://schemas.microsoft.com/office/drawing/2014/main" id="{390E506C-6D30-47DC-BA4F-649F221AF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244" y="4887517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4" name="Rectangle 48">
            <a:extLst>
              <a:ext uri="{FF2B5EF4-FFF2-40B4-BE49-F238E27FC236}">
                <a16:creationId xmlns:a16="http://schemas.microsoft.com/office/drawing/2014/main" id="{D465E42C-094A-4C2C-BF5E-4B0D5A083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3" y="4887517"/>
            <a:ext cx="540544" cy="21550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02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5" name="Rectangle 49">
            <a:extLst>
              <a:ext uri="{FF2B5EF4-FFF2-40B4-BE49-F238E27FC236}">
                <a16:creationId xmlns:a16="http://schemas.microsoft.com/office/drawing/2014/main" id="{5224CB7D-2CBB-4532-A044-D80C9193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20" y="4887517"/>
            <a:ext cx="702469" cy="215503"/>
          </a:xfrm>
          <a:prstGeom prst="rect">
            <a:avLst/>
          </a:prstGeom>
          <a:gradFill rotWithShape="1">
            <a:gsLst>
              <a:gs pos="0">
                <a:srgbClr val="180000"/>
              </a:gs>
              <a:gs pos="50000">
                <a:srgbClr val="FF0000"/>
              </a:gs>
              <a:gs pos="100000">
                <a:srgbClr val="18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6" name="Text Box 50">
            <a:extLst>
              <a:ext uri="{FF2B5EF4-FFF2-40B4-BE49-F238E27FC236}">
                <a16:creationId xmlns:a16="http://schemas.microsoft.com/office/drawing/2014/main" id="{33C3877C-D355-4F44-9DD7-B62C733A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198" y="5157787"/>
            <a:ext cx="1350169" cy="4385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 LPH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42 - 101</a:t>
            </a:r>
          </a:p>
        </p:txBody>
      </p:sp>
      <p:sp>
        <p:nvSpPr>
          <p:cNvPr id="210987" name="Text Box 52">
            <a:extLst>
              <a:ext uri="{FF2B5EF4-FFF2-40B4-BE49-F238E27FC236}">
                <a16:creationId xmlns:a16="http://schemas.microsoft.com/office/drawing/2014/main" id="{3150ED27-603F-493E-A01A-8F2714DE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4" y="5157787"/>
            <a:ext cx="917972" cy="4385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 dirty="0">
                <a:solidFill>
                  <a:srgbClr val="000000"/>
                </a:solidFill>
                <a:latin typeface="Symbol" panose="05050102010706020507" pitchFamily="18" charset="2"/>
              </a:rPr>
              <a:t>b </a:t>
            </a:r>
            <a:r>
              <a:rPr lang="fr-FR" altLang="fr-FR" sz="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Endorphine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104 - 134</a:t>
            </a:r>
          </a:p>
        </p:txBody>
      </p:sp>
      <p:sp>
        <p:nvSpPr>
          <p:cNvPr id="210988" name="Rectangle 53">
            <a:extLst>
              <a:ext uri="{FF2B5EF4-FFF2-40B4-BE49-F238E27FC236}">
                <a16:creationId xmlns:a16="http://schemas.microsoft.com/office/drawing/2014/main" id="{E78549CC-0546-4A95-8802-8D4ED41C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253" y="5211367"/>
            <a:ext cx="270272" cy="215503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9" name="Rectangle 54">
            <a:extLst>
              <a:ext uri="{FF2B5EF4-FFF2-40B4-BE49-F238E27FC236}">
                <a16:creationId xmlns:a16="http://schemas.microsoft.com/office/drawing/2014/main" id="{8688AF9C-EDB6-4041-A2EE-DFC527D7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4293394"/>
            <a:ext cx="270272" cy="215504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0" name="Rectangle 55">
            <a:extLst>
              <a:ext uri="{FF2B5EF4-FFF2-40B4-BE49-F238E27FC236}">
                <a16:creationId xmlns:a16="http://schemas.microsoft.com/office/drawing/2014/main" id="{4C632FC3-34A3-473D-BF72-61E9AEC9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293394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1" name="Rectangle 56">
            <a:extLst>
              <a:ext uri="{FF2B5EF4-FFF2-40B4-BE49-F238E27FC236}">
                <a16:creationId xmlns:a16="http://schemas.microsoft.com/office/drawing/2014/main" id="{E1663CFE-4CC2-4490-A7A8-4176A58F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80" y="4293394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2" name="Rectangle 57">
            <a:extLst>
              <a:ext uri="{FF2B5EF4-FFF2-40B4-BE49-F238E27FC236}">
                <a16:creationId xmlns:a16="http://schemas.microsoft.com/office/drawing/2014/main" id="{395A003D-00A8-4B75-B13D-1EA33C2D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6" y="4293394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3" name="Rectangle 58">
            <a:extLst>
              <a:ext uri="{FF2B5EF4-FFF2-40B4-BE49-F238E27FC236}">
                <a16:creationId xmlns:a16="http://schemas.microsoft.com/office/drawing/2014/main" id="{F653E860-6412-44D0-84D4-071B11A19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1" y="4293394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4" name="Rectangle 59">
            <a:extLst>
              <a:ext uri="{FF2B5EF4-FFF2-40B4-BE49-F238E27FC236}">
                <a16:creationId xmlns:a16="http://schemas.microsoft.com/office/drawing/2014/main" id="{939D85C7-AC33-45F4-B321-CB963FF6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5" y="5211367"/>
            <a:ext cx="540544" cy="215503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5" name="Rectangle 60">
            <a:extLst>
              <a:ext uri="{FF2B5EF4-FFF2-40B4-BE49-F238E27FC236}">
                <a16:creationId xmlns:a16="http://schemas.microsoft.com/office/drawing/2014/main" id="{A0D71994-4828-418F-8B40-399EA3B7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6" y="4293394"/>
            <a:ext cx="540544" cy="215504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7" name="Rectangle 63">
            <a:extLst>
              <a:ext uri="{FF2B5EF4-FFF2-40B4-BE49-F238E27FC236}">
                <a16:creationId xmlns:a16="http://schemas.microsoft.com/office/drawing/2014/main" id="{14833A82-8CEC-41F8-BD49-9680D4F0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9" y="5785248"/>
            <a:ext cx="540544" cy="21550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02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8" name="Text Box 65">
            <a:extLst>
              <a:ext uri="{FF2B5EF4-FFF2-40B4-BE49-F238E27FC236}">
                <a16:creationId xmlns:a16="http://schemas.microsoft.com/office/drawing/2014/main" id="{7ED119C5-E640-4CAF-8B68-F03031357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4563666"/>
            <a:ext cx="1026319" cy="4385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ACTH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1 - 39</a:t>
            </a:r>
          </a:p>
        </p:txBody>
      </p:sp>
      <p:sp>
        <p:nvSpPr>
          <p:cNvPr id="210999" name="Text Box 66">
            <a:extLst>
              <a:ext uri="{FF2B5EF4-FFF2-40B4-BE49-F238E27FC236}">
                <a16:creationId xmlns:a16="http://schemas.microsoft.com/office/drawing/2014/main" id="{BB8EFB2B-1194-4BE8-A19C-E07B4F81C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1" y="5511403"/>
            <a:ext cx="702469" cy="4385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 MSH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1 - 13</a:t>
            </a:r>
          </a:p>
        </p:txBody>
      </p:sp>
      <p:sp>
        <p:nvSpPr>
          <p:cNvPr id="211000" name="Text Box 67">
            <a:extLst>
              <a:ext uri="{FF2B5EF4-FFF2-40B4-BE49-F238E27FC236}">
                <a16:creationId xmlns:a16="http://schemas.microsoft.com/office/drawing/2014/main" id="{0370487C-6815-4459-8F8D-1466AA94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5" y="5511403"/>
            <a:ext cx="540544" cy="4385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CLIP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19-39</a:t>
            </a:r>
          </a:p>
        </p:txBody>
      </p:sp>
      <p:sp>
        <p:nvSpPr>
          <p:cNvPr id="211001" name="Text Box 68">
            <a:extLst>
              <a:ext uri="{FF2B5EF4-FFF2-40B4-BE49-F238E27FC236}">
                <a16:creationId xmlns:a16="http://schemas.microsoft.com/office/drawing/2014/main" id="{C916B996-A020-4C3F-A686-22D0081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122" y="5739290"/>
            <a:ext cx="1403747" cy="23083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900" b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900" b="1">
                <a:solidFill>
                  <a:srgbClr val="000000"/>
                </a:solidFill>
                <a:latin typeface="Comic Sans MS" panose="030F0702030302020204" pitchFamily="66" charset="0"/>
              </a:rPr>
              <a:t> MSH 84-109</a:t>
            </a:r>
          </a:p>
        </p:txBody>
      </p:sp>
      <p:sp>
        <p:nvSpPr>
          <p:cNvPr id="211005" name="Rectangle 78">
            <a:extLst>
              <a:ext uri="{FF2B5EF4-FFF2-40B4-BE49-F238E27FC236}">
                <a16:creationId xmlns:a16="http://schemas.microsoft.com/office/drawing/2014/main" id="{C2CAA9F7-B804-4C32-9993-0F0B05BE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28" y="3213498"/>
            <a:ext cx="270272" cy="215503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6" name="Rectangle 79">
            <a:extLst>
              <a:ext uri="{FF2B5EF4-FFF2-40B4-BE49-F238E27FC236}">
                <a16:creationId xmlns:a16="http://schemas.microsoft.com/office/drawing/2014/main" id="{098A94DF-CCB7-4474-A992-683524F8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7" name="Rectangle 80">
            <a:extLst>
              <a:ext uri="{FF2B5EF4-FFF2-40B4-BE49-F238E27FC236}">
                <a16:creationId xmlns:a16="http://schemas.microsoft.com/office/drawing/2014/main" id="{9FC97156-DFB8-45DD-954E-641C0D1F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5" y="3213498"/>
            <a:ext cx="540544" cy="215503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8" name="Rectangle 81">
            <a:extLst>
              <a:ext uri="{FF2B5EF4-FFF2-40B4-BE49-F238E27FC236}">
                <a16:creationId xmlns:a16="http://schemas.microsoft.com/office/drawing/2014/main" id="{31CAA3C1-FD37-410C-9904-59955DCB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80" y="3213498"/>
            <a:ext cx="53578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9" name="Rectangle 82">
            <a:extLst>
              <a:ext uri="{FF2B5EF4-FFF2-40B4-BE49-F238E27FC236}">
                <a16:creationId xmlns:a16="http://schemas.microsoft.com/office/drawing/2014/main" id="{CF341662-21A6-4936-8EBB-AA67A509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6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0" name="Rectangle 83">
            <a:extLst>
              <a:ext uri="{FF2B5EF4-FFF2-40B4-BE49-F238E27FC236}">
                <a16:creationId xmlns:a16="http://schemas.microsoft.com/office/drawing/2014/main" id="{B8BA9C43-64AD-4606-9686-7F5F827C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1" name="Rectangle 93">
            <a:extLst>
              <a:ext uri="{FF2B5EF4-FFF2-40B4-BE49-F238E27FC236}">
                <a16:creationId xmlns:a16="http://schemas.microsoft.com/office/drawing/2014/main" id="{DD4F0087-79EA-4BBB-8B3C-2BC154327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2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2" name="Rectangle 94">
            <a:extLst>
              <a:ext uri="{FF2B5EF4-FFF2-40B4-BE49-F238E27FC236}">
                <a16:creationId xmlns:a16="http://schemas.microsoft.com/office/drawing/2014/main" id="{EF4256EA-15E8-4C6D-AEFF-AD15853B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1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3" name="Rectangle 95">
            <a:extLst>
              <a:ext uri="{FF2B5EF4-FFF2-40B4-BE49-F238E27FC236}">
                <a16:creationId xmlns:a16="http://schemas.microsoft.com/office/drawing/2014/main" id="{7B117994-A565-4785-8E7B-73DDF75D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1" y="3213498"/>
            <a:ext cx="216694" cy="215503"/>
          </a:xfrm>
          <a:prstGeom prst="rect">
            <a:avLst/>
          </a:prstGeom>
          <a:gradFill rotWithShape="1">
            <a:gsLst>
              <a:gs pos="0">
                <a:srgbClr val="00131A"/>
              </a:gs>
              <a:gs pos="50000">
                <a:srgbClr val="0099CC"/>
              </a:gs>
              <a:gs pos="100000">
                <a:srgbClr val="00131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4" name="Rectangle 96">
            <a:extLst>
              <a:ext uri="{FF2B5EF4-FFF2-40B4-BE49-F238E27FC236}">
                <a16:creationId xmlns:a16="http://schemas.microsoft.com/office/drawing/2014/main" id="{2D10458C-E180-47AF-ACEE-260CD830E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1" y="3213498"/>
            <a:ext cx="163115" cy="215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5" name="Rectangle 97">
            <a:extLst>
              <a:ext uri="{FF2B5EF4-FFF2-40B4-BE49-F238E27FC236}">
                <a16:creationId xmlns:a16="http://schemas.microsoft.com/office/drawing/2014/main" id="{D75ADFD3-3A93-4524-908B-084F8500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486" y="3213498"/>
            <a:ext cx="53578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6" name="Rectangle 98">
            <a:extLst>
              <a:ext uri="{FF2B5EF4-FFF2-40B4-BE49-F238E27FC236}">
                <a16:creationId xmlns:a16="http://schemas.microsoft.com/office/drawing/2014/main" id="{8F66D49E-F662-4226-8AE1-C4D936470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255" y="3213498"/>
            <a:ext cx="53578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7" name="Rectangle 99">
            <a:extLst>
              <a:ext uri="{FF2B5EF4-FFF2-40B4-BE49-F238E27FC236}">
                <a16:creationId xmlns:a16="http://schemas.microsoft.com/office/drawing/2014/main" id="{6F594396-A075-413B-909C-E9223805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82" y="3213498"/>
            <a:ext cx="5476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8" name="Rectangle 100">
            <a:extLst>
              <a:ext uri="{FF2B5EF4-FFF2-40B4-BE49-F238E27FC236}">
                <a16:creationId xmlns:a16="http://schemas.microsoft.com/office/drawing/2014/main" id="{AF518FEB-6CB8-4C0A-B8C3-4821FEFB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9" name="Rectangle 101">
            <a:extLst>
              <a:ext uri="{FF2B5EF4-FFF2-40B4-BE49-F238E27FC236}">
                <a16:creationId xmlns:a16="http://schemas.microsoft.com/office/drawing/2014/main" id="{FE0BB5C6-150B-4DA0-95B7-884A30BAE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831" y="3213498"/>
            <a:ext cx="323850" cy="215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0" name="Rectangle 102">
            <a:extLst>
              <a:ext uri="{FF2B5EF4-FFF2-40B4-BE49-F238E27FC236}">
                <a16:creationId xmlns:a16="http://schemas.microsoft.com/office/drawing/2014/main" id="{564B867D-08E1-4D75-85D2-B3C6DA1D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405" y="3213498"/>
            <a:ext cx="53578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1" name="Rectangle 103">
            <a:extLst>
              <a:ext uri="{FF2B5EF4-FFF2-40B4-BE49-F238E27FC236}">
                <a16:creationId xmlns:a16="http://schemas.microsoft.com/office/drawing/2014/main" id="{67C8D49B-4894-45EC-9206-091F6569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3213498"/>
            <a:ext cx="53579" cy="215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2" name="Rectangle 104">
            <a:extLst>
              <a:ext uri="{FF2B5EF4-FFF2-40B4-BE49-F238E27FC236}">
                <a16:creationId xmlns:a16="http://schemas.microsoft.com/office/drawing/2014/main" id="{1B974A19-A47B-48B0-B6EA-98421A4F4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213498"/>
            <a:ext cx="486966" cy="215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2777" name="Rectangle 105">
            <a:extLst>
              <a:ext uri="{FF2B5EF4-FFF2-40B4-BE49-F238E27FC236}">
                <a16:creationId xmlns:a16="http://schemas.microsoft.com/office/drawing/2014/main" id="{3E74FB8C-6CFC-4A02-8E89-2D23358A1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3752850"/>
            <a:ext cx="701279" cy="21550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1024" name="Rectangle 106">
            <a:extLst>
              <a:ext uri="{FF2B5EF4-FFF2-40B4-BE49-F238E27FC236}">
                <a16:creationId xmlns:a16="http://schemas.microsoft.com/office/drawing/2014/main" id="{8CB21AD5-9156-468A-8921-967D6DA52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70" y="3752850"/>
            <a:ext cx="540544" cy="21550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02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5" name="Rectangle 107">
            <a:extLst>
              <a:ext uri="{FF2B5EF4-FFF2-40B4-BE49-F238E27FC236}">
                <a16:creationId xmlns:a16="http://schemas.microsoft.com/office/drawing/2014/main" id="{AEF6FEC4-A0C7-4AD1-ADCE-141486180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92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6" name="Rectangle 108">
            <a:extLst>
              <a:ext uri="{FF2B5EF4-FFF2-40B4-BE49-F238E27FC236}">
                <a16:creationId xmlns:a16="http://schemas.microsoft.com/office/drawing/2014/main" id="{64AA4062-4ED9-4EEE-B026-5BBA5EB18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70" y="3752850"/>
            <a:ext cx="702469" cy="215504"/>
          </a:xfrm>
          <a:prstGeom prst="rect">
            <a:avLst/>
          </a:prstGeom>
          <a:gradFill rotWithShape="1">
            <a:gsLst>
              <a:gs pos="0">
                <a:srgbClr val="180000"/>
              </a:gs>
              <a:gs pos="50000">
                <a:srgbClr val="FF0000"/>
              </a:gs>
              <a:gs pos="100000">
                <a:srgbClr val="18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7" name="Rectangle 109">
            <a:extLst>
              <a:ext uri="{FF2B5EF4-FFF2-40B4-BE49-F238E27FC236}">
                <a16:creationId xmlns:a16="http://schemas.microsoft.com/office/drawing/2014/main" id="{BDB43076-7F3C-4536-A301-35C282D7A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712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8" name="Rectangle 110">
            <a:extLst>
              <a:ext uri="{FF2B5EF4-FFF2-40B4-BE49-F238E27FC236}">
                <a16:creationId xmlns:a16="http://schemas.microsoft.com/office/drawing/2014/main" id="{DEDD9C60-1550-4769-ACE9-C02FE6B6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3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9" name="Rectangle 111">
            <a:extLst>
              <a:ext uri="{FF2B5EF4-FFF2-40B4-BE49-F238E27FC236}">
                <a16:creationId xmlns:a16="http://schemas.microsoft.com/office/drawing/2014/main" id="{635B3D45-E9B4-4674-828D-B33CF65A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92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30" name="Line 112">
            <a:extLst>
              <a:ext uri="{FF2B5EF4-FFF2-40B4-BE49-F238E27FC236}">
                <a16:creationId xmlns:a16="http://schemas.microsoft.com/office/drawing/2014/main" id="{9D03ED0D-8670-4FE5-B59A-6AD3C01E5C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0619" y="2996805"/>
            <a:ext cx="0" cy="2166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1031" name="Line 113">
            <a:extLst>
              <a:ext uri="{FF2B5EF4-FFF2-40B4-BE49-F238E27FC236}">
                <a16:creationId xmlns:a16="http://schemas.microsoft.com/office/drawing/2014/main" id="{99375F41-0EAF-4E2C-B234-D6FE58883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9869" y="3969545"/>
            <a:ext cx="0" cy="2166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1032" name="Line 114">
            <a:extLst>
              <a:ext uri="{FF2B5EF4-FFF2-40B4-BE49-F238E27FC236}">
                <a16:creationId xmlns:a16="http://schemas.microsoft.com/office/drawing/2014/main" id="{A25FBB9B-A332-40CF-8F31-4595B309D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4029" y="3429001"/>
            <a:ext cx="0" cy="2166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1034" name="Line 116">
            <a:extLst>
              <a:ext uri="{FF2B5EF4-FFF2-40B4-BE49-F238E27FC236}">
                <a16:creationId xmlns:a16="http://schemas.microsoft.com/office/drawing/2014/main" id="{EFD754A0-43B7-420C-83DD-DCB3878B3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5551038"/>
            <a:ext cx="0" cy="2166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1035" name="Line 117">
            <a:extLst>
              <a:ext uri="{FF2B5EF4-FFF2-40B4-BE49-F238E27FC236}">
                <a16:creationId xmlns:a16="http://schemas.microsoft.com/office/drawing/2014/main" id="{26117DBF-4C4D-427F-B6E5-07A9A07B8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4076701"/>
            <a:ext cx="0" cy="2166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1036" name="Text Box 127">
            <a:extLst>
              <a:ext uri="{FF2B5EF4-FFF2-40B4-BE49-F238E27FC236}">
                <a16:creationId xmlns:a16="http://schemas.microsoft.com/office/drawing/2014/main" id="{2505DAFE-E140-4A31-89B3-D9B3618B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64" y="4563666"/>
            <a:ext cx="2700458" cy="25391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Anté</a:t>
            </a:r>
            <a:r>
              <a:rPr lang="fr-FR" altLang="fr-FR" sz="1050" b="1" dirty="0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fr-FR" altLang="fr-FR" sz="10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ypophyse</a:t>
            </a:r>
            <a:r>
              <a:rPr lang="fr-FR" altLang="fr-FR" sz="105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(1,2)</a:t>
            </a:r>
          </a:p>
        </p:txBody>
      </p:sp>
      <p:sp>
        <p:nvSpPr>
          <p:cNvPr id="211037" name="Text Box 128">
            <a:extLst>
              <a:ext uri="{FF2B5EF4-FFF2-40B4-BE49-F238E27FC236}">
                <a16:creationId xmlns:a16="http://schemas.microsoft.com/office/drawing/2014/main" id="{9721CD9A-377A-4079-9D2F-D22E4FA0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64" y="5376319"/>
            <a:ext cx="2442569" cy="49629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b="1" dirty="0">
                <a:solidFill>
                  <a:srgbClr val="000000"/>
                </a:solidFill>
                <a:latin typeface="Comic Sans MS" panose="030F0702030302020204" pitchFamily="66" charset="0"/>
              </a:rPr>
              <a:t>Lobe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Intermédiaire(1,2,3,4,5,6)</a:t>
            </a:r>
          </a:p>
        </p:txBody>
      </p:sp>
      <p:sp>
        <p:nvSpPr>
          <p:cNvPr id="211038" name="Rectangle 129">
            <a:extLst>
              <a:ext uri="{FF2B5EF4-FFF2-40B4-BE49-F238E27FC236}">
                <a16:creationId xmlns:a16="http://schemas.microsoft.com/office/drawing/2014/main" id="{DDDB22EB-6410-4D61-8380-81F36EFB0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28" y="3752850"/>
            <a:ext cx="270272" cy="215504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39" name="Rectangle 130">
            <a:extLst>
              <a:ext uri="{FF2B5EF4-FFF2-40B4-BE49-F238E27FC236}">
                <a16:creationId xmlns:a16="http://schemas.microsoft.com/office/drawing/2014/main" id="{EC44AA85-F627-4AF2-A308-EEEB0586F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0" name="Rectangle 131">
            <a:extLst>
              <a:ext uri="{FF2B5EF4-FFF2-40B4-BE49-F238E27FC236}">
                <a16:creationId xmlns:a16="http://schemas.microsoft.com/office/drawing/2014/main" id="{F61C86D9-7AB6-4BAB-8C0C-140238C0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80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1" name="Rectangle 132">
            <a:extLst>
              <a:ext uri="{FF2B5EF4-FFF2-40B4-BE49-F238E27FC236}">
                <a16:creationId xmlns:a16="http://schemas.microsoft.com/office/drawing/2014/main" id="{D5FF445A-8283-41C1-9EAC-5C164D5E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6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2" name="Rectangle 133">
            <a:extLst>
              <a:ext uri="{FF2B5EF4-FFF2-40B4-BE49-F238E27FC236}">
                <a16:creationId xmlns:a16="http://schemas.microsoft.com/office/drawing/2014/main" id="{211BAD6B-491F-4A1D-9A2E-495424EE0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3" name="Rectangle 134">
            <a:extLst>
              <a:ext uri="{FF2B5EF4-FFF2-40B4-BE49-F238E27FC236}">
                <a16:creationId xmlns:a16="http://schemas.microsoft.com/office/drawing/2014/main" id="{97DF8895-F7CB-46B6-8D73-2502A8BB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5" y="3752850"/>
            <a:ext cx="540544" cy="215504"/>
          </a:xfrm>
          <a:prstGeom prst="rect">
            <a:avLst/>
          </a:prstGeom>
          <a:gradFill rotWithShape="1">
            <a:gsLst>
              <a:gs pos="0">
                <a:srgbClr val="410D27"/>
              </a:gs>
              <a:gs pos="50000">
                <a:srgbClr val="FF3399"/>
              </a:gs>
              <a:gs pos="100000">
                <a:srgbClr val="410D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4" name="Rectangle 135">
            <a:extLst>
              <a:ext uri="{FF2B5EF4-FFF2-40B4-BE49-F238E27FC236}">
                <a16:creationId xmlns:a16="http://schemas.microsoft.com/office/drawing/2014/main" id="{65490631-34DA-47CF-B4D1-452F849E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17" y="3752850"/>
            <a:ext cx="486965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5" name="Rectangle 136">
            <a:extLst>
              <a:ext uri="{FF2B5EF4-FFF2-40B4-BE49-F238E27FC236}">
                <a16:creationId xmlns:a16="http://schemas.microsoft.com/office/drawing/2014/main" id="{5464A880-5247-4A62-A7BA-2D3E8B72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81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6" name="Rectangle 137">
            <a:extLst>
              <a:ext uri="{FF2B5EF4-FFF2-40B4-BE49-F238E27FC236}">
                <a16:creationId xmlns:a16="http://schemas.microsoft.com/office/drawing/2014/main" id="{BFB6CAEC-F949-42E8-88DE-76CFD4EA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861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7" name="Rectangle 138">
            <a:extLst>
              <a:ext uri="{FF2B5EF4-FFF2-40B4-BE49-F238E27FC236}">
                <a16:creationId xmlns:a16="http://schemas.microsoft.com/office/drawing/2014/main" id="{7D22E781-4DD5-409D-9E68-CDFCF8D5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1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8" name="Rectangle 139">
            <a:extLst>
              <a:ext uri="{FF2B5EF4-FFF2-40B4-BE49-F238E27FC236}">
                <a16:creationId xmlns:a16="http://schemas.microsoft.com/office/drawing/2014/main" id="{FB06F599-DA22-4039-BB51-EB1A37AB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1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49" name="Rectangle 140">
            <a:extLst>
              <a:ext uri="{FF2B5EF4-FFF2-40B4-BE49-F238E27FC236}">
                <a16:creationId xmlns:a16="http://schemas.microsoft.com/office/drawing/2014/main" id="{62954DFF-2E65-4168-83BB-FD031F1C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405" y="3752850"/>
            <a:ext cx="53578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50" name="Rectangle 141">
            <a:extLst>
              <a:ext uri="{FF2B5EF4-FFF2-40B4-BE49-F238E27FC236}">
                <a16:creationId xmlns:a16="http://schemas.microsoft.com/office/drawing/2014/main" id="{8AE69253-AE40-4AF2-A20F-31442AD4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3752850"/>
            <a:ext cx="53579" cy="2155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51" name="Rectangle 142">
            <a:extLst>
              <a:ext uri="{FF2B5EF4-FFF2-40B4-BE49-F238E27FC236}">
                <a16:creationId xmlns:a16="http://schemas.microsoft.com/office/drawing/2014/main" id="{FFFC24D2-A351-4CCB-B60A-70EA3DD5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3752850"/>
            <a:ext cx="216694" cy="215504"/>
          </a:xfrm>
          <a:prstGeom prst="rect">
            <a:avLst/>
          </a:prstGeom>
          <a:gradFill rotWithShape="1">
            <a:gsLst>
              <a:gs pos="0">
                <a:srgbClr val="00131A"/>
              </a:gs>
              <a:gs pos="50000">
                <a:srgbClr val="0099CC"/>
              </a:gs>
              <a:gs pos="100000">
                <a:srgbClr val="00131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52" name="Rectangle 143">
            <a:extLst>
              <a:ext uri="{FF2B5EF4-FFF2-40B4-BE49-F238E27FC236}">
                <a16:creationId xmlns:a16="http://schemas.microsoft.com/office/drawing/2014/main" id="{47DD12AC-8947-486D-BFCE-0AC493A7D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3752850"/>
            <a:ext cx="163116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53" name="Rectangle 144">
            <a:extLst>
              <a:ext uri="{FF2B5EF4-FFF2-40B4-BE49-F238E27FC236}">
                <a16:creationId xmlns:a16="http://schemas.microsoft.com/office/drawing/2014/main" id="{5B17753F-013F-49B7-864F-6DD7F67CD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0" y="3752850"/>
            <a:ext cx="323850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54" name="Text Box 154">
            <a:extLst>
              <a:ext uri="{FF2B5EF4-FFF2-40B4-BE49-F238E27FC236}">
                <a16:creationId xmlns:a16="http://schemas.microsoft.com/office/drawing/2014/main" id="{1770F266-45AB-46CF-910D-DEAC6665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197" y="2996803"/>
            <a:ext cx="2702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1055" name="Text Box 155">
            <a:extLst>
              <a:ext uri="{FF2B5EF4-FFF2-40B4-BE49-F238E27FC236}">
                <a16:creationId xmlns:a16="http://schemas.microsoft.com/office/drawing/2014/main" id="{F63B8F33-52ED-4FE8-9614-A3059D38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80" y="3415666"/>
            <a:ext cx="2690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1056" name="Text Box 156">
            <a:extLst>
              <a:ext uri="{FF2B5EF4-FFF2-40B4-BE49-F238E27FC236}">
                <a16:creationId xmlns:a16="http://schemas.microsoft.com/office/drawing/2014/main" id="{8B64D6B9-E7C8-45C5-898D-45D866A3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7" y="3969544"/>
            <a:ext cx="215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1057" name="Text Box 157">
            <a:extLst>
              <a:ext uri="{FF2B5EF4-FFF2-40B4-BE49-F238E27FC236}">
                <a16:creationId xmlns:a16="http://schemas.microsoft.com/office/drawing/2014/main" id="{380002B7-3B63-4458-9078-110AA207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403" y="4617244"/>
            <a:ext cx="2702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1059" name="Text Box 159">
            <a:extLst>
              <a:ext uri="{FF2B5EF4-FFF2-40B4-BE49-F238E27FC236}">
                <a16:creationId xmlns:a16="http://schemas.microsoft.com/office/drawing/2014/main" id="{83F824C4-9A1B-4B0F-8A4A-FE631DFA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03" y="4023122"/>
            <a:ext cx="2702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11060" name="Line 160">
            <a:extLst>
              <a:ext uri="{FF2B5EF4-FFF2-40B4-BE49-F238E27FC236}">
                <a16:creationId xmlns:a16="http://schemas.microsoft.com/office/drawing/2014/main" id="{A02D2761-311E-4EED-B3B1-B22F52892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822" y="4617245"/>
            <a:ext cx="0" cy="2166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1062" name="Line 162">
            <a:extLst>
              <a:ext uri="{FF2B5EF4-FFF2-40B4-BE49-F238E27FC236}">
                <a16:creationId xmlns:a16="http://schemas.microsoft.com/office/drawing/2014/main" id="{A411E97A-261F-4813-B277-EC7D59C5F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897" y="4023122"/>
            <a:ext cx="0" cy="8096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11063" name="AutoShape 163">
            <a:extLst>
              <a:ext uri="{FF2B5EF4-FFF2-40B4-BE49-F238E27FC236}">
                <a16:creationId xmlns:a16="http://schemas.microsoft.com/office/drawing/2014/main" id="{AFB346C5-D0E3-43F4-B315-692AC87CA457}"/>
              </a:ext>
            </a:extLst>
          </p:cNvPr>
          <p:cNvCxnSpPr>
            <a:cxnSpLocks noChangeShapeType="1"/>
            <a:stCxn id="210989" idx="1"/>
            <a:endCxn id="210988" idx="0"/>
          </p:cNvCxnSpPr>
          <p:nvPr/>
        </p:nvCxnSpPr>
        <p:spPr bwMode="auto">
          <a:xfrm rot="10800000" flipV="1">
            <a:off x="3303986" y="4401741"/>
            <a:ext cx="296465" cy="809625"/>
          </a:xfrm>
          <a:prstGeom prst="bentConnector2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64" name="AutoShape 164">
            <a:extLst>
              <a:ext uri="{FF2B5EF4-FFF2-40B4-BE49-F238E27FC236}">
                <a16:creationId xmlns:a16="http://schemas.microsoft.com/office/drawing/2014/main" id="{649253C2-092D-42CE-B5AC-F7A57E094D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56497" y="4400551"/>
            <a:ext cx="270272" cy="917972"/>
          </a:xfrm>
          <a:prstGeom prst="bentConnector3">
            <a:avLst>
              <a:gd name="adj1" fmla="val -63435"/>
            </a:avLst>
          </a:prstGeom>
          <a:noFill/>
          <a:ln w="38100">
            <a:solidFill>
              <a:srgbClr val="00CC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65" name="AutoShape 165">
            <a:extLst>
              <a:ext uri="{FF2B5EF4-FFF2-40B4-BE49-F238E27FC236}">
                <a16:creationId xmlns:a16="http://schemas.microsoft.com/office/drawing/2014/main" id="{C57FFF77-9F89-4DD3-AF51-E654746B2B8A}"/>
              </a:ext>
            </a:extLst>
          </p:cNvPr>
          <p:cNvCxnSpPr>
            <a:cxnSpLocks noChangeShapeType="1"/>
            <a:stCxn id="211026" idx="2"/>
            <a:endCxn id="210985" idx="3"/>
          </p:cNvCxnSpPr>
          <p:nvPr/>
        </p:nvCxnSpPr>
        <p:spPr bwMode="auto">
          <a:xfrm rot="16200000" flipH="1">
            <a:off x="6744891" y="4144566"/>
            <a:ext cx="1027509" cy="675084"/>
          </a:xfrm>
          <a:prstGeom prst="bentConnector4">
            <a:avLst>
              <a:gd name="adj1" fmla="val 44611"/>
              <a:gd name="adj2" fmla="val 125398"/>
            </a:avLst>
          </a:prstGeom>
          <a:noFill/>
          <a:ln w="38100">
            <a:solidFill>
              <a:srgbClr val="00CC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66" name="AutoShape 166">
            <a:extLst>
              <a:ext uri="{FF2B5EF4-FFF2-40B4-BE49-F238E27FC236}">
                <a16:creationId xmlns:a16="http://schemas.microsoft.com/office/drawing/2014/main" id="{9480FD6A-5978-407F-AE27-565755F3B2ED}"/>
              </a:ext>
            </a:extLst>
          </p:cNvPr>
          <p:cNvCxnSpPr>
            <a:cxnSpLocks noChangeShapeType="1"/>
            <a:stCxn id="210984" idx="3"/>
            <a:endCxn id="210997" idx="1"/>
          </p:cNvCxnSpPr>
          <p:nvPr/>
        </p:nvCxnSpPr>
        <p:spPr bwMode="auto">
          <a:xfrm>
            <a:off x="6354366" y="4995864"/>
            <a:ext cx="594122" cy="897731"/>
          </a:xfrm>
          <a:prstGeom prst="bentConnector3">
            <a:avLst>
              <a:gd name="adj1" fmla="val 5310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B78D9C4-44B6-4492-8418-79806BB5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7" y="708010"/>
            <a:ext cx="8230313" cy="9327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C55BF5-04F0-42A3-86B8-185060CF4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15013" y="5274710"/>
            <a:ext cx="342187" cy="3369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D4ED76-DF9F-4113-B226-921373A59763}"/>
              </a:ext>
            </a:extLst>
          </p:cNvPr>
          <p:cNvSpPr/>
          <p:nvPr/>
        </p:nvSpPr>
        <p:spPr>
          <a:xfrm>
            <a:off x="8006479" y="5157788"/>
            <a:ext cx="1107281" cy="52792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α-endorphines </a:t>
            </a:r>
          </a:p>
          <a:p>
            <a:pPr algn="ctr"/>
            <a:r>
              <a:rPr lang="fr-FR" sz="10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γ-endorphines 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6785B-BF01-4DEF-A05B-7F87BCCAB5CA}"/>
              </a:ext>
            </a:extLst>
          </p:cNvPr>
          <p:cNvSpPr/>
          <p:nvPr/>
        </p:nvSpPr>
        <p:spPr>
          <a:xfrm>
            <a:off x="3910610" y="2093454"/>
            <a:ext cx="5101826" cy="83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3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LPH: </a:t>
            </a:r>
            <a:r>
              <a:rPr lang="fr-FR" sz="135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lipotropine</a:t>
            </a:r>
            <a:endParaRPr lang="fr-FR" sz="13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1555" algn="r">
              <a:lnSpc>
                <a:spcPct val="115000"/>
              </a:lnSpc>
            </a:pPr>
            <a:r>
              <a:rPr lang="fr-FR" sz="13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MSH : hormone mélanostimulante ou </a:t>
            </a:r>
            <a:r>
              <a:rPr lang="fr-FR" sz="135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mélanotropine</a:t>
            </a:r>
            <a:r>
              <a:rPr lang="fr-FR" sz="13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CLIP: </a:t>
            </a:r>
            <a:r>
              <a:rPr lang="fr-FR" sz="135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cortotropin</a:t>
            </a:r>
            <a:r>
              <a:rPr lang="fr-FR" sz="13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 </a:t>
            </a:r>
            <a:r>
              <a:rPr lang="fr-FR" sz="135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intermediate</a:t>
            </a:r>
            <a:r>
              <a:rPr lang="fr-FR" sz="13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lobe peptide</a:t>
            </a:r>
          </a:p>
          <a:p>
            <a:pPr algn="ctr"/>
            <a:endParaRPr lang="fr-FR" sz="135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20DA01-CB46-4FC5-87F4-E6D71BD74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010" y="5551186"/>
            <a:ext cx="320068" cy="370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E3E3D-350B-4698-8563-770045149649}"/>
              </a:ext>
            </a:extLst>
          </p:cNvPr>
          <p:cNvSpPr/>
          <p:nvPr/>
        </p:nvSpPr>
        <p:spPr>
          <a:xfrm>
            <a:off x="1164648" y="3470289"/>
            <a:ext cx="1921664" cy="25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N-</a:t>
            </a:r>
            <a:r>
              <a:rPr lang="fr-FR" sz="1350" dirty="0" err="1">
                <a:solidFill>
                  <a:schemeClr val="tx1"/>
                </a:solidFill>
              </a:rPr>
              <a:t>term</a:t>
            </a:r>
            <a:r>
              <a:rPr lang="fr-FR" sz="1350" dirty="0">
                <a:solidFill>
                  <a:schemeClr val="tx1"/>
                </a:solidFill>
              </a:rPr>
              <a:t> Gly-pep       JP</a:t>
            </a:r>
          </a:p>
        </p:txBody>
      </p:sp>
    </p:spTree>
    <p:extLst>
      <p:ext uri="{BB962C8B-B14F-4D97-AF65-F5344CB8AC3E}">
        <p14:creationId xmlns:p14="http://schemas.microsoft.com/office/powerpoint/2010/main" val="33620963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DBC4B-C325-4A19-8F01-6065033D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5334"/>
            <a:ext cx="7886700" cy="994172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61C39-465E-40D6-8CC8-37AD4BCB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3061"/>
            <a:ext cx="7886700" cy="3866912"/>
          </a:xfrm>
        </p:spPr>
        <p:txBody>
          <a:bodyPr>
            <a:normAutofit fontScale="62500" lnSpcReduction="20000"/>
          </a:bodyPr>
          <a:lstStyle/>
          <a:p>
            <a:pPr marL="514350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Sécrétion de l’ACTH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pulsatile ≈ 40 pulses /24 H </a:t>
            </a:r>
          </a:p>
          <a:p>
            <a:pPr marL="857250" lvl="1">
              <a:lnSpc>
                <a:spcPct val="115000"/>
              </a:lnSpc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cycle nycthéméral :</a:t>
            </a:r>
          </a:p>
          <a:p>
            <a:pPr marL="1285875" lvl="3" indent="-257175">
              <a:lnSpc>
                <a:spcPct val="115000"/>
              </a:lnSpc>
              <a:buFont typeface="Calibri" panose="020F0502020204030204" pitchFamily="34" charset="0"/>
              <a:buChar char="‐"/>
            </a:pPr>
            <a:r>
              <a:rPr lang="fr-FR" sz="15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 </a:t>
            </a:r>
            <a:r>
              <a:rPr lang="fr-FR" sz="1575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à 6 h:  max 6h</a:t>
            </a:r>
          </a:p>
          <a:p>
            <a:pPr marL="1285875" lvl="3" indent="-257175">
              <a:lnSpc>
                <a:spcPct val="115000"/>
              </a:lnSpc>
              <a:buFont typeface="Calibri" panose="020F0502020204030204" pitchFamily="34" charset="0"/>
              <a:buChar char="‐"/>
            </a:pPr>
            <a:r>
              <a:rPr lang="fr-FR" sz="1575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à 12h: </a:t>
            </a:r>
            <a:r>
              <a:rPr lang="fr-FR" sz="15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fr-FR" sz="1575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rapide</a:t>
            </a:r>
          </a:p>
          <a:p>
            <a:pPr marL="1285875" lvl="3" indent="-257175">
              <a:lnSpc>
                <a:spcPct val="115000"/>
              </a:lnSpc>
              <a:buFont typeface="Calibri" panose="020F0502020204030204" pitchFamily="34" charset="0"/>
              <a:buChar char="‐"/>
            </a:pPr>
            <a:r>
              <a:rPr lang="fr-FR" sz="1575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12 à 23h:  faible</a:t>
            </a:r>
          </a:p>
          <a:p>
            <a:pPr marL="508635">
              <a:lnSpc>
                <a:spcPct val="115000"/>
              </a:lnSpc>
            </a:pP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Rcp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ACTH 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RCPG l’ACTH à seconds 2 messagers (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AMPc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PKA) localisés dans la membrane plasmatique des cellules de la zone fasciculée(cortisol) et réticulée des surrénales(androgènes)</a:t>
            </a:r>
          </a:p>
          <a:p>
            <a:pPr marL="508635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de l’ACTH :</a:t>
            </a:r>
          </a:p>
          <a:p>
            <a:pPr marL="851535" lvl="1">
              <a:lnSpc>
                <a:spcPct val="115000"/>
              </a:lnSpc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Glandes surrénaliennes</a:t>
            </a:r>
          </a:p>
          <a:p>
            <a:pPr marL="1194435" lvl="2">
              <a:lnSpc>
                <a:spcPct val="115000"/>
              </a:lnSpc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Zone fasciculée: stimule la synthèse des glucocorticoïdes  (cortisol)</a:t>
            </a:r>
          </a:p>
          <a:p>
            <a:pPr marL="1194435" lvl="2">
              <a:lnSpc>
                <a:spcPct val="115000"/>
              </a:lnSpc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Zone réticulée : + androgènes surrénaliens</a:t>
            </a:r>
          </a:p>
          <a:p>
            <a:pPr marL="1194435" lvl="2">
              <a:lnSpc>
                <a:spcPct val="115000"/>
              </a:lnSpc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Zone glomérulé: action faible sur les minéralocorticoïdes (</a:t>
            </a:r>
            <a:r>
              <a:rPr lang="fr-FR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SRAA+ → aldostérone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1194435" lvl="2">
              <a:lnSpc>
                <a:spcPct val="115000"/>
              </a:lnSpc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la croissance et le développement des glandes surrénales</a:t>
            </a:r>
          </a:p>
          <a:p>
            <a:pPr marL="851535" lvl="1">
              <a:lnSpc>
                <a:spcPct val="115000"/>
              </a:lnSpc>
              <a:spcAft>
                <a:spcPts val="75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Effet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extrasurrénalien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mélanotrope (homologie avec MSH)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96F178-79B4-4272-A533-8F0BAA80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426" y="2187703"/>
            <a:ext cx="5249149" cy="24825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5FF142E-F3CF-4D3F-A427-001E545E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          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Glandes surrénales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4FA91-BB96-4F30-A431-BA5AE497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" y="3817621"/>
            <a:ext cx="3686175" cy="15168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Sécrétion cortisol ( glucocorticoïde)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Cycle nycthéméral 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 8h00 matin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 00H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Cortisol </a:t>
            </a:r>
            <a:r>
              <a:rPr lang="fr-FR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RC nucléaires</a:t>
            </a: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03224-A73A-4C0D-9557-EED5D258D3AE}"/>
              </a:ext>
            </a:extLst>
          </p:cNvPr>
          <p:cNvSpPr/>
          <p:nvPr/>
        </p:nvSpPr>
        <p:spPr>
          <a:xfrm>
            <a:off x="4251960" y="3509010"/>
            <a:ext cx="811530" cy="308610"/>
          </a:xfrm>
          <a:prstGeom prst="rect">
            <a:avLst/>
          </a:prstGeom>
          <a:noFill/>
          <a:ln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42405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97A523BA-C023-448C-B705-6D2514224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0023" y="1411247"/>
            <a:ext cx="6172200" cy="594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250" dirty="0">
                <a:solidFill>
                  <a:srgbClr val="FF0000"/>
                </a:solidFill>
                <a:latin typeface="Comic Sans MS" panose="030F0702030302020204" pitchFamily="66" charset="0"/>
              </a:rPr>
              <a:t>3-Axe Corticotrope</a:t>
            </a:r>
            <a:br>
              <a:rPr lang="fr-FR" altLang="fr-FR" sz="225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altLang="fr-FR" sz="2250" dirty="0">
                <a:solidFill>
                  <a:srgbClr val="FF0000"/>
                </a:solidFill>
                <a:latin typeface="Comic Sans MS" panose="030F0702030302020204" pitchFamily="66" charset="0"/>
              </a:rPr>
              <a:t>Régulation</a:t>
            </a:r>
            <a:br>
              <a:rPr lang="fr-FR" altLang="fr-FR" sz="225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altLang="fr-FR" sz="195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195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fr-FR" altLang="fr-FR" sz="19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11EDE0CA-05F5-4A3B-8D75-AD0331EA6D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8286" y="1557196"/>
            <a:ext cx="3240702" cy="1871804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fr-FR" altLang="fr-FR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Effecteurs (+)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13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Stress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13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Choc: Traumatisme, Brulures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13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maladies (affections psychiatriques)</a:t>
            </a:r>
          </a:p>
          <a:p>
            <a:pPr lvl="0" algn="ctr" eaLnBrk="1" hangingPunct="1">
              <a:lnSpc>
                <a:spcPct val="90000"/>
              </a:lnSpc>
              <a:buNone/>
            </a:pPr>
            <a:r>
              <a:rPr lang="fr-FR" sz="13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Hypotension , </a:t>
            </a:r>
            <a:r>
              <a:rPr lang="fr-FR" sz="135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Douleur ,froid</a:t>
            </a:r>
            <a:endParaRPr lang="fr-FR" sz="135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13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Jeûne ,hypoglycémie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13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Exercice physique</a:t>
            </a:r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6DB863E8-0971-4DFA-B2CD-4D471B116C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37336" y="2057400"/>
            <a:ext cx="4563665" cy="380166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350"/>
          </a:p>
        </p:txBody>
      </p:sp>
      <p:sp>
        <p:nvSpPr>
          <p:cNvPr id="217093" name="Oval 5">
            <a:extLst>
              <a:ext uri="{FF2B5EF4-FFF2-40B4-BE49-F238E27FC236}">
                <a16:creationId xmlns:a16="http://schemas.microsoft.com/office/drawing/2014/main" id="{8692E922-80EF-4F9A-AA72-00047FE6E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5" y="2781300"/>
            <a:ext cx="1188244" cy="485775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7094" name="Oval 6">
            <a:extLst>
              <a:ext uri="{FF2B5EF4-FFF2-40B4-BE49-F238E27FC236}">
                <a16:creationId xmlns:a16="http://schemas.microsoft.com/office/drawing/2014/main" id="{CAB6C4DC-ECF3-41AA-BE8C-48655388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2781300"/>
            <a:ext cx="1187053" cy="485775"/>
          </a:xfrm>
          <a:prstGeom prst="ellipse">
            <a:avLst/>
          </a:prstGeom>
          <a:gradFill rotWithShape="1">
            <a:gsLst>
              <a:gs pos="0">
                <a:srgbClr val="33CCFF"/>
              </a:gs>
              <a:gs pos="100000">
                <a:srgbClr val="18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7095" name="Rectangle 7">
            <a:extLst>
              <a:ext uri="{FF2B5EF4-FFF2-40B4-BE49-F238E27FC236}">
                <a16:creationId xmlns:a16="http://schemas.microsoft.com/office/drawing/2014/main" id="{B1FC1626-BF03-42E7-860F-68E03382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197" y="3861197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7096" name="AutoShape 8">
            <a:extLst>
              <a:ext uri="{FF2B5EF4-FFF2-40B4-BE49-F238E27FC236}">
                <a16:creationId xmlns:a16="http://schemas.microsoft.com/office/drawing/2014/main" id="{934426C8-BE10-4DC4-B049-86DA0785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049441"/>
            <a:ext cx="1296591" cy="647700"/>
          </a:xfrm>
          <a:prstGeom prst="hexagon">
            <a:avLst>
              <a:gd name="adj" fmla="val 50046"/>
              <a:gd name="vf" fmla="val 115470"/>
            </a:avLst>
          </a:prstGeom>
          <a:gradFill rotWithShape="1">
            <a:gsLst>
              <a:gs pos="0">
                <a:srgbClr val="00FF00"/>
              </a:gs>
              <a:gs pos="100000">
                <a:srgbClr val="00A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7097" name="AutoShape 9">
            <a:extLst>
              <a:ext uri="{FF2B5EF4-FFF2-40B4-BE49-F238E27FC236}">
                <a16:creationId xmlns:a16="http://schemas.microsoft.com/office/drawing/2014/main" id="{B927757A-94C1-4460-93B9-383E59C8245C}"/>
              </a:ext>
            </a:extLst>
          </p:cNvPr>
          <p:cNvCxnSpPr>
            <a:cxnSpLocks noChangeShapeType="1"/>
            <a:stCxn id="217096" idx="2"/>
            <a:endCxn id="217093" idx="2"/>
          </p:cNvCxnSpPr>
          <p:nvPr/>
        </p:nvCxnSpPr>
        <p:spPr bwMode="auto">
          <a:xfrm rot="10800000">
            <a:off x="4139803" y="3024187"/>
            <a:ext cx="1079897" cy="2349104"/>
          </a:xfrm>
          <a:prstGeom prst="bentConnector3">
            <a:avLst>
              <a:gd name="adj1" fmla="val 124694"/>
            </a:avLst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098" name="AutoShape 10">
            <a:extLst>
              <a:ext uri="{FF2B5EF4-FFF2-40B4-BE49-F238E27FC236}">
                <a16:creationId xmlns:a16="http://schemas.microsoft.com/office/drawing/2014/main" id="{46F228AB-8515-4C1F-965D-51D2777EC50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16292" y="3050381"/>
            <a:ext cx="863203" cy="2349104"/>
          </a:xfrm>
          <a:prstGeom prst="bentConnector3">
            <a:avLst>
              <a:gd name="adj1" fmla="val 137241"/>
            </a:avLst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099" name="Text Box 11">
            <a:extLst>
              <a:ext uri="{FF2B5EF4-FFF2-40B4-BE49-F238E27FC236}">
                <a16:creationId xmlns:a16="http://schemas.microsoft.com/office/drawing/2014/main" id="{168B733A-FC4E-40C5-ACD9-7F10031A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367" y="2834879"/>
            <a:ext cx="863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CRH</a:t>
            </a:r>
          </a:p>
        </p:txBody>
      </p:sp>
      <p:sp>
        <p:nvSpPr>
          <p:cNvPr id="217100" name="Text Box 12">
            <a:extLst>
              <a:ext uri="{FF2B5EF4-FFF2-40B4-BE49-F238E27FC236}">
                <a16:creationId xmlns:a16="http://schemas.microsoft.com/office/drawing/2014/main" id="{CDCFBFD2-3CE8-454D-941B-7BDE0024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2834879"/>
            <a:ext cx="809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ADH</a:t>
            </a:r>
          </a:p>
        </p:txBody>
      </p:sp>
      <p:sp>
        <p:nvSpPr>
          <p:cNvPr id="217101" name="Text Box 13">
            <a:extLst>
              <a:ext uri="{FF2B5EF4-FFF2-40B4-BE49-F238E27FC236}">
                <a16:creationId xmlns:a16="http://schemas.microsoft.com/office/drawing/2014/main" id="{ED5153B9-049F-41C3-BE41-9B72E5AD8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4023122"/>
            <a:ext cx="810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ACTH</a:t>
            </a:r>
          </a:p>
        </p:txBody>
      </p:sp>
      <p:sp>
        <p:nvSpPr>
          <p:cNvPr id="217102" name="Text Box 14">
            <a:extLst>
              <a:ext uri="{FF2B5EF4-FFF2-40B4-BE49-F238E27FC236}">
                <a16:creationId xmlns:a16="http://schemas.microsoft.com/office/drawing/2014/main" id="{032B5F89-2AA7-4795-B4E9-AECD32BF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6" y="5211366"/>
            <a:ext cx="1026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Cortisol</a:t>
            </a:r>
          </a:p>
        </p:txBody>
      </p:sp>
      <p:cxnSp>
        <p:nvCxnSpPr>
          <p:cNvPr id="217103" name="AutoShape 16">
            <a:extLst>
              <a:ext uri="{FF2B5EF4-FFF2-40B4-BE49-F238E27FC236}">
                <a16:creationId xmlns:a16="http://schemas.microsoft.com/office/drawing/2014/main" id="{80790580-C8F5-41E2-A7AA-608DAA286B6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975747" y="3050382"/>
            <a:ext cx="404813" cy="837010"/>
          </a:xfrm>
          <a:prstGeom prst="bentConnector2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104" name="AutoShape 17">
            <a:extLst>
              <a:ext uri="{FF2B5EF4-FFF2-40B4-BE49-F238E27FC236}">
                <a16:creationId xmlns:a16="http://schemas.microsoft.com/office/drawing/2014/main" id="{85D064B9-2072-4DCA-9954-B849AC5B41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6124" y="3050382"/>
            <a:ext cx="459581" cy="837010"/>
          </a:xfrm>
          <a:prstGeom prst="bentConnector2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105" name="Text Box 18">
            <a:extLst>
              <a:ext uri="{FF2B5EF4-FFF2-40B4-BE49-F238E27FC236}">
                <a16:creationId xmlns:a16="http://schemas.microsoft.com/office/drawing/2014/main" id="{FF23D84D-1646-41F5-82C3-B73242DE8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2" y="4023123"/>
            <a:ext cx="24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17106" name="Line 22">
            <a:extLst>
              <a:ext uri="{FF2B5EF4-FFF2-40B4-BE49-F238E27FC236}">
                <a16:creationId xmlns:a16="http://schemas.microsoft.com/office/drawing/2014/main" id="{3D174AA7-8076-49D1-83BF-3FBC1CD7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591" y="4293394"/>
            <a:ext cx="0" cy="810816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7107" name="Text Box 23">
            <a:extLst>
              <a:ext uri="{FF2B5EF4-FFF2-40B4-BE49-F238E27FC236}">
                <a16:creationId xmlns:a16="http://schemas.microsoft.com/office/drawing/2014/main" id="{E214FF4E-A221-4D21-831D-CF2D7961A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4508898"/>
            <a:ext cx="270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17108" name="Text Box 28">
            <a:extLst>
              <a:ext uri="{FF2B5EF4-FFF2-40B4-BE49-F238E27FC236}">
                <a16:creationId xmlns:a16="http://schemas.microsoft.com/office/drawing/2014/main" id="{6DDFF699-A666-4C44-8413-6140E83E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7" y="3213498"/>
            <a:ext cx="270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415778" name="Oval 34">
            <a:extLst>
              <a:ext uri="{FF2B5EF4-FFF2-40B4-BE49-F238E27FC236}">
                <a16:creationId xmlns:a16="http://schemas.microsoft.com/office/drawing/2014/main" id="{EAABCE3D-6E86-49A5-B284-81E2BB29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830" y="4157662"/>
            <a:ext cx="215503" cy="215504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415779" name="Oval 35">
            <a:extLst>
              <a:ext uri="{FF2B5EF4-FFF2-40B4-BE49-F238E27FC236}">
                <a16:creationId xmlns:a16="http://schemas.microsoft.com/office/drawing/2014/main" id="{1A4E2E2F-EFED-493A-9B39-308EF810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998" y="3320655"/>
            <a:ext cx="215503" cy="21550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415780" name="Oval 36">
            <a:extLst>
              <a:ext uri="{FF2B5EF4-FFF2-40B4-BE49-F238E27FC236}">
                <a16:creationId xmlns:a16="http://schemas.microsoft.com/office/drawing/2014/main" id="{7868D6D2-0913-4165-9245-00843D5E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692" y="4616055"/>
            <a:ext cx="215503" cy="21550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7112" name="Text Box 46">
            <a:extLst>
              <a:ext uri="{FF2B5EF4-FFF2-40B4-BE49-F238E27FC236}">
                <a16:creationId xmlns:a16="http://schemas.microsoft.com/office/drawing/2014/main" id="{7B673EF7-77A2-43DE-9C70-DAB0C382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196" y="2152055"/>
            <a:ext cx="1835944" cy="5078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Neurotransmetteurs</a:t>
            </a:r>
          </a:p>
        </p:txBody>
      </p:sp>
      <p:sp>
        <p:nvSpPr>
          <p:cNvPr id="217113" name="Text Box 47">
            <a:extLst>
              <a:ext uri="{FF2B5EF4-FFF2-40B4-BE49-F238E27FC236}">
                <a16:creationId xmlns:a16="http://schemas.microsoft.com/office/drawing/2014/main" id="{C8B90710-C7DF-4376-BDE9-D3543E65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61" y="4265414"/>
            <a:ext cx="1944290" cy="14657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dirty="0">
                <a:solidFill>
                  <a:srgbClr val="000000"/>
                </a:solidFill>
                <a:latin typeface="Comic Sans MS" panose="030F0702030302020204" pitchFamily="66" charset="0"/>
              </a:rPr>
              <a:t>NT: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050" b="1" dirty="0">
                <a:latin typeface="Comic Sans MS" panose="030F0702030302020204" pitchFamily="66" charset="0"/>
              </a:rPr>
              <a:t>Acétylcholine </a:t>
            </a:r>
            <a:r>
              <a:rPr lang="fr-FR" altLang="fr-FR" sz="1050" dirty="0">
                <a:solidFill>
                  <a:srgbClr val="00B050"/>
                </a:solidFill>
                <a:latin typeface="Comic Sans MS" panose="030F0702030302020204" pitchFamily="66" charset="0"/>
              </a:rPr>
              <a:t>(+)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050" dirty="0">
                <a:latin typeface="Comic Sans MS" panose="030F0702030302020204" pitchFamily="66" charset="0"/>
              </a:rPr>
              <a:t>Sérotonine </a:t>
            </a:r>
            <a:r>
              <a:rPr lang="fr-FR" altLang="fr-FR" sz="1050" dirty="0">
                <a:solidFill>
                  <a:srgbClr val="00B050"/>
                </a:solidFill>
                <a:latin typeface="Comic Sans MS" panose="030F0702030302020204" pitchFamily="66" charset="0"/>
              </a:rPr>
              <a:t>(+)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b="1" dirty="0">
                <a:latin typeface="Comic Sans MS" panose="030F0702030302020204" pitchFamily="66" charset="0"/>
              </a:rPr>
              <a:t>Noradrénaline</a:t>
            </a:r>
            <a:r>
              <a:rPr lang="fr-FR" altLang="fr-FR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 (-)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dirty="0">
                <a:latin typeface="Comic Sans MS" panose="030F0702030302020204" pitchFamily="66" charset="0"/>
              </a:rPr>
              <a:t>GABA</a:t>
            </a:r>
            <a:r>
              <a:rPr lang="fr-FR" altLang="fr-FR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 (-)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050" dirty="0">
                <a:latin typeface="Comic Sans MS" panose="030F0702030302020204" pitchFamily="66" charset="0"/>
              </a:rPr>
              <a:t>Dopamine</a:t>
            </a:r>
            <a:r>
              <a:rPr lang="fr-FR" altLang="fr-FR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 (-)</a:t>
            </a:r>
          </a:p>
        </p:txBody>
      </p:sp>
      <p:cxnSp>
        <p:nvCxnSpPr>
          <p:cNvPr id="217114" name="AutoShape 49">
            <a:extLst>
              <a:ext uri="{FF2B5EF4-FFF2-40B4-BE49-F238E27FC236}">
                <a16:creationId xmlns:a16="http://schemas.microsoft.com/office/drawing/2014/main" id="{5B2AD91A-0C55-4E71-A62F-BF4315417F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3550" y="2349103"/>
            <a:ext cx="1243013" cy="452438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5794" name="Oval 50">
            <a:extLst>
              <a:ext uri="{FF2B5EF4-FFF2-40B4-BE49-F238E27FC236}">
                <a16:creationId xmlns:a16="http://schemas.microsoft.com/office/drawing/2014/main" id="{51E6CF5F-8081-46DA-82E8-C89A3661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91" y="2078833"/>
            <a:ext cx="270272" cy="270272"/>
          </a:xfrm>
          <a:prstGeom prst="ellipse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415795" name="Oval 51">
            <a:extLst>
              <a:ext uri="{FF2B5EF4-FFF2-40B4-BE49-F238E27FC236}">
                <a16:creationId xmlns:a16="http://schemas.microsoft.com/office/drawing/2014/main" id="{4CE4BC8C-80E6-4889-B365-7C064C9B0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728" y="2511028"/>
            <a:ext cx="270272" cy="270272"/>
          </a:xfrm>
          <a:prstGeom prst="ellipse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7118" name="Text Box 53">
            <a:extLst>
              <a:ext uri="{FF2B5EF4-FFF2-40B4-BE49-F238E27FC236}">
                <a16:creationId xmlns:a16="http://schemas.microsoft.com/office/drawing/2014/main" id="{2A46BA3B-493D-46A4-AFA5-5AEC2A73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261" y="2370536"/>
            <a:ext cx="269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±</a:t>
            </a:r>
          </a:p>
        </p:txBody>
      </p:sp>
      <p:cxnSp>
        <p:nvCxnSpPr>
          <p:cNvPr id="217119" name="AutoShape 54">
            <a:extLst>
              <a:ext uri="{FF2B5EF4-FFF2-40B4-BE49-F238E27FC236}">
                <a16:creationId xmlns:a16="http://schemas.microsoft.com/office/drawing/2014/main" id="{5F41AFD5-EBC6-4A7E-B2A7-BCFA685A5146}"/>
              </a:ext>
            </a:extLst>
          </p:cNvPr>
          <p:cNvCxnSpPr>
            <a:cxnSpLocks noChangeShapeType="1"/>
            <a:stCxn id="217113" idx="3"/>
            <a:endCxn id="217112" idx="1"/>
          </p:cNvCxnSpPr>
          <p:nvPr/>
        </p:nvCxnSpPr>
        <p:spPr bwMode="auto">
          <a:xfrm flipV="1">
            <a:off x="2736651" y="2293145"/>
            <a:ext cx="2064545" cy="269362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120" name="Text Box 57">
            <a:extLst>
              <a:ext uri="{FF2B5EF4-FFF2-40B4-BE49-F238E27FC236}">
                <a16:creationId xmlns:a16="http://schemas.microsoft.com/office/drawing/2014/main" id="{4F23D589-7E54-4E8D-860C-5F914BE85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81" y="3861198"/>
            <a:ext cx="24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415802" name="Oval 58">
            <a:extLst>
              <a:ext uri="{FF2B5EF4-FFF2-40B4-BE49-F238E27FC236}">
                <a16:creationId xmlns:a16="http://schemas.microsoft.com/office/drawing/2014/main" id="{BFF22325-A3EA-4297-9D76-A9F1CB7A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7" y="4001692"/>
            <a:ext cx="215504" cy="21550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7122" name="Line 59">
            <a:extLst>
              <a:ext uri="{FF2B5EF4-FFF2-40B4-BE49-F238E27FC236}">
                <a16:creationId xmlns:a16="http://schemas.microsoft.com/office/drawing/2014/main" id="{BCB69597-6A2F-443A-9172-CECD492C8D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9869" y="4238625"/>
            <a:ext cx="113466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7123" name="Text Box 60">
            <a:extLst>
              <a:ext uri="{FF2B5EF4-FFF2-40B4-BE49-F238E27FC236}">
                <a16:creationId xmlns:a16="http://schemas.microsoft.com/office/drawing/2014/main" id="{3B8BDF2C-8CDF-480E-86DA-A9487C27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835" y="3807619"/>
            <a:ext cx="24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415805" name="Oval 61">
            <a:extLst>
              <a:ext uri="{FF2B5EF4-FFF2-40B4-BE49-F238E27FC236}">
                <a16:creationId xmlns:a16="http://schemas.microsoft.com/office/drawing/2014/main" id="{86AE2F35-F999-4A54-9A2E-7CCE0843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030" y="3942161"/>
            <a:ext cx="215503" cy="21550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nimBg="1"/>
      <p:bldP spid="21711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70DCB7DA-7F11-4E93-87C6-2E2071B4D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119" y="1063229"/>
            <a:ext cx="6535341" cy="475059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2550" dirty="0">
                <a:solidFill>
                  <a:srgbClr val="FF0000"/>
                </a:solidFill>
                <a:latin typeface="+mn-lt"/>
              </a:rPr>
              <a:t>4- Axe </a:t>
            </a:r>
            <a:r>
              <a:rPr lang="fr-FR" sz="27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thyréotrope</a:t>
            </a:r>
            <a:endParaRPr lang="fr-FR" altLang="fr-FR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9139" name="Rectangle 7">
            <a:extLst>
              <a:ext uri="{FF2B5EF4-FFF2-40B4-BE49-F238E27FC236}">
                <a16:creationId xmlns:a16="http://schemas.microsoft.com/office/drawing/2014/main" id="{BBB25690-4184-45B5-A9F8-9C9C3ACE29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6515" y="1730335"/>
            <a:ext cx="1944291" cy="4207669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675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Les 03 éléments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de l’Axe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Hypothalamus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b="1" dirty="0">
                <a:solidFill>
                  <a:srgbClr val="00B050"/>
                </a:solidFill>
                <a:latin typeface="Comic Sans MS" panose="030F0702030302020204" pitchFamily="66" charset="0"/>
              </a:rPr>
              <a:t>TRH</a:t>
            </a: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 = </a:t>
            </a:r>
            <a:r>
              <a:rPr lang="fr-FR" altLang="fr-FR" sz="135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Thyrotropin</a:t>
            </a:r>
            <a:endParaRPr lang="fr-FR" altLang="fr-FR" sz="135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Releasing Hormone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Thyrolibérine</a:t>
            </a:r>
          </a:p>
          <a:p>
            <a:pPr algn="ctr">
              <a:lnSpc>
                <a:spcPct val="80000"/>
              </a:lnSpc>
              <a:buNone/>
            </a:pPr>
            <a:r>
              <a:rPr lang="fr-FR" altLang="fr-FR" sz="1350" dirty="0">
                <a:latin typeface="Comic Sans MS" panose="030F0702030302020204" pitchFamily="66" charset="0"/>
              </a:rPr>
              <a:t>Tripeptide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3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75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Antéhypophyse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TSH</a:t>
            </a:r>
          </a:p>
          <a:p>
            <a:pPr algn="ctr">
              <a:lnSpc>
                <a:spcPct val="80000"/>
              </a:lnSpc>
              <a:buNone/>
            </a:pPr>
            <a:r>
              <a:rPr lang="fr-FR" alt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Thyroid </a:t>
            </a:r>
            <a:r>
              <a:rPr lang="fr-FR" alt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Stimulating</a:t>
            </a:r>
            <a:r>
              <a:rPr lang="fr-FR" alt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 Hormone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Thyroïde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fr-FR" altLang="fr-FR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fr-FR" altLang="fr-FR" sz="1800" dirty="0">
                <a:latin typeface="Comic Sans MS" panose="030F0702030302020204" pitchFamily="66" charset="0"/>
              </a:rPr>
              <a:t> et </a:t>
            </a:r>
            <a:r>
              <a:rPr lang="fr-FR" alt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fr-FR" altLang="fr-FR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9140" name="Rectangle 8">
            <a:extLst>
              <a:ext uri="{FF2B5EF4-FFF2-40B4-BE49-F238E27FC236}">
                <a16:creationId xmlns:a16="http://schemas.microsoft.com/office/drawing/2014/main" id="{DA82F8E4-F9AC-4B3E-B1AF-32BD117BB0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37336" y="2057400"/>
            <a:ext cx="4220765" cy="1263254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5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5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5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150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PréProTRH = PréProThyrolibérine</a:t>
            </a:r>
            <a:endParaRPr lang="fr-FR" altLang="fr-FR" sz="150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900">
              <a:latin typeface="Comic Sans MS" panose="030F0702030302020204" pitchFamily="66" charset="0"/>
            </a:endParaRPr>
          </a:p>
        </p:txBody>
      </p:sp>
      <p:sp>
        <p:nvSpPr>
          <p:cNvPr id="345097" name="Rectangle 9">
            <a:extLst>
              <a:ext uri="{FF2B5EF4-FFF2-40B4-BE49-F238E27FC236}">
                <a16:creationId xmlns:a16="http://schemas.microsoft.com/office/drawing/2014/main" id="{6A9AB329-A217-4D3B-AE93-D98C3578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81" y="2511030"/>
            <a:ext cx="647700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350" dirty="0">
              <a:cs typeface="Arial" charset="0"/>
            </a:endParaRPr>
          </a:p>
        </p:txBody>
      </p:sp>
      <p:sp>
        <p:nvSpPr>
          <p:cNvPr id="219142" name="Rectangle 10">
            <a:extLst>
              <a:ext uri="{FF2B5EF4-FFF2-40B4-BE49-F238E27FC236}">
                <a16:creationId xmlns:a16="http://schemas.microsoft.com/office/drawing/2014/main" id="{6620D77C-25E1-472B-B6E3-1D40E20F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381" y="2511030"/>
            <a:ext cx="163116" cy="21550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>
              <a:latin typeface="Comic Sans MS" panose="030F0702030302020204" pitchFamily="66" charset="0"/>
            </a:endParaRPr>
          </a:p>
        </p:txBody>
      </p:sp>
      <p:sp>
        <p:nvSpPr>
          <p:cNvPr id="345099" name="Rectangle 11">
            <a:extLst>
              <a:ext uri="{FF2B5EF4-FFF2-40B4-BE49-F238E27FC236}">
                <a16:creationId xmlns:a16="http://schemas.microsoft.com/office/drawing/2014/main" id="{84678F4C-0A51-4F54-80EB-6EAE74B22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499" y="2511030"/>
            <a:ext cx="269081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350" dirty="0">
              <a:cs typeface="Arial" charset="0"/>
            </a:endParaRPr>
          </a:p>
        </p:txBody>
      </p:sp>
      <p:sp>
        <p:nvSpPr>
          <p:cNvPr id="219144" name="Rectangle 12">
            <a:extLst>
              <a:ext uri="{FF2B5EF4-FFF2-40B4-BE49-F238E27FC236}">
                <a16:creationId xmlns:a16="http://schemas.microsoft.com/office/drawing/2014/main" id="{157802B0-8ACC-436A-AFD6-E85A5701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579" y="2511030"/>
            <a:ext cx="161925" cy="21550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>
              <a:latin typeface="Comic Sans MS" panose="030F0702030302020204" pitchFamily="66" charset="0"/>
            </a:endParaRPr>
          </a:p>
        </p:txBody>
      </p:sp>
      <p:sp>
        <p:nvSpPr>
          <p:cNvPr id="345101" name="Rectangle 13">
            <a:extLst>
              <a:ext uri="{FF2B5EF4-FFF2-40B4-BE49-F238E27FC236}">
                <a16:creationId xmlns:a16="http://schemas.microsoft.com/office/drawing/2014/main" id="{F06D5651-6DBB-4134-B676-C94DCA04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505" y="2511030"/>
            <a:ext cx="486965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431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350" dirty="0">
              <a:cs typeface="Arial" charset="0"/>
            </a:endParaRPr>
          </a:p>
        </p:txBody>
      </p:sp>
      <p:sp>
        <p:nvSpPr>
          <p:cNvPr id="345103" name="Rectangle 15">
            <a:extLst>
              <a:ext uri="{FF2B5EF4-FFF2-40B4-BE49-F238E27FC236}">
                <a16:creationId xmlns:a16="http://schemas.microsoft.com/office/drawing/2014/main" id="{5A6A7F50-3CD2-4945-89E9-646F5A3F5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395" y="2511030"/>
            <a:ext cx="540544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3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8039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350" dirty="0">
              <a:cs typeface="Arial" charset="0"/>
            </a:endParaRPr>
          </a:p>
        </p:txBody>
      </p:sp>
      <p:sp>
        <p:nvSpPr>
          <p:cNvPr id="219147" name="Rectangle 17">
            <a:extLst>
              <a:ext uri="{FF2B5EF4-FFF2-40B4-BE49-F238E27FC236}">
                <a16:creationId xmlns:a16="http://schemas.microsoft.com/office/drawing/2014/main" id="{989FBC30-E182-4D66-8223-5C0AB7C5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469" y="2511030"/>
            <a:ext cx="161925" cy="21550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>
              <a:latin typeface="Comic Sans MS" panose="030F0702030302020204" pitchFamily="66" charset="0"/>
            </a:endParaRPr>
          </a:p>
        </p:txBody>
      </p:sp>
      <p:sp>
        <p:nvSpPr>
          <p:cNvPr id="219148" name="Rectangle 18">
            <a:extLst>
              <a:ext uri="{FF2B5EF4-FFF2-40B4-BE49-F238E27FC236}">
                <a16:creationId xmlns:a16="http://schemas.microsoft.com/office/drawing/2014/main" id="{ECE12997-B625-4F5E-B629-68C2C6A9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747" y="2511030"/>
            <a:ext cx="161925" cy="21550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>
              <a:latin typeface="Comic Sans MS" panose="030F0702030302020204" pitchFamily="66" charset="0"/>
            </a:endParaRPr>
          </a:p>
        </p:txBody>
      </p:sp>
      <p:sp>
        <p:nvSpPr>
          <p:cNvPr id="345107" name="Rectangle 19">
            <a:extLst>
              <a:ext uri="{FF2B5EF4-FFF2-40B4-BE49-F238E27FC236}">
                <a16:creationId xmlns:a16="http://schemas.microsoft.com/office/drawing/2014/main" id="{4F802C8A-B3B9-4374-9964-D46D955A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672" y="2511030"/>
            <a:ext cx="432197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350" dirty="0">
              <a:cs typeface="Arial" charset="0"/>
            </a:endParaRPr>
          </a:p>
        </p:txBody>
      </p:sp>
      <p:sp>
        <p:nvSpPr>
          <p:cNvPr id="219150" name="Rectangle 20">
            <a:extLst>
              <a:ext uri="{FF2B5EF4-FFF2-40B4-BE49-F238E27FC236}">
                <a16:creationId xmlns:a16="http://schemas.microsoft.com/office/drawing/2014/main" id="{D7A4B28D-8570-4A95-85AF-96ABC295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2511030"/>
            <a:ext cx="161925" cy="21550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>
              <a:latin typeface="Comic Sans MS" panose="030F0702030302020204" pitchFamily="66" charset="0"/>
            </a:endParaRPr>
          </a:p>
        </p:txBody>
      </p:sp>
      <p:sp>
        <p:nvSpPr>
          <p:cNvPr id="345109" name="Rectangle 21">
            <a:extLst>
              <a:ext uri="{FF2B5EF4-FFF2-40B4-BE49-F238E27FC236}">
                <a16:creationId xmlns:a16="http://schemas.microsoft.com/office/drawing/2014/main" id="{D4B55868-A308-464D-800E-1C382B65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795" y="2511030"/>
            <a:ext cx="702469" cy="21550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862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350" dirty="0">
              <a:cs typeface="Arial" charset="0"/>
            </a:endParaRPr>
          </a:p>
        </p:txBody>
      </p:sp>
      <p:sp>
        <p:nvSpPr>
          <p:cNvPr id="219152" name="Text Box 22">
            <a:extLst>
              <a:ext uri="{FF2B5EF4-FFF2-40B4-BE49-F238E27FC236}">
                <a16:creationId xmlns:a16="http://schemas.microsoft.com/office/drawing/2014/main" id="{C15DE5E1-9A8E-42F9-B5EC-F91FFBC3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105" y="2672953"/>
            <a:ext cx="2155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35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9153" name="Text Box 23">
            <a:extLst>
              <a:ext uri="{FF2B5EF4-FFF2-40B4-BE49-F238E27FC236}">
                <a16:creationId xmlns:a16="http://schemas.microsoft.com/office/drawing/2014/main" id="{29882EFB-B6E2-4815-B767-4AF1FEAB5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2672953"/>
            <a:ext cx="485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350">
                <a:latin typeface="Comic Sans MS" panose="030F0702030302020204" pitchFamily="66" charset="0"/>
              </a:rPr>
              <a:t>255</a:t>
            </a:r>
          </a:p>
        </p:txBody>
      </p:sp>
      <p:sp>
        <p:nvSpPr>
          <p:cNvPr id="219154" name="Text Box 24">
            <a:extLst>
              <a:ext uri="{FF2B5EF4-FFF2-40B4-BE49-F238E27FC236}">
                <a16:creationId xmlns:a16="http://schemas.microsoft.com/office/drawing/2014/main" id="{1A139B7B-74D4-48DF-81F8-0EB515F2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607" y="1754981"/>
            <a:ext cx="3456385" cy="61170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350">
                <a:latin typeface="Comic Sans MS" panose="030F0702030302020204" pitchFamily="66" charset="0"/>
              </a:rPr>
              <a:t>Mécanisme d’Amplification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350">
                <a:latin typeface="Comic Sans MS" panose="030F0702030302020204" pitchFamily="66" charset="0"/>
              </a:rPr>
              <a:t>5 copies de TRH/Molécule de Précurseur</a:t>
            </a:r>
          </a:p>
        </p:txBody>
      </p:sp>
      <p:sp>
        <p:nvSpPr>
          <p:cNvPr id="219155" name="Text Box 28">
            <a:extLst>
              <a:ext uri="{FF2B5EF4-FFF2-40B4-BE49-F238E27FC236}">
                <a16:creationId xmlns:a16="http://schemas.microsoft.com/office/drawing/2014/main" id="{B51B33F3-C59E-4656-8656-E3184DDF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249" y="3437737"/>
            <a:ext cx="4158852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TSH (cellules </a:t>
            </a:r>
            <a:r>
              <a:rPr lang="fr-FR" altLang="fr-FR" sz="1500" dirty="0" err="1">
                <a:latin typeface="Comic Sans MS" panose="030F0702030302020204" pitchFamily="66" charset="0"/>
              </a:rPr>
              <a:t>thyrotrophes</a:t>
            </a:r>
            <a:r>
              <a:rPr lang="fr-FR" altLang="fr-FR" sz="1500" dirty="0">
                <a:latin typeface="Comic Sans MS" panose="030F0702030302020204" pitchFamily="66" charset="0"/>
              </a:rPr>
              <a:t>: 10  %)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  Thyrostimuline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    Glycoprotéine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  Hétérodimère (</a:t>
            </a:r>
            <a:r>
              <a:rPr lang="fr-FR" altLang="fr-FR" sz="1500" b="1" dirty="0">
                <a:latin typeface="Symbol" panose="05050102010706020507" pitchFamily="18" charset="2"/>
              </a:rPr>
              <a:t>ab</a:t>
            </a:r>
            <a:r>
              <a:rPr lang="fr-FR" altLang="fr-FR" sz="1500" dirty="0">
                <a:latin typeface="Comic Sans MS" panose="030F0702030302020204" pitchFamily="66" charset="0"/>
              </a:rPr>
              <a:t>)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Ss U </a:t>
            </a:r>
            <a:r>
              <a:rPr lang="el-GR" altLang="fr-FR" sz="1500" dirty="0">
                <a:latin typeface="Comic Sans MS" panose="030F0702030302020204" pitchFamily="66" charset="0"/>
              </a:rPr>
              <a:t>α (1 </a:t>
            </a:r>
            <a:r>
              <a:rPr lang="fr-FR" altLang="fr-FR" sz="1500" dirty="0">
                <a:latin typeface="Comic Sans MS" panose="030F0702030302020204" pitchFamily="66" charset="0"/>
              </a:rPr>
              <a:t>gène): LH, FSH, hCG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 Ss U </a:t>
            </a:r>
            <a:r>
              <a:rPr lang="el-GR" altLang="fr-FR" sz="1500" dirty="0">
                <a:latin typeface="Comic Sans MS" panose="030F0702030302020204" pitchFamily="66" charset="0"/>
              </a:rPr>
              <a:t>β  </a:t>
            </a:r>
            <a:r>
              <a:rPr lang="fr-FR" altLang="fr-FR" sz="1500" dirty="0" err="1">
                <a:latin typeface="Comic Sans MS" panose="030F0702030302020204" pitchFamily="66" charset="0"/>
              </a:rPr>
              <a:t>spF</a:t>
            </a:r>
            <a:r>
              <a:rPr lang="fr-FR" altLang="fr-FR" sz="1500" dirty="0">
                <a:latin typeface="Comic Sans MS" panose="030F0702030302020204" pitchFamily="66" charset="0"/>
              </a:rPr>
              <a:t> TSH</a:t>
            </a:r>
          </a:p>
        </p:txBody>
      </p:sp>
      <p:sp>
        <p:nvSpPr>
          <p:cNvPr id="219156" name="Text Box 29">
            <a:extLst>
              <a:ext uri="{FF2B5EF4-FFF2-40B4-BE49-F238E27FC236}">
                <a16:creationId xmlns:a16="http://schemas.microsoft.com/office/drawing/2014/main" id="{4FCDA879-EF9F-42D1-AA7E-D936C3D0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50" y="4991591"/>
            <a:ext cx="4212431" cy="969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T3 (Triiodothyronine) et T4 (Thyroxine)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Ou (</a:t>
            </a:r>
            <a:r>
              <a:rPr lang="fr-FR" altLang="fr-FR" sz="1500" dirty="0" err="1">
                <a:latin typeface="Comic Sans MS" panose="030F0702030302020204" pitchFamily="66" charset="0"/>
              </a:rPr>
              <a:t>Tetraiodothyronine</a:t>
            </a:r>
            <a:r>
              <a:rPr lang="fr-FR" altLang="fr-FR" sz="1500" dirty="0">
                <a:latin typeface="Comic Sans MS" panose="030F0702030302020204" pitchFamily="66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dirty="0">
                <a:latin typeface="Comic Sans MS" panose="030F0702030302020204" pitchFamily="66" charset="0"/>
              </a:rPr>
              <a:t>Acide Aminé (Tyr)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276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>
            <a:extLst>
              <a:ext uri="{FF2B5EF4-FFF2-40B4-BE49-F238E27FC236}">
                <a16:creationId xmlns:a16="http://schemas.microsoft.com/office/drawing/2014/main" id="{C377A3F0-7462-4C46-B247-2C1B7D335D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7542" y="2132411"/>
            <a:ext cx="1944290" cy="129659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lvl="0" algn="ctr" eaLnBrk="1" hangingPunct="1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Effecteurs (+)</a:t>
            </a:r>
          </a:p>
          <a:p>
            <a:pPr lvl="0" algn="ctr" eaLnBrk="1" hangingPunct="1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Froid</a:t>
            </a:r>
          </a:p>
          <a:p>
            <a:pPr lvl="0" algn="ctr" eaLnBrk="1" hangingPunct="1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Cortisol (aigu)</a:t>
            </a:r>
          </a:p>
          <a:p>
            <a:pPr lvl="0" algn="ctr" eaLnBrk="1" hangingPunct="1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Effecteurs (-)</a:t>
            </a:r>
          </a:p>
          <a:p>
            <a:pPr lvl="0" algn="ctr" eaLnBrk="1" hangingPunct="1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Cortisol (chronique)</a:t>
            </a:r>
          </a:p>
          <a:p>
            <a:pPr lvl="0" algn="ctr" eaLnBrk="1" hangingPunct="1">
              <a:lnSpc>
                <a:spcPct val="90000"/>
              </a:lnSpc>
              <a:buNone/>
            </a:pPr>
            <a:endParaRPr lang="fr-FR" altLang="fr-FR" sz="15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884276DA-4664-4A24-9D67-95BADDB2C7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37336" y="2057400"/>
            <a:ext cx="4563665" cy="380166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500" dirty="0"/>
          </a:p>
        </p:txBody>
      </p:sp>
      <p:sp>
        <p:nvSpPr>
          <p:cNvPr id="221189" name="Oval 6">
            <a:extLst>
              <a:ext uri="{FF2B5EF4-FFF2-40B4-BE49-F238E27FC236}">
                <a16:creationId xmlns:a16="http://schemas.microsoft.com/office/drawing/2014/main" id="{7A3D9D04-7A60-46CD-A0C1-458BB904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673" y="2781300"/>
            <a:ext cx="1187053" cy="485775"/>
          </a:xfrm>
          <a:prstGeom prst="ellipse">
            <a:avLst/>
          </a:prstGeom>
          <a:gradFill rotWithShape="1">
            <a:gsLst>
              <a:gs pos="0">
                <a:srgbClr val="33CCFF"/>
              </a:gs>
              <a:gs pos="100000">
                <a:srgbClr val="18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0" name="Rectangle 7">
            <a:extLst>
              <a:ext uri="{FF2B5EF4-FFF2-40B4-BE49-F238E27FC236}">
                <a16:creationId xmlns:a16="http://schemas.microsoft.com/office/drawing/2014/main" id="{DD5FBC53-68E9-4F03-9CE7-8DA697DE7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197" y="3861197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1" name="AutoShape 8">
            <a:extLst>
              <a:ext uri="{FF2B5EF4-FFF2-40B4-BE49-F238E27FC236}">
                <a16:creationId xmlns:a16="http://schemas.microsoft.com/office/drawing/2014/main" id="{39CBAE15-4248-4755-94E5-AC027AD3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049441"/>
            <a:ext cx="1296591" cy="647700"/>
          </a:xfrm>
          <a:prstGeom prst="hexagon">
            <a:avLst>
              <a:gd name="adj" fmla="val 50046"/>
              <a:gd name="vf" fmla="val 115470"/>
            </a:avLst>
          </a:prstGeom>
          <a:gradFill rotWithShape="1">
            <a:gsLst>
              <a:gs pos="0">
                <a:srgbClr val="202000"/>
              </a:gs>
              <a:gs pos="50000">
                <a:srgbClr val="FFFF00"/>
              </a:gs>
              <a:gs pos="100000">
                <a:srgbClr val="202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3" name="Text Box 11">
            <a:extLst>
              <a:ext uri="{FF2B5EF4-FFF2-40B4-BE49-F238E27FC236}">
                <a16:creationId xmlns:a16="http://schemas.microsoft.com/office/drawing/2014/main" id="{8942F16D-F52E-4530-8AB7-E5BC8EC2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7" y="2834879"/>
            <a:ext cx="86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TRH</a:t>
            </a:r>
          </a:p>
        </p:txBody>
      </p:sp>
      <p:sp>
        <p:nvSpPr>
          <p:cNvPr id="221194" name="Text Box 13">
            <a:extLst>
              <a:ext uri="{FF2B5EF4-FFF2-40B4-BE49-F238E27FC236}">
                <a16:creationId xmlns:a16="http://schemas.microsoft.com/office/drawing/2014/main" id="{49CA464D-10C9-478E-BDEB-930A555B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4023122"/>
            <a:ext cx="810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TSH</a:t>
            </a:r>
          </a:p>
        </p:txBody>
      </p:sp>
      <p:sp>
        <p:nvSpPr>
          <p:cNvPr id="221195" name="Text Box 14">
            <a:extLst>
              <a:ext uri="{FF2B5EF4-FFF2-40B4-BE49-F238E27FC236}">
                <a16:creationId xmlns:a16="http://schemas.microsoft.com/office/drawing/2014/main" id="{4E58E43E-181B-4806-842E-DB9D3C07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6" y="5211366"/>
            <a:ext cx="1026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fr-FR" altLang="fr-FR" sz="18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, T</a:t>
            </a:r>
            <a:r>
              <a:rPr lang="fr-FR" altLang="fr-FR" sz="18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1196" name="Text Box 17">
            <a:extLst>
              <a:ext uri="{FF2B5EF4-FFF2-40B4-BE49-F238E27FC236}">
                <a16:creationId xmlns:a16="http://schemas.microsoft.com/office/drawing/2014/main" id="{4189D7A3-BEA4-48D1-B009-25B20482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2" y="3086100"/>
            <a:ext cx="24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1197" name="Line 18">
            <a:extLst>
              <a:ext uri="{FF2B5EF4-FFF2-40B4-BE49-F238E27FC236}">
                <a16:creationId xmlns:a16="http://schemas.microsoft.com/office/drawing/2014/main" id="{83EA3520-F839-46D1-B4A0-20D702B3E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591" y="4293394"/>
            <a:ext cx="0" cy="810816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1198" name="Text Box 19">
            <a:extLst>
              <a:ext uri="{FF2B5EF4-FFF2-40B4-BE49-F238E27FC236}">
                <a16:creationId xmlns:a16="http://schemas.microsoft.com/office/drawing/2014/main" id="{8265C6CE-3387-4E5C-8A6C-C2C3E47C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4508898"/>
            <a:ext cx="270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1201" name="Text Box 24">
            <a:extLst>
              <a:ext uri="{FF2B5EF4-FFF2-40B4-BE49-F238E27FC236}">
                <a16:creationId xmlns:a16="http://schemas.microsoft.com/office/drawing/2014/main" id="{1E95C627-D05C-4A19-AAB2-7836E134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6" y="2187179"/>
            <a:ext cx="1835944" cy="5078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Neurotransmetteurs</a:t>
            </a:r>
          </a:p>
        </p:txBody>
      </p:sp>
      <p:sp>
        <p:nvSpPr>
          <p:cNvPr id="221202" name="Text Box 25">
            <a:extLst>
              <a:ext uri="{FF2B5EF4-FFF2-40B4-BE49-F238E27FC236}">
                <a16:creationId xmlns:a16="http://schemas.microsoft.com/office/drawing/2014/main" id="{A5E6AF64-384B-4F15-B568-F71619F63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2" y="3752850"/>
            <a:ext cx="1997869" cy="17543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NT 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Noradrénaline</a:t>
            </a: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(+)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Sérotonine </a:t>
            </a:r>
            <a:r>
              <a:rPr lang="fr-FR" altLang="fr-FR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(+)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GABA </a:t>
            </a: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(-)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Dopamine </a:t>
            </a: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(-)</a:t>
            </a:r>
          </a:p>
        </p:txBody>
      </p:sp>
      <p:sp>
        <p:nvSpPr>
          <p:cNvPr id="221203" name="Oval 28">
            <a:extLst>
              <a:ext uri="{FF2B5EF4-FFF2-40B4-BE49-F238E27FC236}">
                <a16:creationId xmlns:a16="http://schemas.microsoft.com/office/drawing/2014/main" id="{660D645E-6FCA-4627-B87D-E98EE8FF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1" y="2564608"/>
            <a:ext cx="270272" cy="270272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204" name="Text Box 29">
            <a:extLst>
              <a:ext uri="{FF2B5EF4-FFF2-40B4-BE49-F238E27FC236}">
                <a16:creationId xmlns:a16="http://schemas.microsoft.com/office/drawing/2014/main" id="{641EE4B7-6906-48E1-A498-D3D5AD94C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2511029"/>
            <a:ext cx="270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±</a:t>
            </a:r>
          </a:p>
        </p:txBody>
      </p:sp>
      <p:cxnSp>
        <p:nvCxnSpPr>
          <p:cNvPr id="221205" name="AutoShape 31">
            <a:extLst>
              <a:ext uri="{FF2B5EF4-FFF2-40B4-BE49-F238E27FC236}">
                <a16:creationId xmlns:a16="http://schemas.microsoft.com/office/drawing/2014/main" id="{762EE3F9-0BC7-4E60-9716-2342E851FB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5411" y="2240756"/>
            <a:ext cx="1458515" cy="2333625"/>
          </a:xfrm>
          <a:prstGeom prst="bentConnector3">
            <a:avLst>
              <a:gd name="adj1" fmla="val 37958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206" name="Line 36">
            <a:extLst>
              <a:ext uri="{FF2B5EF4-FFF2-40B4-BE49-F238E27FC236}">
                <a16:creationId xmlns:a16="http://schemas.microsoft.com/office/drawing/2014/main" id="{3824875C-E889-4D81-B8D4-3438F26377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9869" y="4238625"/>
            <a:ext cx="113466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1207" name="Text Box 37">
            <a:extLst>
              <a:ext uri="{FF2B5EF4-FFF2-40B4-BE49-F238E27FC236}">
                <a16:creationId xmlns:a16="http://schemas.microsoft.com/office/drawing/2014/main" id="{DD597F70-471C-4CCF-A83E-AD14DD95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835" y="3807619"/>
            <a:ext cx="24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1210" name="Text Box 41">
            <a:extLst>
              <a:ext uri="{FF2B5EF4-FFF2-40B4-BE49-F238E27FC236}">
                <a16:creationId xmlns:a16="http://schemas.microsoft.com/office/drawing/2014/main" id="{C913D0DE-38E1-4C1D-992B-D755B291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601" y="3230762"/>
            <a:ext cx="215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1211" name="Oval 42">
            <a:extLst>
              <a:ext uri="{FF2B5EF4-FFF2-40B4-BE49-F238E27FC236}">
                <a16:creationId xmlns:a16="http://schemas.microsoft.com/office/drawing/2014/main" id="{CE3EB3BD-D372-40A1-B19E-786CC47C2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6" y="2781300"/>
            <a:ext cx="1172766" cy="485775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18050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212" name="Text Box 44">
            <a:extLst>
              <a:ext uri="{FF2B5EF4-FFF2-40B4-BE49-F238E27FC236}">
                <a16:creationId xmlns:a16="http://schemas.microsoft.com/office/drawing/2014/main" id="{3750C79D-F674-4E6E-9B68-B741FF43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05" y="2834879"/>
            <a:ext cx="864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SS 14</a:t>
            </a:r>
          </a:p>
        </p:txBody>
      </p:sp>
      <p:cxnSp>
        <p:nvCxnSpPr>
          <p:cNvPr id="221213" name="AutoShape 45">
            <a:extLst>
              <a:ext uri="{FF2B5EF4-FFF2-40B4-BE49-F238E27FC236}">
                <a16:creationId xmlns:a16="http://schemas.microsoft.com/office/drawing/2014/main" id="{EF7BECD0-C250-471E-9121-32BB11EB3322}"/>
              </a:ext>
            </a:extLst>
          </p:cNvPr>
          <p:cNvCxnSpPr>
            <a:cxnSpLocks noChangeShapeType="1"/>
            <a:stCxn id="221189" idx="2"/>
            <a:endCxn id="221190" idx="0"/>
          </p:cNvCxnSpPr>
          <p:nvPr/>
        </p:nvCxnSpPr>
        <p:spPr bwMode="auto">
          <a:xfrm rot="10800000" flipV="1">
            <a:off x="5787630" y="3024189"/>
            <a:ext cx="350044" cy="837010"/>
          </a:xfrm>
          <a:prstGeom prst="bentConnector2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214" name="AutoShape 46">
            <a:extLst>
              <a:ext uri="{FF2B5EF4-FFF2-40B4-BE49-F238E27FC236}">
                <a16:creationId xmlns:a16="http://schemas.microsoft.com/office/drawing/2014/main" id="{D5ABD2CD-61D4-414F-8C04-620EF4FAFB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6124" y="2996804"/>
            <a:ext cx="421481" cy="837009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215" name="Line 47">
            <a:extLst>
              <a:ext uri="{FF2B5EF4-FFF2-40B4-BE49-F238E27FC236}">
                <a16:creationId xmlns:a16="http://schemas.microsoft.com/office/drawing/2014/main" id="{D5F45A26-0A62-406C-A501-F264363EC1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5580" y="2457450"/>
            <a:ext cx="64889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1216" name="Line 48">
            <a:extLst>
              <a:ext uri="{FF2B5EF4-FFF2-40B4-BE49-F238E27FC236}">
                <a16:creationId xmlns:a16="http://schemas.microsoft.com/office/drawing/2014/main" id="{B6F3B665-ECE5-4026-9800-39B95ABBF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749" y="2457450"/>
            <a:ext cx="64889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1217" name="Text Box 49">
            <a:extLst>
              <a:ext uri="{FF2B5EF4-FFF2-40B4-BE49-F238E27FC236}">
                <a16:creationId xmlns:a16="http://schemas.microsoft.com/office/drawing/2014/main" id="{91E7FB0E-4789-4CFD-BE7B-A37DB33F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28" y="4725591"/>
            <a:ext cx="917972" cy="4962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050" dirty="0">
                <a:solidFill>
                  <a:srgbClr val="000000"/>
                </a:solidFill>
                <a:latin typeface="Comic Sans MS" panose="030F0702030302020204" pitchFamily="66" charset="0"/>
              </a:rPr>
              <a:t>Cortisol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050" dirty="0">
                <a:solidFill>
                  <a:srgbClr val="000000"/>
                </a:solidFill>
                <a:latin typeface="Comic Sans MS" panose="030F0702030302020204" pitchFamily="66" charset="0"/>
              </a:rPr>
              <a:t>(chronique)</a:t>
            </a:r>
          </a:p>
        </p:txBody>
      </p:sp>
      <p:sp>
        <p:nvSpPr>
          <p:cNvPr id="221218" name="Line 51">
            <a:extLst>
              <a:ext uri="{FF2B5EF4-FFF2-40B4-BE49-F238E27FC236}">
                <a16:creationId xmlns:a16="http://schemas.microsoft.com/office/drawing/2014/main" id="{3022ED7B-020A-49A8-BDD1-757277ADB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1" y="4400550"/>
            <a:ext cx="594122" cy="3250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1220" name="Text Box 53">
            <a:extLst>
              <a:ext uri="{FF2B5EF4-FFF2-40B4-BE49-F238E27FC236}">
                <a16:creationId xmlns:a16="http://schemas.microsoft.com/office/drawing/2014/main" id="{5F7601A4-6C83-4AD6-91DF-7DC97432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005" y="4185048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A5CF7A55-98BE-4B95-AE4A-D15FB30C5D0F}"/>
              </a:ext>
            </a:extLst>
          </p:cNvPr>
          <p:cNvSpPr txBox="1">
            <a:spLocks noChangeArrowheads="1"/>
          </p:cNvSpPr>
          <p:nvPr/>
        </p:nvSpPr>
        <p:spPr>
          <a:xfrm>
            <a:off x="1519239" y="1139076"/>
            <a:ext cx="6588919" cy="11930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550" b="1" dirty="0">
                <a:solidFill>
                  <a:srgbClr val="FF0000"/>
                </a:solidFill>
                <a:latin typeface="Calibri" panose="020F0502020204030204"/>
              </a:rPr>
              <a:t>4- Axe </a:t>
            </a:r>
            <a:r>
              <a:rPr lang="fr-FR" sz="2700" b="1" dirty="0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thyréotrope</a:t>
            </a:r>
          </a:p>
          <a:p>
            <a:pPr marL="257175" indent="-257175"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3000" b="1" dirty="0">
                <a:solidFill>
                  <a:srgbClr val="FF0000"/>
                </a:solidFill>
                <a:latin typeface="Calibri" panose="020F0502020204030204"/>
              </a:rPr>
              <a:t>Régulation</a:t>
            </a:r>
          </a:p>
          <a:p>
            <a:pPr algn="ctr" defTabSz="685800">
              <a:defRPr/>
            </a:pPr>
            <a:endParaRPr lang="fr-FR" altLang="fr-FR" sz="3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ECB0FA-EA91-406E-97F4-EB78ED85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031" y="3137023"/>
            <a:ext cx="493819" cy="64470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A16BD-F859-4509-8CFD-1707C0A3C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629" y="2978419"/>
            <a:ext cx="1202540" cy="2505674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E250F94-1C17-4532-8B70-1B09A1BEE289}"/>
              </a:ext>
            </a:extLst>
          </p:cNvPr>
          <p:cNvCxnSpPr/>
          <p:nvPr/>
        </p:nvCxnSpPr>
        <p:spPr>
          <a:xfrm flipV="1">
            <a:off x="6273404" y="5153803"/>
            <a:ext cx="107157" cy="3774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nimBg="1"/>
      <p:bldP spid="221189" grpId="0" animBg="1"/>
      <p:bldP spid="221190" grpId="0" animBg="1"/>
      <p:bldP spid="221191" grpId="0" animBg="1"/>
      <p:bldP spid="221195" grpId="0"/>
      <p:bldP spid="221196" grpId="0"/>
      <p:bldP spid="221197" grpId="0" animBg="1"/>
      <p:bldP spid="221198" grpId="0"/>
      <p:bldP spid="221202" grpId="0" animBg="1"/>
      <p:bldP spid="221204" grpId="0"/>
      <p:bldP spid="221206" grpId="0" animBg="1"/>
      <p:bldP spid="221207" grpId="0"/>
      <p:bldP spid="221210" grpId="0"/>
      <p:bldP spid="221211" grpId="0" animBg="1"/>
      <p:bldP spid="221217" grpId="0" animBg="1"/>
      <p:bldP spid="221218" grpId="0" animBg="1"/>
      <p:bldP spid="22122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4">
            <a:extLst>
              <a:ext uri="{FF2B5EF4-FFF2-40B4-BE49-F238E27FC236}">
                <a16:creationId xmlns:a16="http://schemas.microsoft.com/office/drawing/2014/main" id="{DC6670E6-99E0-41DF-8319-8C6B98081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542" y="1063229"/>
            <a:ext cx="6588919" cy="857250"/>
          </a:xfrm>
        </p:spPr>
        <p:txBody>
          <a:bodyPr/>
          <a:lstStyle/>
          <a:p>
            <a:pPr eaLnBrk="1" hangingPunct="1"/>
            <a:r>
              <a:rPr lang="fr-FR" altLang="fr-FR" sz="2550" dirty="0">
                <a:solidFill>
                  <a:srgbClr val="FF0000"/>
                </a:solidFill>
                <a:latin typeface="Comic Sans MS" panose="030F0702030302020204" pitchFamily="66" charset="0"/>
              </a:rPr>
              <a:t>5-Axe Gonadotrope </a:t>
            </a:r>
          </a:p>
        </p:txBody>
      </p:sp>
      <p:sp>
        <p:nvSpPr>
          <p:cNvPr id="223235" name="Rectangle 5">
            <a:extLst>
              <a:ext uri="{FF2B5EF4-FFF2-40B4-BE49-F238E27FC236}">
                <a16:creationId xmlns:a16="http://schemas.microsoft.com/office/drawing/2014/main" id="{27785596-4C9D-4E62-94C3-D2C36E4543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11530" y="1916907"/>
            <a:ext cx="2680574" cy="394216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9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Hypothalamus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350" b="1" dirty="0">
                <a:solidFill>
                  <a:srgbClr val="00B050"/>
                </a:solidFill>
                <a:latin typeface="Comic Sans MS" panose="030F0702030302020204" pitchFamily="66" charset="0"/>
              </a:rPr>
              <a:t>GnRH = LHRH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7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050" dirty="0" err="1">
                <a:latin typeface="Comic Sans MS" panose="030F0702030302020204" pitchFamily="66" charset="0"/>
              </a:rPr>
              <a:t>Gonadotropin</a:t>
            </a:r>
            <a:endParaRPr lang="fr-FR" altLang="fr-FR" sz="105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050" dirty="0">
                <a:latin typeface="Comic Sans MS" panose="030F0702030302020204" pitchFamily="66" charset="0"/>
              </a:rPr>
              <a:t>Releasing Hormone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050" dirty="0">
                <a:latin typeface="Comic Sans MS" panose="030F0702030302020204" pitchFamily="66" charset="0"/>
              </a:rPr>
              <a:t>Gonadolibérine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12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350" b="1" dirty="0">
                <a:solidFill>
                  <a:srgbClr val="00B050"/>
                </a:solidFill>
                <a:latin typeface="Comic Sans MS" panose="030F0702030302020204" pitchFamily="66" charset="0"/>
              </a:rPr>
              <a:t>GAP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12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Antéhypophyse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FSH </a:t>
            </a:r>
            <a:r>
              <a:rPr lang="fr-FR" altLang="fr-FR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et</a:t>
            </a:r>
            <a:r>
              <a:rPr lang="fr-FR" altLang="fr-FR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 LH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050" dirty="0">
                <a:latin typeface="Comic Sans MS" panose="030F0702030302020204" pitchFamily="66" charset="0"/>
              </a:rPr>
              <a:t>(cellules </a:t>
            </a:r>
            <a:r>
              <a:rPr lang="fr-FR" altLang="fr-FR" sz="1050" dirty="0" err="1">
                <a:latin typeface="Comic Sans MS" panose="030F0702030302020204" pitchFamily="66" charset="0"/>
              </a:rPr>
              <a:t>gonadotrophes</a:t>
            </a:r>
            <a:r>
              <a:rPr lang="fr-FR" altLang="fr-FR" sz="1050" dirty="0">
                <a:latin typeface="Comic Sans MS" panose="030F0702030302020204" pitchFamily="66" charset="0"/>
              </a:rPr>
              <a:t> = 10-15  %)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9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Gonades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350" dirty="0">
                <a:latin typeface="Comic Sans MS" panose="030F0702030302020204" pitchFamily="66" charset="0"/>
              </a:rPr>
              <a:t>Testicule / </a:t>
            </a:r>
            <a:r>
              <a:rPr lang="fr-FR" altLang="fr-FR" sz="1350" i="1" dirty="0">
                <a:latin typeface="Comic Sans MS" panose="030F0702030302020204" pitchFamily="66" charset="0"/>
              </a:rPr>
              <a:t>Testostérone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Ovaire / </a:t>
            </a:r>
            <a:r>
              <a:rPr lang="fr-FR" altLang="fr-FR" sz="1500" i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fr-FR" altLang="fr-FR" sz="1800" i="1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fr-FR" altLang="fr-FR" sz="1500" i="1" dirty="0">
                <a:solidFill>
                  <a:srgbClr val="00B050"/>
                </a:solidFill>
                <a:latin typeface="Comic Sans MS" panose="030F0702030302020204" pitchFamily="66" charset="0"/>
              </a:rPr>
              <a:t> / P</a:t>
            </a:r>
            <a:r>
              <a:rPr lang="fr-FR" altLang="fr-FR" sz="1800" i="1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3236" name="Rectangle 6">
            <a:extLst>
              <a:ext uri="{FF2B5EF4-FFF2-40B4-BE49-F238E27FC236}">
                <a16:creationId xmlns:a16="http://schemas.microsoft.com/office/drawing/2014/main" id="{202EC691-99D7-4114-91AA-C1D830BDBE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654030" y="1916908"/>
            <a:ext cx="4212431" cy="156567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/>
          </a:p>
        </p:txBody>
      </p:sp>
      <p:sp>
        <p:nvSpPr>
          <p:cNvPr id="350215" name="Rectangle 7">
            <a:extLst>
              <a:ext uri="{FF2B5EF4-FFF2-40B4-BE49-F238E27FC236}">
                <a16:creationId xmlns:a16="http://schemas.microsoft.com/office/drawing/2014/main" id="{D0C43BCA-C987-454B-8057-279B7C9B2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402681"/>
            <a:ext cx="1295400" cy="3238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235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23238" name="Rectangle 8">
            <a:extLst>
              <a:ext uri="{FF2B5EF4-FFF2-40B4-BE49-F238E27FC236}">
                <a16:creationId xmlns:a16="http://schemas.microsoft.com/office/drawing/2014/main" id="{2528C4CA-D4A1-4A9B-8A78-BCC28EBF8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2402681"/>
            <a:ext cx="756047" cy="323850"/>
          </a:xfrm>
          <a:prstGeom prst="rect">
            <a:avLst/>
          </a:prstGeom>
          <a:gradFill rotWithShape="1">
            <a:gsLst>
              <a:gs pos="0">
                <a:srgbClr val="280028"/>
              </a:gs>
              <a:gs pos="50000">
                <a:srgbClr val="FF00FF"/>
              </a:gs>
              <a:gs pos="100000">
                <a:srgbClr val="28002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239" name="Rectangle 9">
            <a:extLst>
              <a:ext uri="{FF2B5EF4-FFF2-40B4-BE49-F238E27FC236}">
                <a16:creationId xmlns:a16="http://schemas.microsoft.com/office/drawing/2014/main" id="{068D653F-F74F-4413-B20F-289B5930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3" y="2402681"/>
            <a:ext cx="54769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240" name="Rectangle 10">
            <a:extLst>
              <a:ext uri="{FF2B5EF4-FFF2-40B4-BE49-F238E27FC236}">
                <a16:creationId xmlns:a16="http://schemas.microsoft.com/office/drawing/2014/main" id="{01AB3727-AD85-4B03-8430-B54FC6CB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92" y="2402681"/>
            <a:ext cx="53578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241" name="Rectangle 11">
            <a:extLst>
              <a:ext uri="{FF2B5EF4-FFF2-40B4-BE49-F238E27FC236}">
                <a16:creationId xmlns:a16="http://schemas.microsoft.com/office/drawing/2014/main" id="{A073FCDE-67FF-4067-9BF0-43E1728E6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69" y="2402681"/>
            <a:ext cx="53579" cy="32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242" name="Rectangle 13">
            <a:extLst>
              <a:ext uri="{FF2B5EF4-FFF2-40B4-BE49-F238E27FC236}">
                <a16:creationId xmlns:a16="http://schemas.microsoft.com/office/drawing/2014/main" id="{8BEA0DCD-8370-48D4-B515-B8DA68E9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749" y="2402681"/>
            <a:ext cx="1782365" cy="323850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50000">
                <a:srgbClr val="0099FF"/>
              </a:gs>
              <a:gs pos="100000">
                <a:srgbClr val="001D3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243" name="Text Box 14">
            <a:extLst>
              <a:ext uri="{FF2B5EF4-FFF2-40B4-BE49-F238E27FC236}">
                <a16:creationId xmlns:a16="http://schemas.microsoft.com/office/drawing/2014/main" id="{6E232F28-97CA-4AD5-84CC-F1E3DB53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606" y="2781301"/>
            <a:ext cx="12965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Peptide Signal</a:t>
            </a:r>
          </a:p>
        </p:txBody>
      </p:sp>
      <p:sp>
        <p:nvSpPr>
          <p:cNvPr id="223244" name="Text Box 15">
            <a:extLst>
              <a:ext uri="{FF2B5EF4-FFF2-40B4-BE49-F238E27FC236}">
                <a16:creationId xmlns:a16="http://schemas.microsoft.com/office/drawing/2014/main" id="{5BEA09FF-5BED-449C-9355-74F7EB802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44" y="2402682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GnRH</a:t>
            </a:r>
          </a:p>
        </p:txBody>
      </p:sp>
      <p:sp>
        <p:nvSpPr>
          <p:cNvPr id="223245" name="Text Box 16">
            <a:extLst>
              <a:ext uri="{FF2B5EF4-FFF2-40B4-BE49-F238E27FC236}">
                <a16:creationId xmlns:a16="http://schemas.microsoft.com/office/drawing/2014/main" id="{C2D8ACC9-1EAE-4C80-8142-985E5F41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19" y="2402682"/>
            <a:ext cx="1134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GAP 56 AA</a:t>
            </a:r>
          </a:p>
        </p:txBody>
      </p:sp>
      <p:sp>
        <p:nvSpPr>
          <p:cNvPr id="223246" name="Text Box 17">
            <a:extLst>
              <a:ext uri="{FF2B5EF4-FFF2-40B4-BE49-F238E27FC236}">
                <a16:creationId xmlns:a16="http://schemas.microsoft.com/office/drawing/2014/main" id="{6A7785D7-3ACB-446F-84C3-0CB8603F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45" y="2781301"/>
            <a:ext cx="22407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GnRH Associated Peptide</a:t>
            </a:r>
          </a:p>
        </p:txBody>
      </p:sp>
      <p:sp>
        <p:nvSpPr>
          <p:cNvPr id="223247" name="Text Box 18">
            <a:extLst>
              <a:ext uri="{FF2B5EF4-FFF2-40B4-BE49-F238E27FC236}">
                <a16:creationId xmlns:a16="http://schemas.microsoft.com/office/drawing/2014/main" id="{C9ECC11B-B069-4EE6-A3E0-7340396D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83" y="3158728"/>
            <a:ext cx="32408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PréProGnRH = PréProGonadolibérine</a:t>
            </a:r>
          </a:p>
        </p:txBody>
      </p:sp>
      <p:sp>
        <p:nvSpPr>
          <p:cNvPr id="223248" name="Text Box 19">
            <a:extLst>
              <a:ext uri="{FF2B5EF4-FFF2-40B4-BE49-F238E27FC236}">
                <a16:creationId xmlns:a16="http://schemas.microsoft.com/office/drawing/2014/main" id="{85EABE7C-892E-4235-8333-92263441A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28" y="2187178"/>
            <a:ext cx="2702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23249" name="Text Box 20">
            <a:extLst>
              <a:ext uri="{FF2B5EF4-FFF2-40B4-BE49-F238E27FC236}">
                <a16:creationId xmlns:a16="http://schemas.microsoft.com/office/drawing/2014/main" id="{75B116A8-864B-4C2C-945F-A8C91B43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505" y="2187178"/>
            <a:ext cx="3786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223250" name="Text Box 22">
            <a:extLst>
              <a:ext uri="{FF2B5EF4-FFF2-40B4-BE49-F238E27FC236}">
                <a16:creationId xmlns:a16="http://schemas.microsoft.com/office/drawing/2014/main" id="{AB1C1CC7-D4EA-4535-874D-3EF59584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44" y="2187178"/>
            <a:ext cx="647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10 AA</a:t>
            </a:r>
          </a:p>
        </p:txBody>
      </p:sp>
      <p:sp>
        <p:nvSpPr>
          <p:cNvPr id="223251" name="Text Box 23">
            <a:extLst>
              <a:ext uri="{FF2B5EF4-FFF2-40B4-BE49-F238E27FC236}">
                <a16:creationId xmlns:a16="http://schemas.microsoft.com/office/drawing/2014/main" id="{2A23E606-F0C5-4A29-88ED-19C56872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1" y="3752851"/>
            <a:ext cx="38350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252" name="Text Box 24">
            <a:extLst>
              <a:ext uri="{FF2B5EF4-FFF2-40B4-BE49-F238E27FC236}">
                <a16:creationId xmlns:a16="http://schemas.microsoft.com/office/drawing/2014/main" id="{F7788FF9-A3BA-4526-BFDA-BEB9F021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30" y="3537347"/>
            <a:ext cx="4212431" cy="1892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FSH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Follicle</a:t>
            </a: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Stimulating</a:t>
            </a: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 Hormone / Folliculostimuline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LH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Luteinizing</a:t>
            </a: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 Hormone </a:t>
            </a:r>
            <a:r>
              <a:rPr lang="fr-FR" altLang="fr-FR" sz="13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Lutéïnostimuline</a:t>
            </a: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Glycoprotéines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Hétérodimères (</a:t>
            </a:r>
            <a:r>
              <a:rPr lang="fr-FR" altLang="fr-FR" sz="1500" b="1" dirty="0">
                <a:solidFill>
                  <a:srgbClr val="000000"/>
                </a:solidFill>
                <a:latin typeface="Symbol" panose="05050102010706020507" pitchFamily="18" charset="2"/>
              </a:rPr>
              <a:t>ab</a:t>
            </a:r>
            <a:r>
              <a:rPr lang="fr-FR" altLang="fr-FR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23253" name="Text Box 27">
            <a:extLst>
              <a:ext uri="{FF2B5EF4-FFF2-40B4-BE49-F238E27FC236}">
                <a16:creationId xmlns:a16="http://schemas.microsoft.com/office/drawing/2014/main" id="{49F34E08-E956-422C-8A83-B26420848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30" y="5588794"/>
            <a:ext cx="4212431" cy="3000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Testostérone / E2 / P4 = Stéroïdes</a:t>
            </a:r>
          </a:p>
        </p:txBody>
      </p:sp>
      <p:sp>
        <p:nvSpPr>
          <p:cNvPr id="223254" name="Line 28">
            <a:extLst>
              <a:ext uri="{FF2B5EF4-FFF2-40B4-BE49-F238E27FC236}">
                <a16:creationId xmlns:a16="http://schemas.microsoft.com/office/drawing/2014/main" id="{E12A0EF5-5AD2-4E2A-B066-34DD8A380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747" y="2078831"/>
            <a:ext cx="0" cy="323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build="p" animBg="1"/>
      <p:bldP spid="223252" grpId="0" animBg="1"/>
      <p:bldP spid="223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II.ORGANISATION DE L’AXE HYPOTHALAMO-HYPOPHYSAIRE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L’HYPOTHALAMUS 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hypo </a:t>
            </a:r>
            <a:r>
              <a:rPr lang="fr-FR" sz="2400" b="1" dirty="0"/>
              <a:t>: dessous/</a:t>
            </a:r>
            <a:r>
              <a:rPr lang="fr-FR" sz="2400" b="1" dirty="0">
                <a:solidFill>
                  <a:srgbClr val="FF0000"/>
                </a:solidFill>
              </a:rPr>
              <a:t>thalamus </a:t>
            </a:r>
            <a:r>
              <a:rPr lang="fr-FR" sz="2400" b="1" dirty="0"/>
              <a:t>: chambre ou cavité</a:t>
            </a:r>
            <a:br>
              <a:rPr lang="fr-FR" sz="2400" b="1" dirty="0"/>
            </a:br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4788024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</a:pPr>
            <a:endParaRPr lang="fr-FR" sz="14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</a:pPr>
            <a:endParaRPr lang="fr-FR" sz="14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</a:rPr>
              <a:t>1-2% V3 cérébral</a:t>
            </a: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  <a:latin typeface="Arial"/>
                <a:cs typeface="Arial"/>
              </a:rPr>
              <a:t>∑</a:t>
            </a:r>
            <a:r>
              <a:rPr lang="fr-FR" sz="1400" b="1" dirty="0">
                <a:solidFill>
                  <a:prstClr val="black"/>
                </a:solidFill>
              </a:rPr>
              <a:t> neurones</a:t>
            </a:r>
          </a:p>
          <a:p>
            <a:pPr lvl="1">
              <a:spcBef>
                <a:spcPct val="20000"/>
              </a:spcBef>
            </a:pPr>
            <a:r>
              <a:rPr lang="fr-FR" sz="1400" b="1" dirty="0">
                <a:solidFill>
                  <a:prstClr val="black"/>
                </a:solidFill>
              </a:rPr>
              <a:t>              -FX </a:t>
            </a:r>
            <a:r>
              <a:rPr lang="fr-FR" sz="1400" b="1" dirty="0" err="1">
                <a:solidFill>
                  <a:prstClr val="black"/>
                </a:solidFill>
              </a:rPr>
              <a:t>nerveuse:SNC</a:t>
            </a:r>
            <a:endParaRPr lang="fr-FR" sz="14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fr-FR" sz="1400" b="1" dirty="0">
                <a:solidFill>
                  <a:prstClr val="black"/>
                </a:solidFill>
              </a:rPr>
              <a:t>              -FX </a:t>
            </a:r>
            <a:r>
              <a:rPr lang="fr-FR" sz="1400" b="1" dirty="0" err="1">
                <a:solidFill>
                  <a:prstClr val="black"/>
                </a:solidFill>
              </a:rPr>
              <a:t>neuroséctrétoire</a:t>
            </a:r>
            <a:endParaRPr lang="fr-FR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</a:rPr>
              <a:t>Glande </a:t>
            </a:r>
            <a:r>
              <a:rPr lang="fr-FR" sz="1400" b="1" dirty="0" err="1">
                <a:solidFill>
                  <a:prstClr val="black"/>
                </a:solidFill>
              </a:rPr>
              <a:t>neuro-endocrine</a:t>
            </a: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</a:rPr>
              <a:t>Carrefour </a:t>
            </a:r>
          </a:p>
          <a:p>
            <a:pPr>
              <a:spcBef>
                <a:spcPct val="20000"/>
              </a:spcBef>
            </a:pPr>
            <a:r>
              <a:rPr lang="fr-FR" sz="1400" b="1" dirty="0">
                <a:solidFill>
                  <a:prstClr val="black"/>
                </a:solidFill>
              </a:rPr>
              <a:t>                        -Hypophyse(endocrine)</a:t>
            </a:r>
          </a:p>
          <a:p>
            <a:pPr>
              <a:spcBef>
                <a:spcPct val="20000"/>
              </a:spcBef>
            </a:pPr>
            <a:r>
              <a:rPr lang="fr-FR" sz="1400" b="1" dirty="0">
                <a:solidFill>
                  <a:prstClr val="black"/>
                </a:solidFill>
              </a:rPr>
              <a:t>                       - SNV autonome</a:t>
            </a:r>
          </a:p>
        </p:txBody>
      </p:sp>
      <p:pic>
        <p:nvPicPr>
          <p:cNvPr id="2051" name="Picture 3" descr="C:\Users\pc\Documents\nb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8900"/>
            <a:ext cx="582341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ocuments\tcsagital_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32075"/>
            <a:ext cx="6014449" cy="39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5374084" y="495473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8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8246E9D3-41C7-4117-904A-A87CDD8F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583406"/>
          </a:xfrm>
        </p:spPr>
        <p:txBody>
          <a:bodyPr>
            <a:normAutofit fontScale="90000"/>
          </a:bodyPr>
          <a:lstStyle/>
          <a:p>
            <a:pPr lvl="0" eaLnBrk="1" hangingPunct="1">
              <a:spcBef>
                <a:spcPct val="50000"/>
              </a:spcBef>
            </a:pPr>
            <a:r>
              <a:rPr lang="fr-FR" altLang="fr-FR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 Spécificité Négative de la Ss </a:t>
            </a:r>
            <a:r>
              <a:rPr lang="fr-FR" altLang="fr-FR" sz="2100" dirty="0" err="1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a</a:t>
            </a:r>
            <a:r>
              <a:rPr lang="fr-FR" altLang="fr-FR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TSH</a:t>
            </a:r>
            <a:r>
              <a:rPr lang="fr-FR" alt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/ LH / FSH / HCG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FF592EAA-88F6-4D05-9366-A9675ABC66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2187178"/>
            <a:ext cx="6272213" cy="3509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CCE24859-5D17-42D1-892B-B028A801A2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47812" y="2025253"/>
            <a:ext cx="6110288" cy="3833813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</p:txBody>
      </p:sp>
      <p:sp>
        <p:nvSpPr>
          <p:cNvPr id="227333" name="Rectangle 5">
            <a:extLst>
              <a:ext uri="{FF2B5EF4-FFF2-40B4-BE49-F238E27FC236}">
                <a16:creationId xmlns:a16="http://schemas.microsoft.com/office/drawing/2014/main" id="{E0B6D46D-D635-4B83-90FB-9B9B00A8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785" y="3158730"/>
            <a:ext cx="323850" cy="810815"/>
          </a:xfrm>
          <a:prstGeom prst="rect">
            <a:avLst/>
          </a:prstGeom>
          <a:gradFill rotWithShape="1">
            <a:gsLst>
              <a:gs pos="0">
                <a:srgbClr val="003131"/>
              </a:gs>
              <a:gs pos="50000">
                <a:srgbClr val="00FFFF"/>
              </a:gs>
              <a:gs pos="100000">
                <a:srgbClr val="00313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4" name="Rectangle 6">
            <a:extLst>
              <a:ext uri="{FF2B5EF4-FFF2-40B4-BE49-F238E27FC236}">
                <a16:creationId xmlns:a16="http://schemas.microsoft.com/office/drawing/2014/main" id="{6EB71F23-6AD7-4E25-B607-4DC67881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6" y="3752851"/>
            <a:ext cx="810815" cy="2166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5" name="Rectangle 7">
            <a:extLst>
              <a:ext uri="{FF2B5EF4-FFF2-40B4-BE49-F238E27FC236}">
                <a16:creationId xmlns:a16="http://schemas.microsoft.com/office/drawing/2014/main" id="{681AD55B-358D-4614-8CC9-8535C77C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429001"/>
            <a:ext cx="215504" cy="54054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93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6" name="Rectangle 8">
            <a:extLst>
              <a:ext uri="{FF2B5EF4-FFF2-40B4-BE49-F238E27FC236}">
                <a16:creationId xmlns:a16="http://schemas.microsoft.com/office/drawing/2014/main" id="{F117169C-AEA6-4357-A421-16D6F831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3213499"/>
            <a:ext cx="323850" cy="810815"/>
          </a:xfrm>
          <a:prstGeom prst="rect">
            <a:avLst/>
          </a:prstGeom>
          <a:gradFill rotWithShape="1">
            <a:gsLst>
              <a:gs pos="0">
                <a:srgbClr val="310A1D"/>
              </a:gs>
              <a:gs pos="50000">
                <a:srgbClr val="FF3399"/>
              </a:gs>
              <a:gs pos="100000">
                <a:srgbClr val="310A1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7" name="Rectangle 9">
            <a:extLst>
              <a:ext uri="{FF2B5EF4-FFF2-40B4-BE49-F238E27FC236}">
                <a16:creationId xmlns:a16="http://schemas.microsoft.com/office/drawing/2014/main" id="{41AAFCE1-E810-491F-BE67-F8D0613A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244" y="3807620"/>
            <a:ext cx="810816" cy="216694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100000">
                <a:srgbClr val="2808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8" name="Rectangle 10">
            <a:extLst>
              <a:ext uri="{FF2B5EF4-FFF2-40B4-BE49-F238E27FC236}">
                <a16:creationId xmlns:a16="http://schemas.microsoft.com/office/drawing/2014/main" id="{37E3F783-ED67-4848-830F-F2788C5E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482580"/>
            <a:ext cx="215504" cy="540544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100000">
                <a:srgbClr val="2006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9" name="Rectangle 11">
            <a:extLst>
              <a:ext uri="{FF2B5EF4-FFF2-40B4-BE49-F238E27FC236}">
                <a16:creationId xmlns:a16="http://schemas.microsoft.com/office/drawing/2014/main" id="{10BE3103-74F6-4FCB-8593-5A7583C8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6" y="3429000"/>
            <a:ext cx="810815" cy="323850"/>
          </a:xfrm>
          <a:prstGeom prst="rect">
            <a:avLst/>
          </a:prstGeom>
          <a:gradFill rotWithShape="1">
            <a:gsLst>
              <a:gs pos="0">
                <a:srgbClr val="202000"/>
              </a:gs>
              <a:gs pos="50000">
                <a:srgbClr val="FFFF00"/>
              </a:gs>
              <a:gs pos="100000">
                <a:srgbClr val="202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40" name="Rectangle 12">
            <a:extLst>
              <a:ext uri="{FF2B5EF4-FFF2-40B4-BE49-F238E27FC236}">
                <a16:creationId xmlns:a16="http://schemas.microsoft.com/office/drawing/2014/main" id="{1491F04D-1B96-4DE8-8BCE-2C2C965E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244" y="3482580"/>
            <a:ext cx="809625" cy="325040"/>
          </a:xfrm>
          <a:prstGeom prst="rect">
            <a:avLst/>
          </a:prstGeom>
          <a:gradFill rotWithShape="1">
            <a:gsLst>
              <a:gs pos="0">
                <a:srgbClr val="202000"/>
              </a:gs>
              <a:gs pos="50000">
                <a:srgbClr val="FFFF00"/>
              </a:gs>
              <a:gs pos="100000">
                <a:srgbClr val="202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41" name="Rectangle 15">
            <a:extLst>
              <a:ext uri="{FF2B5EF4-FFF2-40B4-BE49-F238E27FC236}">
                <a16:creationId xmlns:a16="http://schemas.microsoft.com/office/drawing/2014/main" id="{67552F55-834A-4EA8-954F-AF0DEE27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6" y="3105150"/>
            <a:ext cx="1188244" cy="3238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CC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42" name="Rectangle 16">
            <a:extLst>
              <a:ext uri="{FF2B5EF4-FFF2-40B4-BE49-F238E27FC236}">
                <a16:creationId xmlns:a16="http://schemas.microsoft.com/office/drawing/2014/main" id="{3574B536-78A0-4419-95B4-58765524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3158729"/>
            <a:ext cx="1188244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43" name="Text Box 17">
            <a:extLst>
              <a:ext uri="{FF2B5EF4-FFF2-40B4-BE49-F238E27FC236}">
                <a16:creationId xmlns:a16="http://schemas.microsoft.com/office/drawing/2014/main" id="{0FDA8AFA-10EC-4297-97ED-A3F45D7F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11" y="4131469"/>
            <a:ext cx="1026319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R-LH</a:t>
            </a:r>
          </a:p>
        </p:txBody>
      </p:sp>
      <p:sp>
        <p:nvSpPr>
          <p:cNvPr id="227344" name="Text Box 18">
            <a:extLst>
              <a:ext uri="{FF2B5EF4-FFF2-40B4-BE49-F238E27FC236}">
                <a16:creationId xmlns:a16="http://schemas.microsoft.com/office/drawing/2014/main" id="{B067CFB5-F485-4558-8711-7CFF9D2A2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6" y="4131469"/>
            <a:ext cx="1079897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R-FSH</a:t>
            </a:r>
          </a:p>
        </p:txBody>
      </p:sp>
      <p:sp>
        <p:nvSpPr>
          <p:cNvPr id="227345" name="Text Box 19">
            <a:extLst>
              <a:ext uri="{FF2B5EF4-FFF2-40B4-BE49-F238E27FC236}">
                <a16:creationId xmlns:a16="http://schemas.microsoft.com/office/drawing/2014/main" id="{BEB3B4C6-C407-4A4B-92DA-ABCD961F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30" y="3320653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1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7346" name="Text Box 21">
            <a:extLst>
              <a:ext uri="{FF2B5EF4-FFF2-40B4-BE49-F238E27FC236}">
                <a16:creationId xmlns:a16="http://schemas.microsoft.com/office/drawing/2014/main" id="{7E510A88-F515-4A32-9B13-E48A7279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169" y="3375422"/>
            <a:ext cx="4857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2100" dirty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7347" name="Text Box 22">
            <a:extLst>
              <a:ext uri="{FF2B5EF4-FFF2-40B4-BE49-F238E27FC236}">
                <a16:creationId xmlns:a16="http://schemas.microsoft.com/office/drawing/2014/main" id="{811780D9-6E6E-4B6E-8B29-C0B9BFF5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981" y="3105150"/>
            <a:ext cx="97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 LH</a:t>
            </a:r>
          </a:p>
        </p:txBody>
      </p:sp>
      <p:sp>
        <p:nvSpPr>
          <p:cNvPr id="227348" name="Text Box 23">
            <a:extLst>
              <a:ext uri="{FF2B5EF4-FFF2-40B4-BE49-F238E27FC236}">
                <a16:creationId xmlns:a16="http://schemas.microsoft.com/office/drawing/2014/main" id="{10CD0E9B-91D1-4D10-BC6F-297FBF44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974" y="3158729"/>
            <a:ext cx="972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 FSH</a:t>
            </a:r>
          </a:p>
        </p:txBody>
      </p:sp>
      <p:sp>
        <p:nvSpPr>
          <p:cNvPr id="227349" name="Text Box 25">
            <a:extLst>
              <a:ext uri="{FF2B5EF4-FFF2-40B4-BE49-F238E27FC236}">
                <a16:creationId xmlns:a16="http://schemas.microsoft.com/office/drawing/2014/main" id="{3D877645-79A4-4D2A-87F8-5E4EEB81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335" y="1970485"/>
            <a:ext cx="27003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fr-FR" altLang="fr-FR" sz="135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27350" name="Text Box 26">
            <a:extLst>
              <a:ext uri="{FF2B5EF4-FFF2-40B4-BE49-F238E27FC236}">
                <a16:creationId xmlns:a16="http://schemas.microsoft.com/office/drawing/2014/main" id="{22578487-2DD7-470B-81F2-F43D46C0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2" y="4563667"/>
            <a:ext cx="5454254" cy="5078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La sous unité </a:t>
            </a:r>
            <a:r>
              <a:rPr lang="fr-FR" altLang="fr-FR" sz="135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 LH permet à la sous unité </a:t>
            </a:r>
            <a:r>
              <a:rPr lang="fr-FR" altLang="fr-FR" sz="135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 à laquelle elle est liée de reconnaître et de se lier à R-LH et non à R-FSH</a:t>
            </a:r>
          </a:p>
        </p:txBody>
      </p:sp>
      <p:sp>
        <p:nvSpPr>
          <p:cNvPr id="227351" name="Text Box 28">
            <a:extLst>
              <a:ext uri="{FF2B5EF4-FFF2-40B4-BE49-F238E27FC236}">
                <a16:creationId xmlns:a16="http://schemas.microsoft.com/office/drawing/2014/main" id="{41019C7A-3522-4564-8F5B-6822EDD4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2" y="5157789"/>
            <a:ext cx="5454254" cy="5078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La sous unité </a:t>
            </a:r>
            <a:r>
              <a:rPr lang="fr-FR" altLang="fr-FR" sz="135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 FSH permet à la sous unité </a:t>
            </a:r>
            <a:r>
              <a:rPr lang="fr-FR" altLang="fr-FR" sz="135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 à laquelle elle est liée de reconnaître et de se lier à R-FSH et non à R-LH</a:t>
            </a:r>
          </a:p>
        </p:txBody>
      </p:sp>
      <p:sp>
        <p:nvSpPr>
          <p:cNvPr id="227352" name="Rectangle 29">
            <a:extLst>
              <a:ext uri="{FF2B5EF4-FFF2-40B4-BE49-F238E27FC236}">
                <a16:creationId xmlns:a16="http://schemas.microsoft.com/office/drawing/2014/main" id="{C17AC675-0EFB-48E8-B1C6-B06289967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2132410"/>
            <a:ext cx="1188244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 FSH</a:t>
            </a:r>
          </a:p>
        </p:txBody>
      </p:sp>
      <p:sp>
        <p:nvSpPr>
          <p:cNvPr id="227353" name="Rectangle 31">
            <a:extLst>
              <a:ext uri="{FF2B5EF4-FFF2-40B4-BE49-F238E27FC236}">
                <a16:creationId xmlns:a16="http://schemas.microsoft.com/office/drawing/2014/main" id="{991693E3-3C85-4E15-B566-CD82B082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6" y="2132410"/>
            <a:ext cx="1188244" cy="3238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CC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 LH</a:t>
            </a:r>
          </a:p>
        </p:txBody>
      </p:sp>
      <p:sp>
        <p:nvSpPr>
          <p:cNvPr id="227354" name="Text Box 32">
            <a:extLst>
              <a:ext uri="{FF2B5EF4-FFF2-40B4-BE49-F238E27FC236}">
                <a16:creationId xmlns:a16="http://schemas.microsoft.com/office/drawing/2014/main" id="{F05AC1BA-076A-4E79-BF4D-9264CC0D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1754982"/>
            <a:ext cx="48065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La spécificité hormonale est portée par la chaîne </a:t>
            </a:r>
            <a:r>
              <a:rPr lang="fr-FR" altLang="fr-FR" sz="135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55" name="Rectangle 33">
            <a:extLst>
              <a:ext uri="{FF2B5EF4-FFF2-40B4-BE49-F238E27FC236}">
                <a16:creationId xmlns:a16="http://schemas.microsoft.com/office/drawing/2014/main" id="{6DB86802-BCF7-47EA-9BE9-A5809A63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6" y="2457450"/>
            <a:ext cx="810815" cy="323850"/>
          </a:xfrm>
          <a:prstGeom prst="rect">
            <a:avLst/>
          </a:prstGeom>
          <a:gradFill rotWithShape="1">
            <a:gsLst>
              <a:gs pos="0">
                <a:srgbClr val="202000"/>
              </a:gs>
              <a:gs pos="50000">
                <a:srgbClr val="FFFF00"/>
              </a:gs>
              <a:gs pos="100000">
                <a:srgbClr val="202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1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7356" name="Rectangle 34">
            <a:extLst>
              <a:ext uri="{FF2B5EF4-FFF2-40B4-BE49-F238E27FC236}">
                <a16:creationId xmlns:a16="http://schemas.microsoft.com/office/drawing/2014/main" id="{8785914A-5C42-4000-A922-64866EB31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244" y="2457450"/>
            <a:ext cx="809625" cy="325041"/>
          </a:xfrm>
          <a:prstGeom prst="rect">
            <a:avLst/>
          </a:prstGeom>
          <a:gradFill rotWithShape="1">
            <a:gsLst>
              <a:gs pos="0">
                <a:srgbClr val="202000"/>
              </a:gs>
              <a:gs pos="50000">
                <a:srgbClr val="FFFF00"/>
              </a:gs>
              <a:gs pos="100000">
                <a:srgbClr val="202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1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828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0" grpId="0" animBg="1"/>
      <p:bldP spid="22735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2D95F9DE-DF9D-447B-B4EE-E8B82721D4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7542" y="2025255"/>
            <a:ext cx="1944290" cy="385881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Régulation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700" dirty="0">
                <a:solidFill>
                  <a:srgbClr val="00B050"/>
                </a:solidFill>
                <a:latin typeface="Comic Sans MS" panose="030F0702030302020204" pitchFamily="66" charset="0"/>
              </a:rPr>
              <a:t>GnRH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Décapeptide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10 AA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700" dirty="0">
                <a:solidFill>
                  <a:srgbClr val="00B050"/>
                </a:solidFill>
                <a:latin typeface="Comic Sans MS" panose="030F0702030302020204" pitchFamily="66" charset="0"/>
              </a:rPr>
              <a:t>GAP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56 AA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LH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FSH</a:t>
            </a: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02ED22D3-6949-452C-848C-56675879B0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92103" y="2057400"/>
            <a:ext cx="4508897" cy="39433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</p:txBody>
      </p:sp>
      <p:sp>
        <p:nvSpPr>
          <p:cNvPr id="229381" name="Oval 5">
            <a:extLst>
              <a:ext uri="{FF2B5EF4-FFF2-40B4-BE49-F238E27FC236}">
                <a16:creationId xmlns:a16="http://schemas.microsoft.com/office/drawing/2014/main" id="{8160555E-8772-4FD2-B9C7-968EE659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7" y="2781300"/>
            <a:ext cx="1188244" cy="485775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2" name="Oval 6">
            <a:extLst>
              <a:ext uri="{FF2B5EF4-FFF2-40B4-BE49-F238E27FC236}">
                <a16:creationId xmlns:a16="http://schemas.microsoft.com/office/drawing/2014/main" id="{00B95323-FCCC-4995-9D42-F585959F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2781300"/>
            <a:ext cx="1187053" cy="485775"/>
          </a:xfrm>
          <a:prstGeom prst="ellipse">
            <a:avLst/>
          </a:prstGeom>
          <a:gradFill rotWithShape="1">
            <a:gsLst>
              <a:gs pos="0">
                <a:srgbClr val="33CCFF"/>
              </a:gs>
              <a:gs pos="100000">
                <a:srgbClr val="18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3" name="Rectangle 7">
            <a:extLst>
              <a:ext uri="{FF2B5EF4-FFF2-40B4-BE49-F238E27FC236}">
                <a16:creationId xmlns:a16="http://schemas.microsoft.com/office/drawing/2014/main" id="{37C661B4-1B6D-4E07-A888-E109F487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2" y="3969544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4" name="Text Box 8">
            <a:extLst>
              <a:ext uri="{FF2B5EF4-FFF2-40B4-BE49-F238E27FC236}">
                <a16:creationId xmlns:a16="http://schemas.microsoft.com/office/drawing/2014/main" id="{6FCD20B5-80B3-44C3-933D-6569D584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367" y="2834879"/>
            <a:ext cx="863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GnRH</a:t>
            </a:r>
          </a:p>
        </p:txBody>
      </p:sp>
      <p:sp>
        <p:nvSpPr>
          <p:cNvPr id="229385" name="Text Box 9">
            <a:extLst>
              <a:ext uri="{FF2B5EF4-FFF2-40B4-BE49-F238E27FC236}">
                <a16:creationId xmlns:a16="http://schemas.microsoft.com/office/drawing/2014/main" id="{FDB64698-4810-4EC4-B206-673C2F77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05" y="2888456"/>
            <a:ext cx="1026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GAP</a:t>
            </a:r>
          </a:p>
        </p:txBody>
      </p:sp>
      <p:sp>
        <p:nvSpPr>
          <p:cNvPr id="229386" name="Text Box 10">
            <a:extLst>
              <a:ext uri="{FF2B5EF4-FFF2-40B4-BE49-F238E27FC236}">
                <a16:creationId xmlns:a16="http://schemas.microsoft.com/office/drawing/2014/main" id="{EA64FD09-9D4E-4428-9C6E-74F5665B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41" y="3537348"/>
            <a:ext cx="270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387" name="Rectangle 11">
            <a:extLst>
              <a:ext uri="{FF2B5EF4-FFF2-40B4-BE49-F238E27FC236}">
                <a16:creationId xmlns:a16="http://schemas.microsoft.com/office/drawing/2014/main" id="{1C20B37A-AFA8-4A92-99E8-2A741549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1" y="3969544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8" name="Oval 12">
            <a:extLst>
              <a:ext uri="{FF2B5EF4-FFF2-40B4-BE49-F238E27FC236}">
                <a16:creationId xmlns:a16="http://schemas.microsoft.com/office/drawing/2014/main" id="{4E196727-FC4C-4EF6-B9D4-B6D7B5BF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6" y="3644505"/>
            <a:ext cx="216694" cy="216694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9" name="Text Box 13">
            <a:extLst>
              <a:ext uri="{FF2B5EF4-FFF2-40B4-BE49-F238E27FC236}">
                <a16:creationId xmlns:a16="http://schemas.microsoft.com/office/drawing/2014/main" id="{6D39236A-DC41-4FB7-9368-977FCD6B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497" y="4131469"/>
            <a:ext cx="756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LH</a:t>
            </a:r>
          </a:p>
        </p:txBody>
      </p:sp>
      <p:sp>
        <p:nvSpPr>
          <p:cNvPr id="229390" name="Text Box 14">
            <a:extLst>
              <a:ext uri="{FF2B5EF4-FFF2-40B4-BE49-F238E27FC236}">
                <a16:creationId xmlns:a16="http://schemas.microsoft.com/office/drawing/2014/main" id="{57A60DA3-30D1-4394-9D1F-E47F31A1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74" y="4131469"/>
            <a:ext cx="972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FSH</a:t>
            </a:r>
          </a:p>
        </p:txBody>
      </p:sp>
      <p:cxnSp>
        <p:nvCxnSpPr>
          <p:cNvPr id="229391" name="AutoShape 15">
            <a:extLst>
              <a:ext uri="{FF2B5EF4-FFF2-40B4-BE49-F238E27FC236}">
                <a16:creationId xmlns:a16="http://schemas.microsoft.com/office/drawing/2014/main" id="{8CB27AE5-492C-4A5D-8814-0C76A3808DE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6354366" y="2996805"/>
            <a:ext cx="242888" cy="963215"/>
          </a:xfrm>
          <a:prstGeom prst="curvedConnector4">
            <a:avLst>
              <a:gd name="adj1" fmla="val -70588"/>
              <a:gd name="adj2" fmla="val 57722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2" name="AutoShape 16">
            <a:extLst>
              <a:ext uri="{FF2B5EF4-FFF2-40B4-BE49-F238E27FC236}">
                <a16:creationId xmlns:a16="http://schemas.microsoft.com/office/drawing/2014/main" id="{FCAEBEA1-CAF2-466A-B978-315621421AF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489973" y="3213499"/>
            <a:ext cx="702469" cy="1269206"/>
          </a:xfrm>
          <a:prstGeom prst="curvedConnector3">
            <a:avLst>
              <a:gd name="adj1" fmla="val 3556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3" name="AutoShape 17">
            <a:extLst>
              <a:ext uri="{FF2B5EF4-FFF2-40B4-BE49-F238E27FC236}">
                <a16:creationId xmlns:a16="http://schemas.microsoft.com/office/drawing/2014/main" id="{28873A34-8970-4887-B524-3D9D4CA55D82}"/>
              </a:ext>
            </a:extLst>
          </p:cNvPr>
          <p:cNvCxnSpPr>
            <a:cxnSpLocks noChangeShapeType="1"/>
            <a:stCxn id="229385" idx="2"/>
            <a:endCxn id="229387" idx="1"/>
          </p:cNvCxnSpPr>
          <p:nvPr/>
        </p:nvCxnSpPr>
        <p:spPr bwMode="auto">
          <a:xfrm rot="5400000">
            <a:off x="3757612" y="3398044"/>
            <a:ext cx="1062038" cy="728663"/>
          </a:xfrm>
          <a:prstGeom prst="curvedConnector4">
            <a:avLst>
              <a:gd name="adj1" fmla="val 34755"/>
              <a:gd name="adj2" fmla="val 123528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4" name="AutoShape 18">
            <a:extLst>
              <a:ext uri="{FF2B5EF4-FFF2-40B4-BE49-F238E27FC236}">
                <a16:creationId xmlns:a16="http://schemas.microsoft.com/office/drawing/2014/main" id="{B8063DF9-042B-407E-9285-2A7ECA36D7D6}"/>
              </a:ext>
            </a:extLst>
          </p:cNvPr>
          <p:cNvCxnSpPr>
            <a:cxnSpLocks noChangeShapeType="1"/>
            <a:stCxn id="229385" idx="3"/>
            <a:endCxn id="229383" idx="1"/>
          </p:cNvCxnSpPr>
          <p:nvPr/>
        </p:nvCxnSpPr>
        <p:spPr bwMode="auto">
          <a:xfrm>
            <a:off x="5166122" y="3059906"/>
            <a:ext cx="647700" cy="12334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395" name="Oval 19">
            <a:extLst>
              <a:ext uri="{FF2B5EF4-FFF2-40B4-BE49-F238E27FC236}">
                <a16:creationId xmlns:a16="http://schemas.microsoft.com/office/drawing/2014/main" id="{165D61D4-A7B9-4519-83A2-91954367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973" y="3213498"/>
            <a:ext cx="216694" cy="216694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396" name="Oval 20">
            <a:extLst>
              <a:ext uri="{FF2B5EF4-FFF2-40B4-BE49-F238E27FC236}">
                <a16:creationId xmlns:a16="http://schemas.microsoft.com/office/drawing/2014/main" id="{9CDD1075-31A3-41F3-B0E0-E50AFE4C5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2" y="3375423"/>
            <a:ext cx="216694" cy="216694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397" name="AutoShape 21">
            <a:extLst>
              <a:ext uri="{FF2B5EF4-FFF2-40B4-BE49-F238E27FC236}">
                <a16:creationId xmlns:a16="http://schemas.microsoft.com/office/drawing/2014/main" id="{E59B0C6B-74B3-415C-A782-C8ECFCD1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381" y="4887516"/>
            <a:ext cx="1134666" cy="685800"/>
          </a:xfrm>
          <a:prstGeom prst="hexagon">
            <a:avLst>
              <a:gd name="adj" fmla="val 4136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98" name="AutoShape 22">
            <a:extLst>
              <a:ext uri="{FF2B5EF4-FFF2-40B4-BE49-F238E27FC236}">
                <a16:creationId xmlns:a16="http://schemas.microsoft.com/office/drawing/2014/main" id="{FD1B2123-E84B-492B-82AF-6CB7B7F3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1" y="4887516"/>
            <a:ext cx="1084659" cy="685800"/>
          </a:xfrm>
          <a:prstGeom prst="hexagon">
            <a:avLst>
              <a:gd name="adj" fmla="val 3954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99" name="Text Box 23">
            <a:extLst>
              <a:ext uri="{FF2B5EF4-FFF2-40B4-BE49-F238E27FC236}">
                <a16:creationId xmlns:a16="http://schemas.microsoft.com/office/drawing/2014/main" id="{E2E0414A-8EA6-42AF-999A-F57A5647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6" y="5103019"/>
            <a:ext cx="7560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Leydig</a:t>
            </a:r>
          </a:p>
        </p:txBody>
      </p:sp>
      <p:sp>
        <p:nvSpPr>
          <p:cNvPr id="229400" name="Text Box 24">
            <a:extLst>
              <a:ext uri="{FF2B5EF4-FFF2-40B4-BE49-F238E27FC236}">
                <a16:creationId xmlns:a16="http://schemas.microsoft.com/office/drawing/2014/main" id="{C2800F80-F693-4327-B068-BBD4CDD6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20" y="5103019"/>
            <a:ext cx="10263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Sertoli</a:t>
            </a:r>
          </a:p>
        </p:txBody>
      </p:sp>
      <p:sp>
        <p:nvSpPr>
          <p:cNvPr id="229401" name="Text Box 25">
            <a:extLst>
              <a:ext uri="{FF2B5EF4-FFF2-40B4-BE49-F238E27FC236}">
                <a16:creationId xmlns:a16="http://schemas.microsoft.com/office/drawing/2014/main" id="{F8146235-2F0F-47AC-B959-107F0818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5643562"/>
            <a:ext cx="1133475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Androgènes</a:t>
            </a:r>
          </a:p>
        </p:txBody>
      </p:sp>
      <p:sp>
        <p:nvSpPr>
          <p:cNvPr id="229402" name="Text Box 26">
            <a:extLst>
              <a:ext uri="{FF2B5EF4-FFF2-40B4-BE49-F238E27FC236}">
                <a16:creationId xmlns:a16="http://schemas.microsoft.com/office/drawing/2014/main" id="{C6460154-65FC-43FE-8042-71ADE84D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7" y="5643562"/>
            <a:ext cx="1025129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Inhibine</a:t>
            </a:r>
          </a:p>
        </p:txBody>
      </p:sp>
      <p:cxnSp>
        <p:nvCxnSpPr>
          <p:cNvPr id="229403" name="AutoShape 27">
            <a:extLst>
              <a:ext uri="{FF2B5EF4-FFF2-40B4-BE49-F238E27FC236}">
                <a16:creationId xmlns:a16="http://schemas.microsoft.com/office/drawing/2014/main" id="{6252DA87-2420-41A9-BABD-A47505857720}"/>
              </a:ext>
            </a:extLst>
          </p:cNvPr>
          <p:cNvCxnSpPr>
            <a:cxnSpLocks noChangeShapeType="1"/>
            <a:stCxn id="229401" idx="1"/>
            <a:endCxn id="229382" idx="0"/>
          </p:cNvCxnSpPr>
          <p:nvPr/>
        </p:nvCxnSpPr>
        <p:spPr bwMode="auto">
          <a:xfrm rot="10800000" flipH="1">
            <a:off x="4248150" y="2781301"/>
            <a:ext cx="2538413" cy="3003947"/>
          </a:xfrm>
          <a:prstGeom prst="bentConnector4">
            <a:avLst>
              <a:gd name="adj1" fmla="val -23921"/>
              <a:gd name="adj2" fmla="val 105708"/>
            </a:avLst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04" name="Line 28">
            <a:extLst>
              <a:ext uri="{FF2B5EF4-FFF2-40B4-BE49-F238E27FC236}">
                <a16:creationId xmlns:a16="http://schemas.microsoft.com/office/drawing/2014/main" id="{9A626F1B-3BE2-4989-9C58-B8FB7A501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029" y="4346972"/>
            <a:ext cx="323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29405" name="AutoShape 29">
            <a:extLst>
              <a:ext uri="{FF2B5EF4-FFF2-40B4-BE49-F238E27FC236}">
                <a16:creationId xmlns:a16="http://schemas.microsoft.com/office/drawing/2014/main" id="{6C251D56-0D30-42C4-8DD9-9582B3DCF213}"/>
              </a:ext>
            </a:extLst>
          </p:cNvPr>
          <p:cNvCxnSpPr>
            <a:cxnSpLocks noChangeShapeType="1"/>
            <a:stCxn id="229402" idx="3"/>
            <a:endCxn id="229383" idx="3"/>
          </p:cNvCxnSpPr>
          <p:nvPr/>
        </p:nvCxnSpPr>
        <p:spPr bwMode="auto">
          <a:xfrm flipV="1">
            <a:off x="7325917" y="4293394"/>
            <a:ext cx="53578" cy="1491854"/>
          </a:xfrm>
          <a:prstGeom prst="bentConnector3">
            <a:avLst>
              <a:gd name="adj1" fmla="val 722222"/>
            </a:avLst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06" name="Line 30">
            <a:extLst>
              <a:ext uri="{FF2B5EF4-FFF2-40B4-BE49-F238E27FC236}">
                <a16:creationId xmlns:a16="http://schemas.microsoft.com/office/drawing/2014/main" id="{2799E85B-FF81-4D9D-AD57-F4F7ACF31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5" y="4508897"/>
            <a:ext cx="0" cy="43219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29407" name="AutoShape 31">
            <a:extLst>
              <a:ext uri="{FF2B5EF4-FFF2-40B4-BE49-F238E27FC236}">
                <a16:creationId xmlns:a16="http://schemas.microsoft.com/office/drawing/2014/main" id="{01DEFBEC-6F13-4B71-8C12-DE56F165666D}"/>
              </a:ext>
            </a:extLst>
          </p:cNvPr>
          <p:cNvCxnSpPr>
            <a:cxnSpLocks noChangeShapeType="1"/>
            <a:stCxn id="229389" idx="2"/>
            <a:endCxn id="229398" idx="2"/>
          </p:cNvCxnSpPr>
          <p:nvPr/>
        </p:nvCxnSpPr>
        <p:spPr bwMode="auto">
          <a:xfrm rot="16200000" flipH="1">
            <a:off x="5085756" y="4123730"/>
            <a:ext cx="756047" cy="1457325"/>
          </a:xfrm>
          <a:prstGeom prst="curvedConnector2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08" name="Line 32">
            <a:extLst>
              <a:ext uri="{FF2B5EF4-FFF2-40B4-BE49-F238E27FC236}">
                <a16:creationId xmlns:a16="http://schemas.microsoft.com/office/drawing/2014/main" id="{DB3A9FA6-63F0-4CBC-A5C2-A56E02C28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6" y="5750719"/>
            <a:ext cx="864394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9409" name="Text Box 33">
            <a:extLst>
              <a:ext uri="{FF2B5EF4-FFF2-40B4-BE49-F238E27FC236}">
                <a16:creationId xmlns:a16="http://schemas.microsoft.com/office/drawing/2014/main" id="{26E8C0D3-1873-45BA-8C9C-9710D5BF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6" y="5426869"/>
            <a:ext cx="270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410" name="Text Box 34">
            <a:extLst>
              <a:ext uri="{FF2B5EF4-FFF2-40B4-BE49-F238E27FC236}">
                <a16:creationId xmlns:a16="http://schemas.microsoft.com/office/drawing/2014/main" id="{B815DBE1-84CE-4744-973D-7FE5D6E7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2" y="4941094"/>
            <a:ext cx="24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9411" name="Text Box 35">
            <a:extLst>
              <a:ext uri="{FF2B5EF4-FFF2-40B4-BE49-F238E27FC236}">
                <a16:creationId xmlns:a16="http://schemas.microsoft.com/office/drawing/2014/main" id="{4D4D8A0D-333C-448B-900B-F596F197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717" y="4798814"/>
            <a:ext cx="27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9412" name="Text Box 36">
            <a:extLst>
              <a:ext uri="{FF2B5EF4-FFF2-40B4-BE49-F238E27FC236}">
                <a16:creationId xmlns:a16="http://schemas.microsoft.com/office/drawing/2014/main" id="{F84566E4-B921-48D1-A72E-8D0801A4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7" y="2294335"/>
            <a:ext cx="215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9413" name="Text Box 37">
            <a:extLst>
              <a:ext uri="{FF2B5EF4-FFF2-40B4-BE49-F238E27FC236}">
                <a16:creationId xmlns:a16="http://schemas.microsoft.com/office/drawing/2014/main" id="{D4BC2E2C-ABE5-49B9-9F2E-643D2BE42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655" y="4563666"/>
            <a:ext cx="215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414" name="Text Box 38">
            <a:extLst>
              <a:ext uri="{FF2B5EF4-FFF2-40B4-BE49-F238E27FC236}">
                <a16:creationId xmlns:a16="http://schemas.microsoft.com/office/drawing/2014/main" id="{1B520EB7-FC58-4BF9-8181-289E42BD2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42" y="4617244"/>
            <a:ext cx="1026319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Activine</a:t>
            </a:r>
          </a:p>
        </p:txBody>
      </p:sp>
      <p:cxnSp>
        <p:nvCxnSpPr>
          <p:cNvPr id="229415" name="AutoShape 39">
            <a:extLst>
              <a:ext uri="{FF2B5EF4-FFF2-40B4-BE49-F238E27FC236}">
                <a16:creationId xmlns:a16="http://schemas.microsoft.com/office/drawing/2014/main" id="{72A00D18-4DC1-44F5-BAE3-62583B0812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13234" y="5037058"/>
            <a:ext cx="1067038" cy="12025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16" name="Rectangle 40">
            <a:extLst>
              <a:ext uri="{FF2B5EF4-FFF2-40B4-BE49-F238E27FC236}">
                <a16:creationId xmlns:a16="http://schemas.microsoft.com/office/drawing/2014/main" id="{D6DFA071-F906-44C1-83CC-3807E576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29207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417" name="Text Box 41">
            <a:extLst>
              <a:ext uri="{FF2B5EF4-FFF2-40B4-BE49-F238E27FC236}">
                <a16:creationId xmlns:a16="http://schemas.microsoft.com/office/drawing/2014/main" id="{A2DE488F-7901-4190-806E-8324E6B78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131" y="4832747"/>
            <a:ext cx="1381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418" name="Text Box 42">
            <a:extLst>
              <a:ext uri="{FF2B5EF4-FFF2-40B4-BE49-F238E27FC236}">
                <a16:creationId xmlns:a16="http://schemas.microsoft.com/office/drawing/2014/main" id="{60B669E0-BE1C-40D4-982E-00E422D7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4" y="4779169"/>
            <a:ext cx="216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cxnSp>
        <p:nvCxnSpPr>
          <p:cNvPr id="229419" name="AutoShape 43">
            <a:extLst>
              <a:ext uri="{FF2B5EF4-FFF2-40B4-BE49-F238E27FC236}">
                <a16:creationId xmlns:a16="http://schemas.microsoft.com/office/drawing/2014/main" id="{4D563E61-207C-4C54-B018-780C613642BB}"/>
              </a:ext>
            </a:extLst>
          </p:cNvPr>
          <p:cNvCxnSpPr>
            <a:cxnSpLocks noChangeShapeType="1"/>
            <a:stCxn id="229414" idx="1"/>
            <a:endCxn id="229390" idx="1"/>
          </p:cNvCxnSpPr>
          <p:nvPr/>
        </p:nvCxnSpPr>
        <p:spPr bwMode="auto">
          <a:xfrm rot="10800000">
            <a:off x="6137673" y="4302920"/>
            <a:ext cx="54769" cy="456010"/>
          </a:xfrm>
          <a:prstGeom prst="curvedConnector3">
            <a:avLst>
              <a:gd name="adj1" fmla="val 413042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420" name="AutoShape 44">
            <a:extLst>
              <a:ext uri="{FF2B5EF4-FFF2-40B4-BE49-F238E27FC236}">
                <a16:creationId xmlns:a16="http://schemas.microsoft.com/office/drawing/2014/main" id="{4430E780-488B-4246-8D84-362E61F8C20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32823" y="4242199"/>
            <a:ext cx="626269" cy="1916906"/>
          </a:xfrm>
          <a:prstGeom prst="curvedConnector3">
            <a:avLst>
              <a:gd name="adj1" fmla="val 74713"/>
            </a:avLst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21" name="Text Box 45">
            <a:extLst>
              <a:ext uri="{FF2B5EF4-FFF2-40B4-BE49-F238E27FC236}">
                <a16:creationId xmlns:a16="http://schemas.microsoft.com/office/drawing/2014/main" id="{06D27694-CD0B-406F-A48D-69F923A4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575096"/>
            <a:ext cx="215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422" name="Text Box 46">
            <a:extLst>
              <a:ext uri="{FF2B5EF4-FFF2-40B4-BE49-F238E27FC236}">
                <a16:creationId xmlns:a16="http://schemas.microsoft.com/office/drawing/2014/main" id="{8008DDB3-BAE8-460A-9067-AC195B02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469" y="5287804"/>
            <a:ext cx="215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526B91-E4BB-4EC8-8AA3-ED4B3693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52" y="1182313"/>
            <a:ext cx="6593396" cy="8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  <p:bldP spid="229382" grpId="0" animBg="1"/>
      <p:bldP spid="229388" grpId="0" animBg="1"/>
      <p:bldP spid="229395" grpId="0" animBg="1"/>
      <p:bldP spid="229396" grpId="0" animBg="1"/>
      <p:bldP spid="229397" grpId="0" animBg="1"/>
      <p:bldP spid="229398" grpId="0" animBg="1"/>
      <p:bldP spid="229401" grpId="0" animBg="1"/>
      <p:bldP spid="229402" grpId="0" animBg="1"/>
      <p:bldP spid="229404" grpId="0" animBg="1"/>
      <p:bldP spid="229406" grpId="0" animBg="1"/>
      <p:bldP spid="229408" grpId="0" animBg="1"/>
      <p:bldP spid="229409" grpId="0"/>
      <p:bldP spid="229410" grpId="0"/>
      <p:bldP spid="229411" grpId="0"/>
      <p:bldP spid="229412" grpId="0"/>
      <p:bldP spid="229413" grpId="0"/>
      <p:bldP spid="229414" grpId="0" animBg="1"/>
      <p:bldP spid="229418" grpId="0"/>
      <p:bldP spid="22942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57237736-D848-479D-A261-2B46073E8F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7542" y="2025255"/>
            <a:ext cx="1944290" cy="385881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400" dirty="0">
                <a:latin typeface="Comic Sans MS" panose="030F0702030302020204" pitchFamily="66" charset="0"/>
              </a:rPr>
              <a:t>Régulation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700" dirty="0">
                <a:solidFill>
                  <a:srgbClr val="00B050"/>
                </a:solidFill>
                <a:latin typeface="Comic Sans MS" panose="030F0702030302020204" pitchFamily="66" charset="0"/>
              </a:rPr>
              <a:t>GnRH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Décapeptide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10 AA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700" dirty="0">
                <a:solidFill>
                  <a:srgbClr val="00B050"/>
                </a:solidFill>
                <a:latin typeface="Comic Sans MS" panose="030F0702030302020204" pitchFamily="66" charset="0"/>
              </a:rPr>
              <a:t>GAP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56 AA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LH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FSH</a:t>
            </a: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6A7B3396-68D5-4FE8-ABEC-F37C2014A8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92103" y="2057400"/>
            <a:ext cx="4508897" cy="39433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800"/>
          </a:p>
        </p:txBody>
      </p:sp>
      <p:sp>
        <p:nvSpPr>
          <p:cNvPr id="229381" name="Oval 5">
            <a:extLst>
              <a:ext uri="{FF2B5EF4-FFF2-40B4-BE49-F238E27FC236}">
                <a16:creationId xmlns:a16="http://schemas.microsoft.com/office/drawing/2014/main" id="{566D3A5E-A575-4B1C-B94E-67B95031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7" y="2781300"/>
            <a:ext cx="1188244" cy="485775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2" name="Oval 6">
            <a:extLst>
              <a:ext uri="{FF2B5EF4-FFF2-40B4-BE49-F238E27FC236}">
                <a16:creationId xmlns:a16="http://schemas.microsoft.com/office/drawing/2014/main" id="{4DCF1689-E65A-4EB4-8B1E-D62F8769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2781300"/>
            <a:ext cx="1187053" cy="485775"/>
          </a:xfrm>
          <a:prstGeom prst="ellipse">
            <a:avLst/>
          </a:prstGeom>
          <a:gradFill rotWithShape="1">
            <a:gsLst>
              <a:gs pos="0">
                <a:srgbClr val="33CCFF"/>
              </a:gs>
              <a:gs pos="100000">
                <a:srgbClr val="18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3" name="Rectangle 7">
            <a:extLst>
              <a:ext uri="{FF2B5EF4-FFF2-40B4-BE49-F238E27FC236}">
                <a16:creationId xmlns:a16="http://schemas.microsoft.com/office/drawing/2014/main" id="{1EDD2D3A-497F-4C85-AFA6-6A37AC717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22" y="3969544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4" name="Text Box 8">
            <a:extLst>
              <a:ext uri="{FF2B5EF4-FFF2-40B4-BE49-F238E27FC236}">
                <a16:creationId xmlns:a16="http://schemas.microsoft.com/office/drawing/2014/main" id="{D7AF45E5-372D-497A-8EED-25DD8558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367" y="2834879"/>
            <a:ext cx="863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GnRH</a:t>
            </a:r>
          </a:p>
        </p:txBody>
      </p:sp>
      <p:sp>
        <p:nvSpPr>
          <p:cNvPr id="229385" name="Text Box 9">
            <a:extLst>
              <a:ext uri="{FF2B5EF4-FFF2-40B4-BE49-F238E27FC236}">
                <a16:creationId xmlns:a16="http://schemas.microsoft.com/office/drawing/2014/main" id="{D8C1F6ED-A8B5-493F-9EEE-46AE71A2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05" y="2888456"/>
            <a:ext cx="1026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GAP</a:t>
            </a:r>
          </a:p>
        </p:txBody>
      </p:sp>
      <p:sp>
        <p:nvSpPr>
          <p:cNvPr id="229386" name="Text Box 13">
            <a:extLst>
              <a:ext uri="{FF2B5EF4-FFF2-40B4-BE49-F238E27FC236}">
                <a16:creationId xmlns:a16="http://schemas.microsoft.com/office/drawing/2014/main" id="{F4A953A6-97D7-4F46-92F7-457E8DD3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41" y="3537348"/>
            <a:ext cx="270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387" name="Rectangle 21">
            <a:extLst>
              <a:ext uri="{FF2B5EF4-FFF2-40B4-BE49-F238E27FC236}">
                <a16:creationId xmlns:a16="http://schemas.microsoft.com/office/drawing/2014/main" id="{2A9B39CF-A36F-4E8E-898C-9A90FFF1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1" y="3969544"/>
            <a:ext cx="1565672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8" name="Oval 22">
            <a:extLst>
              <a:ext uri="{FF2B5EF4-FFF2-40B4-BE49-F238E27FC236}">
                <a16:creationId xmlns:a16="http://schemas.microsoft.com/office/drawing/2014/main" id="{E56238C2-6053-4040-828F-4E27E1EE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6" y="3644505"/>
            <a:ext cx="216694" cy="216694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9" name="Text Box 23">
            <a:extLst>
              <a:ext uri="{FF2B5EF4-FFF2-40B4-BE49-F238E27FC236}">
                <a16:creationId xmlns:a16="http://schemas.microsoft.com/office/drawing/2014/main" id="{6E4F32FD-1B8F-4C34-AB39-C2521CCE7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497" y="4131469"/>
            <a:ext cx="756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LH</a:t>
            </a:r>
          </a:p>
        </p:txBody>
      </p:sp>
      <p:sp>
        <p:nvSpPr>
          <p:cNvPr id="229390" name="Text Box 24">
            <a:extLst>
              <a:ext uri="{FF2B5EF4-FFF2-40B4-BE49-F238E27FC236}">
                <a16:creationId xmlns:a16="http://schemas.microsoft.com/office/drawing/2014/main" id="{4510557B-C073-4A51-B37D-75DDADCA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74" y="4131469"/>
            <a:ext cx="972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FSH</a:t>
            </a:r>
          </a:p>
        </p:txBody>
      </p:sp>
      <p:cxnSp>
        <p:nvCxnSpPr>
          <p:cNvPr id="229391" name="AutoShape 25">
            <a:extLst>
              <a:ext uri="{FF2B5EF4-FFF2-40B4-BE49-F238E27FC236}">
                <a16:creationId xmlns:a16="http://schemas.microsoft.com/office/drawing/2014/main" id="{69D331DF-55BF-4F80-A8A5-BA52915D92E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6354366" y="2996805"/>
            <a:ext cx="242888" cy="963215"/>
          </a:xfrm>
          <a:prstGeom prst="curvedConnector4">
            <a:avLst>
              <a:gd name="adj1" fmla="val -70588"/>
              <a:gd name="adj2" fmla="val 57722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2" name="AutoShape 26">
            <a:extLst>
              <a:ext uri="{FF2B5EF4-FFF2-40B4-BE49-F238E27FC236}">
                <a16:creationId xmlns:a16="http://schemas.microsoft.com/office/drawing/2014/main" id="{7213C256-6C95-4F5D-AB7F-C05B4E629E4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489973" y="3213499"/>
            <a:ext cx="702469" cy="1269206"/>
          </a:xfrm>
          <a:prstGeom prst="curvedConnector3">
            <a:avLst>
              <a:gd name="adj1" fmla="val 3556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3" name="AutoShape 30">
            <a:extLst>
              <a:ext uri="{FF2B5EF4-FFF2-40B4-BE49-F238E27FC236}">
                <a16:creationId xmlns:a16="http://schemas.microsoft.com/office/drawing/2014/main" id="{4FFD4AB5-A3CA-413D-8829-AD75B8E19D7F}"/>
              </a:ext>
            </a:extLst>
          </p:cNvPr>
          <p:cNvCxnSpPr>
            <a:cxnSpLocks noChangeShapeType="1"/>
            <a:stCxn id="229385" idx="2"/>
            <a:endCxn id="229387" idx="1"/>
          </p:cNvCxnSpPr>
          <p:nvPr/>
        </p:nvCxnSpPr>
        <p:spPr bwMode="auto">
          <a:xfrm rot="5400000">
            <a:off x="3757612" y="3398044"/>
            <a:ext cx="1062038" cy="728663"/>
          </a:xfrm>
          <a:prstGeom prst="curvedConnector4">
            <a:avLst>
              <a:gd name="adj1" fmla="val 34755"/>
              <a:gd name="adj2" fmla="val 123528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4" name="AutoShape 31">
            <a:extLst>
              <a:ext uri="{FF2B5EF4-FFF2-40B4-BE49-F238E27FC236}">
                <a16:creationId xmlns:a16="http://schemas.microsoft.com/office/drawing/2014/main" id="{C2578E26-F57F-4E06-9F54-91E04D655729}"/>
              </a:ext>
            </a:extLst>
          </p:cNvPr>
          <p:cNvCxnSpPr>
            <a:cxnSpLocks noChangeShapeType="1"/>
            <a:stCxn id="229385" idx="3"/>
            <a:endCxn id="229383" idx="1"/>
          </p:cNvCxnSpPr>
          <p:nvPr/>
        </p:nvCxnSpPr>
        <p:spPr bwMode="auto">
          <a:xfrm>
            <a:off x="5166122" y="3059906"/>
            <a:ext cx="647700" cy="12334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395" name="Oval 32">
            <a:extLst>
              <a:ext uri="{FF2B5EF4-FFF2-40B4-BE49-F238E27FC236}">
                <a16:creationId xmlns:a16="http://schemas.microsoft.com/office/drawing/2014/main" id="{014F2153-1BFE-4A6F-B666-0FA14D88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973" y="3213498"/>
            <a:ext cx="216694" cy="216694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396" name="Oval 33">
            <a:extLst>
              <a:ext uri="{FF2B5EF4-FFF2-40B4-BE49-F238E27FC236}">
                <a16:creationId xmlns:a16="http://schemas.microsoft.com/office/drawing/2014/main" id="{9EFCCC7A-6624-4999-8A59-AF5BE069E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2" y="3375423"/>
            <a:ext cx="216694" cy="216694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4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397" name="AutoShape 34">
            <a:extLst>
              <a:ext uri="{FF2B5EF4-FFF2-40B4-BE49-F238E27FC236}">
                <a16:creationId xmlns:a16="http://schemas.microsoft.com/office/drawing/2014/main" id="{AD9BC9FA-C370-48E1-BF46-9860BA1F2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381" y="4887516"/>
            <a:ext cx="1134666" cy="685800"/>
          </a:xfrm>
          <a:prstGeom prst="hexagon">
            <a:avLst>
              <a:gd name="adj" fmla="val 4136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98" name="AutoShape 35">
            <a:extLst>
              <a:ext uri="{FF2B5EF4-FFF2-40B4-BE49-F238E27FC236}">
                <a16:creationId xmlns:a16="http://schemas.microsoft.com/office/drawing/2014/main" id="{5AFE10A8-BE99-4901-8BC7-782C59DD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1" y="4887516"/>
            <a:ext cx="1084659" cy="685800"/>
          </a:xfrm>
          <a:prstGeom prst="hexagon">
            <a:avLst>
              <a:gd name="adj" fmla="val 3954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99" name="Text Box 36">
            <a:extLst>
              <a:ext uri="{FF2B5EF4-FFF2-40B4-BE49-F238E27FC236}">
                <a16:creationId xmlns:a16="http://schemas.microsoft.com/office/drawing/2014/main" id="{0D6837E1-FF89-4BC4-8FD2-D74646F8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6" y="4941094"/>
            <a:ext cx="756047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Thèque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interne</a:t>
            </a:r>
          </a:p>
        </p:txBody>
      </p:sp>
      <p:sp>
        <p:nvSpPr>
          <p:cNvPr id="229400" name="Text Box 37">
            <a:extLst>
              <a:ext uri="{FF2B5EF4-FFF2-40B4-BE49-F238E27FC236}">
                <a16:creationId xmlns:a16="http://schemas.microsoft.com/office/drawing/2014/main" id="{3732FE34-68E8-4ED3-96E5-17F80A9CF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20" y="5103019"/>
            <a:ext cx="10263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Granulosa</a:t>
            </a:r>
          </a:p>
        </p:txBody>
      </p:sp>
      <p:sp>
        <p:nvSpPr>
          <p:cNvPr id="229401" name="Text Box 38">
            <a:extLst>
              <a:ext uri="{FF2B5EF4-FFF2-40B4-BE49-F238E27FC236}">
                <a16:creationId xmlns:a16="http://schemas.microsoft.com/office/drawing/2014/main" id="{B3A89394-4B59-4E2E-8FBA-838E1255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5643562"/>
            <a:ext cx="1133475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Androgènes</a:t>
            </a:r>
          </a:p>
        </p:txBody>
      </p:sp>
      <p:sp>
        <p:nvSpPr>
          <p:cNvPr id="229402" name="Text Box 39">
            <a:extLst>
              <a:ext uri="{FF2B5EF4-FFF2-40B4-BE49-F238E27FC236}">
                <a16:creationId xmlns:a16="http://schemas.microsoft.com/office/drawing/2014/main" id="{C0996FDF-79B8-4DE9-A781-1ECC01E6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7" y="5643562"/>
            <a:ext cx="1025129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Inhibine</a:t>
            </a:r>
          </a:p>
        </p:txBody>
      </p:sp>
      <p:cxnSp>
        <p:nvCxnSpPr>
          <p:cNvPr id="229403" name="AutoShape 40">
            <a:extLst>
              <a:ext uri="{FF2B5EF4-FFF2-40B4-BE49-F238E27FC236}">
                <a16:creationId xmlns:a16="http://schemas.microsoft.com/office/drawing/2014/main" id="{BD0BECFC-7204-4562-9FDF-0D5496E9E669}"/>
              </a:ext>
            </a:extLst>
          </p:cNvPr>
          <p:cNvCxnSpPr>
            <a:cxnSpLocks noChangeShapeType="1"/>
            <a:stCxn id="229401" idx="1"/>
            <a:endCxn id="229382" idx="0"/>
          </p:cNvCxnSpPr>
          <p:nvPr/>
        </p:nvCxnSpPr>
        <p:spPr bwMode="auto">
          <a:xfrm rot="10800000" flipH="1">
            <a:off x="4248150" y="2781301"/>
            <a:ext cx="2538413" cy="3003947"/>
          </a:xfrm>
          <a:prstGeom prst="bentConnector4">
            <a:avLst>
              <a:gd name="adj1" fmla="val -23921"/>
              <a:gd name="adj2" fmla="val 105708"/>
            </a:avLst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04" name="Line 41">
            <a:extLst>
              <a:ext uri="{FF2B5EF4-FFF2-40B4-BE49-F238E27FC236}">
                <a16:creationId xmlns:a16="http://schemas.microsoft.com/office/drawing/2014/main" id="{8CC6A108-72F3-4648-9767-738319004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029" y="4346972"/>
            <a:ext cx="323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29405" name="AutoShape 42">
            <a:extLst>
              <a:ext uri="{FF2B5EF4-FFF2-40B4-BE49-F238E27FC236}">
                <a16:creationId xmlns:a16="http://schemas.microsoft.com/office/drawing/2014/main" id="{710EFEA3-73B2-49F1-AAEF-4F56CCE0B849}"/>
              </a:ext>
            </a:extLst>
          </p:cNvPr>
          <p:cNvCxnSpPr>
            <a:cxnSpLocks noChangeShapeType="1"/>
            <a:stCxn id="229402" idx="3"/>
            <a:endCxn id="229383" idx="3"/>
          </p:cNvCxnSpPr>
          <p:nvPr/>
        </p:nvCxnSpPr>
        <p:spPr bwMode="auto">
          <a:xfrm flipV="1">
            <a:off x="7325917" y="4293394"/>
            <a:ext cx="53578" cy="1491854"/>
          </a:xfrm>
          <a:prstGeom prst="bentConnector3">
            <a:avLst>
              <a:gd name="adj1" fmla="val 722222"/>
            </a:avLst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06" name="Line 43">
            <a:extLst>
              <a:ext uri="{FF2B5EF4-FFF2-40B4-BE49-F238E27FC236}">
                <a16:creationId xmlns:a16="http://schemas.microsoft.com/office/drawing/2014/main" id="{9C462F0B-CBA4-43F5-917F-E0D5095FF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5" y="4508897"/>
            <a:ext cx="0" cy="43219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29407" name="AutoShape 47">
            <a:extLst>
              <a:ext uri="{FF2B5EF4-FFF2-40B4-BE49-F238E27FC236}">
                <a16:creationId xmlns:a16="http://schemas.microsoft.com/office/drawing/2014/main" id="{2BC02938-02C6-42B9-AAB3-8E303C2062BE}"/>
              </a:ext>
            </a:extLst>
          </p:cNvPr>
          <p:cNvCxnSpPr>
            <a:cxnSpLocks noChangeShapeType="1"/>
            <a:stCxn id="229389" idx="2"/>
            <a:endCxn id="229398" idx="2"/>
          </p:cNvCxnSpPr>
          <p:nvPr/>
        </p:nvCxnSpPr>
        <p:spPr bwMode="auto">
          <a:xfrm rot="16200000" flipH="1">
            <a:off x="5085756" y="4123730"/>
            <a:ext cx="756047" cy="1457325"/>
          </a:xfrm>
          <a:prstGeom prst="curvedConnector2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08" name="Line 50">
            <a:extLst>
              <a:ext uri="{FF2B5EF4-FFF2-40B4-BE49-F238E27FC236}">
                <a16:creationId xmlns:a16="http://schemas.microsoft.com/office/drawing/2014/main" id="{C0B6250B-B278-41D2-8F85-147E2C814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6" y="5750719"/>
            <a:ext cx="864394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29409" name="Text Box 52">
            <a:extLst>
              <a:ext uri="{FF2B5EF4-FFF2-40B4-BE49-F238E27FC236}">
                <a16:creationId xmlns:a16="http://schemas.microsoft.com/office/drawing/2014/main" id="{16A73EAA-1063-49C3-96B2-8A2D3EF4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6" y="5472589"/>
            <a:ext cx="270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410" name="Text Box 54">
            <a:extLst>
              <a:ext uri="{FF2B5EF4-FFF2-40B4-BE49-F238E27FC236}">
                <a16:creationId xmlns:a16="http://schemas.microsoft.com/office/drawing/2014/main" id="{7C9617E7-C8CF-4DA3-8C15-056BB60E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2" y="4941094"/>
            <a:ext cx="24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9411" name="Text Box 55">
            <a:extLst>
              <a:ext uri="{FF2B5EF4-FFF2-40B4-BE49-F238E27FC236}">
                <a16:creationId xmlns:a16="http://schemas.microsoft.com/office/drawing/2014/main" id="{5BEAFAA4-5F82-4D25-A5B4-217C1A24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79" y="4735116"/>
            <a:ext cx="27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9412" name="Text Box 56">
            <a:extLst>
              <a:ext uri="{FF2B5EF4-FFF2-40B4-BE49-F238E27FC236}">
                <a16:creationId xmlns:a16="http://schemas.microsoft.com/office/drawing/2014/main" id="{7DECDE4E-1F0D-44BF-BB02-5C5A7E075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7" y="2294335"/>
            <a:ext cx="215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9413" name="Text Box 58">
            <a:extLst>
              <a:ext uri="{FF2B5EF4-FFF2-40B4-BE49-F238E27FC236}">
                <a16:creationId xmlns:a16="http://schemas.microsoft.com/office/drawing/2014/main" id="{4042AE0B-2451-48BD-9682-BD354546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655" y="4563666"/>
            <a:ext cx="215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414" name="Text Box 60">
            <a:extLst>
              <a:ext uri="{FF2B5EF4-FFF2-40B4-BE49-F238E27FC236}">
                <a16:creationId xmlns:a16="http://schemas.microsoft.com/office/drawing/2014/main" id="{E55B8431-7BE9-44C3-980B-4BD52CAF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42" y="4617244"/>
            <a:ext cx="1026319" cy="300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350">
                <a:solidFill>
                  <a:srgbClr val="000000"/>
                </a:solidFill>
                <a:latin typeface="Comic Sans MS" panose="030F0702030302020204" pitchFamily="66" charset="0"/>
              </a:rPr>
              <a:t>Activine</a:t>
            </a:r>
          </a:p>
        </p:txBody>
      </p:sp>
      <p:cxnSp>
        <p:nvCxnSpPr>
          <p:cNvPr id="229415" name="AutoShape 62">
            <a:extLst>
              <a:ext uri="{FF2B5EF4-FFF2-40B4-BE49-F238E27FC236}">
                <a16:creationId xmlns:a16="http://schemas.microsoft.com/office/drawing/2014/main" id="{9F60B3FC-DC5D-4A98-BD0F-591229AC07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24054" y="5042062"/>
            <a:ext cx="1165622" cy="150017"/>
          </a:xfrm>
          <a:prstGeom prst="bentConnector3">
            <a:avLst>
              <a:gd name="adj1" fmla="val 4999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16" name="Rectangle 63">
            <a:extLst>
              <a:ext uri="{FF2B5EF4-FFF2-40B4-BE49-F238E27FC236}">
                <a16:creationId xmlns:a16="http://schemas.microsoft.com/office/drawing/2014/main" id="{9AF62C41-4B70-452E-B495-69245C95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29207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417" name="Text Box 65">
            <a:extLst>
              <a:ext uri="{FF2B5EF4-FFF2-40B4-BE49-F238E27FC236}">
                <a16:creationId xmlns:a16="http://schemas.microsoft.com/office/drawing/2014/main" id="{21620598-D3D5-4B0C-A18B-A6E46EE7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131" y="4832747"/>
            <a:ext cx="1381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fr-FR" altLang="fr-FR" sz="135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9418" name="Text Box 66">
            <a:extLst>
              <a:ext uri="{FF2B5EF4-FFF2-40B4-BE49-F238E27FC236}">
                <a16:creationId xmlns:a16="http://schemas.microsoft.com/office/drawing/2014/main" id="{978437A8-1530-4801-BB30-44B915A8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121" y="4970503"/>
            <a:ext cx="216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cxnSp>
        <p:nvCxnSpPr>
          <p:cNvPr id="229419" name="AutoShape 68">
            <a:extLst>
              <a:ext uri="{FF2B5EF4-FFF2-40B4-BE49-F238E27FC236}">
                <a16:creationId xmlns:a16="http://schemas.microsoft.com/office/drawing/2014/main" id="{B5845506-5CEB-4F41-9B5F-42CFDC38EF2D}"/>
              </a:ext>
            </a:extLst>
          </p:cNvPr>
          <p:cNvCxnSpPr>
            <a:cxnSpLocks noChangeShapeType="1"/>
            <a:stCxn id="229414" idx="1"/>
            <a:endCxn id="229390" idx="1"/>
          </p:cNvCxnSpPr>
          <p:nvPr/>
        </p:nvCxnSpPr>
        <p:spPr bwMode="auto">
          <a:xfrm rot="10800000">
            <a:off x="6137673" y="4302920"/>
            <a:ext cx="54769" cy="456010"/>
          </a:xfrm>
          <a:prstGeom prst="curvedConnector3">
            <a:avLst>
              <a:gd name="adj1" fmla="val 413042"/>
            </a:avLst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420" name="AutoShape 69">
            <a:extLst>
              <a:ext uri="{FF2B5EF4-FFF2-40B4-BE49-F238E27FC236}">
                <a16:creationId xmlns:a16="http://schemas.microsoft.com/office/drawing/2014/main" id="{70E9ADE2-F3E0-4F3C-8E68-EAB445CDAC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32823" y="4242199"/>
            <a:ext cx="626269" cy="1916906"/>
          </a:xfrm>
          <a:prstGeom prst="curvedConnector3">
            <a:avLst>
              <a:gd name="adj1" fmla="val 74713"/>
            </a:avLst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421" name="Text Box 70">
            <a:extLst>
              <a:ext uri="{FF2B5EF4-FFF2-40B4-BE49-F238E27FC236}">
                <a16:creationId xmlns:a16="http://schemas.microsoft.com/office/drawing/2014/main" id="{DD2A6663-883E-47E5-AE1F-DFDCDDC1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44" y="4563666"/>
            <a:ext cx="215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9422" name="Text Box 71">
            <a:extLst>
              <a:ext uri="{FF2B5EF4-FFF2-40B4-BE49-F238E27FC236}">
                <a16:creationId xmlns:a16="http://schemas.microsoft.com/office/drawing/2014/main" id="{170BE21B-4923-4F0E-BD62-E006E6FA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469" y="5264944"/>
            <a:ext cx="215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00C212-A2ED-4450-BE00-6F9B82D8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9" y="1113862"/>
            <a:ext cx="6593396" cy="8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972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03597-0145-4520-BF44-71DF4F8D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Ce qu'il faut retenir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5BBB5-B056-49CB-BE43-F492BFBF3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Relation hypothalamus hypophyse</a:t>
            </a:r>
          </a:p>
          <a:p>
            <a:r>
              <a:rPr lang="fr-FR" dirty="0"/>
              <a:t>Biosynthèse des hormones hypothalamo-hypophysaires</a:t>
            </a:r>
          </a:p>
          <a:p>
            <a:r>
              <a:rPr lang="fr-FR" dirty="0"/>
              <a:t>hormones post hypophysaires :ADH, Ocytocine</a:t>
            </a:r>
          </a:p>
          <a:p>
            <a:pPr lvl="2"/>
            <a:r>
              <a:rPr lang="fr-FR" dirty="0"/>
              <a:t>Lieu de synthèse, libération (exocytose)</a:t>
            </a:r>
          </a:p>
          <a:p>
            <a:pPr lvl="2"/>
            <a:r>
              <a:rPr lang="fr-FR" dirty="0"/>
              <a:t>Mode de sécrétion des hormones ( tonique ou pulsatile , + nerveuse synchrone et asynchrone)</a:t>
            </a:r>
          </a:p>
          <a:p>
            <a:pPr lvl="2"/>
            <a:r>
              <a:rPr lang="fr-FR" dirty="0"/>
              <a:t>Récepteurs</a:t>
            </a:r>
          </a:p>
          <a:p>
            <a:pPr lvl="2"/>
            <a:r>
              <a:rPr lang="fr-FR" dirty="0"/>
              <a:t>Mécanisme d’action (voies de signalisations)</a:t>
            </a:r>
          </a:p>
          <a:p>
            <a:pPr lvl="2"/>
            <a:r>
              <a:rPr lang="fr-FR" dirty="0"/>
              <a:t>Effets biologiques (rôle)</a:t>
            </a:r>
          </a:p>
          <a:p>
            <a:pPr lvl="2"/>
            <a:r>
              <a:rPr lang="fr-FR" dirty="0"/>
              <a:t>Régulation</a:t>
            </a:r>
          </a:p>
          <a:p>
            <a:pPr lvl="2"/>
            <a:r>
              <a:rPr lang="fr-FR" dirty="0"/>
              <a:t>Pathologies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99A5B-6761-4DE3-B1BD-F5B1557A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4650FF-E3EA-41EB-B0F7-9A279342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78260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03597-0145-4520-BF44-71DF4F8D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5BBB5-B056-49CB-BE43-F492BFBF3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Axe somatotrope, Axe </a:t>
            </a:r>
            <a:r>
              <a:rPr lang="fr-FR" dirty="0" err="1"/>
              <a:t>lactotrope</a:t>
            </a:r>
            <a:endParaRPr lang="fr-FR" dirty="0"/>
          </a:p>
          <a:p>
            <a:pPr lvl="1"/>
            <a:r>
              <a:rPr lang="fr-FR" dirty="0"/>
              <a:t>Organisation( ≠niveaux ,effecteurs (+) et (-))</a:t>
            </a:r>
          </a:p>
          <a:p>
            <a:pPr lvl="2"/>
            <a:r>
              <a:rPr lang="fr-FR" dirty="0"/>
              <a:t>Mode de sécrétion des hormones ( pulsatile , circadien ,fac+/-)</a:t>
            </a:r>
          </a:p>
          <a:p>
            <a:pPr lvl="2"/>
            <a:r>
              <a:rPr lang="fr-FR" dirty="0"/>
              <a:t>Récepteurs (oie </a:t>
            </a:r>
            <a:r>
              <a:rPr lang="fr-FR" dirty="0" err="1"/>
              <a:t>designalisation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Mécanisme d’action</a:t>
            </a:r>
          </a:p>
          <a:p>
            <a:pPr lvl="2"/>
            <a:r>
              <a:rPr lang="fr-FR" dirty="0"/>
              <a:t>Effets biologiques</a:t>
            </a:r>
          </a:p>
          <a:p>
            <a:pPr lvl="1"/>
            <a:r>
              <a:rPr lang="fr-FR" dirty="0"/>
              <a:t>Régulation de l’axe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99A5B-6761-4DE3-B1BD-F5B1557A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fr-FR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4650FF-E3EA-41EB-B0F7-9A279342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E8AAB59-841C-4851-8113-A6EF67D025A6}" type="slidenum">
              <a:rPr lang="fr-FR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124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3045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72200" cy="4241019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MERCI POUR VOTRE ATTENTION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B7BA5-5742-4F9F-BB1D-3DAFB2DD3F3E}" type="slidenum">
              <a:rPr lang="fr-FR">
                <a:solidFill>
                  <a:prstClr val="white"/>
                </a:solidFill>
                <a:latin typeface="Lucida Sans Unicode"/>
              </a:rPr>
              <a:pPr>
                <a:defRPr/>
              </a:pPr>
              <a:t>125</a:t>
            </a:fld>
            <a:endParaRPr lang="fr-FR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127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/>
            </a:r>
            <a:br>
              <a:rPr lang="fr-FR" sz="2200" b="1" dirty="0">
                <a:solidFill>
                  <a:srgbClr val="FF0000"/>
                </a:solidFill>
              </a:rPr>
            </a:br>
            <a:r>
              <a:rPr lang="fr-FR" sz="2700" b="1" dirty="0">
                <a:solidFill>
                  <a:srgbClr val="FF0000"/>
                </a:solidFill>
              </a:rPr>
              <a:t>II.ORGANISATION DE L’AXE HYPOTHALAMO-HYPOPHYSAIRE</a:t>
            </a:r>
            <a:br>
              <a:rPr lang="fr-FR" sz="2700" b="1" dirty="0">
                <a:solidFill>
                  <a:srgbClr val="FF0000"/>
                </a:solidFill>
              </a:rPr>
            </a:br>
            <a:r>
              <a:rPr lang="fr-FR" sz="2700" b="1" dirty="0">
                <a:solidFill>
                  <a:srgbClr val="FF0000"/>
                </a:solidFill>
              </a:rPr>
              <a:t>L’HYPOTHALAMUS </a:t>
            </a:r>
            <a:br>
              <a:rPr lang="fr-FR" sz="2700" b="1" dirty="0">
                <a:solidFill>
                  <a:srgbClr val="FF0000"/>
                </a:solidFill>
              </a:rPr>
            </a:br>
            <a:endParaRPr lang="fr-FR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0464"/>
            <a:ext cx="7416824" cy="46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05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50850"/>
            <a:ext cx="80295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339752" y="3429000"/>
            <a:ext cx="22322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067944" y="5013176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92E38-52C8-48BD-99E0-D1CE14380A54}"/>
              </a:ext>
            </a:extLst>
          </p:cNvPr>
          <p:cNvSpPr/>
          <p:nvPr/>
        </p:nvSpPr>
        <p:spPr>
          <a:xfrm>
            <a:off x="1547664" y="3356992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NPV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A6C43-FAB0-4779-BDF3-CAC45E539226}"/>
              </a:ext>
            </a:extLst>
          </p:cNvPr>
          <p:cNvSpPr/>
          <p:nvPr/>
        </p:nvSpPr>
        <p:spPr>
          <a:xfrm>
            <a:off x="5597475" y="4919464"/>
            <a:ext cx="1008112" cy="475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NSO</a:t>
            </a:r>
          </a:p>
        </p:txBody>
      </p:sp>
    </p:spTree>
    <p:extLst>
      <p:ext uri="{BB962C8B-B14F-4D97-AF65-F5344CB8AC3E}">
        <p14:creationId xmlns:p14="http://schemas.microsoft.com/office/powerpoint/2010/main" val="23112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200" b="1" dirty="0">
                <a:solidFill>
                  <a:srgbClr val="FF0000"/>
                </a:solidFill>
              </a:rPr>
              <a:t>II.ORGANISATION DE L’AXE HYPOTHALAMO-HYPOPHYSAIRE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93307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L’HYPOTHALAMUS.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L’EMINENCE MEDIANE.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LA TIGE PITUITAIRE.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L’HYPOPHYSE.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0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200" b="1" dirty="0">
                <a:solidFill>
                  <a:srgbClr val="FF0000"/>
                </a:solidFill>
              </a:rPr>
              <a:t>II.ORGANISATION DE L’AXE HYPOTHALAMO-HYPOPHYSAIRE</a:t>
            </a:r>
            <a:br>
              <a:rPr lang="fr-FR" sz="2200" b="1" dirty="0">
                <a:solidFill>
                  <a:srgbClr val="FF0000"/>
                </a:solidFill>
              </a:rPr>
            </a:br>
            <a:r>
              <a:rPr lang="fr-FR" sz="1800" b="1" dirty="0"/>
              <a:t>HYPOPHYSE /PITUITE /GLANDE PITUITAIRE</a:t>
            </a:r>
            <a:r>
              <a:rPr lang="fr-FR" sz="1800" b="1" dirty="0">
                <a:solidFill>
                  <a:srgbClr val="FF0000"/>
                </a:solidFill>
              </a:rPr>
              <a:t/>
            </a:r>
            <a:br>
              <a:rPr lang="fr-FR" sz="1800" b="1" dirty="0">
                <a:solidFill>
                  <a:srgbClr val="FF0000"/>
                </a:solidFill>
              </a:rPr>
            </a:br>
            <a:r>
              <a:rPr lang="fr-FR" sz="1800" b="1" dirty="0"/>
              <a:t>(</a:t>
            </a:r>
            <a:r>
              <a:rPr lang="fr-FR" sz="1800" b="1" dirty="0" err="1"/>
              <a:t>G.endocrocrine</a:t>
            </a:r>
            <a:r>
              <a:rPr lang="fr-FR" sz="1800" b="1" dirty="0"/>
              <a:t>)</a:t>
            </a:r>
            <a:endParaRPr lang="fr-FR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72510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779912" cy="237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pc\Documents\images (3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79953"/>
            <a:ext cx="5040448" cy="25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750452" y="2669127"/>
            <a:ext cx="216024" cy="121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4" y="548680"/>
            <a:ext cx="8242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834" y="3740616"/>
            <a:ext cx="1728192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b="1" dirty="0">
              <a:solidFill>
                <a:prstClr val="black"/>
              </a:solidFill>
            </a:endParaRPr>
          </a:p>
          <a:p>
            <a:r>
              <a:rPr lang="fr-FR" sz="1600" b="1" dirty="0">
                <a:solidFill>
                  <a:prstClr val="black"/>
                </a:solidFill>
              </a:rPr>
              <a:t>Antéhypophyse</a:t>
            </a:r>
          </a:p>
          <a:p>
            <a:r>
              <a:rPr lang="fr-FR" sz="1600" b="1" dirty="0">
                <a:solidFill>
                  <a:prstClr val="black"/>
                </a:solidFill>
              </a:rPr>
              <a:t>Lobe glandulaire</a:t>
            </a:r>
          </a:p>
          <a:p>
            <a:endParaRPr lang="fr-FR" sz="16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75" y="1686312"/>
            <a:ext cx="4320480" cy="45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1921857"/>
          </a:xfrm>
        </p:spPr>
        <p:txBody>
          <a:bodyPr/>
          <a:lstStyle/>
          <a:p>
            <a:endParaRPr lang="fr-FR" dirty="0"/>
          </a:p>
        </p:txBody>
      </p:sp>
      <p:cxnSp>
        <p:nvCxnSpPr>
          <p:cNvPr id="12" name="Connecteur droit avec flèche 11"/>
          <p:cNvCxnSpPr>
            <a:stCxn id="5" idx="3"/>
          </p:cNvCxnSpPr>
          <p:nvPr/>
        </p:nvCxnSpPr>
        <p:spPr>
          <a:xfrm flipV="1">
            <a:off x="2035026" y="4074276"/>
            <a:ext cx="1687225" cy="242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7195" y="5582096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9" y="2348880"/>
            <a:ext cx="1971504" cy="8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62241" y="4105682"/>
            <a:ext cx="1861077" cy="1152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Posthypophyse</a:t>
            </a:r>
          </a:p>
          <a:p>
            <a:r>
              <a:rPr lang="fr-FR" b="1" dirty="0">
                <a:solidFill>
                  <a:schemeClr val="tx1"/>
                </a:solidFill>
              </a:rPr>
              <a:t>Lobe postérieur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026662" y="4316680"/>
            <a:ext cx="1649110" cy="504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95936" y="2348880"/>
            <a:ext cx="1152128" cy="52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000" b="1" dirty="0">
                <a:solidFill>
                  <a:prstClr val="black"/>
                </a:solidFill>
              </a:rPr>
              <a:t>Hypothalamus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5509" y="5661024"/>
            <a:ext cx="104267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339752" y="6332556"/>
            <a:ext cx="3888432" cy="429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cs typeface="Times New Roman"/>
              </a:rPr>
              <a:t>2 Lobes </a:t>
            </a:r>
            <a:r>
              <a:rPr lang="fr-FR" b="1" dirty="0">
                <a:solidFill>
                  <a:schemeClr val="tx1"/>
                </a:solidFill>
                <a:cs typeface="Arial"/>
              </a:rPr>
              <a:t>≠ </a:t>
            </a:r>
            <a:r>
              <a:rPr lang="fr-FR" b="1" dirty="0" err="1">
                <a:solidFill>
                  <a:schemeClr val="tx1"/>
                </a:solidFill>
                <a:cs typeface="Arial"/>
              </a:rPr>
              <a:t>Anato</a:t>
            </a:r>
            <a:r>
              <a:rPr lang="fr-FR" b="1" dirty="0">
                <a:solidFill>
                  <a:schemeClr val="tx1"/>
                </a:solidFill>
                <a:cs typeface="Arial"/>
              </a:rPr>
              <a:t> ,</a:t>
            </a:r>
            <a:r>
              <a:rPr lang="fr-FR" b="1" dirty="0" err="1">
                <a:solidFill>
                  <a:schemeClr val="tx1"/>
                </a:solidFill>
                <a:cs typeface="Arial"/>
              </a:rPr>
              <a:t>Embryo,FX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17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542FBE-F6F4-45A3-8B00-A378C72305EF}"/>
              </a:ext>
            </a:extLst>
          </p:cNvPr>
          <p:cNvSpPr/>
          <p:nvPr/>
        </p:nvSpPr>
        <p:spPr>
          <a:xfrm>
            <a:off x="5315307" y="5240706"/>
            <a:ext cx="1116563" cy="504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81BB7DB-38D5-46BC-8DF1-DDC4D37B35DC}"/>
              </a:ext>
            </a:extLst>
          </p:cNvPr>
          <p:cNvCxnSpPr/>
          <p:nvPr/>
        </p:nvCxnSpPr>
        <p:spPr>
          <a:xfrm>
            <a:off x="457200" y="4892744"/>
            <a:ext cx="1882552" cy="163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C463882-8D0B-4E87-A65A-61E8641E1F96}"/>
              </a:ext>
            </a:extLst>
          </p:cNvPr>
          <p:cNvCxnSpPr/>
          <p:nvPr/>
        </p:nvCxnSpPr>
        <p:spPr>
          <a:xfrm flipH="1">
            <a:off x="6310947" y="5331709"/>
            <a:ext cx="1629261" cy="1207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 animBg="1"/>
      <p:bldP spid="9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40557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             Chef d’orchestre</a:t>
            </a:r>
          </a:p>
        </p:txBody>
      </p:sp>
      <p:pic>
        <p:nvPicPr>
          <p:cNvPr id="25602" name="Picture 2" descr="C:\Users\pc\Documents\46936963-hormones-hypophysaires-et-les-organes-touchés-par-eux-montrant-l-anatomie-de-base-de-la-glande-pit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416824" cy="41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274"/>
            <a:ext cx="8242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01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200" b="1" dirty="0">
                <a:solidFill>
                  <a:srgbClr val="FF0000"/>
                </a:solidFill>
              </a:rPr>
              <a:t>II.ORGANISATION DE L’AXE HYPOTHALAMO-HYPOPHYSAIRE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93307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L’HYPOTHALAMUS.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L’EMINENCE MEDIANE.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LA TIGE PITUITAIRE.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L’HYPOPHYSE.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3100" b="1" dirty="0">
                <a:solidFill>
                  <a:srgbClr val="FF0000"/>
                </a:solidFill>
              </a:rPr>
              <a:t>LES HORMONES HYPOTHALAMO-HYPOPHYSAIRES</a:t>
            </a:r>
            <a:br>
              <a:rPr lang="fr-FR" sz="3100" b="1" dirty="0">
                <a:solidFill>
                  <a:srgbClr val="FF0000"/>
                </a:solidFill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PLAN DU COURS</a:t>
            </a:r>
          </a:p>
          <a:p>
            <a:pPr marL="0" indent="0" algn="ctr">
              <a:buNone/>
            </a:pPr>
            <a:endParaRPr lang="fr-FR" sz="2000" dirty="0"/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L’ORGANISATION DE L’AXE HYPOTHALAMO-HYPOPHYSAIRE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LA RELATION HYPOTHALAMUS HYPOPHYSE 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LES HORMONES HYPOTHALAMO-HYPOPHYSAIRES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LES DIFFERENTS AXES HYPOTHALAMO-HYPOPHYSAIRES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4" y="548680"/>
            <a:ext cx="8242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9181" y="2962796"/>
            <a:ext cx="2084175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prstClr val="black"/>
                </a:solidFill>
              </a:rPr>
              <a:t>Tige hypophysaire Infundibulum</a:t>
            </a:r>
          </a:p>
          <a:p>
            <a:r>
              <a:rPr lang="fr-FR" sz="1400" b="1" dirty="0">
                <a:solidFill>
                  <a:prstClr val="black"/>
                </a:solidFill>
              </a:rPr>
              <a:t>Tige de connexion</a:t>
            </a:r>
            <a:r>
              <a:rPr lang="fr-FR" sz="1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6458555" y="2963044"/>
            <a:ext cx="360040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75" y="1686312"/>
            <a:ext cx="4320480" cy="45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19218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307195" y="5582096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95936" y="2348880"/>
            <a:ext cx="1152128" cy="52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prstClr val="black"/>
                </a:solidFill>
              </a:rPr>
              <a:t>Hypothalamus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5509" y="5661024"/>
            <a:ext cx="104267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9F2E495-F321-4F03-99D1-D77B4E5F9D20}"/>
              </a:ext>
            </a:extLst>
          </p:cNvPr>
          <p:cNvSpPr/>
          <p:nvPr/>
        </p:nvSpPr>
        <p:spPr>
          <a:xfrm>
            <a:off x="5315307" y="3212976"/>
            <a:ext cx="1042675" cy="309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4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200" b="1" dirty="0">
                <a:solidFill>
                  <a:srgbClr val="FF0000"/>
                </a:solidFill>
              </a:rPr>
              <a:t>II.ORGANISATION DE L’AXE HYPOTHALAMO-HYPOPHYSAIRE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93307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L’HYPOTHALAMUS.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L’EMINENCE MEDIANE.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LA TIGE PITUITAIRE.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L’HYPOPHYSE.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4" y="548680"/>
            <a:ext cx="8242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75" y="1686312"/>
            <a:ext cx="4320480" cy="45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19218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307195" y="5582096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95936" y="2348880"/>
            <a:ext cx="1152128" cy="52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prstClr val="black"/>
                </a:solidFill>
              </a:rPr>
              <a:t>Hypothalamus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5509" y="5661024"/>
            <a:ext cx="104267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48064" y="2611432"/>
            <a:ext cx="1152128" cy="579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4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>
                <a:solidFill>
                  <a:srgbClr val="FF0000"/>
                </a:solidFill>
              </a:rPr>
              <a:t>II</a:t>
            </a:r>
            <a:r>
              <a:rPr lang="fr-FR" sz="3200" dirty="0">
                <a:solidFill>
                  <a:srgbClr val="FF0000"/>
                </a:solidFill>
              </a:rPr>
              <a:t>.RELATION HYPOTHALAMO-HYPOPHYSAIRE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1-LE SYSTEME HYPOTHALAMO-NEUROHYPOPHYSAIRE</a:t>
            </a:r>
          </a:p>
          <a:p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 </a:t>
            </a:r>
          </a:p>
          <a:p>
            <a:pPr marL="0" indent="0">
              <a:buNone/>
            </a:pPr>
            <a:r>
              <a:rPr lang="fr-FR" sz="2400" b="1" dirty="0"/>
              <a:t>2-LE SYSTEME HYPOTHALAMO-ADENOHYPOPHYSAIRE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0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III.RELATION HYPOTHALAMO-HYPOPHYSAIRE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1-LE SYSTEME HYPOTHALAMO-NEUROHYPOPHYSAIRE</a:t>
            </a:r>
          </a:p>
          <a:p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2-LE SYSTEME HYPOTHALAMO-ADENOHYPOPHYSAIRE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20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153" y="346949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1-le système </a:t>
            </a:r>
            <a:r>
              <a:rPr lang="fr-FR" sz="3200" b="1" dirty="0" err="1">
                <a:solidFill>
                  <a:srgbClr val="FF0000"/>
                </a:solidFill>
                <a:ea typeface="Calibri"/>
                <a:cs typeface="Times New Roman"/>
              </a:rPr>
              <a:t>hypothalamo-neurohypophysaire</a:t>
            </a: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9006" y="2136865"/>
            <a:ext cx="4766168" cy="40134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300" b="1" dirty="0">
                <a:latin typeface="Abadi" panose="020B0604020104020204" pitchFamily="34" charset="0"/>
              </a:rPr>
              <a:t>   *</a:t>
            </a:r>
            <a:r>
              <a:rPr lang="fr-FR" sz="3300" b="1" dirty="0"/>
              <a:t>Neurones magnocellulaires</a:t>
            </a:r>
          </a:p>
          <a:p>
            <a:pPr marL="0" indent="0">
              <a:buNone/>
            </a:pPr>
            <a:r>
              <a:rPr lang="fr-FR" sz="3300" b="1" dirty="0"/>
              <a:t>        (</a:t>
            </a:r>
            <a:r>
              <a:rPr lang="fr-FR" sz="3300" b="1" dirty="0" err="1"/>
              <a:t>magno</a:t>
            </a:r>
            <a:r>
              <a:rPr lang="fr-FR" sz="3300" b="1" dirty="0"/>
              <a:t> =grand)</a:t>
            </a:r>
          </a:p>
          <a:p>
            <a:pPr marL="0" indent="0">
              <a:buNone/>
            </a:pPr>
            <a:endParaRPr lang="fr-FR" sz="3600" dirty="0"/>
          </a:p>
          <a:p>
            <a:pPr lvl="1">
              <a:buFont typeface="Wingdings" pitchFamily="2" charset="2"/>
              <a:buChar char="§"/>
            </a:pPr>
            <a:r>
              <a:rPr lang="fr-FR" dirty="0"/>
              <a:t>Corps cellulaire  NSO + NPV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Axones longs →tige pituitaire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Terminaisons synaptiques</a:t>
            </a:r>
          </a:p>
          <a:p>
            <a:pPr marL="457200" lvl="1" indent="0">
              <a:buNone/>
            </a:pPr>
            <a:r>
              <a:rPr lang="fr-FR" dirty="0"/>
              <a:t>   →posthypophyse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>
                <a:solidFill>
                  <a:prstClr val="black"/>
                </a:solidFill>
              </a:rPr>
              <a:t> neurohormones NH</a:t>
            </a:r>
          </a:p>
          <a:p>
            <a:pPr lvl="1">
              <a:buFont typeface="Wingdings" pitchFamily="2" charset="2"/>
              <a:buChar char="§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63" y="1951603"/>
            <a:ext cx="47538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732" y="1522016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308304" y="2276872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27984" y="306896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164288" y="2276872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36852" y="3068960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25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7FBED-5470-4D8D-A075-B0D42A18646E}"/>
              </a:ext>
            </a:extLst>
          </p:cNvPr>
          <p:cNvSpPr/>
          <p:nvPr/>
        </p:nvSpPr>
        <p:spPr>
          <a:xfrm>
            <a:off x="7275685" y="5298839"/>
            <a:ext cx="15486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prstClr val="black"/>
                </a:solidFill>
              </a:rPr>
              <a:t>Artère hypophysaire inférieure</a:t>
            </a:r>
          </a:p>
          <a:p>
            <a:r>
              <a:rPr lang="fr-FR" sz="1200" b="1" dirty="0">
                <a:solidFill>
                  <a:prstClr val="black"/>
                </a:solidFill>
              </a:rPr>
              <a:t>Veine hypophysaire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9A842D-2579-43FC-BDD9-F0534582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4282">
            <a:off x="5432337" y="6322480"/>
            <a:ext cx="2091109" cy="2985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8044288-10F6-4BF8-B120-68E38C029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533" y="6165304"/>
            <a:ext cx="96325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Es-que la posthypophyse synthétise des hormones ?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002060"/>
                </a:solidFill>
              </a:rPr>
              <a:t>NON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le système </a:t>
            </a:r>
            <a:r>
              <a:rPr lang="fr-FR" sz="3200" b="1" dirty="0" err="1">
                <a:solidFill>
                  <a:srgbClr val="FF0000"/>
                </a:solidFill>
                <a:ea typeface="Calibri"/>
                <a:cs typeface="Times New Roman"/>
              </a:rPr>
              <a:t>hypothalamo-neurohypophysaire</a:t>
            </a: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272808" cy="45259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Hypothalamus :synthèse NH</a:t>
            </a:r>
          </a:p>
          <a:p>
            <a:pPr>
              <a:buFont typeface="Wingdings" pitchFamily="2" charset="2"/>
              <a:buChar char="ü"/>
            </a:pPr>
            <a:endParaRPr lang="fr-FR" sz="2400" dirty="0"/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Posthypophyse: </a:t>
            </a:r>
            <a:r>
              <a:rPr lang="fr-FR" sz="2400" dirty="0">
                <a:solidFill>
                  <a:srgbClr val="FF0000"/>
                </a:solidFill>
              </a:rPr>
              <a:t>stockage</a:t>
            </a:r>
            <a:r>
              <a:rPr lang="fr-FR" sz="2400" dirty="0"/>
              <a:t>  + libération NH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       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2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Quelle est la nature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de la relation entre l’hypothalamus et la posthypophyse?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002060"/>
                </a:solidFill>
              </a:rPr>
              <a:t>Nerveuse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le système </a:t>
            </a:r>
            <a:r>
              <a:rPr lang="fr-FR" sz="3200" b="1" dirty="0" err="1">
                <a:solidFill>
                  <a:srgbClr val="FF0000"/>
                </a:solidFill>
                <a:ea typeface="Calibri"/>
                <a:cs typeface="Times New Roman"/>
              </a:rPr>
              <a:t>hypothalamo-adenohypophysaire</a:t>
            </a: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" y="1484784"/>
            <a:ext cx="5616624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dirty="0"/>
              <a:t>Neurones parvocellulaires </a:t>
            </a:r>
          </a:p>
          <a:p>
            <a:pPr marL="0" indent="0">
              <a:buNone/>
            </a:pPr>
            <a:r>
              <a:rPr lang="fr-FR" sz="2800" b="1" dirty="0"/>
              <a:t>         </a:t>
            </a:r>
            <a:r>
              <a:rPr lang="fr-FR" sz="2800" b="1" dirty="0" err="1"/>
              <a:t>Parvo</a:t>
            </a:r>
            <a:r>
              <a:rPr lang="fr-FR" sz="2800" b="1" dirty="0"/>
              <a:t>(petit)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 Corps Ȼ :</a:t>
            </a:r>
          </a:p>
          <a:p>
            <a:pPr lvl="1"/>
            <a:r>
              <a:rPr lang="fr-FR" sz="2000" dirty="0"/>
              <a:t>Ny arqué </a:t>
            </a:r>
          </a:p>
          <a:p>
            <a:pPr lvl="1"/>
            <a:r>
              <a:rPr lang="fr-FR" sz="2000" dirty="0"/>
              <a:t>NPV </a:t>
            </a:r>
          </a:p>
          <a:p>
            <a:pPr lvl="1"/>
            <a:r>
              <a:rPr lang="fr-FR" sz="2000" dirty="0"/>
              <a:t>Aire </a:t>
            </a:r>
            <a:r>
              <a:rPr lang="fr-FR" sz="2000" dirty="0" err="1"/>
              <a:t>préoptique</a:t>
            </a:r>
            <a:r>
              <a:rPr lang="fr-FR" sz="2000" dirty="0"/>
              <a:t> ……</a:t>
            </a:r>
            <a:endParaRPr lang="fr-FR" sz="2400" dirty="0"/>
          </a:p>
          <a:p>
            <a:r>
              <a:rPr lang="fr-FR" sz="2400" dirty="0"/>
              <a:t>Axones courts </a:t>
            </a:r>
          </a:p>
          <a:p>
            <a:r>
              <a:rPr lang="fr-FR" sz="2400" dirty="0"/>
              <a:t>Terminaisons synaptiques: </a:t>
            </a:r>
          </a:p>
          <a:p>
            <a:pPr marL="0" indent="0">
              <a:buNone/>
            </a:pPr>
            <a:r>
              <a:rPr lang="fr-FR" sz="2400" dirty="0"/>
              <a:t>base de l’hypothalamus/</a:t>
            </a:r>
          </a:p>
          <a:p>
            <a:pPr marL="0" indent="0">
              <a:buNone/>
            </a:pPr>
            <a:r>
              <a:rPr lang="fr-FR" sz="2400" dirty="0"/>
              <a:t>Eminence médiane ( réseau capillaire)</a:t>
            </a:r>
          </a:p>
          <a:p>
            <a:r>
              <a:rPr lang="fr-FR" sz="2400" dirty="0">
                <a:solidFill>
                  <a:prstClr val="black"/>
                </a:solidFill>
              </a:rPr>
              <a:t>neurohormones NH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08" y="1340768"/>
            <a:ext cx="48920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7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3100" b="1" dirty="0">
                <a:solidFill>
                  <a:srgbClr val="FF0000"/>
                </a:solidFill>
              </a:rPr>
              <a:t>LES HORMONES HYPOTHALAMO-HYPOPHYSAIRES</a:t>
            </a:r>
            <a:br>
              <a:rPr lang="fr-FR" sz="3100" b="1" dirty="0">
                <a:solidFill>
                  <a:srgbClr val="FF0000"/>
                </a:solidFill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PLAN DU COURS</a:t>
            </a:r>
          </a:p>
          <a:p>
            <a:pPr marL="0" indent="0" algn="ctr">
              <a:buNone/>
            </a:pPr>
            <a:r>
              <a:rPr lang="fr-FR" sz="2000" dirty="0"/>
              <a:t>(Première séance)</a:t>
            </a:r>
          </a:p>
          <a:p>
            <a:pPr marL="0" indent="0" algn="ctr">
              <a:buNone/>
            </a:pPr>
            <a:endParaRPr lang="fr-FR" sz="2000" dirty="0"/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 ORGANISATION DE L’AXE HYPOTHALAMO-HYPOPHYSAIRE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 RELATION HYPOTHALAMUS-HYPOPHYSE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 HORMONES HYPOTHALAMO-HYPOPHYSAIRES</a:t>
            </a:r>
          </a:p>
          <a:p>
            <a:pPr marL="514350" indent="-514350">
              <a:buFont typeface="+mj-lt"/>
              <a:buAutoNum type="romanUcPeriod"/>
            </a:pPr>
            <a:endParaRPr lang="fr-FR" sz="2400" b="1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4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148" y="233947"/>
            <a:ext cx="8229600" cy="13541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La vascularisation système </a:t>
            </a:r>
            <a:r>
              <a:rPr lang="fr-FR" sz="3200" b="1" dirty="0" err="1">
                <a:solidFill>
                  <a:srgbClr val="FF0000"/>
                </a:solidFill>
                <a:ea typeface="Calibri"/>
                <a:cs typeface="Times New Roman"/>
              </a:rPr>
              <a:t>hypothalamo-adenohypophysaire</a:t>
            </a:r>
            <a:r>
              <a:rPr lang="fr-FR" sz="3200" b="1" dirty="0">
                <a:ea typeface="Calibri"/>
                <a:cs typeface="Times New Roman"/>
              </a:rPr>
              <a:t/>
            </a:r>
            <a:br>
              <a:rPr lang="fr-FR" sz="3200" b="1" dirty="0">
                <a:ea typeface="Calibri"/>
                <a:cs typeface="Times New Roman"/>
              </a:rPr>
            </a:br>
            <a:r>
              <a:rPr lang="fr-FR" sz="3200" b="1" dirty="0">
                <a:solidFill>
                  <a:srgbClr val="0070C0"/>
                </a:solidFill>
                <a:ea typeface="Calibri"/>
                <a:cs typeface="Times New Roman"/>
              </a:rPr>
              <a:t>Système  porte hypothalamo-hypophysaire</a:t>
            </a:r>
            <a:br>
              <a:rPr lang="fr-FR" sz="3200" b="1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pc\Documents\syshyhyp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0985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580112" y="2348880"/>
            <a:ext cx="115212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 rot="6708529">
            <a:off x="5638417" y="4695382"/>
            <a:ext cx="1688639" cy="95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26" y="3140968"/>
            <a:ext cx="26828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2" y="6309319"/>
            <a:ext cx="3024336" cy="35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27698"/>
            <a:ext cx="673906" cy="72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4" y="6402302"/>
            <a:ext cx="1921260" cy="29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58752" y="6231469"/>
            <a:ext cx="2520280" cy="49525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fr-FR" sz="1400" b="1" dirty="0">
                <a:solidFill>
                  <a:prstClr val="black"/>
                </a:solidFill>
              </a:rPr>
              <a:t>veine hypophysaire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857809" y="6573837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5776" y="1770985"/>
            <a:ext cx="2088232" cy="28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Parvocellulaire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993417" y="5954562"/>
            <a:ext cx="3474486" cy="4564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1520" y="2532472"/>
            <a:ext cx="1728192" cy="680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1</a:t>
            </a:r>
            <a:r>
              <a:rPr lang="fr-FR" baseline="30000" dirty="0">
                <a:solidFill>
                  <a:srgbClr val="002060"/>
                </a:solidFill>
              </a:rPr>
              <a:t>er</a:t>
            </a:r>
            <a:r>
              <a:rPr lang="fr-FR" dirty="0">
                <a:solidFill>
                  <a:srgbClr val="002060"/>
                </a:solidFill>
              </a:rPr>
              <a:t>  réseau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Pas de dilution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4581128"/>
            <a:ext cx="158417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srgbClr val="002060"/>
                </a:solidFill>
              </a:rPr>
              <a:t>2</a:t>
            </a:r>
            <a:r>
              <a:rPr lang="fr-FR" baseline="30000" dirty="0">
                <a:solidFill>
                  <a:srgbClr val="002060"/>
                </a:solidFill>
              </a:rPr>
              <a:t>éme</a:t>
            </a:r>
            <a:r>
              <a:rPr lang="fr-FR" dirty="0">
                <a:solidFill>
                  <a:srgbClr val="002060"/>
                </a:solidFill>
              </a:rPr>
              <a:t>  réseau</a:t>
            </a:r>
          </a:p>
          <a:p>
            <a:pPr lvl="0" algn="ctr"/>
            <a:r>
              <a:rPr lang="fr-FR" dirty="0">
                <a:solidFill>
                  <a:srgbClr val="002060"/>
                </a:solidFill>
              </a:rPr>
              <a:t>Dilution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5859E-AD2E-4A00-BC8F-0E690A238B4F}"/>
              </a:ext>
            </a:extLst>
          </p:cNvPr>
          <p:cNvSpPr/>
          <p:nvPr/>
        </p:nvSpPr>
        <p:spPr>
          <a:xfrm>
            <a:off x="2555776" y="3645024"/>
            <a:ext cx="2682875" cy="22793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7A240B-29A8-46BF-A483-C85FF115A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960" y="3920580"/>
            <a:ext cx="2406040" cy="4564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ACB2648-E65F-4DA0-92EA-23E25AAD4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879" y="6381771"/>
            <a:ext cx="2692571" cy="248639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2356B93D-E4E8-4737-B5FC-AAFEC238858F}"/>
              </a:ext>
            </a:extLst>
          </p:cNvPr>
          <p:cNvSpPr/>
          <p:nvPr/>
        </p:nvSpPr>
        <p:spPr>
          <a:xfrm>
            <a:off x="5607521" y="2348879"/>
            <a:ext cx="1124719" cy="864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DDB5316-D6EC-4931-AAEA-14588D0325BD}"/>
              </a:ext>
            </a:extLst>
          </p:cNvPr>
          <p:cNvCxnSpPr/>
          <p:nvPr/>
        </p:nvCxnSpPr>
        <p:spPr>
          <a:xfrm>
            <a:off x="5911788" y="2365610"/>
            <a:ext cx="216024" cy="183593"/>
          </a:xfrm>
          <a:prstGeom prst="straightConnector1">
            <a:avLst/>
          </a:prstGeom>
          <a:ln cmpd="sng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BB56CCEB-0391-44C9-9EE9-765D05BC0ED2}"/>
              </a:ext>
            </a:extLst>
          </p:cNvPr>
          <p:cNvSpPr/>
          <p:nvPr/>
        </p:nvSpPr>
        <p:spPr>
          <a:xfrm rot="1520500">
            <a:off x="5987568" y="4351466"/>
            <a:ext cx="1024160" cy="1670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F9EB94F2-D741-4D95-9586-8B05E2C5ED41}"/>
              </a:ext>
            </a:extLst>
          </p:cNvPr>
          <p:cNvSpPr/>
          <p:nvPr/>
        </p:nvSpPr>
        <p:spPr>
          <a:xfrm rot="20373762">
            <a:off x="5893402" y="5226733"/>
            <a:ext cx="108012" cy="35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C5795C5-AEBF-479D-8903-5B9CA652D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809" y="4902600"/>
            <a:ext cx="1640811" cy="5545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116033D-50F0-41E7-86E8-CF5DEA03F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462" y="1802629"/>
            <a:ext cx="2706859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Quelle est la nature de la relation entre l’hypothalamus et l’antéhypophyse?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002060"/>
                </a:solidFill>
              </a:rPr>
              <a:t>Vasculaire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Es-que la adénohypophyse synthétise des hormones ou </a:t>
            </a:r>
            <a:r>
              <a:rPr lang="fr-FR" sz="5400" b="1" dirty="0" err="1">
                <a:solidFill>
                  <a:srgbClr val="FF0000"/>
                </a:solidFill>
              </a:rPr>
              <a:t>neurohormones</a:t>
            </a:r>
            <a:r>
              <a:rPr lang="fr-FR" sz="5400" b="1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002060"/>
                </a:solidFill>
              </a:rPr>
              <a:t>OUI des hormones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Oui Hormones H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002060"/>
                </a:solidFill>
              </a:rPr>
              <a:t>sous contrôle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de neurohormones NH </a:t>
            </a:r>
            <a:r>
              <a:rPr lang="fr-FR" sz="5400" b="1" dirty="0">
                <a:solidFill>
                  <a:srgbClr val="002060"/>
                </a:solidFill>
              </a:rPr>
              <a:t>hypothalamiques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04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Axe </a:t>
            </a:r>
            <a:r>
              <a:rPr lang="fr-FR" b="1" u="sng" dirty="0" err="1">
                <a:solidFill>
                  <a:srgbClr val="FF0000"/>
                </a:solidFill>
              </a:rPr>
              <a:t>hypothalamo</a:t>
            </a:r>
            <a:r>
              <a:rPr lang="fr-FR" b="1" u="sng" dirty="0">
                <a:solidFill>
                  <a:srgbClr val="FF0000"/>
                </a:solidFill>
              </a:rPr>
              <a:t>-antéhypophysaire </a:t>
            </a:r>
          </a:p>
        </p:txBody>
      </p:sp>
      <p:pic>
        <p:nvPicPr>
          <p:cNvPr id="3075" name="Picture 3" descr="C:\Users\pc\Documents\04_regul_cenrale_fig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24" y="1772816"/>
            <a:ext cx="2515267" cy="42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907704" y="2276872"/>
            <a:ext cx="2530624" cy="392129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1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2</a:t>
            </a:r>
          </a:p>
          <a:p>
            <a:pPr lvl="0"/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3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4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99480" y="3891142"/>
            <a:ext cx="1368152" cy="493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Hormone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0773" y="2954466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err="1">
                <a:solidFill>
                  <a:prstClr val="black"/>
                </a:solidFill>
              </a:rPr>
              <a:t>Neurohormone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7" y="2954466"/>
            <a:ext cx="195511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Stimuline/inhibine</a:t>
            </a:r>
          </a:p>
        </p:txBody>
      </p:sp>
      <p:sp>
        <p:nvSpPr>
          <p:cNvPr id="8" name="Flèche courbée vers le haut 7"/>
          <p:cNvSpPr/>
          <p:nvPr/>
        </p:nvSpPr>
        <p:spPr>
          <a:xfrm rot="16473159">
            <a:off x="5736506" y="4320095"/>
            <a:ext cx="1541119" cy="408042"/>
          </a:xfrm>
          <a:prstGeom prst="curvedUpArrow">
            <a:avLst>
              <a:gd name="adj1" fmla="val 25000"/>
              <a:gd name="adj2" fmla="val 50000"/>
              <a:gd name="adj3" fmla="val 17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8016916" y="2554362"/>
            <a:ext cx="504056" cy="496296"/>
          </a:xfrm>
          <a:prstGeom prst="mathPlus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oins 9"/>
          <p:cNvSpPr/>
          <p:nvPr/>
        </p:nvSpPr>
        <p:spPr>
          <a:xfrm>
            <a:off x="7584868" y="2534593"/>
            <a:ext cx="360040" cy="4962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courbée vers le haut 11"/>
          <p:cNvSpPr/>
          <p:nvPr/>
        </p:nvSpPr>
        <p:spPr>
          <a:xfrm rot="16736499">
            <a:off x="5647406" y="3488847"/>
            <a:ext cx="2910949" cy="748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8222425" y="2211029"/>
            <a:ext cx="72008" cy="361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718896" y="2322826"/>
            <a:ext cx="0" cy="356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175683" y="5031223"/>
            <a:ext cx="188404" cy="36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ea typeface="Calibri"/>
                <a:cs typeface="Times New Roman"/>
              </a:rPr>
              <a:t>Caractéristiques du système 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</a:rPr>
              <a:t>hypothalamo</a:t>
            </a:r>
            <a:r>
              <a:rPr lang="fr-FR" sz="2400" b="1" u="sng" dirty="0">
                <a:solidFill>
                  <a:srgbClr val="FF0000"/>
                </a:solidFill>
              </a:rPr>
              <a:t>-antéhypophysaire </a:t>
            </a:r>
          </a:p>
        </p:txBody>
      </p:sp>
      <p:pic>
        <p:nvPicPr>
          <p:cNvPr id="3075" name="Picture 3" descr="C:\Users\pc\Documents\04_regul_cenrale_fig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24" y="1772816"/>
            <a:ext cx="2515267" cy="42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452320" y="2276872"/>
            <a:ext cx="2530624" cy="392129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1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2</a:t>
            </a:r>
          </a:p>
          <a:p>
            <a:pPr lvl="0"/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3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Niveau 4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99480" y="3891142"/>
            <a:ext cx="1368152" cy="493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Hormone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0773" y="2954466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prstClr val="black"/>
                </a:solidFill>
              </a:rPr>
              <a:t>Neurohormone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7" y="2954466"/>
            <a:ext cx="195511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Stimuline/inhibine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48" y="2917758"/>
            <a:ext cx="1736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441620" y="4003334"/>
            <a:ext cx="9366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10</a:t>
            </a:r>
            <a:r>
              <a: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-9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 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20" y="5084632"/>
            <a:ext cx="950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3430773" y="2971801"/>
            <a:ext cx="0" cy="2833464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Accolade ouvrante 2"/>
          <p:cNvSpPr/>
          <p:nvPr/>
        </p:nvSpPr>
        <p:spPr>
          <a:xfrm>
            <a:off x="1406016" y="3126727"/>
            <a:ext cx="288032" cy="10569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ouvrante 10"/>
          <p:cNvSpPr/>
          <p:nvPr/>
        </p:nvSpPr>
        <p:spPr>
          <a:xfrm>
            <a:off x="1406016" y="4257605"/>
            <a:ext cx="288032" cy="12875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-108520" y="3268825"/>
            <a:ext cx="1514536" cy="86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  <a:ea typeface="Calibri"/>
                <a:cs typeface="Arial"/>
              </a:rPr>
              <a:t>Amplification </a:t>
            </a:r>
            <a:r>
              <a:rPr lang="fr-FR" b="1" i="1" dirty="0" err="1">
                <a:solidFill>
                  <a:schemeClr val="tx1"/>
                </a:solidFill>
                <a:ea typeface="Calibri"/>
                <a:cs typeface="Arial"/>
              </a:rPr>
              <a:t>Iaire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8520" y="4509120"/>
            <a:ext cx="1514536" cy="106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i="1" dirty="0">
                <a:solidFill>
                  <a:prstClr val="black"/>
                </a:solidFill>
                <a:ea typeface="Calibri"/>
                <a:cs typeface="Arial"/>
              </a:rPr>
              <a:t>Amplification </a:t>
            </a:r>
            <a:r>
              <a:rPr lang="fr-FR" b="1" i="1" dirty="0" err="1">
                <a:solidFill>
                  <a:prstClr val="black"/>
                </a:solidFill>
                <a:ea typeface="Calibri"/>
                <a:cs typeface="Arial"/>
              </a:rPr>
              <a:t>IIaire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13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u="sng" dirty="0">
                <a:solidFill>
                  <a:srgbClr val="FF0000"/>
                </a:solidFill>
                <a:ea typeface="Calibri"/>
                <a:cs typeface="Times New Roman"/>
              </a:rPr>
              <a:t>Caractéristiques du système 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</a:rPr>
              <a:t>hypothalamo</a:t>
            </a:r>
            <a:r>
              <a:rPr lang="fr-FR" sz="2400" b="1" u="sng" dirty="0">
                <a:solidFill>
                  <a:srgbClr val="FF0000"/>
                </a:solidFill>
              </a:rPr>
              <a:t>-antéhypophysaire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/>
              <a:t>La libération d’hormones hypothalamiques /antéhypophysaires </a:t>
            </a:r>
            <a:r>
              <a:rPr lang="fr-FR" dirty="0">
                <a:latin typeface="Arial"/>
                <a:cs typeface="Arial"/>
              </a:rPr>
              <a:t>→ </a:t>
            </a:r>
            <a:r>
              <a:rPr lang="fr-FR" dirty="0">
                <a:solidFill>
                  <a:srgbClr val="FF0000"/>
                </a:solidFill>
              </a:rPr>
              <a:t>pulsatile</a:t>
            </a:r>
            <a:r>
              <a:rPr lang="fr-FR" dirty="0"/>
              <a:t> (en </a:t>
            </a:r>
            <a:r>
              <a:rPr lang="fr-FR" dirty="0">
                <a:solidFill>
                  <a:srgbClr val="FF0000"/>
                </a:solidFill>
              </a:rPr>
              <a:t>pics</a:t>
            </a:r>
            <a:r>
              <a:rPr lang="fr-FR" dirty="0"/>
              <a:t>) 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Le rythme de libération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hypothalamiques :</a:t>
            </a:r>
            <a:r>
              <a:rPr lang="fr-FR" dirty="0">
                <a:solidFill>
                  <a:srgbClr val="FF0000"/>
                </a:solidFill>
              </a:rPr>
              <a:t>ultradien </a:t>
            </a:r>
            <a:r>
              <a:rPr lang="fr-FR" dirty="0"/>
              <a:t>toutes </a:t>
            </a:r>
            <a:r>
              <a:rPr lang="fr-FR" dirty="0">
                <a:solidFill>
                  <a:srgbClr val="FF0000"/>
                </a:solidFill>
              </a:rPr>
              <a:t>2H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antéhypophysaires :</a:t>
            </a:r>
            <a:r>
              <a:rPr lang="fr-FR" dirty="0">
                <a:solidFill>
                  <a:srgbClr val="FF0000"/>
                </a:solidFill>
              </a:rPr>
              <a:t>circadien</a:t>
            </a:r>
            <a:r>
              <a:rPr lang="fr-FR" dirty="0"/>
              <a:t> tous les </a:t>
            </a:r>
            <a:r>
              <a:rPr lang="fr-FR" dirty="0">
                <a:solidFill>
                  <a:srgbClr val="FF0000"/>
                </a:solidFill>
              </a:rPr>
              <a:t>24H</a:t>
            </a:r>
          </a:p>
          <a:p>
            <a:pPr marL="457200" lvl="1" indent="0">
              <a:buNone/>
            </a:pPr>
            <a:r>
              <a:rPr lang="fr-FR" dirty="0"/>
              <a:t>- Fact + l’hypothalamus ≠ Fact + l’hypophyse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57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1988840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380312" y="1988840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782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Relation type de stimulation/ mode de libération de l’hormone</a:t>
            </a:r>
          </a:p>
        </p:txBody>
      </p:sp>
      <p:sp>
        <p:nvSpPr>
          <p:cNvPr id="4" name="Ellipse 3"/>
          <p:cNvSpPr/>
          <p:nvPr/>
        </p:nvSpPr>
        <p:spPr>
          <a:xfrm>
            <a:off x="539552" y="3140968"/>
            <a:ext cx="576064" cy="64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endCxn id="7" idx="1"/>
          </p:cNvCxnSpPr>
          <p:nvPr/>
        </p:nvCxnSpPr>
        <p:spPr>
          <a:xfrm>
            <a:off x="1115616" y="3465004"/>
            <a:ext cx="1440160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enthèse ouvrante 6"/>
          <p:cNvSpPr/>
          <p:nvPr/>
        </p:nvSpPr>
        <p:spPr>
          <a:xfrm>
            <a:off x="2555776" y="2276872"/>
            <a:ext cx="216024" cy="244827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663788" y="2420888"/>
            <a:ext cx="54006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71" y="4255700"/>
            <a:ext cx="566977" cy="4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04" y="3611240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9" y="3007804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>
            <a:stCxn id="8" idx="6"/>
          </p:cNvCxnSpPr>
          <p:nvPr/>
        </p:nvCxnSpPr>
        <p:spPr>
          <a:xfrm>
            <a:off x="3203848" y="263691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hèse ouvrante 10"/>
          <p:cNvSpPr/>
          <p:nvPr/>
        </p:nvSpPr>
        <p:spPr>
          <a:xfrm>
            <a:off x="4860032" y="2420888"/>
            <a:ext cx="45719" cy="432048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36404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4280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51" y="4515346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1" y="3014154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88" y="3674740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0" y="4299446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5217375" y="2426235"/>
            <a:ext cx="68801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01" y="2934779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26" y="3501008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4" y="3176079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51" y="3711576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76" y="3823965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64" y="3995415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9" y="4312146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4124498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4" y="4557713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12121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4442321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76" y="2776933"/>
            <a:ext cx="920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684584" y="5085184"/>
            <a:ext cx="4075187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Neurones </a:t>
            </a:r>
            <a:r>
              <a:rPr lang="fr-FR" dirty="0" err="1">
                <a:solidFill>
                  <a:schemeClr val="tx1"/>
                </a:solidFill>
              </a:rPr>
              <a:t>présynaptiques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FX nerveuse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34196" y="5229200"/>
            <a:ext cx="31758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srgbClr val="FF0000"/>
                </a:solidFill>
                <a:latin typeface="Arial"/>
                <a:cs typeface="Arial"/>
              </a:rPr>
              <a:t>∑</a:t>
            </a:r>
            <a:r>
              <a:rPr lang="fr-FR" dirty="0">
                <a:solidFill>
                  <a:srgbClr val="FF0000"/>
                </a:solidFill>
              </a:rPr>
              <a:t>Neurones </a:t>
            </a:r>
            <a:r>
              <a:rPr lang="fr-FR" dirty="0" err="1">
                <a:solidFill>
                  <a:srgbClr val="FF0000"/>
                </a:solidFill>
              </a:rPr>
              <a:t>postsynaptiques</a:t>
            </a:r>
            <a:endParaRPr lang="fr-FR" dirty="0">
              <a:solidFill>
                <a:srgbClr val="FF0000"/>
              </a:solidFill>
            </a:endParaRPr>
          </a:p>
          <a:p>
            <a:pPr lvl="0" algn="ctr"/>
            <a:r>
              <a:rPr lang="fr-FR" dirty="0">
                <a:solidFill>
                  <a:srgbClr val="FF0000"/>
                </a:solidFill>
              </a:rPr>
              <a:t>FX sécrétoire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73154" y="2275285"/>
            <a:ext cx="149027" cy="25922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500587" y="2852936"/>
            <a:ext cx="2980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575101" y="3711576"/>
            <a:ext cx="1490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426075" y="4299446"/>
            <a:ext cx="2980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73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stimulation synchrone 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39552" y="3140968"/>
            <a:ext cx="576064" cy="64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>
            <a:endCxn id="7" idx="1"/>
          </p:cNvCxnSpPr>
          <p:nvPr/>
        </p:nvCxnSpPr>
        <p:spPr>
          <a:xfrm>
            <a:off x="1115616" y="3465004"/>
            <a:ext cx="1440160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enthèse ouvrante 6"/>
          <p:cNvSpPr/>
          <p:nvPr/>
        </p:nvSpPr>
        <p:spPr>
          <a:xfrm>
            <a:off x="2555776" y="2276872"/>
            <a:ext cx="216024" cy="24482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663788" y="2420888"/>
            <a:ext cx="54006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71" y="4255700"/>
            <a:ext cx="566977" cy="4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04" y="3611240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9" y="3007804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>
            <a:stCxn id="8" idx="6"/>
          </p:cNvCxnSpPr>
          <p:nvPr/>
        </p:nvCxnSpPr>
        <p:spPr>
          <a:xfrm>
            <a:off x="3203848" y="263691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hèse ouvrante 10"/>
          <p:cNvSpPr/>
          <p:nvPr/>
        </p:nvSpPr>
        <p:spPr>
          <a:xfrm>
            <a:off x="4860032" y="2420888"/>
            <a:ext cx="45719" cy="432048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36404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4280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51" y="4515346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1" y="3014154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88" y="3674740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0" y="4299446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1403648" y="3249104"/>
            <a:ext cx="79208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87527" y="1996877"/>
            <a:ext cx="144016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srgbClr val="7030A0"/>
                </a:solidFill>
                <a:latin typeface="Arial"/>
                <a:cs typeface="Arial"/>
              </a:rPr>
              <a:t>→</a:t>
            </a:r>
          </a:p>
          <a:p>
            <a:pPr lvl="0" algn="ctr"/>
            <a:endParaRPr lang="fr-FR" dirty="0">
              <a:solidFill>
                <a:srgbClr val="7030A0"/>
              </a:solidFill>
              <a:latin typeface="Arial"/>
              <a:cs typeface="Arial"/>
            </a:endParaRPr>
          </a:p>
          <a:p>
            <a:pPr lvl="0" algn="ctr"/>
            <a:r>
              <a:rPr lang="fr-FR" dirty="0">
                <a:solidFill>
                  <a:srgbClr val="7030A0"/>
                </a:solidFill>
                <a:latin typeface="Arial"/>
                <a:cs typeface="Arial"/>
              </a:rPr>
              <a:t>→</a:t>
            </a:r>
          </a:p>
          <a:p>
            <a:pPr lvl="0" algn="ctr"/>
            <a:endParaRPr lang="fr-FR" dirty="0">
              <a:solidFill>
                <a:srgbClr val="7030A0"/>
              </a:solidFill>
              <a:latin typeface="Arial"/>
              <a:cs typeface="Arial"/>
            </a:endParaRPr>
          </a:p>
          <a:p>
            <a:pPr lvl="0" algn="ctr"/>
            <a:r>
              <a:rPr lang="fr-FR" dirty="0">
                <a:solidFill>
                  <a:srgbClr val="7030A0"/>
                </a:solidFill>
                <a:latin typeface="Arial"/>
                <a:cs typeface="Arial"/>
              </a:rPr>
              <a:t>→</a:t>
            </a:r>
          </a:p>
          <a:p>
            <a:pPr lvl="0" algn="ctr"/>
            <a:endParaRPr lang="fr-FR" dirty="0">
              <a:solidFill>
                <a:srgbClr val="7030A0"/>
              </a:solidFill>
              <a:latin typeface="Arial"/>
              <a:cs typeface="Arial"/>
            </a:endParaRPr>
          </a:p>
          <a:p>
            <a:pPr lvl="0" algn="ctr"/>
            <a:r>
              <a:rPr lang="fr-FR" dirty="0">
                <a:solidFill>
                  <a:srgbClr val="7030A0"/>
                </a:solidFill>
                <a:latin typeface="Arial"/>
                <a:cs typeface="Arial"/>
              </a:rPr>
              <a:t>→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6640"/>
            <a:ext cx="1762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00192" y="4010272"/>
            <a:ext cx="2376264" cy="1650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Sécrétion d’hormone en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Pulse  ou Pic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Mode de libération des H est Pulsatile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05236"/>
            <a:ext cx="14747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7" y="2439479"/>
            <a:ext cx="398230" cy="24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86" y="5713772"/>
            <a:ext cx="2921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38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5524FE-5843-4795-8D03-C3AAF0B45E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3982" y="4773554"/>
            <a:ext cx="613474" cy="8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u="sng" dirty="0">
                <a:solidFill>
                  <a:srgbClr val="FF0000"/>
                </a:solidFill>
                <a:ea typeface="Calibri"/>
                <a:cs typeface="Times New Roman"/>
              </a:rPr>
              <a:t>Caractéristiques du système 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</a:rPr>
              <a:t>hypothalamo</a:t>
            </a:r>
            <a:r>
              <a:rPr lang="fr-FR" sz="2400" b="1" u="sng" dirty="0">
                <a:solidFill>
                  <a:srgbClr val="FF0000"/>
                </a:solidFill>
              </a:rPr>
              <a:t>-antéhypophysaire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système </a:t>
            </a:r>
            <a:r>
              <a:rPr lang="fr-FR" dirty="0" err="1">
                <a:solidFill>
                  <a:srgbClr val="FF0000"/>
                </a:solidFill>
              </a:rPr>
              <a:t>hypothalamo-neurohypophysaire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  <a:latin typeface="Abadi" panose="020B0604020104020204" pitchFamily="34" charset="0"/>
              </a:rPr>
              <a:t>→</a:t>
            </a:r>
            <a:r>
              <a:rPr lang="fr-FR" dirty="0"/>
              <a:t>voie de signalisation </a:t>
            </a:r>
            <a:r>
              <a:rPr lang="fr-FR" dirty="0">
                <a:solidFill>
                  <a:srgbClr val="FF0000"/>
                </a:solidFill>
              </a:rPr>
              <a:t>voie rapide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Le </a:t>
            </a:r>
            <a:r>
              <a:rPr lang="fr-FR" dirty="0">
                <a:solidFill>
                  <a:srgbClr val="0070C0"/>
                </a:solidFill>
              </a:rPr>
              <a:t>système </a:t>
            </a:r>
            <a:r>
              <a:rPr lang="fr-FR" dirty="0" err="1">
                <a:solidFill>
                  <a:srgbClr val="0070C0"/>
                </a:solidFill>
              </a:rPr>
              <a:t>hypothalamo</a:t>
            </a:r>
            <a:r>
              <a:rPr lang="fr-FR" dirty="0">
                <a:solidFill>
                  <a:srgbClr val="0070C0"/>
                </a:solidFill>
              </a:rPr>
              <a:t>-antéhypophysaire </a:t>
            </a:r>
          </a:p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Abadi" panose="020B0604020104020204" pitchFamily="34" charset="0"/>
              </a:rPr>
              <a:t>   </a:t>
            </a:r>
            <a:r>
              <a:rPr lang="fr-FR" dirty="0">
                <a:solidFill>
                  <a:srgbClr val="FF0000"/>
                </a:solidFill>
                <a:latin typeface="Abadi" panose="020B0604020104020204" pitchFamily="34" charset="0"/>
              </a:rPr>
              <a:t>→ </a:t>
            </a:r>
            <a:r>
              <a:rPr lang="fr-FR" dirty="0">
                <a:solidFill>
                  <a:prstClr val="black"/>
                </a:solidFill>
              </a:rPr>
              <a:t>voie de signalisation </a:t>
            </a:r>
            <a:r>
              <a:rPr lang="fr-FR" dirty="0">
                <a:solidFill>
                  <a:srgbClr val="0070C0"/>
                </a:solidFill>
              </a:rPr>
              <a:t>plus lente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8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51" y="417491"/>
            <a:ext cx="8229600" cy="85010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 </a:t>
            </a:r>
            <a:br>
              <a:rPr lang="fr-FR" sz="4000" b="1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NEURONE 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" y="1694179"/>
            <a:ext cx="4951793" cy="20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2496099"/>
            <a:ext cx="2195736" cy="45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NEURONE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93096"/>
            <a:ext cx="5568453" cy="21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581128"/>
            <a:ext cx="24122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60232" y="5661248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01689" y="5924516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03698" y="129316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/>
          <p:cNvSpPr/>
          <p:nvPr/>
        </p:nvSpPr>
        <p:spPr>
          <a:xfrm>
            <a:off x="1763688" y="6187049"/>
            <a:ext cx="292193" cy="28817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91428" y="538416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vésicules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195736" y="5661248"/>
            <a:ext cx="288032" cy="407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195736" y="5661248"/>
            <a:ext cx="0" cy="5258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94607" y="4797152"/>
            <a:ext cx="1296144" cy="34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Noyau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300192" y="4968171"/>
            <a:ext cx="129614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>
            <a:off x="6084168" y="1581200"/>
            <a:ext cx="576064" cy="22798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1619316" y="6331138"/>
            <a:ext cx="292192" cy="6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 rot="2371895">
            <a:off x="1117585" y="6134920"/>
            <a:ext cx="860292" cy="5542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…….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75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743" y="581533"/>
            <a:ext cx="9144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 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879272" y="1003147"/>
            <a:ext cx="174942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</a:rPr>
              <a:t>Hypothalamus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782795" y="1833255"/>
            <a:ext cx="1871663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</a:rPr>
              <a:t>Antéhypophyse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5475" y="4132819"/>
            <a:ext cx="1223963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</a:rPr>
              <a:t>Thyroïde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047572" y="4132819"/>
            <a:ext cx="20002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</a:rPr>
              <a:t>Foie / Cartilage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355029" y="4085000"/>
            <a:ext cx="1512888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</a:rPr>
              <a:t>Surrénales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207650" y="4060826"/>
            <a:ext cx="1225550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</a:rPr>
              <a:t>Gonades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7740352" y="4033117"/>
            <a:ext cx="1296987" cy="78483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</a:rPr>
              <a:t>Glandes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rgbClr val="FFFF00"/>
                </a:solidFill>
              </a:rPr>
              <a:t>mamaires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H="1">
            <a:off x="4753983" y="1461544"/>
            <a:ext cx="1" cy="3603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>
            <a:off x="3772355" y="3455253"/>
            <a:ext cx="343454" cy="5487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5111473" y="3497581"/>
            <a:ext cx="0" cy="497919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6100444" y="3455254"/>
            <a:ext cx="719981" cy="605571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6820425" y="3383987"/>
            <a:ext cx="1440160" cy="620042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679233" y="5867980"/>
            <a:ext cx="129626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b="1" dirty="0"/>
              <a:t>Niveau 4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5723805" y="1833255"/>
            <a:ext cx="266504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/>
              <a:t>5TYPES DE CELULES</a:t>
            </a: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1327368" y="4793333"/>
            <a:ext cx="0" cy="5032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3203848" y="4576329"/>
            <a:ext cx="0" cy="5032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4923359" y="4576329"/>
            <a:ext cx="0" cy="5032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6820425" y="4502151"/>
            <a:ext cx="0" cy="5032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8353704" y="5005388"/>
            <a:ext cx="0" cy="5032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H="1">
            <a:off x="1521157" y="3479649"/>
            <a:ext cx="1918708" cy="556779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>
            <a:off x="179388" y="1003147"/>
            <a:ext cx="0" cy="523416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590249" y="1003147"/>
            <a:ext cx="14742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b="1" dirty="0"/>
              <a:t>Niveau 1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607164" y="1821733"/>
            <a:ext cx="144040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b="1" dirty="0"/>
              <a:t>Niveau 2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607164" y="2995613"/>
            <a:ext cx="135648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b="1" dirty="0" err="1"/>
              <a:t>Nivaeu</a:t>
            </a:r>
            <a:r>
              <a:rPr lang="fr-FR" b="1" dirty="0"/>
              <a:t> 3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104" y="52119"/>
            <a:ext cx="8229600" cy="1143000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le système </a:t>
            </a:r>
            <a:r>
              <a:rPr lang="fr-FR" sz="2800" b="1" dirty="0" err="1">
                <a:solidFill>
                  <a:srgbClr val="FF0000"/>
                </a:solidFill>
              </a:rPr>
              <a:t>hypothalamo-adénohypophysaire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llipse 2"/>
          <p:cNvSpPr/>
          <p:nvPr/>
        </p:nvSpPr>
        <p:spPr>
          <a:xfrm>
            <a:off x="2257642" y="5728610"/>
            <a:ext cx="6624736" cy="64807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Cellules cibles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2590" y="2718460"/>
            <a:ext cx="1241578" cy="29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Hormones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60" y="4945373"/>
            <a:ext cx="1341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19086" y="1434801"/>
            <a:ext cx="1774080" cy="364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Neurohormone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5079566"/>
            <a:ext cx="3852477" cy="3595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Hormones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F38E8-F815-448D-A9DA-3B557B997E1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4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9DF63-623C-44DF-9BCF-D5A6A541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kern="0" dirty="0">
                <a:solidFill>
                  <a:srgbClr val="FF0000"/>
                </a:solidFill>
                <a:latin typeface="Arial"/>
                <a:cs typeface="Arial"/>
              </a:rPr>
              <a:t>le système </a:t>
            </a:r>
            <a:r>
              <a:rPr lang="fr-FR" sz="2800" b="1" kern="0" dirty="0" err="1">
                <a:solidFill>
                  <a:srgbClr val="FF0000"/>
                </a:solidFill>
                <a:latin typeface="Arial"/>
                <a:cs typeface="Arial"/>
              </a:rPr>
              <a:t>hypothalamo</a:t>
            </a:r>
            <a:r>
              <a:rPr lang="fr-FR" sz="2800" b="1" kern="0" dirty="0">
                <a:solidFill>
                  <a:srgbClr val="FF0000"/>
                </a:solidFill>
                <a:latin typeface="Arial"/>
                <a:cs typeface="Arial"/>
              </a:rPr>
              <a:t>-adénohypophysaire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7D916-272C-4074-B707-C243D451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4904"/>
            <a:ext cx="9468544" cy="3561259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H hypothalamiques </a:t>
            </a:r>
            <a:r>
              <a:rPr lang="fr-FR" sz="2000" dirty="0">
                <a:solidFill>
                  <a:srgbClr val="00B050"/>
                </a:solidFill>
              </a:rPr>
              <a:t>GHRH</a:t>
            </a:r>
            <a:r>
              <a:rPr lang="fr-FR" sz="2000" dirty="0"/>
              <a:t>  </a:t>
            </a:r>
            <a:r>
              <a:rPr lang="fr-FR" sz="2000" dirty="0">
                <a:solidFill>
                  <a:srgbClr val="FF0000"/>
                </a:solidFill>
              </a:rPr>
              <a:t>GHIH  </a:t>
            </a:r>
            <a:r>
              <a:rPr lang="fr-FR" sz="2000" dirty="0"/>
              <a:t>      </a:t>
            </a:r>
            <a:r>
              <a:rPr lang="fr-FR" sz="2000" dirty="0">
                <a:solidFill>
                  <a:srgbClr val="00B050"/>
                </a:solidFill>
              </a:rPr>
              <a:t>TRH </a:t>
            </a:r>
            <a:r>
              <a:rPr lang="fr-FR" sz="2000" dirty="0"/>
              <a:t>                </a:t>
            </a:r>
            <a:r>
              <a:rPr lang="fr-FR" sz="2000" dirty="0">
                <a:solidFill>
                  <a:srgbClr val="FF0000"/>
                </a:solidFill>
              </a:rPr>
              <a:t>DA  </a:t>
            </a:r>
            <a:r>
              <a:rPr lang="fr-FR" sz="2000" dirty="0"/>
              <a:t>                  </a:t>
            </a:r>
            <a:r>
              <a:rPr lang="fr-FR" sz="2000" dirty="0">
                <a:solidFill>
                  <a:srgbClr val="00B050"/>
                </a:solidFill>
              </a:rPr>
              <a:t>CRH   </a:t>
            </a:r>
            <a:r>
              <a:rPr lang="fr-FR" sz="2000" dirty="0"/>
              <a:t>                  </a:t>
            </a:r>
            <a:r>
              <a:rPr lang="fr-FR" sz="2000" dirty="0">
                <a:solidFill>
                  <a:srgbClr val="00B050"/>
                </a:solidFill>
              </a:rPr>
              <a:t>GnRH</a:t>
            </a:r>
          </a:p>
          <a:p>
            <a:pPr marL="0" indent="0">
              <a:buNone/>
            </a:pPr>
            <a:r>
              <a:rPr lang="fr-FR" sz="2000" dirty="0"/>
              <a:t>                                      </a:t>
            </a:r>
            <a:r>
              <a:rPr lang="fr-FR" sz="2000" dirty="0">
                <a:solidFill>
                  <a:srgbClr val="00B050"/>
                </a:solidFill>
              </a:rPr>
              <a:t>GHRF  </a:t>
            </a:r>
            <a:r>
              <a:rPr lang="fr-FR" sz="2000" dirty="0">
                <a:solidFill>
                  <a:srgbClr val="FF0000"/>
                </a:solidFill>
              </a:rPr>
              <a:t>GHIF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                                </a:t>
            </a:r>
            <a:r>
              <a:rPr lang="fr-FR" sz="2000" dirty="0">
                <a:solidFill>
                  <a:srgbClr val="FF0000"/>
                </a:solidFill>
              </a:rPr>
              <a:t>PIF </a:t>
            </a:r>
            <a:r>
              <a:rPr lang="fr-FR" sz="2000" dirty="0"/>
              <a:t>                  </a:t>
            </a:r>
            <a:r>
              <a:rPr lang="fr-FR" sz="2000" dirty="0">
                <a:solidFill>
                  <a:srgbClr val="00B050"/>
                </a:solidFill>
              </a:rPr>
              <a:t>CRF</a:t>
            </a:r>
          </a:p>
          <a:p>
            <a:pPr marL="0" indent="0">
              <a:buNone/>
            </a:pPr>
            <a:r>
              <a:rPr lang="fr-FR" sz="1800" dirty="0"/>
              <a:t>₡ antéhypophysaires   Somatotrope     thyréotrope     </a:t>
            </a:r>
            <a:r>
              <a:rPr lang="fr-FR" sz="1800" dirty="0" err="1"/>
              <a:t>Lactotrope</a:t>
            </a:r>
            <a:r>
              <a:rPr lang="fr-FR" sz="1800" dirty="0"/>
              <a:t>       Corticotrope      Gonadotrope</a:t>
            </a:r>
          </a:p>
          <a:p>
            <a:pPr marL="0" indent="0">
              <a:buNone/>
            </a:pPr>
            <a:r>
              <a:rPr lang="fr-FR" sz="2000" dirty="0"/>
              <a:t>H antéhypophysaires   GH                     TSH                 PRL               ACTH                 FSH  LH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₡ Cibles                        Cartilages       thyroïde      Glandes     Corticosurrénales    Gonades</a:t>
            </a:r>
          </a:p>
          <a:p>
            <a:pPr marL="0" indent="0">
              <a:buNone/>
            </a:pPr>
            <a:r>
              <a:rPr lang="fr-FR" sz="2000" dirty="0"/>
              <a:t>                                        Foie                                   mammaires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B5985C-95AA-4FCE-B2EC-5A203BD8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1" y="5367983"/>
            <a:ext cx="8554008" cy="119915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Libérines (+)/ Stimulines(+)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→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releasing hormone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→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releasing  factor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Inhibines (-)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→ IH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inhibiting releasing hormone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→IF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inhibiting factor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75A20-EE74-4E26-AA69-B1621332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EC070A6-EFC5-4735-BCD5-65990E8906ED}"/>
              </a:ext>
            </a:extLst>
          </p:cNvPr>
          <p:cNvCxnSpPr/>
          <p:nvPr/>
        </p:nvCxnSpPr>
        <p:spPr>
          <a:xfrm>
            <a:off x="4067944" y="2924944"/>
            <a:ext cx="0" cy="3600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429633D-F273-4461-B9F0-3E8C03781006}"/>
              </a:ext>
            </a:extLst>
          </p:cNvPr>
          <p:cNvCxnSpPr/>
          <p:nvPr/>
        </p:nvCxnSpPr>
        <p:spPr>
          <a:xfrm>
            <a:off x="4067944" y="2924944"/>
            <a:ext cx="1224136" cy="3600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II.HORMONES HYPOTHALAMO-HYPOPHYSAIRES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99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20" y="13916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                RER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0" y="1925068"/>
            <a:ext cx="858096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colade fermante 3"/>
          <p:cNvSpPr/>
          <p:nvPr/>
        </p:nvSpPr>
        <p:spPr>
          <a:xfrm rot="16200000">
            <a:off x="821258" y="816399"/>
            <a:ext cx="401836" cy="2096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43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AB1532-2B98-4486-88B8-1F1C9F71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35" y="951677"/>
            <a:ext cx="6065872" cy="3623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ADB922-B7B3-4865-A47C-67B2E51111D6}"/>
              </a:ext>
            </a:extLst>
          </p:cNvPr>
          <p:cNvSpPr/>
          <p:nvPr/>
        </p:nvSpPr>
        <p:spPr>
          <a:xfrm>
            <a:off x="-431460" y="4049304"/>
            <a:ext cx="18002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Préprohormone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5EFCB-C58F-4CE5-991A-91A695D170D7}"/>
              </a:ext>
            </a:extLst>
          </p:cNvPr>
          <p:cNvSpPr/>
          <p:nvPr/>
        </p:nvSpPr>
        <p:spPr>
          <a:xfrm>
            <a:off x="449052" y="5989505"/>
            <a:ext cx="810580" cy="305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NH</a:t>
            </a:r>
            <a:r>
              <a:rPr lang="fr-FR" sz="1200" dirty="0">
                <a:solidFill>
                  <a:schemeClr val="tx1"/>
                </a:solidFill>
              </a:rPr>
              <a:t>2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2DD2F2-2E5E-48FE-B202-F8CE8DD3E054}"/>
              </a:ext>
            </a:extLst>
          </p:cNvPr>
          <p:cNvSpPr/>
          <p:nvPr/>
        </p:nvSpPr>
        <p:spPr>
          <a:xfrm>
            <a:off x="6340623" y="3262455"/>
            <a:ext cx="1621160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Stimulus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CB1F203-2B5E-4AE8-AB88-EC7D6B5AAF38}"/>
              </a:ext>
            </a:extLst>
          </p:cNvPr>
          <p:cNvCxnSpPr/>
          <p:nvPr/>
        </p:nvCxnSpPr>
        <p:spPr>
          <a:xfrm flipH="1">
            <a:off x="6553200" y="3462778"/>
            <a:ext cx="323056" cy="144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AD0BBA0-D763-4C9E-A556-4F57697EE623}"/>
              </a:ext>
            </a:extLst>
          </p:cNvPr>
          <p:cNvSpPr/>
          <p:nvPr/>
        </p:nvSpPr>
        <p:spPr>
          <a:xfrm>
            <a:off x="49920" y="436612"/>
            <a:ext cx="8986576" cy="27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BIOSYNTHÈSE DES HORMONES HYPOTHALAMO-HYPOPHYSAIRES 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E79A82C9-C564-4E67-99DA-D309B360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2" y="1132843"/>
            <a:ext cx="8229600" cy="1143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2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III.HORMONES HYPOTHALAMO-HYPOPHYSAIRES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fr-FR" sz="3200" b="1" dirty="0">
                <a:ea typeface="Calibri"/>
                <a:cs typeface="Times New Roman"/>
              </a:rPr>
              <a:t>A-LES HORMONES HYPOTHALAMIQUES</a:t>
            </a:r>
          </a:p>
          <a:p>
            <a:pPr marL="457200" lvl="1" indent="0">
              <a:buNone/>
            </a:pPr>
            <a:r>
              <a:rPr lang="fr-FR" sz="3200" b="1" dirty="0">
                <a:ea typeface="Calibri"/>
                <a:cs typeface="Times New Roman"/>
              </a:rPr>
              <a:t>B-LES HORMONES HYPOPHYSAIRES</a:t>
            </a:r>
            <a:r>
              <a:rPr lang="fr-FR" sz="2000" dirty="0">
                <a:ea typeface="Calibri"/>
                <a:cs typeface="Times New Roman"/>
              </a:rPr>
              <a:t> </a:t>
            </a:r>
          </a:p>
          <a:p>
            <a:pPr marL="857250" lvl="2" indent="0">
              <a:buNone/>
            </a:pPr>
            <a:r>
              <a:rPr lang="fr-FR" sz="2800" dirty="0">
                <a:ea typeface="Calibri"/>
                <a:cs typeface="Times New Roman"/>
              </a:rPr>
              <a:t>B1-LES HORMONES DE LA POSTHYPOPHYSE</a:t>
            </a:r>
          </a:p>
          <a:p>
            <a:pPr marL="857250" lvl="2" indent="0">
              <a:buNone/>
            </a:pPr>
            <a:r>
              <a:rPr lang="fr-FR" sz="2800" dirty="0">
                <a:ea typeface="Calibri"/>
                <a:cs typeface="Times New Roman"/>
              </a:rPr>
              <a:t>B2-LES HORMONES DE L’ ANTETHYPOPHYSE 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6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1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III.HORMONES HYPOTHALAMO-HYPOPHYSAIRES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fr-FR" sz="3200" b="1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A-LES HORMONES HYPOTHALAMIQUES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B-LES HORMONES HYPOPHYSAIRES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pPr marL="857250" lvl="2" indent="0">
              <a:buNone/>
            </a:pPr>
            <a:r>
              <a:rPr lang="fr-FR" sz="2800" dirty="0">
                <a:ea typeface="Calibri"/>
                <a:cs typeface="Times New Roman"/>
              </a:rPr>
              <a:t>B1-LES HORMONES DE LA POSTHYPOPHYSE</a:t>
            </a:r>
          </a:p>
          <a:p>
            <a:pPr marL="857250" lvl="2" indent="0">
              <a:buNone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B2-LES HORMONES DE L’ ANTETHYPOPHYSE 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6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275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B.LES HORMONES POSTHYPOPHYSAIRES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" pitchFamily="2" charset="2"/>
              <a:buChar char="q"/>
            </a:pPr>
            <a:r>
              <a:rPr lang="fr-FR" dirty="0">
                <a:ea typeface="Calibri"/>
                <a:cs typeface="Times New Roman"/>
              </a:rPr>
              <a:t>Deux neuro-hormones (polypeptides )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>
                <a:ea typeface="Calibri"/>
                <a:cs typeface="Times New Roman"/>
              </a:rPr>
              <a:t>Synthèse </a:t>
            </a:r>
            <a:r>
              <a:rPr lang="fr-FR" dirty="0">
                <a:latin typeface="Arial"/>
                <a:ea typeface="Calibri"/>
                <a:cs typeface="Arial"/>
              </a:rPr>
              <a:t>→</a:t>
            </a:r>
            <a:r>
              <a:rPr lang="fr-FR" dirty="0">
                <a:solidFill>
                  <a:srgbClr val="0070C0"/>
                </a:solidFill>
                <a:ea typeface="Calibri"/>
                <a:cs typeface="Times New Roman"/>
              </a:rPr>
              <a:t>hypothalamus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/>
              <a:t>Stockage + libération</a:t>
            </a:r>
            <a:r>
              <a:rPr lang="fr-FR" dirty="0">
                <a:latin typeface="Arial"/>
                <a:cs typeface="Arial"/>
              </a:rPr>
              <a:t>→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  <a:ea typeface="Calibri"/>
                <a:cs typeface="Times New Roman"/>
              </a:rPr>
              <a:t>posthypophyse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fr-FR" b="1" dirty="0"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1-ADH</a:t>
            </a:r>
            <a:r>
              <a:rPr lang="fr-FR" dirty="0">
                <a:ea typeface="Calibri"/>
                <a:cs typeface="Times New Roman"/>
              </a:rPr>
              <a:t>  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antidiurétique hormone</a:t>
            </a:r>
            <a:endParaRPr lang="fr-FR" dirty="0">
              <a:ea typeface="Calibri"/>
              <a:cs typeface="Times New Roman"/>
            </a:endParaRPr>
          </a:p>
          <a:p>
            <a:pPr marL="400050" lvl="1" indent="0">
              <a:buNone/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    </a:t>
            </a: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AVP 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  arginine vasopressine</a:t>
            </a:r>
          </a:p>
          <a:p>
            <a:pPr marL="400050" lvl="1" indent="0">
              <a:buNone/>
            </a:pPr>
            <a:endParaRPr lang="fr-FR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2-L’ocytocine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3465004"/>
            <a:ext cx="1403648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64088" y="4005064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28184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Rôle de l’ADH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76872"/>
            <a:ext cx="8697144" cy="27649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Règle le bilan H</a:t>
            </a:r>
            <a:r>
              <a:rPr lang="fr-FR" sz="2200" b="1" dirty="0">
                <a:solidFill>
                  <a:srgbClr val="000000"/>
                </a:solidFill>
                <a:ea typeface="Calibri"/>
                <a:cs typeface="Times New Roman"/>
              </a:rPr>
              <a:t>2</a:t>
            </a: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O</a:t>
            </a:r>
          </a:p>
          <a:p>
            <a:pPr marL="0" lvl="0" indent="0">
              <a:buNone/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   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Reins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→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 réabsorption H</a:t>
            </a:r>
            <a:r>
              <a:rPr lang="fr-FR" sz="2200" dirty="0">
                <a:solidFill>
                  <a:srgbClr val="000000"/>
                </a:solidFill>
                <a:ea typeface="Calibri"/>
                <a:cs typeface="Times New Roman"/>
              </a:rPr>
              <a:t>2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O partie distale néphron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   -Maintien du capitale hydrique 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Système de régulation PA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 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(ADH /aldostérone /ANF)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9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ADH  ou  AVP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04219"/>
            <a:ext cx="45116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143273"/>
            <a:ext cx="3384376" cy="272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</a:rPr>
              <a:t> STRUCTURE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err="1">
                <a:solidFill>
                  <a:schemeClr val="tx1"/>
                </a:solidFill>
              </a:rPr>
              <a:t>Nonapeptide</a:t>
            </a:r>
            <a:r>
              <a:rPr lang="fr-FR" b="1" dirty="0">
                <a:solidFill>
                  <a:schemeClr val="tx1"/>
                </a:solidFill>
              </a:rPr>
              <a:t> 9 Aa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 bouclé :pont  disulfure intramoléculaire : Cys</a:t>
            </a:r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b="1" dirty="0">
                <a:solidFill>
                  <a:schemeClr val="tx1"/>
                </a:solidFill>
              </a:rPr>
              <a:t>-Cys</a:t>
            </a:r>
            <a:r>
              <a:rPr lang="fr-FR" b="1" dirty="0">
                <a:solidFill>
                  <a:srgbClr val="FF0000"/>
                </a:solidFill>
              </a:rPr>
              <a:t>6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48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5CB75-9B3D-4D14-B615-8F0A42F9087F}"/>
              </a:ext>
            </a:extLst>
          </p:cNvPr>
          <p:cNvSpPr/>
          <p:nvPr/>
        </p:nvSpPr>
        <p:spPr>
          <a:xfrm>
            <a:off x="5076056" y="278092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19DC1E-9863-4959-BA6F-3E52F4BA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780928"/>
            <a:ext cx="504056" cy="2880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EEE178-9AED-4F49-9273-AAF8B7D6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15" y="4005064"/>
            <a:ext cx="429099" cy="3473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16E47-E5D6-498A-9CE5-94E538A0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59" y="4005065"/>
            <a:ext cx="384081" cy="3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ADH  ou  AVP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L’</a:t>
            </a:r>
            <a:r>
              <a:rPr lang="fr-FR" b="1" dirty="0" err="1">
                <a:solidFill>
                  <a:srgbClr val="FF0000"/>
                </a:solidFill>
                <a:ea typeface="Calibri"/>
                <a:cs typeface="Times New Roman"/>
              </a:rPr>
              <a:t>hormonosynthèse</a:t>
            </a: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 : </a:t>
            </a:r>
          </a:p>
          <a:p>
            <a:pPr marL="0" lvl="0" indent="0">
              <a:lnSpc>
                <a:spcPct val="115000"/>
              </a:lnSpc>
              <a:buNone/>
            </a:pPr>
            <a:endParaRPr lang="fr-FR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le gène code pour l’ADH et l’ocytocine</a:t>
            </a:r>
            <a:r>
              <a:rPr lang="fr-FR" b="1" dirty="0">
                <a:solidFill>
                  <a:srgbClr val="000000"/>
                </a:solidFill>
                <a:latin typeface="Abadi" panose="020B0604020104020204" pitchFamily="34" charset="0"/>
                <a:ea typeface="Calibri"/>
                <a:cs typeface="Times New Roman"/>
              </a:rPr>
              <a:t>→</a:t>
            </a: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Calibri"/>
                <a:cs typeface="Times New Roman"/>
              </a:rPr>
              <a:t>Ch</a:t>
            </a: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20</a:t>
            </a:r>
          </a:p>
          <a:p>
            <a:pPr lvl="1">
              <a:lnSpc>
                <a:spcPct val="115000"/>
              </a:lnSpc>
            </a:pPr>
            <a:endParaRPr lang="fr-FR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le gène de l'AVP est exclusivement exprimé dans les neurones </a:t>
            </a:r>
            <a:r>
              <a:rPr lang="fr-FR" b="1" dirty="0" err="1">
                <a:solidFill>
                  <a:srgbClr val="000000"/>
                </a:solidFill>
                <a:ea typeface="Calibri"/>
                <a:cs typeface="Times New Roman"/>
              </a:rPr>
              <a:t>vasopressinergiques</a:t>
            </a: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et jamais conjointement à l'ocytocine au sein d'un même neurone ( NPV+NSO)</a:t>
            </a:r>
            <a:endParaRPr lang="fr-FR" b="1" dirty="0"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Une neurohormone</a:t>
            </a:r>
            <a:r>
              <a:rPr lang="fr-FR" sz="4000" b="1" dirty="0">
                <a:solidFill>
                  <a:srgbClr val="FF0000"/>
                </a:solidFill>
              </a:rPr>
              <a:t> /NEUROSECRETION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fr-FR" dirty="0">
                <a:ea typeface="Calibri"/>
                <a:cs typeface="Times New Roman"/>
              </a:rPr>
              <a:t>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0" y="2492896"/>
            <a:ext cx="8720577" cy="35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131" y="5877272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Peptidique </a:t>
            </a:r>
            <a:r>
              <a:rPr lang="fr-FR" sz="3200" dirty="0">
                <a:latin typeface="Arial"/>
                <a:cs typeface="Arial"/>
              </a:rPr>
              <a:t>= </a:t>
            </a:r>
            <a:r>
              <a:rPr lang="fr-FR" sz="3200" dirty="0"/>
              <a:t>Neuropeptide</a:t>
            </a:r>
          </a:p>
        </p:txBody>
      </p:sp>
      <p:sp>
        <p:nvSpPr>
          <p:cNvPr id="5" name="Accolade fermante 4"/>
          <p:cNvSpPr/>
          <p:nvPr/>
        </p:nvSpPr>
        <p:spPr>
          <a:xfrm rot="16200000">
            <a:off x="4175956" y="224644"/>
            <a:ext cx="432048" cy="4536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373282" y="1772816"/>
            <a:ext cx="244827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Distance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ADH  ou  AVP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64" y="2382576"/>
            <a:ext cx="5773737" cy="371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556792"/>
            <a:ext cx="79928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800" b="1" dirty="0">
                <a:solidFill>
                  <a:srgbClr val="FF0000"/>
                </a:solidFill>
              </a:rPr>
              <a:t>L’</a:t>
            </a:r>
            <a:r>
              <a:rPr lang="fr-FR" sz="2800" b="1" dirty="0" err="1">
                <a:solidFill>
                  <a:srgbClr val="FF0000"/>
                </a:solidFill>
              </a:rPr>
              <a:t>hormonosynthèse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680" y="3573014"/>
            <a:ext cx="2489448" cy="288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Ribosomes</a:t>
            </a:r>
          </a:p>
          <a:p>
            <a:pPr algn="r"/>
            <a:endParaRPr lang="fr-FR" b="1" dirty="0">
              <a:solidFill>
                <a:srgbClr val="FF0000"/>
              </a:solidFill>
            </a:endParaRPr>
          </a:p>
          <a:p>
            <a:pPr algn="r"/>
            <a:endParaRPr lang="fr-FR" b="1" dirty="0">
              <a:solidFill>
                <a:srgbClr val="FF0000"/>
              </a:solidFill>
            </a:endParaRPr>
          </a:p>
          <a:p>
            <a:pPr algn="r"/>
            <a:endParaRPr lang="fr-FR" b="1" dirty="0">
              <a:solidFill>
                <a:srgbClr val="FF0000"/>
              </a:solidFill>
            </a:endParaRPr>
          </a:p>
          <a:p>
            <a:pPr algn="r"/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RER</a:t>
            </a:r>
          </a:p>
          <a:p>
            <a:pPr algn="r"/>
            <a:endParaRPr lang="fr-FR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/>
            <a:endParaRPr lang="fr-FR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/>
            <a:endParaRPr lang="fr-FR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/>
            <a:r>
              <a:rPr lang="fr-FR" b="1" dirty="0">
                <a:solidFill>
                  <a:srgbClr val="FF0000"/>
                </a:solidFill>
              </a:rPr>
              <a:t>l'appareil de Golgi  </a:t>
            </a:r>
          </a:p>
          <a:p>
            <a:pPr algn="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6100" y="5950520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95Aa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8" y="5950520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39 Aa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3288" y="595052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9Aa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3573014"/>
            <a:ext cx="1152128" cy="36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166Aa</a:t>
            </a:r>
          </a:p>
        </p:txBody>
      </p:sp>
      <p:sp>
        <p:nvSpPr>
          <p:cNvPr id="9" name="Rectangle 8"/>
          <p:cNvSpPr/>
          <p:nvPr/>
        </p:nvSpPr>
        <p:spPr>
          <a:xfrm>
            <a:off x="-756592" y="6138092"/>
            <a:ext cx="5398368" cy="387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ea typeface="Calibri"/>
                <a:cs typeface="Times New Roman"/>
              </a:rPr>
              <a:t>Maturases  </a:t>
            </a:r>
            <a:endParaRPr lang="fr-FR" sz="1200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50</a:t>
            </a:fld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>
            <a:off x="3886460" y="4965122"/>
            <a:ext cx="1872208" cy="321527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Gly</a:t>
            </a:r>
            <a:r>
              <a:rPr lang="fr-FR" sz="1200" b="1" dirty="0">
                <a:solidFill>
                  <a:schemeClr val="tx1"/>
                </a:solidFill>
              </a:rPr>
              <a:t>-Lys-</a:t>
            </a:r>
            <a:r>
              <a:rPr lang="fr-FR" sz="1200" b="1" dirty="0" err="1">
                <a:solidFill>
                  <a:schemeClr val="tx1"/>
                </a:solidFill>
              </a:rPr>
              <a:t>Arg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" name="Triangle isocèle 12"/>
          <p:cNvSpPr/>
          <p:nvPr/>
        </p:nvSpPr>
        <p:spPr>
          <a:xfrm>
            <a:off x="6905748" y="4935007"/>
            <a:ext cx="864096" cy="321527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ea typeface="Calibri"/>
                <a:cs typeface="Times New Roman"/>
              </a:rPr>
              <a:t>Arg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2144" y="4214872"/>
            <a:ext cx="1584176" cy="343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ADH  ou  AVP</a:t>
            </a:r>
            <a:endParaRPr lang="fr-FR" sz="2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NPII: </a:t>
            </a:r>
            <a:r>
              <a:rPr lang="fr-FR" dirty="0" err="1">
                <a:solidFill>
                  <a:srgbClr val="FF0000"/>
                </a:solidFill>
              </a:rPr>
              <a:t>Neurophysine</a:t>
            </a:r>
            <a:r>
              <a:rPr lang="fr-FR" dirty="0">
                <a:solidFill>
                  <a:srgbClr val="FF0000"/>
                </a:solidFill>
              </a:rPr>
              <a:t> type2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95737" y="2697160"/>
            <a:ext cx="1008112" cy="955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AVP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NPII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1600" y="5855498"/>
            <a:ext cx="1048495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Transport vésicules </a:t>
            </a:r>
            <a:r>
              <a:rPr lang="fr-FR" b="1" dirty="0" err="1">
                <a:solidFill>
                  <a:srgbClr val="000000"/>
                </a:solidFill>
                <a:ea typeface="Calibri"/>
                <a:cs typeface="Times New Roman"/>
              </a:rPr>
              <a:t>neurosécrétoires</a:t>
            </a: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 →posthypophyse 12 Heures</a:t>
            </a:r>
            <a:endParaRPr lang="fr-FR" b="1" dirty="0">
              <a:ea typeface="Calibri"/>
              <a:cs typeface="Times New Roman"/>
            </a:endParaRPr>
          </a:p>
        </p:txBody>
      </p:sp>
      <p:sp>
        <p:nvSpPr>
          <p:cNvPr id="21" name="Flèche droite rayée 20"/>
          <p:cNvSpPr/>
          <p:nvPr/>
        </p:nvSpPr>
        <p:spPr>
          <a:xfrm>
            <a:off x="3128875" y="2916995"/>
            <a:ext cx="2834415" cy="2933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cxnSpLocks/>
          </p:cNvCxnSpPr>
          <p:nvPr/>
        </p:nvCxnSpPr>
        <p:spPr>
          <a:xfrm>
            <a:off x="7236296" y="3084709"/>
            <a:ext cx="3250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47466" y="2998009"/>
            <a:ext cx="792088" cy="649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prstClr val="black"/>
                </a:solidFill>
              </a:rPr>
              <a:t>AVP</a:t>
            </a:r>
          </a:p>
          <a:p>
            <a:pPr lvl="0" algn="ctr"/>
            <a:endParaRPr lang="fr-FR" dirty="0">
              <a:solidFill>
                <a:prstClr val="black"/>
              </a:solidFill>
            </a:endParaRPr>
          </a:p>
          <a:p>
            <a:pPr lvl="0" algn="ctr"/>
            <a:r>
              <a:rPr lang="fr-FR" dirty="0">
                <a:solidFill>
                  <a:prstClr val="black"/>
                </a:solidFill>
              </a:rPr>
              <a:t>NII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49E585-E97A-48B5-8C90-B85E8655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92" y="3692275"/>
            <a:ext cx="7543546" cy="20545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DBF13B-86CE-424A-9B2F-63164627C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761" y="2643973"/>
            <a:ext cx="1036410" cy="9815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3EE35D-1A0D-4008-85C3-40C0A7D3F9D2}"/>
              </a:ext>
            </a:extLst>
          </p:cNvPr>
          <p:cNvSpPr/>
          <p:nvPr/>
        </p:nvSpPr>
        <p:spPr>
          <a:xfrm>
            <a:off x="3147875" y="3647622"/>
            <a:ext cx="2504245" cy="213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Mode de stimulation des neurones à ADH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dirty="0">
                <a:latin typeface="Comic Sans MS" pitchFamily="66" charset="0"/>
              </a:rPr>
              <a:t>Libération tonique de l’ADH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dirty="0">
                <a:latin typeface="Comic Sans MS" pitchFamily="66" charset="0"/>
              </a:rPr>
              <a:t>Soutenue / durable / continue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dirty="0">
                <a:latin typeface="Comic Sans MS" pitchFamily="66" charset="0"/>
              </a:rPr>
              <a:t>Ce mode d’évolution de la libération d’ADH s’explique par une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dirty="0">
                <a:latin typeface="Comic Sans MS" pitchFamily="66" charset="0"/>
              </a:rPr>
              <a:t>stimulation asynchrone des neurones à ADH</a:t>
            </a:r>
            <a:endParaRPr lang="fr-FR" sz="1200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sz="12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Stimulation neuronale aléatoire et séquentielle</a:t>
            </a:r>
          </a:p>
        </p:txBody>
      </p:sp>
      <p:sp>
        <p:nvSpPr>
          <p:cNvPr id="36868" name="Line 8"/>
          <p:cNvSpPr>
            <a:spLocks noChangeShapeType="1"/>
          </p:cNvSpPr>
          <p:nvPr/>
        </p:nvSpPr>
        <p:spPr bwMode="auto">
          <a:xfrm flipV="1">
            <a:off x="3059113" y="2852738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>
            <a:off x="3059113" y="4437063"/>
            <a:ext cx="3744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0" name="Freeform 21"/>
          <p:cNvSpPr>
            <a:spLocks/>
          </p:cNvSpPr>
          <p:nvPr/>
        </p:nvSpPr>
        <p:spPr bwMode="auto">
          <a:xfrm>
            <a:off x="3276600" y="3357563"/>
            <a:ext cx="2881313" cy="1055687"/>
          </a:xfrm>
          <a:custGeom>
            <a:avLst/>
            <a:gdLst>
              <a:gd name="T0" fmla="*/ 0 w 1815"/>
              <a:gd name="T1" fmla="*/ 2147483647 h 665"/>
              <a:gd name="T2" fmla="*/ 2147483647 w 1815"/>
              <a:gd name="T3" fmla="*/ 2147483647 h 665"/>
              <a:gd name="T4" fmla="*/ 2147483647 w 1815"/>
              <a:gd name="T5" fmla="*/ 2147483647 h 665"/>
              <a:gd name="T6" fmla="*/ 2147483647 w 1815"/>
              <a:gd name="T7" fmla="*/ 2147483647 h 665"/>
              <a:gd name="T8" fmla="*/ 2147483647 w 1815"/>
              <a:gd name="T9" fmla="*/ 2147483647 h 665"/>
              <a:gd name="T10" fmla="*/ 2147483647 w 1815"/>
              <a:gd name="T11" fmla="*/ 2147483647 h 6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5"/>
              <a:gd name="T19" fmla="*/ 0 h 665"/>
              <a:gd name="T20" fmla="*/ 1815 w 1815"/>
              <a:gd name="T21" fmla="*/ 665 h 6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5" h="665">
                <a:moveTo>
                  <a:pt x="0" y="574"/>
                </a:moveTo>
                <a:cubicBezTo>
                  <a:pt x="117" y="612"/>
                  <a:pt x="235" y="650"/>
                  <a:pt x="318" y="574"/>
                </a:cubicBezTo>
                <a:cubicBezTo>
                  <a:pt x="401" y="498"/>
                  <a:pt x="348" y="204"/>
                  <a:pt x="499" y="121"/>
                </a:cubicBezTo>
                <a:cubicBezTo>
                  <a:pt x="650" y="38"/>
                  <a:pt x="1074" y="0"/>
                  <a:pt x="1225" y="75"/>
                </a:cubicBezTo>
                <a:cubicBezTo>
                  <a:pt x="1376" y="150"/>
                  <a:pt x="1309" y="483"/>
                  <a:pt x="1407" y="574"/>
                </a:cubicBezTo>
                <a:cubicBezTo>
                  <a:pt x="1505" y="665"/>
                  <a:pt x="1747" y="612"/>
                  <a:pt x="1815" y="620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6871" name="Text Box 22"/>
          <p:cNvSpPr txBox="1">
            <a:spLocks noChangeArrowheads="1"/>
          </p:cNvSpPr>
          <p:nvPr/>
        </p:nvSpPr>
        <p:spPr bwMode="auto">
          <a:xfrm>
            <a:off x="2268538" y="299720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FF0000"/>
                </a:solidFill>
              </a:rPr>
              <a:t>[ADH]</a:t>
            </a:r>
          </a:p>
        </p:txBody>
      </p:sp>
      <p:sp>
        <p:nvSpPr>
          <p:cNvPr id="36872" name="Text Box 23"/>
          <p:cNvSpPr txBox="1">
            <a:spLocks noChangeArrowheads="1"/>
          </p:cNvSpPr>
          <p:nvPr/>
        </p:nvSpPr>
        <p:spPr bwMode="auto">
          <a:xfrm>
            <a:off x="6372225" y="4365625"/>
            <a:ext cx="28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400">
                <a:solidFill>
                  <a:srgbClr val="FF0000"/>
                </a:solidFill>
                <a:cs typeface="Times New Roman" pitchFamily="18" charset="0"/>
              </a:rPr>
              <a:t>t</a:t>
            </a:r>
          </a:p>
        </p:txBody>
      </p:sp>
      <p:sp>
        <p:nvSpPr>
          <p:cNvPr id="36873" name="Line 25"/>
          <p:cNvSpPr>
            <a:spLocks noChangeShapeType="1"/>
          </p:cNvSpPr>
          <p:nvPr/>
        </p:nvSpPr>
        <p:spPr bwMode="auto">
          <a:xfrm>
            <a:off x="3779838" y="3068638"/>
            <a:ext cx="0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4" name="Line 26"/>
          <p:cNvSpPr>
            <a:spLocks noChangeShapeType="1"/>
          </p:cNvSpPr>
          <p:nvPr/>
        </p:nvSpPr>
        <p:spPr bwMode="auto">
          <a:xfrm>
            <a:off x="5364163" y="3068638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5" name="Text Box 27"/>
          <p:cNvSpPr txBox="1">
            <a:spLocks noChangeArrowheads="1"/>
          </p:cNvSpPr>
          <p:nvPr/>
        </p:nvSpPr>
        <p:spPr bwMode="auto">
          <a:xfrm>
            <a:off x="3419475" y="26368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début</a:t>
            </a:r>
          </a:p>
        </p:txBody>
      </p:sp>
      <p:sp>
        <p:nvSpPr>
          <p:cNvPr id="36876" name="Text Box 28"/>
          <p:cNvSpPr txBox="1">
            <a:spLocks noChangeArrowheads="1"/>
          </p:cNvSpPr>
          <p:nvPr/>
        </p:nvSpPr>
        <p:spPr bwMode="auto">
          <a:xfrm>
            <a:off x="5003800" y="2655888"/>
            <a:ext cx="71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fin</a:t>
            </a:r>
          </a:p>
        </p:txBody>
      </p:sp>
      <p:sp>
        <p:nvSpPr>
          <p:cNvPr id="36877" name="Text Box 29"/>
          <p:cNvSpPr txBox="1">
            <a:spLocks noChangeArrowheads="1"/>
          </p:cNvSpPr>
          <p:nvPr/>
        </p:nvSpPr>
        <p:spPr bwMode="auto">
          <a:xfrm>
            <a:off x="2255335" y="2260600"/>
            <a:ext cx="14398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</a:rPr>
              <a:t>Stimulation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778353" y="2474212"/>
            <a:ext cx="16593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188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</a:rPr>
              <a:t>stimulation asynchrone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539552" y="3140968"/>
            <a:ext cx="576064" cy="64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115616" y="3465004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enthèse ouvrante 6"/>
          <p:cNvSpPr/>
          <p:nvPr/>
        </p:nvSpPr>
        <p:spPr>
          <a:xfrm>
            <a:off x="2555776" y="2276872"/>
            <a:ext cx="216024" cy="24482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663788" y="2420888"/>
            <a:ext cx="54006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71" y="4255700"/>
            <a:ext cx="566977" cy="4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04" y="3611240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9" y="3007804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>
            <a:stCxn id="8" idx="6"/>
          </p:cNvCxnSpPr>
          <p:nvPr/>
        </p:nvCxnSpPr>
        <p:spPr>
          <a:xfrm>
            <a:off x="3203848" y="263691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hèse ouvrante 10"/>
          <p:cNvSpPr/>
          <p:nvPr/>
        </p:nvSpPr>
        <p:spPr>
          <a:xfrm>
            <a:off x="4860032" y="2420888"/>
            <a:ext cx="45719" cy="432048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36404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4280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51" y="4515346"/>
            <a:ext cx="16589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1" y="3014154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88" y="3674740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0" y="4299446"/>
            <a:ext cx="55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3" y="3212591"/>
            <a:ext cx="871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2276872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89448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04" y="3445445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10" y="4079367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29420"/>
            <a:ext cx="1762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168" y="4374629"/>
            <a:ext cx="2915816" cy="701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Sécrétion d’hormone tonique persistante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71" y="3077830"/>
            <a:ext cx="2232209" cy="98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4" y="3558852"/>
            <a:ext cx="33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4" y="2339664"/>
            <a:ext cx="33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3" y="2931603"/>
            <a:ext cx="33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4" y="4234358"/>
            <a:ext cx="33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49995" y="5301206"/>
            <a:ext cx="2894013" cy="1094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Séquentielle/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aléatoire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stimulation dure un moment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4119240"/>
            <a:ext cx="144016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425971" y="3291966"/>
            <a:ext cx="0" cy="605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9A0EB-8052-46FB-B2A5-AE3017F300D9}"/>
              </a:ext>
            </a:extLst>
          </p:cNvPr>
          <p:cNvSpPr/>
          <p:nvPr/>
        </p:nvSpPr>
        <p:spPr>
          <a:xfrm>
            <a:off x="235249" y="1642144"/>
            <a:ext cx="8229596" cy="52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SNC                            Hypothalamus                           Posthypophyse</a:t>
            </a:r>
          </a:p>
        </p:txBody>
      </p:sp>
    </p:spTree>
    <p:extLst>
      <p:ext uri="{BB962C8B-B14F-4D97-AF65-F5344CB8AC3E}">
        <p14:creationId xmlns:p14="http://schemas.microsoft.com/office/powerpoint/2010/main" val="32107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fr-FR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[</a:t>
            </a: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ADH</a:t>
            </a:r>
            <a:r>
              <a:rPr lang="fr-FR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]</a:t>
            </a: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plasmatique:</a:t>
            </a:r>
            <a:r>
              <a:rPr lang="fr-FR" dirty="0">
                <a:ea typeface="Calibri"/>
                <a:cs typeface="Times New Roman"/>
              </a:rPr>
              <a:t>+++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faible 1 – 5 </a:t>
            </a:r>
            <a:r>
              <a:rPr lang="fr-FR" dirty="0" err="1">
                <a:solidFill>
                  <a:srgbClr val="000000"/>
                </a:solidFill>
                <a:ea typeface="Calibri"/>
                <a:cs typeface="Times New Roman"/>
              </a:rPr>
              <a:t>pg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/ml</a:t>
            </a: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Dans la circulation sanguine:</a:t>
            </a:r>
            <a:endParaRPr lang="fr-FR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Calibri"/>
              <a:buChar char="‐"/>
            </a:pP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ADH libre</a:t>
            </a:r>
            <a:endParaRPr lang="fr-FR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Calibri"/>
              <a:buChar char="‐"/>
            </a:pP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ADH lié aux plaquettes sanguines</a:t>
            </a: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Demi-vie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 : 5 à 10 min</a:t>
            </a: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Le catabolisme :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foie, rein (urines),Pm</a:t>
            </a: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Récepteurs de l’ADH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dirty="0">
                <a:ea typeface="Calibri"/>
                <a:cs typeface="Times New Roman"/>
              </a:rPr>
              <a:t>: Rcp mb  RCPG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ADH  ou  AVP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1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Les récepteurs de l’ADH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3708276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RV1 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RCPG →+PLC</a:t>
            </a:r>
            <a:r>
              <a:rPr lang="el-GR" dirty="0">
                <a:solidFill>
                  <a:prstClr val="black"/>
                </a:solidFill>
              </a:rPr>
              <a:t>β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→</a:t>
            </a:r>
            <a:r>
              <a:rPr lang="fr-FR" dirty="0">
                <a:solidFill>
                  <a:prstClr val="black"/>
                </a:solidFill>
                <a:cs typeface="Arial"/>
              </a:rPr>
              <a:t>PIP2=</a:t>
            </a:r>
            <a:r>
              <a:rPr lang="fr-FR" dirty="0">
                <a:solidFill>
                  <a:prstClr val="black"/>
                </a:solidFill>
              </a:rPr>
              <a:t>IP3+DAG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→</a:t>
            </a:r>
            <a:r>
              <a:rPr lang="fr-FR" dirty="0">
                <a:solidFill>
                  <a:prstClr val="black"/>
                </a:solidFill>
              </a:rPr>
              <a:t> Ca</a:t>
            </a:r>
            <a:r>
              <a:rPr lang="fr-FR" sz="1400" dirty="0">
                <a:solidFill>
                  <a:prstClr val="black"/>
                </a:solidFill>
              </a:rPr>
              <a:t>++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ML des Vx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 Contraction muscles lisses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Foie 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+ glycogénolyse (</a:t>
            </a:r>
            <a:r>
              <a:rPr lang="fr-FR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fr-FR" dirty="0" err="1">
                <a:solidFill>
                  <a:prstClr val="black"/>
                </a:solidFill>
              </a:rPr>
              <a:t>gly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Plaquettes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+l’adhésion plaquettaire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SNC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PA ,</a:t>
            </a:r>
            <a:r>
              <a:rPr lang="fr-FR" dirty="0" err="1">
                <a:solidFill>
                  <a:prstClr val="black"/>
                </a:solidFill>
              </a:rPr>
              <a:t>Fq</a:t>
            </a:r>
            <a:r>
              <a:rPr lang="fr-FR" dirty="0">
                <a:solidFill>
                  <a:prstClr val="black"/>
                </a:solidFill>
              </a:rPr>
              <a:t> cardiaque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Comportement social: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++amoureux ,attachement partenaire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/progéniture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8028" y="4293096"/>
            <a:ext cx="4752528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RV3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RCPG +PLC</a:t>
            </a:r>
            <a:r>
              <a:rPr lang="el-GR" dirty="0">
                <a:solidFill>
                  <a:prstClr val="black"/>
                </a:solidFill>
              </a:rPr>
              <a:t>β→</a:t>
            </a:r>
            <a:r>
              <a:rPr lang="fr-FR" dirty="0">
                <a:solidFill>
                  <a:prstClr val="black"/>
                </a:solidFill>
                <a:cs typeface="Arial"/>
              </a:rPr>
              <a:t>PIP2=</a:t>
            </a:r>
            <a:r>
              <a:rPr lang="fr-FR" dirty="0">
                <a:solidFill>
                  <a:prstClr val="black"/>
                </a:solidFill>
              </a:rPr>
              <a:t>IP3+DAG→ Ca++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+ ACTH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Ȼ antéhypophysaires corticotropes 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8028" y="2204864"/>
            <a:ext cx="475252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      RV2 </a:t>
            </a:r>
          </a:p>
          <a:p>
            <a:pPr algn="ctr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RCPG (Gq)</a:t>
            </a:r>
            <a:r>
              <a:rPr lang="fr-FR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→</a:t>
            </a: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 +AC→ </a:t>
            </a:r>
            <a:r>
              <a:rPr lang="fr-FR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↑</a:t>
            </a:r>
            <a:r>
              <a:rPr lang="fr-FR" dirty="0" err="1">
                <a:solidFill>
                  <a:prstClr val="black"/>
                </a:solidFill>
                <a:ea typeface="Calibri"/>
                <a:cs typeface="Times New Roman"/>
              </a:rPr>
              <a:t>AMPc</a:t>
            </a:r>
            <a:r>
              <a:rPr lang="fr-FR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→</a:t>
            </a: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 +PKA</a:t>
            </a:r>
          </a:p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Rein</a:t>
            </a:r>
          </a:p>
          <a:p>
            <a:pPr algn="ctr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membrane </a:t>
            </a:r>
            <a:r>
              <a:rPr lang="fr-FR" dirty="0" err="1">
                <a:solidFill>
                  <a:prstClr val="black"/>
                </a:solidFill>
                <a:ea typeface="Calibri"/>
                <a:cs typeface="Times New Roman"/>
              </a:rPr>
              <a:t>baso</a:t>
            </a: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‐latérale des Ȼ épithéliales</a:t>
            </a:r>
          </a:p>
          <a:p>
            <a:pPr algn="ctr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TCD +TC (néphron)</a:t>
            </a:r>
          </a:p>
          <a:p>
            <a:pPr marL="914400">
              <a:lnSpc>
                <a:spcPct val="115000"/>
              </a:lnSpc>
              <a:spcAft>
                <a:spcPts val="1000"/>
              </a:spcAft>
            </a:pPr>
            <a:endParaRPr lang="fr-FR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4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6621463" y="1808163"/>
            <a:ext cx="292100" cy="706437"/>
            <a:chOff x="1429" y="662"/>
            <a:chExt cx="184" cy="445"/>
          </a:xfrm>
        </p:grpSpPr>
        <p:sp>
          <p:nvSpPr>
            <p:cNvPr id="13540" name="Oval 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41" name="Freeform 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42" name="Freeform 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flipV="1">
            <a:off x="6877050" y="1808163"/>
            <a:ext cx="292100" cy="706437"/>
            <a:chOff x="1429" y="662"/>
            <a:chExt cx="184" cy="445"/>
          </a:xfrm>
        </p:grpSpPr>
        <p:sp>
          <p:nvSpPr>
            <p:cNvPr id="13537" name="Oval 7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8" name="Freeform 8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9" name="Freeform 9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flipV="1">
            <a:off x="1828800" y="1782763"/>
            <a:ext cx="292100" cy="706437"/>
            <a:chOff x="1429" y="662"/>
            <a:chExt cx="184" cy="445"/>
          </a:xfrm>
        </p:grpSpPr>
        <p:sp>
          <p:nvSpPr>
            <p:cNvPr id="13534" name="Oval 11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5" name="Freeform 12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6" name="Freeform 13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05263" y="1052513"/>
            <a:ext cx="292100" cy="706437"/>
            <a:chOff x="1429" y="662"/>
            <a:chExt cx="184" cy="445"/>
          </a:xfrm>
        </p:grpSpPr>
        <p:sp>
          <p:nvSpPr>
            <p:cNvPr id="13531" name="Oval 1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2" name="Freeform 1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3" name="Freeform 1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867275" y="1050925"/>
            <a:ext cx="292100" cy="706438"/>
            <a:chOff x="1429" y="662"/>
            <a:chExt cx="184" cy="445"/>
          </a:xfrm>
        </p:grpSpPr>
        <p:sp>
          <p:nvSpPr>
            <p:cNvPr id="13528" name="Oval 1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9" name="Freeform 2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30" name="Freeform 2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318000" y="1052513"/>
            <a:ext cx="292100" cy="706437"/>
            <a:chOff x="1429" y="662"/>
            <a:chExt cx="184" cy="445"/>
          </a:xfrm>
        </p:grpSpPr>
        <p:sp>
          <p:nvSpPr>
            <p:cNvPr id="13525" name="Oval 2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6" name="Freeform 2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7" name="Freeform 2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573588" y="1052513"/>
            <a:ext cx="292100" cy="706437"/>
            <a:chOff x="1429" y="662"/>
            <a:chExt cx="184" cy="445"/>
          </a:xfrm>
        </p:grpSpPr>
        <p:sp>
          <p:nvSpPr>
            <p:cNvPr id="13522" name="Oval 27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3" name="Freeform 28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4" name="Freeform 29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382963" y="1050925"/>
            <a:ext cx="292100" cy="706438"/>
            <a:chOff x="1429" y="662"/>
            <a:chExt cx="184" cy="445"/>
          </a:xfrm>
        </p:grpSpPr>
        <p:sp>
          <p:nvSpPr>
            <p:cNvPr id="13519" name="Oval 31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0" name="Freeform 32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21" name="Freeform 33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657600" y="1050925"/>
            <a:ext cx="292100" cy="706438"/>
            <a:chOff x="1429" y="662"/>
            <a:chExt cx="184" cy="445"/>
          </a:xfrm>
        </p:grpSpPr>
        <p:sp>
          <p:nvSpPr>
            <p:cNvPr id="13516" name="Oval 3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17" name="Freeform 3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18" name="Freeform 3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268538" y="1052513"/>
            <a:ext cx="292100" cy="706437"/>
            <a:chOff x="1429" y="662"/>
            <a:chExt cx="184" cy="445"/>
          </a:xfrm>
        </p:grpSpPr>
        <p:sp>
          <p:nvSpPr>
            <p:cNvPr id="13513" name="Oval 3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14" name="Freeform 4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15" name="Freeform 4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2560638" y="1052513"/>
            <a:ext cx="292100" cy="706437"/>
            <a:chOff x="1429" y="662"/>
            <a:chExt cx="184" cy="445"/>
          </a:xfrm>
        </p:grpSpPr>
        <p:sp>
          <p:nvSpPr>
            <p:cNvPr id="13510" name="Oval 4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11" name="Freeform 4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12" name="Freeform 4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2835275" y="1052513"/>
            <a:ext cx="292100" cy="706437"/>
            <a:chOff x="1429" y="662"/>
            <a:chExt cx="184" cy="445"/>
          </a:xfrm>
        </p:grpSpPr>
        <p:sp>
          <p:nvSpPr>
            <p:cNvPr id="13507" name="Oval 47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8" name="Freeform 48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9" name="Freeform 49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3090863" y="1052513"/>
            <a:ext cx="292100" cy="706437"/>
            <a:chOff x="1429" y="662"/>
            <a:chExt cx="184" cy="445"/>
          </a:xfrm>
        </p:grpSpPr>
        <p:sp>
          <p:nvSpPr>
            <p:cNvPr id="13504" name="Oval 51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5" name="Freeform 52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6" name="Freeform 53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1646238" y="1050925"/>
            <a:ext cx="292100" cy="706438"/>
            <a:chOff x="1429" y="662"/>
            <a:chExt cx="184" cy="445"/>
          </a:xfrm>
        </p:grpSpPr>
        <p:sp>
          <p:nvSpPr>
            <p:cNvPr id="13501" name="Oval 5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2" name="Freeform 5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3" name="Freeform 5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1920875" y="1050925"/>
            <a:ext cx="292100" cy="706438"/>
            <a:chOff x="1429" y="662"/>
            <a:chExt cx="184" cy="445"/>
          </a:xfrm>
        </p:grpSpPr>
        <p:sp>
          <p:nvSpPr>
            <p:cNvPr id="13498" name="Oval 5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9" name="Freeform 6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00" name="Freeform 6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 flipV="1">
            <a:off x="3913188" y="1784350"/>
            <a:ext cx="292100" cy="706438"/>
            <a:chOff x="1429" y="662"/>
            <a:chExt cx="184" cy="445"/>
          </a:xfrm>
        </p:grpSpPr>
        <p:sp>
          <p:nvSpPr>
            <p:cNvPr id="13495" name="Oval 6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6" name="Freeform 6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7" name="Freeform 6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 flipV="1">
            <a:off x="4775200" y="1782763"/>
            <a:ext cx="292100" cy="706437"/>
            <a:chOff x="1429" y="662"/>
            <a:chExt cx="184" cy="445"/>
          </a:xfrm>
        </p:grpSpPr>
        <p:sp>
          <p:nvSpPr>
            <p:cNvPr id="13492" name="Oval 67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3" name="Freeform 68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4" name="Freeform 69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70"/>
          <p:cNvGrpSpPr>
            <a:grpSpLocks/>
          </p:cNvGrpSpPr>
          <p:nvPr/>
        </p:nvGrpSpPr>
        <p:grpSpPr bwMode="auto">
          <a:xfrm flipV="1">
            <a:off x="4225925" y="1784350"/>
            <a:ext cx="292100" cy="706438"/>
            <a:chOff x="1429" y="662"/>
            <a:chExt cx="184" cy="445"/>
          </a:xfrm>
        </p:grpSpPr>
        <p:sp>
          <p:nvSpPr>
            <p:cNvPr id="13489" name="Oval 71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0" name="Freeform 72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91" name="Freeform 73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 flipV="1">
            <a:off x="4481513" y="1784350"/>
            <a:ext cx="292100" cy="706438"/>
            <a:chOff x="1429" y="662"/>
            <a:chExt cx="184" cy="445"/>
          </a:xfrm>
        </p:grpSpPr>
        <p:sp>
          <p:nvSpPr>
            <p:cNvPr id="13486" name="Oval 7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87" name="Freeform 7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88" name="Freeform 7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78"/>
          <p:cNvGrpSpPr>
            <a:grpSpLocks/>
          </p:cNvGrpSpPr>
          <p:nvPr/>
        </p:nvGrpSpPr>
        <p:grpSpPr bwMode="auto">
          <a:xfrm flipV="1">
            <a:off x="3290888" y="1782763"/>
            <a:ext cx="292100" cy="706437"/>
            <a:chOff x="1429" y="662"/>
            <a:chExt cx="184" cy="445"/>
          </a:xfrm>
        </p:grpSpPr>
        <p:sp>
          <p:nvSpPr>
            <p:cNvPr id="13483" name="Oval 7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84" name="Freeform 8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85" name="Freeform 8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82"/>
          <p:cNvGrpSpPr>
            <a:grpSpLocks/>
          </p:cNvGrpSpPr>
          <p:nvPr/>
        </p:nvGrpSpPr>
        <p:grpSpPr bwMode="auto">
          <a:xfrm flipV="1">
            <a:off x="3565525" y="1782763"/>
            <a:ext cx="292100" cy="706437"/>
            <a:chOff x="1429" y="662"/>
            <a:chExt cx="184" cy="445"/>
          </a:xfrm>
        </p:grpSpPr>
        <p:sp>
          <p:nvSpPr>
            <p:cNvPr id="13480" name="Oval 8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81" name="Freeform 8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82" name="Freeform 8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86"/>
          <p:cNvGrpSpPr>
            <a:grpSpLocks/>
          </p:cNvGrpSpPr>
          <p:nvPr/>
        </p:nvGrpSpPr>
        <p:grpSpPr bwMode="auto">
          <a:xfrm flipV="1">
            <a:off x="2176463" y="1784350"/>
            <a:ext cx="292100" cy="706438"/>
            <a:chOff x="1429" y="662"/>
            <a:chExt cx="184" cy="445"/>
          </a:xfrm>
        </p:grpSpPr>
        <p:sp>
          <p:nvSpPr>
            <p:cNvPr id="13477" name="Oval 87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8" name="Freeform 88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9" name="Freeform 89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90"/>
          <p:cNvGrpSpPr>
            <a:grpSpLocks/>
          </p:cNvGrpSpPr>
          <p:nvPr/>
        </p:nvGrpSpPr>
        <p:grpSpPr bwMode="auto">
          <a:xfrm flipV="1">
            <a:off x="2468563" y="1784350"/>
            <a:ext cx="292100" cy="706438"/>
            <a:chOff x="1429" y="662"/>
            <a:chExt cx="184" cy="445"/>
          </a:xfrm>
        </p:grpSpPr>
        <p:sp>
          <p:nvSpPr>
            <p:cNvPr id="13474" name="Oval 91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5" name="Freeform 92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6" name="Freeform 93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94"/>
          <p:cNvGrpSpPr>
            <a:grpSpLocks/>
          </p:cNvGrpSpPr>
          <p:nvPr/>
        </p:nvGrpSpPr>
        <p:grpSpPr bwMode="auto">
          <a:xfrm flipV="1">
            <a:off x="2743200" y="1784350"/>
            <a:ext cx="292100" cy="706438"/>
            <a:chOff x="1429" y="662"/>
            <a:chExt cx="184" cy="445"/>
          </a:xfrm>
        </p:grpSpPr>
        <p:sp>
          <p:nvSpPr>
            <p:cNvPr id="13471" name="Oval 9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2" name="Freeform 9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3" name="Freeform 9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 flipV="1">
            <a:off x="2998788" y="1784350"/>
            <a:ext cx="292100" cy="706438"/>
            <a:chOff x="1429" y="662"/>
            <a:chExt cx="184" cy="445"/>
          </a:xfrm>
        </p:grpSpPr>
        <p:sp>
          <p:nvSpPr>
            <p:cNvPr id="13468" name="Oval 9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69" name="Freeform 10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70" name="Freeform 10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102"/>
          <p:cNvGrpSpPr>
            <a:grpSpLocks/>
          </p:cNvGrpSpPr>
          <p:nvPr/>
        </p:nvGrpSpPr>
        <p:grpSpPr bwMode="auto">
          <a:xfrm flipV="1">
            <a:off x="1554163" y="1782763"/>
            <a:ext cx="292100" cy="706437"/>
            <a:chOff x="1429" y="662"/>
            <a:chExt cx="184" cy="445"/>
          </a:xfrm>
        </p:grpSpPr>
        <p:sp>
          <p:nvSpPr>
            <p:cNvPr id="13465" name="Oval 10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66" name="Freeform 10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67" name="Freeform 10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106"/>
          <p:cNvGrpSpPr>
            <a:grpSpLocks/>
          </p:cNvGrpSpPr>
          <p:nvPr/>
        </p:nvGrpSpPr>
        <p:grpSpPr bwMode="auto">
          <a:xfrm>
            <a:off x="1698625" y="2239963"/>
            <a:ext cx="495300" cy="641350"/>
            <a:chOff x="1070" y="1411"/>
            <a:chExt cx="312" cy="404"/>
          </a:xfrm>
        </p:grpSpPr>
        <p:sp>
          <p:nvSpPr>
            <p:cNvPr id="13463" name="AutoShape 107"/>
            <p:cNvSpPr>
              <a:spLocks noChangeArrowheads="1"/>
            </p:cNvSpPr>
            <p:nvPr/>
          </p:nvSpPr>
          <p:spPr bwMode="auto">
            <a:xfrm>
              <a:off x="1094" y="1469"/>
              <a:ext cx="288" cy="3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64" name="AutoShape 108"/>
            <p:cNvSpPr>
              <a:spLocks noChangeArrowheads="1"/>
            </p:cNvSpPr>
            <p:nvPr/>
          </p:nvSpPr>
          <p:spPr bwMode="auto">
            <a:xfrm>
              <a:off x="1070" y="1411"/>
              <a:ext cx="173" cy="2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2881" name="AutoShape 113"/>
          <p:cNvSpPr>
            <a:spLocks noChangeArrowheads="1"/>
          </p:cNvSpPr>
          <p:nvPr/>
        </p:nvSpPr>
        <p:spPr bwMode="auto">
          <a:xfrm>
            <a:off x="1096963" y="1052513"/>
            <a:ext cx="457200" cy="1554162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30" name="Group 114"/>
          <p:cNvGrpSpPr>
            <a:grpSpLocks/>
          </p:cNvGrpSpPr>
          <p:nvPr/>
        </p:nvGrpSpPr>
        <p:grpSpPr bwMode="auto">
          <a:xfrm>
            <a:off x="5213350" y="1076325"/>
            <a:ext cx="292100" cy="706438"/>
            <a:chOff x="1429" y="662"/>
            <a:chExt cx="184" cy="445"/>
          </a:xfrm>
        </p:grpSpPr>
        <p:sp>
          <p:nvSpPr>
            <p:cNvPr id="13458" name="Oval 11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9" name="Freeform 11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60" name="Freeform 11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118"/>
          <p:cNvGrpSpPr>
            <a:grpSpLocks/>
          </p:cNvGrpSpPr>
          <p:nvPr/>
        </p:nvGrpSpPr>
        <p:grpSpPr bwMode="auto">
          <a:xfrm>
            <a:off x="6075363" y="1074738"/>
            <a:ext cx="292100" cy="706437"/>
            <a:chOff x="1429" y="662"/>
            <a:chExt cx="184" cy="445"/>
          </a:xfrm>
        </p:grpSpPr>
        <p:sp>
          <p:nvSpPr>
            <p:cNvPr id="13455" name="Oval 11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6" name="Freeform 12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7" name="Freeform 12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2" name="Group 122"/>
          <p:cNvGrpSpPr>
            <a:grpSpLocks/>
          </p:cNvGrpSpPr>
          <p:nvPr/>
        </p:nvGrpSpPr>
        <p:grpSpPr bwMode="auto">
          <a:xfrm>
            <a:off x="5526088" y="1076325"/>
            <a:ext cx="292100" cy="706438"/>
            <a:chOff x="1429" y="662"/>
            <a:chExt cx="184" cy="445"/>
          </a:xfrm>
        </p:grpSpPr>
        <p:sp>
          <p:nvSpPr>
            <p:cNvPr id="13452" name="Oval 12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3" name="Freeform 12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4" name="Freeform 12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3" name="Group 126"/>
          <p:cNvGrpSpPr>
            <a:grpSpLocks/>
          </p:cNvGrpSpPr>
          <p:nvPr/>
        </p:nvGrpSpPr>
        <p:grpSpPr bwMode="auto">
          <a:xfrm>
            <a:off x="5781675" y="1076325"/>
            <a:ext cx="292100" cy="706438"/>
            <a:chOff x="1429" y="662"/>
            <a:chExt cx="184" cy="445"/>
          </a:xfrm>
        </p:grpSpPr>
        <p:sp>
          <p:nvSpPr>
            <p:cNvPr id="13449" name="Oval 127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0" name="Freeform 128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51" name="Freeform 129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4" name="Group 130"/>
          <p:cNvGrpSpPr>
            <a:grpSpLocks/>
          </p:cNvGrpSpPr>
          <p:nvPr/>
        </p:nvGrpSpPr>
        <p:grpSpPr bwMode="auto">
          <a:xfrm flipV="1">
            <a:off x="5121275" y="1808163"/>
            <a:ext cx="292100" cy="706437"/>
            <a:chOff x="1429" y="662"/>
            <a:chExt cx="184" cy="445"/>
          </a:xfrm>
        </p:grpSpPr>
        <p:sp>
          <p:nvSpPr>
            <p:cNvPr id="13446" name="Oval 131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47" name="Freeform 132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48" name="Freeform 133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5" name="Group 134"/>
          <p:cNvGrpSpPr>
            <a:grpSpLocks/>
          </p:cNvGrpSpPr>
          <p:nvPr/>
        </p:nvGrpSpPr>
        <p:grpSpPr bwMode="auto">
          <a:xfrm flipV="1">
            <a:off x="5983288" y="1806575"/>
            <a:ext cx="292100" cy="706438"/>
            <a:chOff x="1429" y="662"/>
            <a:chExt cx="184" cy="445"/>
          </a:xfrm>
        </p:grpSpPr>
        <p:sp>
          <p:nvSpPr>
            <p:cNvPr id="13443" name="Oval 135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44" name="Freeform 136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45" name="Freeform 137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6" name="Group 138"/>
          <p:cNvGrpSpPr>
            <a:grpSpLocks/>
          </p:cNvGrpSpPr>
          <p:nvPr/>
        </p:nvGrpSpPr>
        <p:grpSpPr bwMode="auto">
          <a:xfrm flipV="1">
            <a:off x="5434013" y="1808163"/>
            <a:ext cx="292100" cy="706437"/>
            <a:chOff x="1429" y="662"/>
            <a:chExt cx="184" cy="445"/>
          </a:xfrm>
        </p:grpSpPr>
        <p:sp>
          <p:nvSpPr>
            <p:cNvPr id="13440" name="Oval 139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41" name="Freeform 140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42" name="Freeform 141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7" name="Group 142"/>
          <p:cNvGrpSpPr>
            <a:grpSpLocks/>
          </p:cNvGrpSpPr>
          <p:nvPr/>
        </p:nvGrpSpPr>
        <p:grpSpPr bwMode="auto">
          <a:xfrm flipV="1">
            <a:off x="5689600" y="1808163"/>
            <a:ext cx="292100" cy="706437"/>
            <a:chOff x="1429" y="662"/>
            <a:chExt cx="184" cy="445"/>
          </a:xfrm>
        </p:grpSpPr>
        <p:sp>
          <p:nvSpPr>
            <p:cNvPr id="13437" name="Oval 143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8" name="Freeform 144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9" name="Freeform 145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2914" name="AutoShape 146"/>
          <p:cNvSpPr>
            <a:spLocks noChangeArrowheads="1"/>
          </p:cNvSpPr>
          <p:nvPr/>
        </p:nvSpPr>
        <p:spPr bwMode="auto">
          <a:xfrm>
            <a:off x="1279525" y="2332038"/>
            <a:ext cx="457200" cy="639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13318" name="Group 147"/>
          <p:cNvGrpSpPr>
            <a:grpSpLocks/>
          </p:cNvGrpSpPr>
          <p:nvPr/>
        </p:nvGrpSpPr>
        <p:grpSpPr bwMode="auto">
          <a:xfrm>
            <a:off x="6400800" y="1076325"/>
            <a:ext cx="292100" cy="706438"/>
            <a:chOff x="1429" y="662"/>
            <a:chExt cx="184" cy="445"/>
          </a:xfrm>
        </p:grpSpPr>
        <p:sp>
          <p:nvSpPr>
            <p:cNvPr id="13434" name="Oval 148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5" name="Freeform 149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6" name="Freeform 150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19" name="Group 151"/>
          <p:cNvGrpSpPr>
            <a:grpSpLocks/>
          </p:cNvGrpSpPr>
          <p:nvPr/>
        </p:nvGrpSpPr>
        <p:grpSpPr bwMode="auto">
          <a:xfrm>
            <a:off x="7262813" y="1074738"/>
            <a:ext cx="292100" cy="706437"/>
            <a:chOff x="1429" y="662"/>
            <a:chExt cx="184" cy="445"/>
          </a:xfrm>
        </p:grpSpPr>
        <p:sp>
          <p:nvSpPr>
            <p:cNvPr id="13431" name="Oval 152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2" name="Freeform 153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3" name="Freeform 154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0" name="Group 155"/>
          <p:cNvGrpSpPr>
            <a:grpSpLocks/>
          </p:cNvGrpSpPr>
          <p:nvPr/>
        </p:nvGrpSpPr>
        <p:grpSpPr bwMode="auto">
          <a:xfrm>
            <a:off x="6713538" y="1076325"/>
            <a:ext cx="292100" cy="706438"/>
            <a:chOff x="1429" y="662"/>
            <a:chExt cx="184" cy="445"/>
          </a:xfrm>
        </p:grpSpPr>
        <p:sp>
          <p:nvSpPr>
            <p:cNvPr id="13428" name="Oval 156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9" name="Freeform 157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30" name="Freeform 158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1" name="Group 159"/>
          <p:cNvGrpSpPr>
            <a:grpSpLocks/>
          </p:cNvGrpSpPr>
          <p:nvPr/>
        </p:nvGrpSpPr>
        <p:grpSpPr bwMode="auto">
          <a:xfrm>
            <a:off x="6969125" y="1076325"/>
            <a:ext cx="292100" cy="706438"/>
            <a:chOff x="1429" y="662"/>
            <a:chExt cx="184" cy="445"/>
          </a:xfrm>
        </p:grpSpPr>
        <p:sp>
          <p:nvSpPr>
            <p:cNvPr id="13425" name="Oval 160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6" name="Freeform 161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7" name="Freeform 162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2" name="Group 163"/>
          <p:cNvGrpSpPr>
            <a:grpSpLocks/>
          </p:cNvGrpSpPr>
          <p:nvPr/>
        </p:nvGrpSpPr>
        <p:grpSpPr bwMode="auto">
          <a:xfrm flipV="1">
            <a:off x="6308725" y="1808163"/>
            <a:ext cx="292100" cy="706437"/>
            <a:chOff x="1429" y="662"/>
            <a:chExt cx="184" cy="445"/>
          </a:xfrm>
        </p:grpSpPr>
        <p:sp>
          <p:nvSpPr>
            <p:cNvPr id="13422" name="Oval 164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3" name="Freeform 165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4" name="Freeform 166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3" name="Group 167"/>
          <p:cNvGrpSpPr>
            <a:grpSpLocks/>
          </p:cNvGrpSpPr>
          <p:nvPr/>
        </p:nvGrpSpPr>
        <p:grpSpPr bwMode="auto">
          <a:xfrm flipV="1">
            <a:off x="7170738" y="1806575"/>
            <a:ext cx="292100" cy="706438"/>
            <a:chOff x="1429" y="662"/>
            <a:chExt cx="184" cy="445"/>
          </a:xfrm>
        </p:grpSpPr>
        <p:sp>
          <p:nvSpPr>
            <p:cNvPr id="13419" name="Oval 168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0" name="Freeform 169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21" name="Freeform 170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13360" name="AutoShape 172"/>
          <p:cNvSpPr>
            <a:spLocks noChangeArrowheads="1"/>
          </p:cNvSpPr>
          <p:nvPr/>
        </p:nvSpPr>
        <p:spPr bwMode="auto">
          <a:xfrm>
            <a:off x="4206875" y="1965325"/>
            <a:ext cx="549275" cy="914400"/>
          </a:xfrm>
          <a:prstGeom prst="can">
            <a:avLst>
              <a:gd name="adj" fmla="val 41618"/>
            </a:avLst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13324" name="Group 173"/>
          <p:cNvGrpSpPr>
            <a:grpSpLocks/>
          </p:cNvGrpSpPr>
          <p:nvPr/>
        </p:nvGrpSpPr>
        <p:grpSpPr bwMode="auto">
          <a:xfrm>
            <a:off x="731838" y="1050925"/>
            <a:ext cx="292100" cy="706438"/>
            <a:chOff x="1429" y="662"/>
            <a:chExt cx="184" cy="445"/>
          </a:xfrm>
        </p:grpSpPr>
        <p:sp>
          <p:nvSpPr>
            <p:cNvPr id="13416" name="Oval 174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17" name="Freeform 175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18" name="Freeform 176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5" name="Group 177"/>
          <p:cNvGrpSpPr>
            <a:grpSpLocks/>
          </p:cNvGrpSpPr>
          <p:nvPr/>
        </p:nvGrpSpPr>
        <p:grpSpPr bwMode="auto">
          <a:xfrm flipV="1">
            <a:off x="639763" y="1782763"/>
            <a:ext cx="292100" cy="706437"/>
            <a:chOff x="1429" y="662"/>
            <a:chExt cx="184" cy="445"/>
          </a:xfrm>
        </p:grpSpPr>
        <p:sp>
          <p:nvSpPr>
            <p:cNvPr id="13413" name="Oval 178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14" name="Freeform 179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15" name="Freeform 180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6" name="Group 181"/>
          <p:cNvGrpSpPr>
            <a:grpSpLocks/>
          </p:cNvGrpSpPr>
          <p:nvPr/>
        </p:nvGrpSpPr>
        <p:grpSpPr bwMode="auto">
          <a:xfrm>
            <a:off x="7956550" y="1143000"/>
            <a:ext cx="292100" cy="706438"/>
            <a:chOff x="1429" y="662"/>
            <a:chExt cx="184" cy="445"/>
          </a:xfrm>
        </p:grpSpPr>
        <p:sp>
          <p:nvSpPr>
            <p:cNvPr id="13410" name="Oval 182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11" name="Freeform 183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12" name="Freeform 184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7" name="Group 185"/>
          <p:cNvGrpSpPr>
            <a:grpSpLocks/>
          </p:cNvGrpSpPr>
          <p:nvPr/>
        </p:nvGrpSpPr>
        <p:grpSpPr bwMode="auto">
          <a:xfrm>
            <a:off x="8212138" y="1143000"/>
            <a:ext cx="292100" cy="706438"/>
            <a:chOff x="1429" y="662"/>
            <a:chExt cx="184" cy="445"/>
          </a:xfrm>
        </p:grpSpPr>
        <p:sp>
          <p:nvSpPr>
            <p:cNvPr id="13407" name="Oval 186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8" name="Freeform 187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9" name="Freeform 188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8" name="Group 189"/>
          <p:cNvGrpSpPr>
            <a:grpSpLocks/>
          </p:cNvGrpSpPr>
          <p:nvPr/>
        </p:nvGrpSpPr>
        <p:grpSpPr bwMode="auto">
          <a:xfrm flipV="1">
            <a:off x="7864475" y="1874838"/>
            <a:ext cx="292100" cy="706437"/>
            <a:chOff x="1429" y="662"/>
            <a:chExt cx="184" cy="445"/>
          </a:xfrm>
        </p:grpSpPr>
        <p:sp>
          <p:nvSpPr>
            <p:cNvPr id="13404" name="Oval 190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5" name="Freeform 191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6" name="Freeform 192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29" name="Group 193"/>
          <p:cNvGrpSpPr>
            <a:grpSpLocks/>
          </p:cNvGrpSpPr>
          <p:nvPr/>
        </p:nvGrpSpPr>
        <p:grpSpPr bwMode="auto">
          <a:xfrm flipV="1">
            <a:off x="8120063" y="1874838"/>
            <a:ext cx="292100" cy="706437"/>
            <a:chOff x="1429" y="662"/>
            <a:chExt cx="184" cy="445"/>
          </a:xfrm>
        </p:grpSpPr>
        <p:sp>
          <p:nvSpPr>
            <p:cNvPr id="13401" name="Oval 194"/>
            <p:cNvSpPr>
              <a:spLocks noChangeArrowheads="1"/>
            </p:cNvSpPr>
            <p:nvPr/>
          </p:nvSpPr>
          <p:spPr bwMode="auto">
            <a:xfrm>
              <a:off x="1440" y="662"/>
              <a:ext cx="173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2" name="Freeform 195"/>
            <p:cNvSpPr>
              <a:spLocks/>
            </p:cNvSpPr>
            <p:nvPr/>
          </p:nvSpPr>
          <p:spPr bwMode="auto">
            <a:xfrm>
              <a:off x="1429" y="776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3" name="Freeform 196"/>
            <p:cNvSpPr>
              <a:spLocks/>
            </p:cNvSpPr>
            <p:nvPr/>
          </p:nvSpPr>
          <p:spPr bwMode="auto">
            <a:xfrm>
              <a:off x="1498" y="778"/>
              <a:ext cx="87" cy="329"/>
            </a:xfrm>
            <a:custGeom>
              <a:avLst/>
              <a:gdLst>
                <a:gd name="T0" fmla="*/ 87 w 87"/>
                <a:gd name="T1" fmla="*/ 0 h 329"/>
                <a:gd name="T2" fmla="*/ 40 w 87"/>
                <a:gd name="T3" fmla="*/ 59 h 329"/>
                <a:gd name="T4" fmla="*/ 64 w 87"/>
                <a:gd name="T5" fmla="*/ 129 h 329"/>
                <a:gd name="T6" fmla="*/ 52 w 87"/>
                <a:gd name="T7" fmla="*/ 188 h 329"/>
                <a:gd name="T8" fmla="*/ 17 w 87"/>
                <a:gd name="T9" fmla="*/ 211 h 329"/>
                <a:gd name="T10" fmla="*/ 5 w 87"/>
                <a:gd name="T11" fmla="*/ 247 h 329"/>
                <a:gd name="T12" fmla="*/ 29 w 87"/>
                <a:gd name="T13" fmla="*/ 329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29"/>
                <a:gd name="T23" fmla="*/ 87 w 87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29">
                  <a:moveTo>
                    <a:pt x="87" y="0"/>
                  </a:moveTo>
                  <a:cubicBezTo>
                    <a:pt x="64" y="15"/>
                    <a:pt x="36" y="23"/>
                    <a:pt x="40" y="59"/>
                  </a:cubicBezTo>
                  <a:cubicBezTo>
                    <a:pt x="43" y="84"/>
                    <a:pt x="64" y="129"/>
                    <a:pt x="64" y="129"/>
                  </a:cubicBezTo>
                  <a:cubicBezTo>
                    <a:pt x="60" y="149"/>
                    <a:pt x="62" y="171"/>
                    <a:pt x="52" y="188"/>
                  </a:cubicBezTo>
                  <a:cubicBezTo>
                    <a:pt x="45" y="200"/>
                    <a:pt x="26" y="200"/>
                    <a:pt x="17" y="211"/>
                  </a:cubicBezTo>
                  <a:cubicBezTo>
                    <a:pt x="9" y="221"/>
                    <a:pt x="9" y="235"/>
                    <a:pt x="5" y="247"/>
                  </a:cubicBezTo>
                  <a:cubicBezTo>
                    <a:pt x="18" y="323"/>
                    <a:pt x="0" y="300"/>
                    <a:pt x="29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2965" name="Text Box 197"/>
          <p:cNvSpPr txBox="1">
            <a:spLocks noChangeArrowheads="1"/>
          </p:cNvSpPr>
          <p:nvPr/>
        </p:nvSpPr>
        <p:spPr bwMode="auto">
          <a:xfrm>
            <a:off x="365125" y="3154363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charset="0"/>
              </a:rPr>
              <a:t>GTP</a:t>
            </a:r>
          </a:p>
        </p:txBody>
      </p:sp>
      <p:sp>
        <p:nvSpPr>
          <p:cNvPr id="32966" name="Text Box 198"/>
          <p:cNvSpPr txBox="1">
            <a:spLocks noChangeArrowheads="1"/>
          </p:cNvSpPr>
          <p:nvPr/>
        </p:nvSpPr>
        <p:spPr bwMode="auto">
          <a:xfrm>
            <a:off x="1204913" y="2330450"/>
            <a:ext cx="623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charset="0"/>
              </a:rPr>
              <a:t>GDP</a:t>
            </a:r>
          </a:p>
          <a:p>
            <a:r>
              <a:rPr lang="en-US" sz="1600">
                <a:solidFill>
                  <a:prstClr val="black"/>
                </a:solidFill>
                <a:latin typeface="Arial" charset="0"/>
              </a:rPr>
              <a:t>  </a:t>
            </a:r>
            <a:r>
              <a:rPr lang="en-US" sz="200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</a:t>
            </a:r>
          </a:p>
        </p:txBody>
      </p:sp>
      <p:sp>
        <p:nvSpPr>
          <p:cNvPr id="32968" name="Text Box 200"/>
          <p:cNvSpPr txBox="1">
            <a:spLocks noChangeArrowheads="1"/>
          </p:cNvSpPr>
          <p:nvPr/>
        </p:nvSpPr>
        <p:spPr bwMode="auto">
          <a:xfrm>
            <a:off x="1189038" y="2327275"/>
            <a:ext cx="60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</a:rPr>
              <a:t>GTP</a:t>
            </a:r>
          </a:p>
          <a:p>
            <a:r>
              <a:rPr lang="en-US" sz="2000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  </a:t>
            </a:r>
          </a:p>
        </p:txBody>
      </p:sp>
      <p:sp>
        <p:nvSpPr>
          <p:cNvPr id="32969" name="AutoShape 201"/>
          <p:cNvSpPr>
            <a:spLocks noChangeArrowheads="1"/>
          </p:cNvSpPr>
          <p:nvPr/>
        </p:nvSpPr>
        <p:spPr bwMode="auto">
          <a:xfrm>
            <a:off x="3840163" y="2422525"/>
            <a:ext cx="457200" cy="549275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970" name="Text Box 202"/>
          <p:cNvSpPr txBox="1">
            <a:spLocks noChangeArrowheads="1"/>
          </p:cNvSpPr>
          <p:nvPr/>
        </p:nvSpPr>
        <p:spPr bwMode="auto">
          <a:xfrm>
            <a:off x="3475038" y="30638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4 ATP</a:t>
            </a:r>
          </a:p>
        </p:txBody>
      </p:sp>
      <p:sp>
        <p:nvSpPr>
          <p:cNvPr id="32971" name="Freeform 203"/>
          <p:cNvSpPr>
            <a:spLocks/>
          </p:cNvSpPr>
          <p:nvPr/>
        </p:nvSpPr>
        <p:spPr bwMode="auto">
          <a:xfrm>
            <a:off x="4022725" y="2879725"/>
            <a:ext cx="639763" cy="1281113"/>
          </a:xfrm>
          <a:custGeom>
            <a:avLst/>
            <a:gdLst>
              <a:gd name="T0" fmla="*/ 0 w 364"/>
              <a:gd name="T1" fmla="*/ 125 h 816"/>
              <a:gd name="T2" fmla="*/ 115 w 364"/>
              <a:gd name="T3" fmla="*/ 10 h 816"/>
              <a:gd name="T4" fmla="*/ 230 w 364"/>
              <a:gd name="T5" fmla="*/ 67 h 816"/>
              <a:gd name="T6" fmla="*/ 345 w 364"/>
              <a:gd name="T7" fmla="*/ 298 h 816"/>
              <a:gd name="T8" fmla="*/ 345 w 364"/>
              <a:gd name="T9" fmla="*/ 816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"/>
              <a:gd name="T16" fmla="*/ 0 h 816"/>
              <a:gd name="T17" fmla="*/ 364 w 364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" h="816">
                <a:moveTo>
                  <a:pt x="0" y="125"/>
                </a:moveTo>
                <a:cubicBezTo>
                  <a:pt x="38" y="72"/>
                  <a:pt x="77" y="20"/>
                  <a:pt x="115" y="10"/>
                </a:cubicBezTo>
                <a:cubicBezTo>
                  <a:pt x="153" y="0"/>
                  <a:pt x="192" y="19"/>
                  <a:pt x="230" y="67"/>
                </a:cubicBezTo>
                <a:cubicBezTo>
                  <a:pt x="268" y="115"/>
                  <a:pt x="326" y="173"/>
                  <a:pt x="345" y="298"/>
                </a:cubicBezTo>
                <a:cubicBezTo>
                  <a:pt x="364" y="423"/>
                  <a:pt x="345" y="730"/>
                  <a:pt x="345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972" name="Text Box 204"/>
          <p:cNvSpPr txBox="1">
            <a:spLocks noChangeArrowheads="1"/>
          </p:cNvSpPr>
          <p:nvPr/>
        </p:nvSpPr>
        <p:spPr bwMode="auto">
          <a:xfrm>
            <a:off x="3565525" y="43434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4 cAMP</a:t>
            </a:r>
          </a:p>
        </p:txBody>
      </p:sp>
      <p:sp>
        <p:nvSpPr>
          <p:cNvPr id="32973" name="Line 205"/>
          <p:cNvSpPr>
            <a:spLocks noChangeShapeType="1"/>
          </p:cNvSpPr>
          <p:nvPr/>
        </p:nvSpPr>
        <p:spPr bwMode="auto">
          <a:xfrm>
            <a:off x="4754563" y="4525963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977" name="Text Box 209"/>
          <p:cNvSpPr txBox="1">
            <a:spLocks noChangeArrowheads="1"/>
          </p:cNvSpPr>
          <p:nvPr/>
        </p:nvSpPr>
        <p:spPr bwMode="auto">
          <a:xfrm>
            <a:off x="5867400" y="6019800"/>
            <a:ext cx="236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charset="0"/>
              </a:rPr>
              <a:t>Cell response</a:t>
            </a:r>
          </a:p>
        </p:txBody>
      </p:sp>
      <p:sp>
        <p:nvSpPr>
          <p:cNvPr id="32980" name="Text Box 212"/>
          <p:cNvSpPr txBox="1">
            <a:spLocks noChangeArrowheads="1"/>
          </p:cNvSpPr>
          <p:nvPr/>
        </p:nvSpPr>
        <p:spPr bwMode="auto">
          <a:xfrm>
            <a:off x="5303838" y="361156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AT</a:t>
            </a:r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auto">
          <a:xfrm>
            <a:off x="4937125" y="4068763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prstClr val="black"/>
                </a:solidFill>
                <a:latin typeface="Arial" charset="0"/>
              </a:rPr>
              <a:t>Protein</a:t>
            </a:r>
          </a:p>
          <a:p>
            <a:r>
              <a:rPr lang="en-US" i="1">
                <a:solidFill>
                  <a:prstClr val="black"/>
                </a:solidFill>
                <a:latin typeface="Arial" charset="0"/>
              </a:rPr>
              <a:t>   kinase</a:t>
            </a:r>
          </a:p>
        </p:txBody>
      </p:sp>
      <p:grpSp>
        <p:nvGrpSpPr>
          <p:cNvPr id="13330" name="Group 225"/>
          <p:cNvGrpSpPr>
            <a:grpSpLocks/>
          </p:cNvGrpSpPr>
          <p:nvPr/>
        </p:nvGrpSpPr>
        <p:grpSpPr bwMode="auto">
          <a:xfrm>
            <a:off x="6324600" y="3352800"/>
            <a:ext cx="838200" cy="685800"/>
            <a:chOff x="528" y="2784"/>
            <a:chExt cx="528" cy="432"/>
          </a:xfrm>
        </p:grpSpPr>
        <p:sp>
          <p:nvSpPr>
            <p:cNvPr id="13399" name="Oval 223"/>
            <p:cNvSpPr>
              <a:spLocks noChangeArrowheads="1"/>
            </p:cNvSpPr>
            <p:nvPr/>
          </p:nvSpPr>
          <p:spPr bwMode="auto">
            <a:xfrm>
              <a:off x="528" y="2784"/>
              <a:ext cx="384" cy="43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00" name="Oval 224"/>
            <p:cNvSpPr>
              <a:spLocks noChangeArrowheads="1"/>
            </p:cNvSpPr>
            <p:nvPr/>
          </p:nvSpPr>
          <p:spPr bwMode="auto">
            <a:xfrm>
              <a:off x="672" y="2784"/>
              <a:ext cx="384" cy="43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331" name="Group 233"/>
          <p:cNvGrpSpPr>
            <a:grpSpLocks/>
          </p:cNvGrpSpPr>
          <p:nvPr/>
        </p:nvGrpSpPr>
        <p:grpSpPr bwMode="auto">
          <a:xfrm>
            <a:off x="5211763" y="3962400"/>
            <a:ext cx="960437" cy="1295400"/>
            <a:chOff x="3283" y="2496"/>
            <a:chExt cx="605" cy="816"/>
          </a:xfrm>
        </p:grpSpPr>
        <p:sp>
          <p:nvSpPr>
            <p:cNvPr id="13397" name="Freeform 211"/>
            <p:cNvSpPr>
              <a:spLocks/>
            </p:cNvSpPr>
            <p:nvPr/>
          </p:nvSpPr>
          <p:spPr bwMode="auto">
            <a:xfrm flipH="1">
              <a:off x="3696" y="2496"/>
              <a:ext cx="192" cy="633"/>
            </a:xfrm>
            <a:custGeom>
              <a:avLst/>
              <a:gdLst>
                <a:gd name="T0" fmla="*/ 192 w 192"/>
                <a:gd name="T1" fmla="*/ 0 h 633"/>
                <a:gd name="T2" fmla="*/ 77 w 192"/>
                <a:gd name="T3" fmla="*/ 115 h 633"/>
                <a:gd name="T4" fmla="*/ 19 w 192"/>
                <a:gd name="T5" fmla="*/ 230 h 633"/>
                <a:gd name="T6" fmla="*/ 19 w 192"/>
                <a:gd name="T7" fmla="*/ 461 h 633"/>
                <a:gd name="T8" fmla="*/ 135 w 192"/>
                <a:gd name="T9" fmla="*/ 633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633"/>
                <a:gd name="T17" fmla="*/ 192 w 192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633">
                  <a:moveTo>
                    <a:pt x="192" y="0"/>
                  </a:moveTo>
                  <a:cubicBezTo>
                    <a:pt x="149" y="38"/>
                    <a:pt x="106" y="77"/>
                    <a:pt x="77" y="115"/>
                  </a:cubicBezTo>
                  <a:cubicBezTo>
                    <a:pt x="48" y="153"/>
                    <a:pt x="29" y="172"/>
                    <a:pt x="19" y="230"/>
                  </a:cubicBezTo>
                  <a:cubicBezTo>
                    <a:pt x="9" y="288"/>
                    <a:pt x="0" y="394"/>
                    <a:pt x="19" y="461"/>
                  </a:cubicBezTo>
                  <a:cubicBezTo>
                    <a:pt x="38" y="528"/>
                    <a:pt x="106" y="604"/>
                    <a:pt x="135" y="6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398" name="Text Box 213"/>
            <p:cNvSpPr txBox="1">
              <a:spLocks noChangeArrowheads="1"/>
            </p:cNvSpPr>
            <p:nvPr/>
          </p:nvSpPr>
          <p:spPr bwMode="auto">
            <a:xfrm>
              <a:off x="3283" y="308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charset="0"/>
                </a:rPr>
                <a:t>ADP</a:t>
              </a:r>
            </a:p>
          </p:txBody>
        </p:sp>
      </p:grpSp>
      <p:grpSp>
        <p:nvGrpSpPr>
          <p:cNvPr id="13332" name="Group 214"/>
          <p:cNvGrpSpPr>
            <a:grpSpLocks/>
          </p:cNvGrpSpPr>
          <p:nvPr/>
        </p:nvGrpSpPr>
        <p:grpSpPr bwMode="auto">
          <a:xfrm>
            <a:off x="5678488" y="3638550"/>
            <a:ext cx="303212" cy="304800"/>
            <a:chOff x="4493" y="3082"/>
            <a:chExt cx="191" cy="192"/>
          </a:xfrm>
        </p:grpSpPr>
        <p:sp>
          <p:nvSpPr>
            <p:cNvPr id="13395" name="Oval 215"/>
            <p:cNvSpPr>
              <a:spLocks noChangeArrowheads="1"/>
            </p:cNvSpPr>
            <p:nvPr/>
          </p:nvSpPr>
          <p:spPr bwMode="auto">
            <a:xfrm>
              <a:off x="4493" y="3082"/>
              <a:ext cx="172" cy="173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396" name="Text Box 216"/>
            <p:cNvSpPr txBox="1">
              <a:spLocks noChangeArrowheads="1"/>
            </p:cNvSpPr>
            <p:nvPr/>
          </p:nvSpPr>
          <p:spPr bwMode="auto">
            <a:xfrm>
              <a:off x="4493" y="3082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32997" name="Text Box 229"/>
          <p:cNvSpPr txBox="1">
            <a:spLocks noChangeArrowheads="1"/>
          </p:cNvSpPr>
          <p:nvPr/>
        </p:nvSpPr>
        <p:spPr bwMode="auto">
          <a:xfrm>
            <a:off x="7239000" y="3810000"/>
            <a:ext cx="116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Inactive</a:t>
            </a:r>
          </a:p>
          <a:p>
            <a:r>
              <a:rPr lang="en-US" sz="2000">
                <a:solidFill>
                  <a:prstClr val="black"/>
                </a:solidFill>
              </a:rPr>
              <a:t>   protein</a:t>
            </a:r>
          </a:p>
        </p:txBody>
      </p:sp>
      <p:sp>
        <p:nvSpPr>
          <p:cNvPr id="32998" name="Text Box 230"/>
          <p:cNvSpPr txBox="1">
            <a:spLocks noChangeArrowheads="1"/>
          </p:cNvSpPr>
          <p:nvPr/>
        </p:nvSpPr>
        <p:spPr bwMode="auto">
          <a:xfrm>
            <a:off x="7086600" y="5257800"/>
            <a:ext cx="116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Active</a:t>
            </a:r>
          </a:p>
          <a:p>
            <a:r>
              <a:rPr lang="en-US" sz="2000">
                <a:solidFill>
                  <a:prstClr val="black"/>
                </a:solidFill>
              </a:rPr>
              <a:t>   protein</a:t>
            </a:r>
          </a:p>
        </p:txBody>
      </p:sp>
      <p:sp>
        <p:nvSpPr>
          <p:cNvPr id="33002" name="Line 234"/>
          <p:cNvSpPr>
            <a:spLocks noChangeShapeType="1"/>
          </p:cNvSpPr>
          <p:nvPr/>
        </p:nvSpPr>
        <p:spPr bwMode="auto">
          <a:xfrm>
            <a:off x="6781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004" name="Rectangle 236"/>
          <p:cNvSpPr>
            <a:spLocks noChangeArrowheads="1"/>
          </p:cNvSpPr>
          <p:nvPr/>
        </p:nvSpPr>
        <p:spPr bwMode="auto">
          <a:xfrm>
            <a:off x="2057400" y="228600"/>
            <a:ext cx="304800" cy="3810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3386" name="Text Box 237"/>
          <p:cNvSpPr txBox="1">
            <a:spLocks noChangeArrowheads="1"/>
          </p:cNvSpPr>
          <p:nvPr/>
        </p:nvSpPr>
        <p:spPr bwMode="auto">
          <a:xfrm>
            <a:off x="2362200" y="228600"/>
            <a:ext cx="686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ADH</a:t>
            </a:r>
          </a:p>
        </p:txBody>
      </p:sp>
      <p:sp>
        <p:nvSpPr>
          <p:cNvPr id="13387" name="Text Box 238"/>
          <p:cNvSpPr txBox="1">
            <a:spLocks noChangeArrowheads="1"/>
          </p:cNvSpPr>
          <p:nvPr/>
        </p:nvSpPr>
        <p:spPr bwMode="auto">
          <a:xfrm>
            <a:off x="669925" y="4867275"/>
            <a:ext cx="3140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Adenylate cyclase</a:t>
            </a:r>
          </a:p>
          <a:p>
            <a:r>
              <a:rPr lang="en-US" sz="2800">
                <a:solidFill>
                  <a:prstClr val="black"/>
                </a:solidFill>
              </a:rPr>
              <a:t>    Signaling System</a:t>
            </a:r>
          </a:p>
        </p:txBody>
      </p:sp>
      <p:sp>
        <p:nvSpPr>
          <p:cNvPr id="13388" name="Text Box 239"/>
          <p:cNvSpPr txBox="1">
            <a:spLocks noChangeArrowheads="1"/>
          </p:cNvSpPr>
          <p:nvPr/>
        </p:nvSpPr>
        <p:spPr bwMode="auto">
          <a:xfrm>
            <a:off x="4191000" y="2133600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AC</a:t>
            </a:r>
          </a:p>
        </p:txBody>
      </p:sp>
      <p:sp>
        <p:nvSpPr>
          <p:cNvPr id="13389" name="Text Box 240"/>
          <p:cNvSpPr txBox="1">
            <a:spLocks noChangeArrowheads="1"/>
          </p:cNvSpPr>
          <p:nvPr/>
        </p:nvSpPr>
        <p:spPr bwMode="auto">
          <a:xfrm>
            <a:off x="1015953" y="1357084"/>
            <a:ext cx="6270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RV2</a:t>
            </a:r>
          </a:p>
          <a:p>
            <a:r>
              <a:rPr lang="en-US" sz="3600" baseline="-250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3393" name="Text Box 244"/>
          <p:cNvSpPr txBox="1">
            <a:spLocks noChangeArrowheads="1"/>
          </p:cNvSpPr>
          <p:nvPr/>
        </p:nvSpPr>
        <p:spPr bwMode="auto">
          <a:xfrm>
            <a:off x="1676400" y="2209800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13394" name="Text Box 245"/>
          <p:cNvSpPr txBox="1">
            <a:spLocks noChangeArrowheads="1"/>
          </p:cNvSpPr>
          <p:nvPr/>
        </p:nvSpPr>
        <p:spPr bwMode="auto">
          <a:xfrm>
            <a:off x="1828800" y="24384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7143768" y="5000636"/>
            <a:ext cx="178595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Canaux hydriques 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7820819" y="764704"/>
            <a:ext cx="1108899" cy="2203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" name="Espace réservé du numéro de diapositive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56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0.00555 C -0.04896 -0.00694 -0.05834 -0.00833 -0.06459 -0.00833 C -0.07084 -0.00833 -0.07327 -0.01111 -0.07709 -0.00555 C -0.08091 -1.11111E-6 -0.08542 0.01667 -0.0875 0.025 C -0.08959 0.03333 -0.0882 0.03472 -0.08959 0.04445 C -0.09098 0.05417 -0.09479 0.07685 -0.09584 0.08333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3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2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2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2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6556E-6 L 0.09723 -0.09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1133 L 0.07187 0.097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5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2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4" dur="2000" fill="hold"/>
                                        <p:tgtEl>
                                          <p:spTgt spid="32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2" dur="2000" fill="hold"/>
                                        <p:tgtEl>
                                          <p:spTgt spid="32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9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9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2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2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11111E-6 L 0.00417 0.2166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8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11 C 0.02726 0.01875 0.03576 0.02639 0.04792 0.05 C 0.06007 0.07361 0.08438 0.13565 0.09167 0.15278 " pathEditMode="relative" ptsTypes="aaA">
                                      <p:cBhvr>
                                        <p:cTn id="77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2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2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81" grpId="0" animBg="1"/>
      <p:bldP spid="32914" grpId="0" animBg="1"/>
      <p:bldP spid="32965" grpId="0"/>
      <p:bldP spid="32965" grpId="1"/>
      <p:bldP spid="32966" grpId="0"/>
      <p:bldP spid="32966" grpId="1"/>
      <p:bldP spid="32968" grpId="0"/>
      <p:bldP spid="32968" grpId="1"/>
      <p:bldP spid="32969" grpId="0" animBg="1"/>
      <p:bldP spid="32969" grpId="1" animBg="1"/>
      <p:bldP spid="32969" grpId="2" animBg="1"/>
      <p:bldP spid="32970" grpId="0"/>
      <p:bldP spid="32971" grpId="0" animBg="1"/>
      <p:bldP spid="32971" grpId="1" animBg="1"/>
      <p:bldP spid="32972" grpId="0"/>
      <p:bldP spid="32973" grpId="0" animBg="1"/>
      <p:bldP spid="32977" grpId="0"/>
      <p:bldP spid="32980" grpId="0"/>
      <p:bldP spid="32980" grpId="1"/>
      <p:bldP spid="32990" grpId="0"/>
      <p:bldP spid="32997" grpId="0"/>
      <p:bldP spid="32998" grpId="0"/>
      <p:bldP spid="33002" grpId="0" animBg="1"/>
      <p:bldP spid="3300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Mécanisme d’action de l’ADH sur les RV2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831654" cy="359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59859" y="5894884"/>
            <a:ext cx="2901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a typeface="Calibri"/>
                <a:cs typeface="Times New Roman"/>
              </a:rPr>
              <a:t>le pôle </a:t>
            </a:r>
            <a:r>
              <a:rPr lang="fr-FR" b="1" dirty="0" err="1">
                <a:solidFill>
                  <a:schemeClr val="tx1"/>
                </a:solidFill>
                <a:ea typeface="Calibri"/>
                <a:cs typeface="Times New Roman"/>
              </a:rPr>
              <a:t>basolatéral</a:t>
            </a:r>
            <a:r>
              <a:rPr lang="fr-FR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240" y="5852480"/>
            <a:ext cx="18002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a typeface="Calibri"/>
                <a:cs typeface="Times New Roman"/>
              </a:rPr>
              <a:t>le pôle apical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562428" cy="27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1387153" cy="47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03" y="4300841"/>
            <a:ext cx="1199109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44590" y="3124636"/>
            <a:ext cx="2895600" cy="36512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½ Extra-cellulaire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57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6DA3A-BA7E-4ED1-8DA4-A98CD9D8FAB7}"/>
              </a:ext>
            </a:extLst>
          </p:cNvPr>
          <p:cNvSpPr/>
          <p:nvPr/>
        </p:nvSpPr>
        <p:spPr>
          <a:xfrm>
            <a:off x="7620000" y="3124636"/>
            <a:ext cx="1344488" cy="30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½ </a:t>
            </a:r>
            <a:r>
              <a:rPr lang="fr-FR" sz="1200" dirty="0" err="1">
                <a:solidFill>
                  <a:prstClr val="black"/>
                </a:solidFill>
              </a:rPr>
              <a:t>Vascuulaire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CA02AE6-B5B3-4DD3-9F27-DF213DCACAF9}"/>
              </a:ext>
            </a:extLst>
          </p:cNvPr>
          <p:cNvSpPr/>
          <p:nvPr/>
        </p:nvSpPr>
        <p:spPr>
          <a:xfrm>
            <a:off x="5581574" y="1556792"/>
            <a:ext cx="1520781" cy="183576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6DAC8E-3016-4C60-80B6-FF6E42D45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574" y="5589241"/>
            <a:ext cx="1542422" cy="19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803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Régulation de la sécrétion de l’ADH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1-l’hyperosmolalité plasmatique</a:t>
            </a:r>
            <a:r>
              <a:rPr lang="fr-FR" b="1" dirty="0">
                <a:ea typeface="Calibri"/>
                <a:cs typeface="Times New Roman"/>
              </a:rPr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58</a:t>
            </a:fld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60" y="1772816"/>
            <a:ext cx="43525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4555108" y="3528516"/>
            <a:ext cx="432048" cy="297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5868" y="4437112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860032" y="1628800"/>
            <a:ext cx="14401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2648" y="3284128"/>
            <a:ext cx="351730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3éme Ventricule  </a:t>
            </a:r>
          </a:p>
        </p:txBody>
      </p:sp>
      <p:sp>
        <p:nvSpPr>
          <p:cNvPr id="12" name="Flèche courbée vers la gauche 11"/>
          <p:cNvSpPr/>
          <p:nvPr/>
        </p:nvSpPr>
        <p:spPr>
          <a:xfrm>
            <a:off x="4184340" y="3459956"/>
            <a:ext cx="216024" cy="4977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513B8-B6F6-4B6D-9D49-DA56DCF8C436}"/>
              </a:ext>
            </a:extLst>
          </p:cNvPr>
          <p:cNvSpPr/>
          <p:nvPr/>
        </p:nvSpPr>
        <p:spPr>
          <a:xfrm>
            <a:off x="1614071" y="1758107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≈</a:t>
            </a:r>
            <a:r>
              <a:rPr lang="fr-FR" b="1" dirty="0">
                <a:solidFill>
                  <a:prstClr val="black"/>
                </a:solidFill>
                <a:ea typeface="Calibri"/>
                <a:cs typeface="Times New Roman"/>
              </a:rPr>
              <a:t>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8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  <a:ea typeface="Calibri"/>
                <a:cs typeface="Times New Roman"/>
              </a:rPr>
              <a:t>Définition de l’</a:t>
            </a:r>
            <a:r>
              <a:rPr lang="fr-FR" sz="4000" b="1" dirty="0" err="1">
                <a:solidFill>
                  <a:srgbClr val="FF0000"/>
                </a:solidFill>
                <a:ea typeface="Calibri"/>
                <a:cs typeface="Times New Roman"/>
              </a:rPr>
              <a:t>osmolalité</a:t>
            </a:r>
            <a:r>
              <a:rPr lang="fr-FR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b="1" dirty="0">
                <a:ea typeface="Calibri"/>
                <a:cs typeface="Times New Roman"/>
              </a:rPr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2620887"/>
          </a:xfrm>
        </p:spPr>
        <p:txBody>
          <a:bodyPr>
            <a:normAutofit fontScale="62500" lnSpcReduction="20000"/>
          </a:bodyPr>
          <a:lstStyle/>
          <a:p>
            <a:pPr marL="906780">
              <a:lnSpc>
                <a:spcPct val="115000"/>
              </a:lnSpc>
              <a:spcAft>
                <a:spcPts val="0"/>
              </a:spcAft>
            </a:pPr>
            <a:r>
              <a:rPr lang="fr-FR" sz="4000" b="1" dirty="0">
                <a:solidFill>
                  <a:srgbClr val="FF0000"/>
                </a:solidFill>
                <a:ea typeface="Calibri"/>
                <a:cs typeface="Times New Roman"/>
              </a:rPr>
              <a:t>l’osmolalité </a:t>
            </a:r>
            <a:r>
              <a:rPr lang="fr-FR" sz="4400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fr-FR" sz="3100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= </a:t>
            </a:r>
            <a:r>
              <a:rPr lang="fr-FR" dirty="0">
                <a:ea typeface="Calibri"/>
                <a:cs typeface="Times New Roman"/>
              </a:rPr>
              <a:t>Quantité d’osmoles de particules dissoutes exerçant un pouvoir osmotique par apport H</a:t>
            </a:r>
            <a:r>
              <a:rPr lang="fr-FR" sz="2600" dirty="0">
                <a:ea typeface="Calibri"/>
                <a:cs typeface="Times New Roman"/>
              </a:rPr>
              <a:t>2</a:t>
            </a:r>
            <a:r>
              <a:rPr lang="fr-FR" dirty="0">
                <a:ea typeface="Calibri"/>
                <a:cs typeface="Times New Roman"/>
              </a:rPr>
              <a:t>O</a:t>
            </a:r>
          </a:p>
          <a:p>
            <a:pPr marL="906780">
              <a:lnSpc>
                <a:spcPct val="115000"/>
              </a:lnSpc>
              <a:spcAft>
                <a:spcPts val="0"/>
              </a:spcAft>
            </a:pPr>
            <a:endParaRPr lang="fr-FR" dirty="0">
              <a:ea typeface="Calibri"/>
              <a:cs typeface="Times New Roman"/>
            </a:endParaRPr>
          </a:p>
          <a:p>
            <a:pPr marL="90678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ea typeface="Calibri"/>
                <a:cs typeface="Times New Roman"/>
              </a:rPr>
              <a:t>mesurée ou calculée  </a:t>
            </a:r>
          </a:p>
          <a:p>
            <a:pPr marL="1306830" lvl="1">
              <a:lnSpc>
                <a:spcPct val="115000"/>
              </a:lnSpc>
            </a:pPr>
            <a:r>
              <a:rPr lang="fr-FR" dirty="0">
                <a:ea typeface="Calibri"/>
                <a:cs typeface="Times New Roman"/>
              </a:rPr>
              <a:t>les urines </a:t>
            </a:r>
            <a:r>
              <a:rPr lang="fr-FR" dirty="0">
                <a:latin typeface="Arial"/>
                <a:ea typeface="Calibri"/>
                <a:cs typeface="Times New Roman"/>
              </a:rPr>
              <a:t>→ </a:t>
            </a:r>
            <a:r>
              <a:rPr lang="fr-FR" dirty="0">
                <a:ea typeface="Calibri"/>
                <a:cs typeface="Times New Roman"/>
              </a:rPr>
              <a:t>l’</a:t>
            </a:r>
            <a:r>
              <a:rPr lang="fr-FR" dirty="0" err="1">
                <a:ea typeface="Calibri"/>
                <a:cs typeface="Times New Roman"/>
              </a:rPr>
              <a:t>osmolalité</a:t>
            </a:r>
            <a:r>
              <a:rPr lang="fr-FR" dirty="0">
                <a:ea typeface="Calibri"/>
                <a:cs typeface="Times New Roman"/>
              </a:rPr>
              <a:t> urinaire</a:t>
            </a:r>
          </a:p>
          <a:p>
            <a:pPr marL="1306830" lvl="1">
              <a:lnSpc>
                <a:spcPct val="115000"/>
              </a:lnSpc>
            </a:pPr>
            <a:r>
              <a:rPr lang="fr-FR" dirty="0">
                <a:ea typeface="Calibri"/>
                <a:cs typeface="Times New Roman"/>
              </a:rPr>
              <a:t>le plasma </a:t>
            </a:r>
            <a:r>
              <a:rPr lang="fr-FR" sz="3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→ </a:t>
            </a:r>
            <a:r>
              <a:rPr lang="fr-FR" dirty="0">
                <a:ea typeface="Calibri"/>
                <a:cs typeface="Times New Roman"/>
              </a:rPr>
              <a:t>l’</a:t>
            </a:r>
            <a:r>
              <a:rPr lang="fr-FR" dirty="0" err="1">
                <a:ea typeface="Calibri"/>
                <a:cs typeface="Times New Roman"/>
              </a:rPr>
              <a:t>osmolalité</a:t>
            </a:r>
            <a:r>
              <a:rPr lang="fr-FR" dirty="0">
                <a:ea typeface="Calibri"/>
                <a:cs typeface="Times New Roman"/>
              </a:rPr>
              <a:t>  plasmatique</a:t>
            </a:r>
          </a:p>
          <a:p>
            <a:pPr marL="563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dirty="0">
                <a:ea typeface="Calibri"/>
                <a:cs typeface="Times New Roman"/>
              </a:rPr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891880"/>
            <a:ext cx="813690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3880" lvl="0" algn="ctr">
              <a:lnSpc>
                <a:spcPct val="115000"/>
              </a:lnSpc>
              <a:spcBef>
                <a:spcPct val="20000"/>
              </a:spcBef>
            </a:pPr>
            <a:r>
              <a:rPr lang="fr-FR" sz="1400" b="1" dirty="0">
                <a:solidFill>
                  <a:srgbClr val="FF0000"/>
                </a:solidFill>
                <a:ea typeface="Calibri"/>
                <a:cs typeface="Times New Roman"/>
              </a:rPr>
              <a:t>L’osmolalité  plasmatique</a:t>
            </a: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=2 X </a:t>
            </a:r>
            <a:r>
              <a:rPr lang="fr-F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fr-FR" sz="1400" b="1" dirty="0" err="1">
                <a:solidFill>
                  <a:prstClr val="black"/>
                </a:solidFill>
                <a:ea typeface="Calibri"/>
                <a:cs typeface="Times New Roman"/>
              </a:rPr>
              <a:t>natrémie+kalémie</a:t>
            </a:r>
            <a:r>
              <a:rPr lang="fr-F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]</a:t>
            </a: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prstClr val="black"/>
                </a:solidFill>
                <a:ea typeface="Calibri"/>
                <a:cs typeface="Times New Roman"/>
              </a:rPr>
              <a:t>meq</a:t>
            </a: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/l) + 5.5X glycémie (g/L) +15X urémie (g/L)</a:t>
            </a:r>
          </a:p>
          <a:p>
            <a:pPr marL="563880" lvl="0" algn="ctr">
              <a:lnSpc>
                <a:spcPct val="115000"/>
              </a:lnSpc>
              <a:spcBef>
                <a:spcPct val="20000"/>
              </a:spcBef>
            </a:pP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</a:p>
          <a:p>
            <a:pPr marL="563880"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fr-FR" sz="1400" b="1" dirty="0">
                <a:solidFill>
                  <a:srgbClr val="FF0000"/>
                </a:solidFill>
                <a:ea typeface="Calibri"/>
                <a:cs typeface="Times New Roman"/>
              </a:rPr>
              <a:t>L’</a:t>
            </a:r>
            <a:r>
              <a:rPr lang="fr-FR" sz="1400" b="1" dirty="0" err="1">
                <a:solidFill>
                  <a:srgbClr val="FF0000"/>
                </a:solidFill>
                <a:ea typeface="Calibri"/>
                <a:cs typeface="Times New Roman"/>
              </a:rPr>
              <a:t>osmolalité</a:t>
            </a:r>
            <a:r>
              <a:rPr lang="fr-FR" sz="1400" b="1" dirty="0">
                <a:solidFill>
                  <a:srgbClr val="FF0000"/>
                </a:solidFill>
                <a:ea typeface="Calibri"/>
                <a:cs typeface="Times New Roman"/>
              </a:rPr>
              <a:t>  plasmatique</a:t>
            </a:r>
            <a:r>
              <a:rPr lang="fr-F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=</a:t>
            </a:r>
            <a:r>
              <a:rPr lang="fr-F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285-290 </a:t>
            </a:r>
            <a:r>
              <a:rPr lang="fr-FR" sz="1400" b="1" dirty="0" err="1">
                <a:solidFill>
                  <a:prstClr val="black"/>
                </a:solidFill>
                <a:ea typeface="Calibri"/>
                <a:cs typeface="Times New Roman"/>
              </a:rPr>
              <a:t>mOsmol</a:t>
            </a:r>
            <a:r>
              <a:rPr lang="fr-FR" sz="1400" b="1" dirty="0">
                <a:solidFill>
                  <a:prstClr val="black"/>
                </a:solidFill>
                <a:ea typeface="Calibri"/>
                <a:cs typeface="Times New Roman"/>
              </a:rPr>
              <a:t>/Kg d’eau (CST biologique)</a:t>
            </a:r>
          </a:p>
        </p:txBody>
      </p:sp>
    </p:spTree>
    <p:extLst>
      <p:ext uri="{BB962C8B-B14F-4D97-AF65-F5344CB8AC3E}">
        <p14:creationId xmlns:p14="http://schemas.microsoft.com/office/powerpoint/2010/main" val="1018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/>
              <a:t>Neurone</a:t>
            </a:r>
            <a:r>
              <a:rPr lang="fr-FR" dirty="0">
                <a:latin typeface="Arial"/>
                <a:cs typeface="Arial"/>
              </a:rPr>
              <a:t> $</a:t>
            </a:r>
            <a:r>
              <a:rPr lang="fr-FR" dirty="0"/>
              <a:t> messager chimique dans: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800" dirty="0"/>
              <a:t>la circulation générale /spécifique</a:t>
            </a:r>
            <a:r>
              <a:rPr lang="fr-FR" sz="2800" dirty="0">
                <a:solidFill>
                  <a:prstClr val="black"/>
                </a:solidFill>
                <a:latin typeface="Arial"/>
                <a:cs typeface="Arial"/>
              </a:rPr>
              <a:t> → ₡ cibles</a:t>
            </a:r>
          </a:p>
          <a:p>
            <a:pPr marL="0" indent="0">
              <a:buNone/>
            </a:pPr>
            <a:r>
              <a:rPr lang="fr-FR" sz="2800" dirty="0">
                <a:solidFill>
                  <a:prstClr val="black"/>
                </a:solidFill>
                <a:latin typeface="Arial"/>
                <a:cs typeface="Arial"/>
              </a:rPr>
              <a:t>                     </a:t>
            </a:r>
            <a:r>
              <a:rPr lang="fr-FR" sz="2800" dirty="0">
                <a:solidFill>
                  <a:srgbClr val="FF0000"/>
                </a:solidFill>
              </a:rPr>
              <a:t>neurohormone NH</a:t>
            </a:r>
          </a:p>
          <a:p>
            <a:endParaRPr lang="fr-FR" sz="2800" dirty="0"/>
          </a:p>
          <a:p>
            <a:r>
              <a:rPr lang="fr-FR" sz="2800" dirty="0"/>
              <a:t> fente synaptique → neurone(s)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                  neurotransmetteur</a:t>
            </a:r>
            <a:r>
              <a:rPr lang="fr-FR" sz="2800" dirty="0"/>
              <a:t> /neuromédiateur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5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Régulation de la sécrétion de l’ADH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1-l’hyperosmolalité</a:t>
            </a:r>
            <a:r>
              <a:rPr lang="fr-FR" b="1" dirty="0">
                <a:ea typeface="Calibri"/>
                <a:cs typeface="Times New Roman"/>
              </a:rPr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>
            <a:normAutofit fontScale="475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b="1" dirty="0"/>
              <a:t>Corrélation linéaire entre l'</a:t>
            </a:r>
            <a:r>
              <a:rPr lang="fr-FR" b="1" dirty="0" err="1"/>
              <a:t>osmolalité</a:t>
            </a:r>
            <a:r>
              <a:rPr lang="fr-FR" b="1" dirty="0"/>
              <a:t> plasmatique et l'ADH  plasmatiques chez l'adulte normal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36" y="1484784"/>
            <a:ext cx="4824536" cy="41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365104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3626" y="2456160"/>
            <a:ext cx="187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ea typeface="Calibri"/>
                <a:cs typeface="Times New Roman"/>
              </a:rPr>
              <a:t>Seuil d’</a:t>
            </a:r>
            <a:r>
              <a:rPr lang="fr-FR" sz="1200" b="1" dirty="0" err="1">
                <a:solidFill>
                  <a:srgbClr val="FF0000"/>
                </a:solidFill>
                <a:ea typeface="Calibri"/>
                <a:cs typeface="Times New Roman"/>
              </a:rPr>
              <a:t>osmolalité</a:t>
            </a:r>
            <a:r>
              <a:rPr lang="fr-FR" sz="1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algn="ctr"/>
            <a:r>
              <a:rPr lang="fr-FR" sz="1200" dirty="0">
                <a:ea typeface="Calibri"/>
                <a:cs typeface="Times New Roman"/>
              </a:rPr>
              <a:t>285-290 </a:t>
            </a:r>
            <a:r>
              <a:rPr lang="fr-FR" sz="1200" dirty="0" err="1">
                <a:ea typeface="Calibri"/>
                <a:cs typeface="Times New Roman"/>
              </a:rPr>
              <a:t>mOsmol</a:t>
            </a:r>
            <a:r>
              <a:rPr lang="fr-FR" sz="1200" dirty="0">
                <a:ea typeface="Calibri"/>
                <a:cs typeface="Times New Roman"/>
              </a:rPr>
              <a:t>/kg d’eau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94984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Régulation de la sécrétion de l’ADH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2. La volémie  ou ↓PA 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245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5128" y="1628800"/>
            <a:ext cx="180020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91680" y="3284984"/>
            <a:ext cx="1368152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59832" y="4689140"/>
            <a:ext cx="1800200" cy="140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2375756" y="3140968"/>
            <a:ext cx="0" cy="189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211960" y="1844824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20072" y="1628800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20072" y="1873672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-708508" y="3140968"/>
            <a:ext cx="6318448" cy="7130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8180">
              <a:spcAft>
                <a:spcPts val="1000"/>
              </a:spcAft>
            </a:pPr>
            <a:r>
              <a:rPr lang="fr-FR" sz="1600" b="1" dirty="0">
                <a:solidFill>
                  <a:srgbClr val="00B050"/>
                </a:solidFill>
                <a:ea typeface="Calibri"/>
                <a:cs typeface="Times New Roman"/>
              </a:rPr>
              <a:t>« basse pression » </a:t>
            </a:r>
            <a:r>
              <a:rPr lang="fr-FR" sz="1600" b="1" dirty="0">
                <a:solidFill>
                  <a:srgbClr val="00B050"/>
                </a:solidFill>
                <a:latin typeface="Arial"/>
                <a:ea typeface="Calibri"/>
                <a:cs typeface="Arial"/>
              </a:rPr>
              <a:t>→ </a:t>
            </a:r>
            <a:r>
              <a:rPr lang="fr-FR" sz="1600" b="1" dirty="0">
                <a:ea typeface="Calibri"/>
                <a:cs typeface="Times New Roman"/>
              </a:rPr>
              <a:t>oreillette gauche + Vx Pm </a:t>
            </a:r>
          </a:p>
          <a:p>
            <a:pPr marL="678180">
              <a:spcAft>
                <a:spcPts val="1000"/>
              </a:spcAft>
            </a:pPr>
            <a:r>
              <a:rPr lang="fr-FR" sz="1600" b="1" dirty="0">
                <a:solidFill>
                  <a:srgbClr val="00B050"/>
                </a:solidFill>
                <a:ea typeface="Calibri"/>
                <a:cs typeface="Times New Roman"/>
              </a:rPr>
              <a:t>« haute pression »</a:t>
            </a:r>
            <a:r>
              <a:rPr lang="fr-FR" sz="1600" b="1" dirty="0">
                <a:solidFill>
                  <a:srgbClr val="00B050"/>
                </a:solidFill>
                <a:latin typeface="Arial"/>
                <a:ea typeface="Calibri"/>
                <a:cs typeface="Arial"/>
              </a:rPr>
              <a:t> →</a:t>
            </a:r>
            <a:r>
              <a:rPr lang="fr-FR" sz="1600" b="1" dirty="0">
                <a:ea typeface="Calibri"/>
                <a:cs typeface="Times New Roman"/>
              </a:rPr>
              <a:t> crosse aortique+ sinus carotidien</a:t>
            </a:r>
            <a:endParaRPr lang="fr-FR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3059832" y="3850979"/>
            <a:ext cx="792088" cy="370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465228" y="4689140"/>
            <a:ext cx="0" cy="582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55" y="4540997"/>
            <a:ext cx="457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95536" y="1628800"/>
            <a:ext cx="3672407" cy="388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↓</a:t>
            </a:r>
            <a:r>
              <a:rPr lang="fr-FR" b="1" dirty="0">
                <a:solidFill>
                  <a:schemeClr val="tx1"/>
                </a:solidFill>
                <a:ea typeface="Calibri"/>
                <a:cs typeface="Times New Roman"/>
              </a:rPr>
              <a:t>PA                                    </a:t>
            </a:r>
            <a:r>
              <a:rPr lang="fr-FR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≈</a:t>
            </a:r>
            <a:r>
              <a:rPr lang="fr-FR" b="1" dirty="0">
                <a:solidFill>
                  <a:schemeClr val="tx1"/>
                </a:solidFill>
                <a:ea typeface="Calibri"/>
                <a:cs typeface="Times New Roman"/>
              </a:rPr>
              <a:t>5 à 10%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39" y="5024544"/>
            <a:ext cx="744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onnecteur droit 28"/>
          <p:cNvCxnSpPr>
            <a:stCxn id="1030" idx="3"/>
          </p:cNvCxnSpPr>
          <p:nvPr/>
        </p:nvCxnSpPr>
        <p:spPr>
          <a:xfrm>
            <a:off x="2976276" y="5271401"/>
            <a:ext cx="1488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4465228" y="1556792"/>
            <a:ext cx="253268" cy="266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532E1-BA3A-4DA5-81FB-9C42BCDE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  <a:ea typeface="Calibri"/>
                <a:cs typeface="Times New Roman"/>
              </a:rPr>
              <a:t>Régulation de la sécrétion de l’ADH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A4A498A-FC4D-47AE-B30B-82E6354F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789" y="2417357"/>
            <a:ext cx="3674422" cy="256692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C5AA15-B755-4C70-8AD1-FEB64AAD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E57F3C-9973-4463-B2F1-5F4AD65A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52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  <a:ea typeface="Calibri"/>
                <a:cs typeface="Times New Roman"/>
              </a:rPr>
              <a:t>Régulation de la sécrétion de l’ADH</a:t>
            </a:r>
            <a:br>
              <a:rPr lang="fr-FR" sz="36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3. Autres facteurs</a:t>
            </a:r>
            <a:r>
              <a:rPr lang="fr-FR" sz="4000" b="1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36382"/>
            <a:ext cx="4040188" cy="63976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ADH est inhibée/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4664" y="2642327"/>
            <a:ext cx="4040188" cy="5358581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prstClr val="black"/>
                </a:solidFill>
                <a:ea typeface="Calibri"/>
                <a:cs typeface="Arial"/>
              </a:rPr>
              <a:t>froid, alcool</a:t>
            </a:r>
            <a:endParaRPr lang="fr-FR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ea typeface="Calibri"/>
                <a:cs typeface="Times New Roman"/>
              </a:rPr>
              <a:t>Les hormones  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2400" b="1" dirty="0" err="1">
                <a:ea typeface="Calibri"/>
                <a:cs typeface="Times New Roman"/>
              </a:rPr>
              <a:t>hypercortisolémie</a:t>
            </a:r>
            <a:endParaRPr lang="fr-FR" sz="2400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ea typeface="Calibri"/>
                <a:cs typeface="Times New Roman"/>
              </a:rPr>
              <a:t>ANF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B0F0"/>
                </a:solidFill>
                <a:ea typeface="Calibri"/>
                <a:cs typeface="Arial"/>
              </a:rPr>
              <a:t>Influences Pharmacologiques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B0F0"/>
                </a:solidFill>
                <a:ea typeface="Calibri"/>
                <a:cs typeface="Arial"/>
              </a:rPr>
              <a:t>La </a:t>
            </a:r>
            <a:r>
              <a:rPr lang="fr-FR" b="1" dirty="0" err="1">
                <a:solidFill>
                  <a:srgbClr val="00B0F0"/>
                </a:solidFill>
                <a:ea typeface="Calibri"/>
                <a:cs typeface="Arial"/>
              </a:rPr>
              <a:t>carbamazepine</a:t>
            </a:r>
            <a:r>
              <a:rPr lang="fr-FR" b="1" dirty="0">
                <a:solidFill>
                  <a:srgbClr val="00B0F0"/>
                </a:solidFill>
                <a:ea typeface="Calibri"/>
                <a:cs typeface="Arial"/>
              </a:rPr>
              <a:t> </a:t>
            </a:r>
            <a:r>
              <a:rPr lang="fr-FR" b="1" dirty="0">
                <a:ea typeface="Calibri"/>
                <a:cs typeface="Arial"/>
              </a:rPr>
              <a:t>(psychotrope)</a:t>
            </a:r>
            <a:r>
              <a:rPr lang="fr-FR" b="1" dirty="0">
                <a:latin typeface="Times New Roman" panose="02020603050405020304" pitchFamily="18" charset="0"/>
                <a:ea typeface="Calibri"/>
                <a:cs typeface="Arial"/>
              </a:rPr>
              <a:t>↓</a:t>
            </a:r>
            <a:r>
              <a:rPr lang="fr-FR" b="1" dirty="0">
                <a:ea typeface="Calibri"/>
                <a:cs typeface="Arial"/>
              </a:rPr>
              <a:t> sensibilité de la réponse à l’ADH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7388" y="1568451"/>
            <a:ext cx="4041775" cy="639762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lvl="0"/>
            <a:endParaRPr lang="fr-FR" dirty="0">
              <a:solidFill>
                <a:prstClr val="black"/>
              </a:solidFill>
            </a:endParaRPr>
          </a:p>
          <a:p>
            <a:r>
              <a:rPr lang="fr-FR" sz="3800" dirty="0">
                <a:solidFill>
                  <a:srgbClr val="FF0000"/>
                </a:solidFill>
                <a:ea typeface="Calibri"/>
                <a:cs typeface="Times New Roman"/>
              </a:rPr>
              <a:t>ADH est stimulée </a:t>
            </a:r>
            <a:endParaRPr lang="fr-FR" sz="38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7388" y="2642327"/>
            <a:ext cx="4383752" cy="312829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</a:pPr>
            <a:r>
              <a:rPr lang="fr-FR" b="1" dirty="0">
                <a:ea typeface="Calibri"/>
                <a:cs typeface="Times New Roman"/>
              </a:rPr>
              <a:t>Le stress , la douleur, nausées , chaleur; émotion ,exercice physique</a:t>
            </a:r>
          </a:p>
          <a:p>
            <a:pPr lvl="0">
              <a:lnSpc>
                <a:spcPct val="115000"/>
              </a:lnSpc>
            </a:pPr>
            <a:r>
              <a:rPr lang="fr-FR" b="1" dirty="0">
                <a:ea typeface="Calibri"/>
                <a:cs typeface="Times New Roman"/>
              </a:rPr>
              <a:t>Angiotensine II</a:t>
            </a:r>
          </a:p>
          <a:p>
            <a:pPr lvl="0">
              <a:lnSpc>
                <a:spcPct val="115000"/>
              </a:lnSpc>
            </a:pPr>
            <a:r>
              <a:rPr lang="fr-FR" b="1" dirty="0">
                <a:solidFill>
                  <a:srgbClr val="00B0F0"/>
                </a:solidFill>
                <a:ea typeface="Calibri"/>
                <a:cs typeface="Times New Roman"/>
              </a:rPr>
              <a:t>Influences Pharmacologiques</a:t>
            </a:r>
          </a:p>
          <a:p>
            <a:pPr lvl="1">
              <a:lnSpc>
                <a:spcPct val="115000"/>
              </a:lnSpc>
            </a:pPr>
            <a:r>
              <a:rPr lang="fr-FR" b="1" dirty="0">
                <a:solidFill>
                  <a:srgbClr val="00B0F0"/>
                </a:solidFill>
                <a:ea typeface="Calibri"/>
                <a:cs typeface="Times New Roman"/>
              </a:rPr>
              <a:t>Nicotine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00B0F0"/>
                </a:solidFill>
                <a:ea typeface="Calibri"/>
                <a:cs typeface="Times New Roman"/>
              </a:rPr>
              <a:t>Lithium</a:t>
            </a:r>
            <a:r>
              <a:rPr lang="fr-FR" b="1" dirty="0">
                <a:ea typeface="Calibri"/>
                <a:cs typeface="Times New Roman"/>
              </a:rPr>
              <a:t> (</a:t>
            </a:r>
            <a:r>
              <a:rPr lang="fr-FR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↑</a:t>
            </a:r>
            <a:r>
              <a:rPr lang="fr-FR" b="1" dirty="0">
                <a:ea typeface="Calibri"/>
                <a:cs typeface="Times New Roman"/>
              </a:rPr>
              <a:t> sensibilité de la réponse à l’ADH)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00B0F0"/>
                </a:solidFill>
                <a:ea typeface="Calibri"/>
                <a:cs typeface="Times New Roman"/>
              </a:rPr>
              <a:t>Antidépresseurs tricycliques , neuroleptiques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fr-FR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fr-FR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/>
              <a:buChar char="‐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Pathologies liées à l'ADH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Défaut de production d’ADH(total ou partiel) :     </a:t>
            </a:r>
          </a:p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   →</a:t>
            </a:r>
            <a:r>
              <a:rPr lang="fr-FR" b="1" dirty="0">
                <a:solidFill>
                  <a:srgbClr val="FF0000"/>
                </a:solidFill>
                <a:cs typeface="Arial"/>
              </a:rPr>
              <a:t>Le </a:t>
            </a:r>
            <a:r>
              <a:rPr lang="fr-FR" b="1" dirty="0">
                <a:solidFill>
                  <a:srgbClr val="FF0000"/>
                </a:solidFill>
              </a:rPr>
              <a:t>diabète insipide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central</a:t>
            </a:r>
          </a:p>
          <a:p>
            <a:pPr marL="0" indent="0">
              <a:buNone/>
            </a:pPr>
            <a:r>
              <a:rPr lang="fr-FR" b="1" dirty="0">
                <a:solidFill>
                  <a:prstClr val="black"/>
                </a:solidFill>
              </a:rPr>
              <a:t>2. Défaut d’activité d’ADH </a:t>
            </a:r>
            <a:r>
              <a:rPr lang="fr-FR" b="1">
                <a:solidFill>
                  <a:prstClr val="black"/>
                </a:solidFill>
              </a:rPr>
              <a:t>: (incapacité du rein à répondre aux effets de l’ADH)    </a:t>
            </a:r>
            <a:endParaRPr lang="fr-FR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prstClr val="black"/>
                </a:solidFill>
                <a:latin typeface="Arial"/>
                <a:cs typeface="Arial"/>
              </a:rPr>
              <a:t>  →</a:t>
            </a:r>
            <a:r>
              <a:rPr lang="fr-FR" b="1" dirty="0">
                <a:solidFill>
                  <a:srgbClr val="FF0000"/>
                </a:solidFill>
                <a:cs typeface="Arial"/>
              </a:rPr>
              <a:t>Le </a:t>
            </a:r>
            <a:r>
              <a:rPr lang="fr-FR" b="1" dirty="0">
                <a:solidFill>
                  <a:srgbClr val="FF0000"/>
                </a:solidFill>
              </a:rPr>
              <a:t>diabète insipide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néphrogénique</a:t>
            </a:r>
          </a:p>
          <a:p>
            <a:pPr marL="0" indent="0">
              <a:buNone/>
            </a:pPr>
            <a:r>
              <a:rPr lang="fr-FR" b="1" dirty="0"/>
              <a:t>3. Excès de production ou d’activité de l’ADH : </a:t>
            </a:r>
            <a:r>
              <a:rPr lang="fr-FR" b="1" dirty="0">
                <a:solidFill>
                  <a:prstClr val="black"/>
                </a:solidFill>
                <a:latin typeface="Arial"/>
                <a:cs typeface="Arial"/>
              </a:rPr>
              <a:t>→ </a:t>
            </a:r>
            <a:r>
              <a:rPr lang="fr-FR" b="1" dirty="0">
                <a:solidFill>
                  <a:srgbClr val="FF0000"/>
                </a:solidFill>
                <a:cs typeface="Arial"/>
              </a:rPr>
              <a:t>Le </a:t>
            </a:r>
            <a:r>
              <a:rPr lang="fr-FR" b="1" dirty="0">
                <a:solidFill>
                  <a:srgbClr val="FF0000"/>
                </a:solidFill>
              </a:rPr>
              <a:t>syndrome inapproprié en </a:t>
            </a:r>
            <a:r>
              <a:rPr lang="fr-FR" b="1" dirty="0" err="1">
                <a:solidFill>
                  <a:srgbClr val="FF0000"/>
                </a:solidFill>
              </a:rPr>
              <a:t>antidiurèse</a:t>
            </a:r>
            <a:r>
              <a:rPr lang="fr-FR" b="1" dirty="0">
                <a:solidFill>
                  <a:srgbClr val="FF0000"/>
                </a:solidFill>
              </a:rPr>
              <a:t> (SIAD)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4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C3478-5752-4B63-B21E-8EBA7D6D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Ce qu’il faut  retenir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9D028-FE9E-44E3-89D4-A54AAC13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/>
              <a:t>La relation hypothalamus hypophyse </a:t>
            </a:r>
          </a:p>
          <a:p>
            <a:r>
              <a:rPr lang="fr-FR" dirty="0"/>
              <a:t>Biosynthèse des hormones hypothalamo- hypophysaires </a:t>
            </a:r>
          </a:p>
          <a:p>
            <a:r>
              <a:rPr lang="fr-FR" dirty="0"/>
              <a:t>ADH</a:t>
            </a:r>
          </a:p>
          <a:p>
            <a:pPr lvl="1"/>
            <a:r>
              <a:rPr lang="fr-FR" dirty="0"/>
              <a:t>Rôle</a:t>
            </a:r>
          </a:p>
          <a:p>
            <a:pPr lvl="1"/>
            <a:r>
              <a:rPr lang="fr-FR" dirty="0"/>
              <a:t>Synthèse (NPII)</a:t>
            </a:r>
          </a:p>
          <a:p>
            <a:pPr lvl="1"/>
            <a:r>
              <a:rPr lang="fr-FR" dirty="0"/>
              <a:t>Sécrétion</a:t>
            </a:r>
          </a:p>
          <a:p>
            <a:pPr lvl="1"/>
            <a:r>
              <a:rPr lang="fr-FR" dirty="0"/>
              <a:t>Mécanisme d’action (RV2)</a:t>
            </a:r>
          </a:p>
          <a:p>
            <a:pPr lvl="1"/>
            <a:r>
              <a:rPr lang="fr-FR" dirty="0"/>
              <a:t>Régulation </a:t>
            </a:r>
          </a:p>
          <a:p>
            <a:pPr lvl="1"/>
            <a:r>
              <a:rPr lang="fr-FR" dirty="0"/>
              <a:t>Pathologie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D1371D-F761-4AA4-B633-056E080C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9758A-0A28-4282-B0F2-D0428415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207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ctr"/>
            <a:r>
              <a:rPr lang="fr-FR" sz="8800" dirty="0"/>
              <a:t>MERCI POUR VOTRE ATTENTION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B7BA5-5742-4F9F-BB1D-3DAFB2DD3F3E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779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LES HORMONES HYPOTHALAMO-HYPOPHYSAIRES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(2 Séance)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752600"/>
          </a:xfrm>
        </p:spPr>
        <p:txBody>
          <a:bodyPr/>
          <a:lstStyle/>
          <a:p>
            <a:endParaRPr lang="fr-FR" dirty="0"/>
          </a:p>
          <a:p>
            <a:pPr algn="r"/>
            <a:r>
              <a:rPr lang="fr-FR" sz="1800" dirty="0">
                <a:solidFill>
                  <a:srgbClr val="0070C0"/>
                </a:solidFill>
              </a:rPr>
              <a:t>Année universitaire 2020/2021</a:t>
            </a:r>
          </a:p>
          <a:p>
            <a:pPr algn="r"/>
            <a:r>
              <a:rPr lang="fr-FR" sz="1800" dirty="0">
                <a:solidFill>
                  <a:srgbClr val="0070C0"/>
                </a:solidFill>
              </a:rPr>
              <a:t>                                           Présenté par Dr </a:t>
            </a:r>
            <a:r>
              <a:rPr lang="fr-FR" sz="1800" dirty="0" err="1">
                <a:solidFill>
                  <a:srgbClr val="0070C0"/>
                </a:solidFill>
              </a:rPr>
              <a:t>E.Feraga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pc\Documents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0356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78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3100" b="1" dirty="0">
                <a:solidFill>
                  <a:srgbClr val="FF0000"/>
                </a:solidFill>
              </a:rPr>
              <a:t>LES HORMONES HYPOTHALAMO-HYPOPHYSAIRES</a:t>
            </a:r>
            <a:br>
              <a:rPr lang="fr-FR" sz="3100" b="1" dirty="0">
                <a:solidFill>
                  <a:srgbClr val="FF0000"/>
                </a:solidFill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PLAN DU COURS</a:t>
            </a:r>
          </a:p>
          <a:p>
            <a:pPr marL="0" indent="0" algn="ctr">
              <a:buNone/>
            </a:pPr>
            <a:endParaRPr lang="fr-FR" sz="2000" dirty="0"/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ORGANISATION DE L’AXE HYPOTHALAMO-HYPOPHYSAIRE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RELATION HYPOTHALAMUS / HYPOPHYSE 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HORMONES HYPOTHALAMO-HYPOPHYSAIRES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III.HORMONES HYPOTHALAMO-HYPOPHYSAIRES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fr-FR" sz="32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A-LES HORMONES HYPOTHALAMIQUES</a:t>
            </a:r>
          </a:p>
          <a:p>
            <a:pPr marL="971550" lvl="1" indent="-514350">
              <a:buAutoNum type="alphaUcPeriod" startAt="2"/>
            </a:pPr>
            <a:r>
              <a:rPr lang="fr-FR" sz="32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LES HORMONES HYPOPHYSAIRES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pPr marL="857250" lvl="2" indent="0">
              <a:buNone/>
            </a:pPr>
            <a:r>
              <a:rPr lang="fr-FR" sz="2800" dirty="0">
                <a:ea typeface="Calibri"/>
                <a:cs typeface="Times New Roman"/>
              </a:rPr>
              <a:t>B1-LES HORMONES DE LA POSTHYPOPHYSE</a:t>
            </a:r>
          </a:p>
          <a:p>
            <a:pPr marL="857250" lvl="2" indent="0">
              <a:buNone/>
            </a:pPr>
            <a:r>
              <a:rPr lang="fr-FR" sz="2800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B2-LES HORMONES DE L’ ANTETHYPOPHYSE 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6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10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08FC5-382B-4F50-A5E5-6C93F218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Réseau capillaire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1B454BA-2CDE-4C28-8DE5-8F29450E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" y="1897273"/>
            <a:ext cx="7883202" cy="3941601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8FD639-DDFB-4FEA-8119-A20806A1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956707-E2FC-409F-A0B8-A6ABD44D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44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02729"/>
            <a:ext cx="7083616" cy="3359355"/>
          </a:xfrm>
        </p:spPr>
        <p:txBody>
          <a:bodyPr>
            <a:normAutofit fontScale="62500" lnSpcReduction="20000"/>
          </a:bodyPr>
          <a:lstStyle/>
          <a:p>
            <a:pPr marL="598932" lvl="1" indent="-342900">
              <a:lnSpc>
                <a:spcPct val="115000"/>
              </a:lnSpc>
              <a:buFont typeface="Wingdings"/>
              <a:buChar char=""/>
            </a:pPr>
            <a:r>
              <a:rPr lang="fr-FR" sz="33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Gène :</a:t>
            </a:r>
            <a:r>
              <a:rPr lang="fr-FR" sz="33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3300" dirty="0">
                <a:latin typeface="Calibri"/>
                <a:ea typeface="Calibri"/>
                <a:cs typeface="Times New Roman"/>
              </a:rPr>
              <a:t>CH20</a:t>
            </a:r>
          </a:p>
          <a:p>
            <a:pPr marL="598932" lvl="1" indent="-342900">
              <a:lnSpc>
                <a:spcPct val="115000"/>
              </a:lnSpc>
              <a:buFont typeface="Wingdings"/>
              <a:buChar char=""/>
            </a:pPr>
            <a:r>
              <a:rPr lang="fr-FR" sz="33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l’ocytocine   </a:t>
            </a:r>
            <a:r>
              <a:rPr lang="fr-FR" sz="3300" dirty="0">
                <a:latin typeface="Calibri"/>
                <a:ea typeface="Calibri"/>
                <a:cs typeface="Times New Roman"/>
              </a:rPr>
              <a:t>(neurohormone)</a:t>
            </a:r>
          </a:p>
          <a:p>
            <a:pPr marL="1120140" lvl="3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2500" b="1" dirty="0">
                <a:latin typeface="Calibri"/>
                <a:ea typeface="Calibri"/>
                <a:cs typeface="Times New Roman"/>
              </a:rPr>
              <a:t>Synthèse :hypothalamique  (NPV+NSO)</a:t>
            </a:r>
          </a:p>
          <a:p>
            <a:pPr marL="1120140" lvl="3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2500" b="1" dirty="0">
                <a:latin typeface="Calibri"/>
                <a:ea typeface="Calibri"/>
                <a:cs typeface="Times New Roman"/>
              </a:rPr>
              <a:t>Transport : vésicules </a:t>
            </a:r>
            <a:r>
              <a:rPr lang="fr-FR" sz="2500" b="1" dirty="0">
                <a:latin typeface="Arial"/>
                <a:ea typeface="Calibri"/>
                <a:cs typeface="Arial"/>
              </a:rPr>
              <a:t>→</a:t>
            </a:r>
            <a:r>
              <a:rPr lang="fr-FR" sz="2500" b="1" dirty="0">
                <a:latin typeface="Calibri"/>
                <a:ea typeface="Calibri"/>
                <a:cs typeface="Times New Roman"/>
              </a:rPr>
              <a:t>axones (ocytocine + </a:t>
            </a:r>
            <a:r>
              <a:rPr lang="fr-FR" sz="2500" b="1" dirty="0" err="1">
                <a:latin typeface="Calibri"/>
                <a:ea typeface="Calibri"/>
                <a:cs typeface="Times New Roman"/>
              </a:rPr>
              <a:t>neurophysine</a:t>
            </a:r>
            <a:r>
              <a:rPr lang="fr-FR" sz="2500" b="1" dirty="0">
                <a:latin typeface="Calibri"/>
                <a:ea typeface="Calibri"/>
                <a:cs typeface="Times New Roman"/>
              </a:rPr>
              <a:t>-I  :NP1)</a:t>
            </a:r>
          </a:p>
          <a:p>
            <a:pPr marL="1120140" lvl="3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2500" b="1" dirty="0">
                <a:latin typeface="Calibri"/>
                <a:ea typeface="Calibri"/>
                <a:cs typeface="Times New Roman"/>
              </a:rPr>
              <a:t>stockée →posthypophyse </a:t>
            </a:r>
          </a:p>
          <a:p>
            <a:pPr marL="1120140" lvl="3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2500" b="1" dirty="0">
                <a:latin typeface="Calibri"/>
                <a:ea typeface="Calibri"/>
                <a:cs typeface="Times New Roman"/>
              </a:rPr>
              <a:t>libérée / exocytose  </a:t>
            </a:r>
            <a:r>
              <a:rPr lang="fr-FR" sz="2500" b="1" dirty="0">
                <a:latin typeface="Arial"/>
                <a:ea typeface="Calibri"/>
                <a:cs typeface="Arial"/>
              </a:rPr>
              <a:t>→ </a:t>
            </a:r>
            <a:r>
              <a:rPr lang="fr-FR" sz="2500" b="1" dirty="0">
                <a:latin typeface="Calibri"/>
                <a:ea typeface="Calibri"/>
                <a:cs typeface="Times New Roman"/>
              </a:rPr>
              <a:t>la circulation sanguine</a:t>
            </a:r>
          </a:p>
          <a:p>
            <a:pPr marL="1120140" lvl="3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fr-FR" sz="2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"/>
            </a:pPr>
            <a:r>
              <a:rPr lang="fr-FR" sz="33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[ocytocine</a:t>
            </a:r>
            <a:r>
              <a:rPr lang="fr-FR" sz="33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]</a:t>
            </a:r>
            <a:r>
              <a:rPr lang="fr-FR" sz="33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plasmatique :</a:t>
            </a:r>
            <a:r>
              <a:rPr lang="fr-FR" sz="3300" b="1" dirty="0" err="1">
                <a:latin typeface="Calibri"/>
                <a:ea typeface="Calibri"/>
                <a:cs typeface="Times New Roman"/>
              </a:rPr>
              <a:t>qlq</a:t>
            </a:r>
            <a:r>
              <a:rPr lang="fr-FR" sz="3300" b="1" dirty="0">
                <a:latin typeface="Calibri"/>
                <a:ea typeface="Calibri"/>
                <a:cs typeface="Times New Roman"/>
              </a:rPr>
              <a:t>  </a:t>
            </a:r>
            <a:r>
              <a:rPr lang="fr-FR" sz="3300" b="1" dirty="0" err="1">
                <a:latin typeface="Calibri"/>
                <a:ea typeface="Calibri"/>
                <a:cs typeface="Times New Roman"/>
              </a:rPr>
              <a:t>pg</a:t>
            </a:r>
            <a:r>
              <a:rPr lang="fr-FR" sz="3300" b="1" dirty="0">
                <a:latin typeface="Calibri"/>
                <a:ea typeface="Calibri"/>
                <a:cs typeface="Times New Roman"/>
              </a:rPr>
              <a:t>/ml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"/>
            </a:pPr>
            <a:endParaRPr lang="fr-FR" sz="3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"/>
            </a:pPr>
            <a:r>
              <a:rPr lang="fr-FR" sz="33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1/2-vie</a:t>
            </a:r>
            <a:r>
              <a:rPr lang="fr-FR" sz="3300" b="1" dirty="0">
                <a:latin typeface="Calibri"/>
                <a:ea typeface="Calibri"/>
                <a:cs typeface="Times New Roman"/>
              </a:rPr>
              <a:t> :</a:t>
            </a:r>
            <a:r>
              <a:rPr lang="fr-FR" sz="3300" b="1" dirty="0" err="1">
                <a:latin typeface="Calibri"/>
                <a:ea typeface="Calibri"/>
                <a:cs typeface="Times New Roman"/>
              </a:rPr>
              <a:t>qLq</a:t>
            </a:r>
            <a:r>
              <a:rPr lang="fr-FR" sz="3300" b="1" dirty="0">
                <a:latin typeface="Calibri"/>
                <a:ea typeface="Calibri"/>
                <a:cs typeface="Times New Roman"/>
              </a:rPr>
              <a:t> min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"/>
            </a:pPr>
            <a:endParaRPr lang="fr-FR" sz="2800" b="1" dirty="0">
              <a:latin typeface="Calibri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L’ocytocine</a:t>
            </a:r>
          </a:p>
        </p:txBody>
      </p:sp>
      <p:pic>
        <p:nvPicPr>
          <p:cNvPr id="7170" name="Picture 2" descr="C:\Users\pc\Documents\images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84" y="5180289"/>
            <a:ext cx="1504950" cy="15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695B3-B7B2-4578-8F96-13A0A3F41C8A}"/>
              </a:ext>
            </a:extLst>
          </p:cNvPr>
          <p:cNvSpPr/>
          <p:nvPr/>
        </p:nvSpPr>
        <p:spPr>
          <a:xfrm>
            <a:off x="5580112" y="3306942"/>
            <a:ext cx="4457278" cy="63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PréProOcytocine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78B79-D355-4265-BB56-71E18B21A932}"/>
              </a:ext>
            </a:extLst>
          </p:cNvPr>
          <p:cNvSpPr/>
          <p:nvPr/>
        </p:nvSpPr>
        <p:spPr>
          <a:xfrm>
            <a:off x="3355893" y="4030287"/>
            <a:ext cx="5737176" cy="158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24E23-8C57-46F1-9B7C-B5BCC03C1142}"/>
              </a:ext>
            </a:extLst>
          </p:cNvPr>
          <p:cNvSpPr/>
          <p:nvPr/>
        </p:nvSpPr>
        <p:spPr>
          <a:xfrm>
            <a:off x="1992263" y="4002924"/>
            <a:ext cx="7083616" cy="141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       </a:t>
            </a:r>
            <a:r>
              <a:rPr lang="fr-FR" dirty="0">
                <a:solidFill>
                  <a:srgbClr val="FF0000"/>
                </a:solidFill>
              </a:rPr>
              <a:t>1     19</a:t>
            </a:r>
            <a:r>
              <a:rPr lang="fr-FR" dirty="0">
                <a:solidFill>
                  <a:srgbClr val="00B050"/>
                </a:solidFill>
              </a:rPr>
              <a:t>20        28</a:t>
            </a:r>
            <a:r>
              <a:rPr lang="fr-FR" dirty="0">
                <a:solidFill>
                  <a:srgbClr val="270A90"/>
                </a:solidFill>
              </a:rPr>
              <a:t>29                                   125</a:t>
            </a:r>
          </a:p>
          <a:p>
            <a:r>
              <a:rPr lang="fr-FR" b="1">
                <a:solidFill>
                  <a:srgbClr val="FF0000"/>
                </a:solidFill>
              </a:rPr>
              <a:t>                    PS  </a:t>
            </a:r>
            <a:r>
              <a:rPr lang="fr-FR">
                <a:solidFill>
                  <a:schemeClr val="tx1"/>
                </a:solidFill>
              </a:rPr>
              <a:t>    </a:t>
            </a:r>
            <a:r>
              <a:rPr lang="fr-FR" b="1">
                <a:solidFill>
                  <a:srgbClr val="00B050"/>
                </a:solidFill>
              </a:rPr>
              <a:t>Ocytocine</a:t>
            </a:r>
            <a:r>
              <a:rPr lang="fr-FR">
                <a:solidFill>
                  <a:schemeClr val="tx1"/>
                </a:solidFill>
              </a:rPr>
              <a:t>                         </a:t>
            </a:r>
            <a:r>
              <a:rPr lang="fr-FR" b="1" dirty="0">
                <a:solidFill>
                  <a:srgbClr val="270A90"/>
                </a:solidFill>
              </a:rPr>
              <a:t>NPI</a:t>
            </a:r>
          </a:p>
          <a:p>
            <a:r>
              <a:rPr lang="fr-FR" b="1" dirty="0">
                <a:solidFill>
                  <a:srgbClr val="270A90"/>
                </a:solidFill>
              </a:rPr>
              <a:t>                                                       </a:t>
            </a:r>
            <a:r>
              <a:rPr lang="fr-FR" b="1" dirty="0" err="1">
                <a:solidFill>
                  <a:srgbClr val="270A90"/>
                </a:solidFill>
              </a:rPr>
              <a:t>Neurophysine</a:t>
            </a:r>
            <a:r>
              <a:rPr lang="fr-FR" b="1" dirty="0">
                <a:solidFill>
                  <a:srgbClr val="270A90"/>
                </a:solidFill>
              </a:rPr>
              <a:t> type1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AF17D-A082-4C13-BBA9-7000F2E68638}"/>
              </a:ext>
            </a:extLst>
          </p:cNvPr>
          <p:cNvSpPr/>
          <p:nvPr/>
        </p:nvSpPr>
        <p:spPr>
          <a:xfrm>
            <a:off x="4059915" y="4030287"/>
            <a:ext cx="5033154" cy="15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Proocytocine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32037"/>
            <a:ext cx="4257676" cy="4525963"/>
          </a:xfrm>
          <a:ln>
            <a:noFill/>
          </a:ln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récepteurs de l’</a:t>
            </a:r>
            <a:r>
              <a:rPr lang="fr-FR" dirty="0" err="1">
                <a:solidFill>
                  <a:srgbClr val="FF0000"/>
                </a:solidFill>
              </a:rPr>
              <a:t>ocytosine</a:t>
            </a:r>
            <a:endParaRPr lang="fr-F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7194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284529" cy="21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1520" y="1652699"/>
            <a:ext cx="4406156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</a:rPr>
              <a:t>RCPG (nb</a:t>
            </a:r>
            <a:r>
              <a:rPr lang="fr-FR" sz="2400" b="1" dirty="0">
                <a:solidFill>
                  <a:schemeClr val="tx1"/>
                </a:solidFill>
                <a:latin typeface="Arial"/>
                <a:cs typeface="Arial"/>
              </a:rPr>
              <a:t>↑ fin </a:t>
            </a:r>
            <a:r>
              <a:rPr lang="fr-FR" sz="2400" b="1" dirty="0" err="1">
                <a:solidFill>
                  <a:schemeClr val="tx1"/>
                </a:solidFill>
                <a:latin typeface="Arial"/>
                <a:cs typeface="Arial"/>
              </a:rPr>
              <a:t>Gss</a:t>
            </a:r>
            <a:r>
              <a:rPr lang="fr-FR" sz="24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fr-FR" sz="2400" b="1" dirty="0">
              <a:solidFill>
                <a:schemeClr val="tx1"/>
              </a:solidFill>
            </a:endParaRPr>
          </a:p>
          <a:p>
            <a:endParaRPr lang="fr-F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</a:rPr>
              <a:t>M lisses </a:t>
            </a:r>
          </a:p>
          <a:p>
            <a:endParaRPr lang="fr-FR" sz="2400" b="1" dirty="0">
              <a:solidFill>
                <a:schemeClr val="tx1"/>
              </a:solidFill>
            </a:endParaRPr>
          </a:p>
          <a:p>
            <a:pPr lvl="1"/>
            <a:r>
              <a:rPr lang="fr-FR" sz="2400" b="1" dirty="0">
                <a:solidFill>
                  <a:schemeClr val="tx1"/>
                </a:solidFill>
              </a:rPr>
              <a:t>‐</a:t>
            </a:r>
            <a:r>
              <a:rPr lang="fr-FR" sz="2400" b="1" dirty="0">
                <a:solidFill>
                  <a:schemeClr val="tx1"/>
                </a:solidFill>
                <a:latin typeface="Arial"/>
                <a:cs typeface="Arial"/>
              </a:rPr>
              <a:t>Ȼ</a:t>
            </a:r>
            <a:r>
              <a:rPr lang="fr-FR" sz="2400" b="1" dirty="0">
                <a:solidFill>
                  <a:schemeClr val="tx1"/>
                </a:solidFill>
              </a:rPr>
              <a:t> du myomètre utérin</a:t>
            </a:r>
          </a:p>
          <a:p>
            <a:pPr lvl="1"/>
            <a:endParaRPr lang="fr-FR" sz="2400" b="1" dirty="0">
              <a:solidFill>
                <a:schemeClr val="tx1"/>
              </a:solidFill>
            </a:endParaRPr>
          </a:p>
          <a:p>
            <a:pPr lvl="1"/>
            <a:r>
              <a:rPr lang="fr-FR" sz="2400" b="1" dirty="0">
                <a:solidFill>
                  <a:schemeClr val="tx1"/>
                </a:solidFill>
              </a:rPr>
              <a:t>‐</a:t>
            </a:r>
            <a:r>
              <a:rPr lang="fr-FR" sz="2400" b="1" dirty="0">
                <a:solidFill>
                  <a:schemeClr val="tx1"/>
                </a:solidFill>
                <a:latin typeface="Arial"/>
                <a:cs typeface="Arial"/>
              </a:rPr>
              <a:t>Ȼ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myo-épitheliales</a:t>
            </a:r>
            <a:r>
              <a:rPr lang="fr-FR" sz="2400" b="1" dirty="0">
                <a:solidFill>
                  <a:schemeClr val="tx1"/>
                </a:solidFill>
              </a:rPr>
              <a:t> des canaux galactophores de la glande mammaire</a:t>
            </a:r>
          </a:p>
          <a:p>
            <a:pPr lvl="1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/>
              <a:t>             +      </a:t>
            </a:r>
          </a:p>
          <a:p>
            <a:pPr algn="ctr">
              <a:buNone/>
            </a:pPr>
            <a:r>
              <a:rPr lang="fr-FR" sz="2400" dirty="0"/>
              <a:t>                      </a:t>
            </a:r>
          </a:p>
          <a:p>
            <a:pPr algn="ctr">
              <a:buNone/>
            </a:pPr>
            <a:r>
              <a:rPr lang="fr-FR" sz="2400" dirty="0"/>
              <a:t>                      </a:t>
            </a:r>
          </a:p>
          <a:p>
            <a:pPr algn="ctr">
              <a:buNone/>
            </a:pPr>
            <a:r>
              <a:rPr lang="fr-FR" sz="2000" dirty="0"/>
              <a:t>                             Ca⁺⁺</a:t>
            </a:r>
          </a:p>
        </p:txBody>
      </p:sp>
      <p:sp>
        <p:nvSpPr>
          <p:cNvPr id="4" name="Forme libre 3"/>
          <p:cNvSpPr/>
          <p:nvPr/>
        </p:nvSpPr>
        <p:spPr>
          <a:xfrm>
            <a:off x="1205542" y="2272145"/>
            <a:ext cx="446005" cy="1097374"/>
          </a:xfrm>
          <a:custGeom>
            <a:avLst/>
            <a:gdLst>
              <a:gd name="connsiteX0" fmla="*/ 110640 w 446005"/>
              <a:gd name="connsiteY0" fmla="*/ 27710 h 1097374"/>
              <a:gd name="connsiteX1" fmla="*/ 124494 w 446005"/>
              <a:gd name="connsiteY1" fmla="*/ 290946 h 1097374"/>
              <a:gd name="connsiteX2" fmla="*/ 152203 w 446005"/>
              <a:gd name="connsiteY2" fmla="*/ 471055 h 1097374"/>
              <a:gd name="connsiteX3" fmla="*/ 166058 w 446005"/>
              <a:gd name="connsiteY3" fmla="*/ 332510 h 1097374"/>
              <a:gd name="connsiteX4" fmla="*/ 138349 w 446005"/>
              <a:gd name="connsiteY4" fmla="*/ 249382 h 1097374"/>
              <a:gd name="connsiteX5" fmla="*/ 152203 w 446005"/>
              <a:gd name="connsiteY5" fmla="*/ 138546 h 1097374"/>
              <a:gd name="connsiteX6" fmla="*/ 193767 w 446005"/>
              <a:gd name="connsiteY6" fmla="*/ 124691 h 1097374"/>
              <a:gd name="connsiteX7" fmla="*/ 207622 w 446005"/>
              <a:gd name="connsiteY7" fmla="*/ 166255 h 1097374"/>
              <a:gd name="connsiteX8" fmla="*/ 221476 w 446005"/>
              <a:gd name="connsiteY8" fmla="*/ 277091 h 1097374"/>
              <a:gd name="connsiteX9" fmla="*/ 263040 w 446005"/>
              <a:gd name="connsiteY9" fmla="*/ 581891 h 1097374"/>
              <a:gd name="connsiteX10" fmla="*/ 318458 w 446005"/>
              <a:gd name="connsiteY10" fmla="*/ 568037 h 1097374"/>
              <a:gd name="connsiteX11" fmla="*/ 332313 w 446005"/>
              <a:gd name="connsiteY11" fmla="*/ 512619 h 1097374"/>
              <a:gd name="connsiteX12" fmla="*/ 346167 w 446005"/>
              <a:gd name="connsiteY12" fmla="*/ 374073 h 1097374"/>
              <a:gd name="connsiteX13" fmla="*/ 387731 w 446005"/>
              <a:gd name="connsiteY13" fmla="*/ 360219 h 1097374"/>
              <a:gd name="connsiteX14" fmla="*/ 429294 w 446005"/>
              <a:gd name="connsiteY14" fmla="*/ 401782 h 1097374"/>
              <a:gd name="connsiteX15" fmla="*/ 401585 w 446005"/>
              <a:gd name="connsiteY15" fmla="*/ 706582 h 1097374"/>
              <a:gd name="connsiteX16" fmla="*/ 387731 w 446005"/>
              <a:gd name="connsiteY16" fmla="*/ 900546 h 1097374"/>
              <a:gd name="connsiteX17" fmla="*/ 360022 w 446005"/>
              <a:gd name="connsiteY17" fmla="*/ 983673 h 1097374"/>
              <a:gd name="connsiteX18" fmla="*/ 304603 w 446005"/>
              <a:gd name="connsiteY18" fmla="*/ 969819 h 1097374"/>
              <a:gd name="connsiteX19" fmla="*/ 290749 w 446005"/>
              <a:gd name="connsiteY19" fmla="*/ 762000 h 1097374"/>
              <a:gd name="connsiteX20" fmla="*/ 263040 w 446005"/>
              <a:gd name="connsiteY20" fmla="*/ 845128 h 1097374"/>
              <a:gd name="connsiteX21" fmla="*/ 249185 w 446005"/>
              <a:gd name="connsiteY21" fmla="*/ 886691 h 1097374"/>
              <a:gd name="connsiteX22" fmla="*/ 235331 w 446005"/>
              <a:gd name="connsiteY22" fmla="*/ 1080655 h 1097374"/>
              <a:gd name="connsiteX23" fmla="*/ 193767 w 446005"/>
              <a:gd name="connsiteY23" fmla="*/ 1094510 h 1097374"/>
              <a:gd name="connsiteX24" fmla="*/ 166058 w 446005"/>
              <a:gd name="connsiteY24" fmla="*/ 1066800 h 1097374"/>
              <a:gd name="connsiteX25" fmla="*/ 152203 w 446005"/>
              <a:gd name="connsiteY25" fmla="*/ 1025237 h 1097374"/>
              <a:gd name="connsiteX26" fmla="*/ 193767 w 446005"/>
              <a:gd name="connsiteY26" fmla="*/ 775855 h 1097374"/>
              <a:gd name="connsiteX27" fmla="*/ 207622 w 446005"/>
              <a:gd name="connsiteY27" fmla="*/ 734291 h 1097374"/>
              <a:gd name="connsiteX28" fmla="*/ 193767 w 446005"/>
              <a:gd name="connsiteY28" fmla="*/ 623455 h 1097374"/>
              <a:gd name="connsiteX29" fmla="*/ 138349 w 446005"/>
              <a:gd name="connsiteY29" fmla="*/ 637310 h 1097374"/>
              <a:gd name="connsiteX30" fmla="*/ 124494 w 446005"/>
              <a:gd name="connsiteY30" fmla="*/ 928255 h 1097374"/>
              <a:gd name="connsiteX31" fmla="*/ 110640 w 446005"/>
              <a:gd name="connsiteY31" fmla="*/ 969819 h 1097374"/>
              <a:gd name="connsiteX32" fmla="*/ 55222 w 446005"/>
              <a:gd name="connsiteY32" fmla="*/ 623455 h 1097374"/>
              <a:gd name="connsiteX33" fmla="*/ 82931 w 446005"/>
              <a:gd name="connsiteY33" fmla="*/ 0 h 1097374"/>
              <a:gd name="connsiteX34" fmla="*/ 96785 w 446005"/>
              <a:gd name="connsiteY34" fmla="*/ 83128 h 109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6005" h="1097374">
                <a:moveTo>
                  <a:pt x="110640" y="27710"/>
                </a:moveTo>
                <a:cubicBezTo>
                  <a:pt x="115258" y="115455"/>
                  <a:pt x="118003" y="203319"/>
                  <a:pt x="124494" y="290946"/>
                </a:cubicBezTo>
                <a:cubicBezTo>
                  <a:pt x="130414" y="370867"/>
                  <a:pt x="137913" y="399603"/>
                  <a:pt x="152203" y="471055"/>
                </a:cubicBezTo>
                <a:cubicBezTo>
                  <a:pt x="203048" y="420212"/>
                  <a:pt x="190636" y="447205"/>
                  <a:pt x="166058" y="332510"/>
                </a:cubicBezTo>
                <a:cubicBezTo>
                  <a:pt x="159938" y="303950"/>
                  <a:pt x="138349" y="249382"/>
                  <a:pt x="138349" y="249382"/>
                </a:cubicBezTo>
                <a:cubicBezTo>
                  <a:pt x="142967" y="212437"/>
                  <a:pt x="137081" y="172570"/>
                  <a:pt x="152203" y="138546"/>
                </a:cubicBezTo>
                <a:cubicBezTo>
                  <a:pt x="158134" y="125201"/>
                  <a:pt x="180705" y="118160"/>
                  <a:pt x="193767" y="124691"/>
                </a:cubicBezTo>
                <a:cubicBezTo>
                  <a:pt x="206829" y="131222"/>
                  <a:pt x="203004" y="152400"/>
                  <a:pt x="207622" y="166255"/>
                </a:cubicBezTo>
                <a:cubicBezTo>
                  <a:pt x="212240" y="203200"/>
                  <a:pt x="218726" y="239960"/>
                  <a:pt x="221476" y="277091"/>
                </a:cubicBezTo>
                <a:cubicBezTo>
                  <a:pt x="242957" y="567082"/>
                  <a:pt x="185311" y="465300"/>
                  <a:pt x="263040" y="581891"/>
                </a:cubicBezTo>
                <a:cubicBezTo>
                  <a:pt x="281513" y="577273"/>
                  <a:pt x="304994" y="581501"/>
                  <a:pt x="318458" y="568037"/>
                </a:cubicBezTo>
                <a:cubicBezTo>
                  <a:pt x="331922" y="554573"/>
                  <a:pt x="329620" y="531469"/>
                  <a:pt x="332313" y="512619"/>
                </a:cubicBezTo>
                <a:cubicBezTo>
                  <a:pt x="338877" y="466673"/>
                  <a:pt x="330306" y="417691"/>
                  <a:pt x="346167" y="374073"/>
                </a:cubicBezTo>
                <a:cubicBezTo>
                  <a:pt x="351158" y="360348"/>
                  <a:pt x="373876" y="364837"/>
                  <a:pt x="387731" y="360219"/>
                </a:cubicBezTo>
                <a:cubicBezTo>
                  <a:pt x="401585" y="374073"/>
                  <a:pt x="427520" y="382269"/>
                  <a:pt x="429294" y="401782"/>
                </a:cubicBezTo>
                <a:cubicBezTo>
                  <a:pt x="446005" y="585608"/>
                  <a:pt x="438020" y="597284"/>
                  <a:pt x="401585" y="706582"/>
                </a:cubicBezTo>
                <a:cubicBezTo>
                  <a:pt x="396967" y="771237"/>
                  <a:pt x="397346" y="836444"/>
                  <a:pt x="387731" y="900546"/>
                </a:cubicBezTo>
                <a:cubicBezTo>
                  <a:pt x="383398" y="929431"/>
                  <a:pt x="382460" y="964975"/>
                  <a:pt x="360022" y="983673"/>
                </a:cubicBezTo>
                <a:cubicBezTo>
                  <a:pt x="345394" y="995863"/>
                  <a:pt x="323076" y="974437"/>
                  <a:pt x="304603" y="969819"/>
                </a:cubicBezTo>
                <a:cubicBezTo>
                  <a:pt x="299985" y="900546"/>
                  <a:pt x="312703" y="827864"/>
                  <a:pt x="290749" y="762000"/>
                </a:cubicBezTo>
                <a:lnTo>
                  <a:pt x="263040" y="845128"/>
                </a:lnTo>
                <a:lnTo>
                  <a:pt x="249185" y="886691"/>
                </a:lnTo>
                <a:cubicBezTo>
                  <a:pt x="244567" y="951346"/>
                  <a:pt x="252032" y="1018024"/>
                  <a:pt x="235331" y="1080655"/>
                </a:cubicBezTo>
                <a:cubicBezTo>
                  <a:pt x="231568" y="1094766"/>
                  <a:pt x="208088" y="1097374"/>
                  <a:pt x="193767" y="1094510"/>
                </a:cubicBezTo>
                <a:cubicBezTo>
                  <a:pt x="180958" y="1091948"/>
                  <a:pt x="175294" y="1076037"/>
                  <a:pt x="166058" y="1066800"/>
                </a:cubicBezTo>
                <a:cubicBezTo>
                  <a:pt x="161440" y="1052946"/>
                  <a:pt x="152203" y="1039841"/>
                  <a:pt x="152203" y="1025237"/>
                </a:cubicBezTo>
                <a:cubicBezTo>
                  <a:pt x="152203" y="949222"/>
                  <a:pt x="169279" y="849317"/>
                  <a:pt x="193767" y="775855"/>
                </a:cubicBezTo>
                <a:lnTo>
                  <a:pt x="207622" y="734291"/>
                </a:lnTo>
                <a:cubicBezTo>
                  <a:pt x="203004" y="697346"/>
                  <a:pt x="215408" y="653753"/>
                  <a:pt x="193767" y="623455"/>
                </a:cubicBezTo>
                <a:cubicBezTo>
                  <a:pt x="182699" y="607961"/>
                  <a:pt x="142569" y="618742"/>
                  <a:pt x="138349" y="637310"/>
                </a:cubicBezTo>
                <a:cubicBezTo>
                  <a:pt x="116831" y="731987"/>
                  <a:pt x="132557" y="831499"/>
                  <a:pt x="124494" y="928255"/>
                </a:cubicBezTo>
                <a:cubicBezTo>
                  <a:pt x="123281" y="942809"/>
                  <a:pt x="115258" y="955964"/>
                  <a:pt x="110640" y="969819"/>
                </a:cubicBezTo>
                <a:cubicBezTo>
                  <a:pt x="0" y="859179"/>
                  <a:pt x="55222" y="933085"/>
                  <a:pt x="55222" y="623455"/>
                </a:cubicBezTo>
                <a:cubicBezTo>
                  <a:pt x="55222" y="142488"/>
                  <a:pt x="41728" y="247211"/>
                  <a:pt x="82931" y="0"/>
                </a:cubicBezTo>
                <a:cubicBezTo>
                  <a:pt x="112100" y="87509"/>
                  <a:pt x="139848" y="83128"/>
                  <a:pt x="96785" y="831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500166" y="2857496"/>
            <a:ext cx="28575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500166" y="3000372"/>
            <a:ext cx="28575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8" name="Connecteur droit avec flèche 7"/>
          <p:cNvCxnSpPr>
            <a:stCxn id="4" idx="29"/>
          </p:cNvCxnSpPr>
          <p:nvPr/>
        </p:nvCxnSpPr>
        <p:spPr>
          <a:xfrm>
            <a:off x="1343891" y="2909455"/>
            <a:ext cx="799217" cy="162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00298" y="157161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IP3</a:t>
            </a:r>
          </a:p>
        </p:txBody>
      </p:sp>
      <p:cxnSp>
        <p:nvCxnSpPr>
          <p:cNvPr id="22" name="Connecteur droit avec flèche 21"/>
          <p:cNvCxnSpPr>
            <a:endCxn id="4" idx="7"/>
          </p:cNvCxnSpPr>
          <p:nvPr/>
        </p:nvCxnSpPr>
        <p:spPr>
          <a:xfrm rot="10800000" flipV="1">
            <a:off x="1413164" y="1785926"/>
            <a:ext cx="944258" cy="65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28992" y="3071810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Ca⁺⁺-</a:t>
            </a:r>
            <a:r>
              <a:rPr lang="fr-FR" dirty="0" err="1">
                <a:solidFill>
                  <a:prstClr val="black"/>
                </a:solidFill>
              </a:rPr>
              <a:t>CaM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r>
              <a:rPr lang="fr-FR" dirty="0">
                <a:solidFill>
                  <a:prstClr val="black"/>
                </a:solidFill>
              </a:rPr>
              <a:t>+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714612" y="328612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31" idx="2"/>
          </p:cNvCxnSpPr>
          <p:nvPr/>
        </p:nvCxnSpPr>
        <p:spPr>
          <a:xfrm rot="5400000">
            <a:off x="3732604" y="3982645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000496" y="335756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43306" y="442913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MLCK</a:t>
            </a:r>
          </a:p>
        </p:txBody>
      </p:sp>
      <p:sp>
        <p:nvSpPr>
          <p:cNvPr id="42" name="Flèche courbée vers la droite 41"/>
          <p:cNvSpPr/>
          <p:nvPr/>
        </p:nvSpPr>
        <p:spPr>
          <a:xfrm>
            <a:off x="4500562" y="4071942"/>
            <a:ext cx="1000132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0694" y="3786190"/>
            <a:ext cx="192882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MLC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00694" y="4929198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r>
              <a:rPr lang="fr-FR" b="1" dirty="0">
                <a:solidFill>
                  <a:prstClr val="black"/>
                </a:solidFill>
              </a:rPr>
              <a:t>MLC-  P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35781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Connecteur droit avec flèche 47"/>
          <p:cNvCxnSpPr/>
          <p:nvPr/>
        </p:nvCxnSpPr>
        <p:spPr>
          <a:xfrm rot="10800000">
            <a:off x="3286116" y="1785926"/>
            <a:ext cx="250033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572000" y="0"/>
            <a:ext cx="335758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3438" y="285728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3643306" y="0"/>
            <a:ext cx="1857388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Ocytocine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87074" y="5877932"/>
            <a:ext cx="4453278" cy="91517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fr-FR" sz="2800" dirty="0">
                <a:solidFill>
                  <a:prstClr val="black"/>
                </a:solidFill>
              </a:rPr>
              <a:t>ATP ase</a:t>
            </a:r>
          </a:p>
          <a:p>
            <a:pPr algn="ctr"/>
            <a:r>
              <a:rPr lang="fr-FR" sz="2800" dirty="0">
                <a:solidFill>
                  <a:prstClr val="black"/>
                </a:solidFill>
              </a:rPr>
              <a:t>Contraction muscle lisse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29820C4-175C-4D94-BFB8-0991704A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465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005" y="2418259"/>
            <a:ext cx="1019175" cy="247650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Effets biologiques  de l’ocytocine </a:t>
            </a:r>
            <a:br>
              <a:rPr lang="fr-FR" dirty="0"/>
            </a:br>
            <a:r>
              <a:rPr lang="fr-FR" dirty="0"/>
              <a:t>1-Femme gestante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72" y="2457500"/>
            <a:ext cx="9048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8965" y="2953252"/>
            <a:ext cx="1045245" cy="350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P4/E2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↓</a:t>
            </a:r>
            <a:endParaRPr lang="fr-FR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7216" y="1412776"/>
            <a:ext cx="3168997" cy="577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2000" i="1" kern="0" dirty="0">
                <a:solidFill>
                  <a:schemeClr val="tx1"/>
                </a:solidFill>
                <a:latin typeface="Comic Sans MS" pitchFamily="66" charset="0"/>
                <a:cs typeface="Arial"/>
              </a:rPr>
              <a:t>Fin de grossesse </a:t>
            </a:r>
            <a:r>
              <a:rPr lang="fr-FR" sz="2000" b="1" i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Accouchement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3" y="3651442"/>
            <a:ext cx="1521964" cy="252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Hypothalamique </a:t>
            </a:r>
          </a:p>
        </p:txBody>
      </p:sp>
      <p:pic>
        <p:nvPicPr>
          <p:cNvPr id="9222" name="Picture 6" descr="C:\Users\pc\Documents\images (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39" y="1662127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04248" y="2158306"/>
            <a:ext cx="576064" cy="399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919174" y="3771079"/>
            <a:ext cx="1296144" cy="255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Ocytocine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65" y="4880346"/>
            <a:ext cx="1028403" cy="140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63" y="4213150"/>
            <a:ext cx="1517650" cy="2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2841588" y="25420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787056" y="2358032"/>
            <a:ext cx="1305223" cy="13443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804554" y="3303308"/>
            <a:ext cx="0" cy="348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804554" y="3991377"/>
            <a:ext cx="0" cy="19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831020" y="459231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376663" y="2401033"/>
            <a:ext cx="3302571" cy="16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364211" y="4090195"/>
            <a:ext cx="1788751" cy="1139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8" idx="2"/>
          </p:cNvCxnSpPr>
          <p:nvPr/>
        </p:nvCxnSpPr>
        <p:spPr>
          <a:xfrm flipH="1" flipV="1">
            <a:off x="3549406" y="3801338"/>
            <a:ext cx="1369768" cy="97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39787" y="2158306"/>
            <a:ext cx="5303834" cy="211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P4 progestérone               E2Estradiol</a:t>
            </a:r>
          </a:p>
        </p:txBody>
      </p:sp>
    </p:spTree>
    <p:extLst>
      <p:ext uri="{BB962C8B-B14F-4D97-AF65-F5344CB8AC3E}">
        <p14:creationId xmlns:p14="http://schemas.microsoft.com/office/powerpoint/2010/main" val="36600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Amplification réciproque entre l’utérus et l’ovaire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pc\Documents\0f4e7923d9cb05271370d4c0a2bfe7a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80" y="1489001"/>
            <a:ext cx="56574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6012160" y="3573016"/>
            <a:ext cx="2232248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ovaires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313237"/>
            <a:ext cx="2484164" cy="69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89001"/>
            <a:ext cx="2163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47" y="5589240"/>
            <a:ext cx="2163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13541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92239"/>
            <a:ext cx="13541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77977"/>
            <a:ext cx="15176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3951"/>
            <a:ext cx="15176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3212976"/>
            <a:ext cx="135413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Après expulsion du fœtus  </a:t>
            </a:r>
            <a:endParaRPr lang="fr-FR" dirty="0"/>
          </a:p>
          <a:p>
            <a:pPr marL="109728" indent="0">
              <a:buNone/>
            </a:pPr>
            <a:r>
              <a:rPr lang="fr-FR" dirty="0"/>
              <a:t>l’ocytocine </a:t>
            </a:r>
            <a:r>
              <a:rPr lang="fr-FR" dirty="0">
                <a:latin typeface="Arial"/>
                <a:cs typeface="Arial"/>
              </a:rPr>
              <a:t>→ </a:t>
            </a:r>
            <a:r>
              <a:rPr lang="fr-FR" dirty="0"/>
              <a:t>rétracte l’utérus </a:t>
            </a:r>
          </a:p>
          <a:p>
            <a:pPr marL="109728" indent="0">
              <a:buNone/>
            </a:pPr>
            <a:endParaRPr lang="fr-FR" dirty="0"/>
          </a:p>
          <a:p>
            <a:pPr lvl="1">
              <a:buFont typeface="Wingdings" pitchFamily="2" charset="2"/>
              <a:buChar char="ü"/>
            </a:pPr>
            <a:r>
              <a:rPr lang="fr-FR" sz="2400" dirty="0"/>
              <a:t>Position initiale</a:t>
            </a:r>
          </a:p>
          <a:p>
            <a:pPr lvl="1">
              <a:buFont typeface="Wingdings" pitchFamily="2" charset="2"/>
              <a:buChar char="ü"/>
            </a:pPr>
            <a:endParaRPr lang="fr-FR" sz="2400" dirty="0"/>
          </a:p>
          <a:p>
            <a:pPr lvl="1">
              <a:buFont typeface="Wingdings" pitchFamily="2" charset="2"/>
              <a:buChar char="ü"/>
            </a:pPr>
            <a:r>
              <a:rPr lang="fr-FR" sz="2400" dirty="0"/>
              <a:t>Réflexe d'éjection du placenta </a:t>
            </a:r>
            <a:r>
              <a:rPr lang="fr-FR" sz="2400" dirty="0">
                <a:latin typeface="Arial"/>
                <a:cs typeface="Arial"/>
              </a:rPr>
              <a:t>→Délivrance</a:t>
            </a:r>
          </a:p>
          <a:p>
            <a:pPr lvl="1">
              <a:buFont typeface="Wingdings" pitchFamily="2" charset="2"/>
              <a:buChar char="ü"/>
            </a:pPr>
            <a:endParaRPr lang="fr-FR" sz="2400" dirty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fr-FR" sz="2400" dirty="0"/>
              <a:t>révient l’hémorragie de la délivrance (1ère cause de mortalité maternelle)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sz="3700" dirty="0">
                <a:solidFill>
                  <a:srgbClr val="FF0000"/>
                </a:solidFill>
              </a:rPr>
              <a:t>Effets biologiques de l’ocytocine </a:t>
            </a:r>
            <a:r>
              <a:rPr lang="fr-FR" sz="3700" dirty="0">
                <a:solidFill>
                  <a:srgbClr val="464646"/>
                </a:solidFill>
              </a:rPr>
              <a:t/>
            </a:r>
            <a:br>
              <a:rPr lang="fr-FR" sz="3700" dirty="0">
                <a:solidFill>
                  <a:srgbClr val="464646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1-Femme gestante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Effets biologiques  de l’ocytocine </a:t>
            </a:r>
            <a:r>
              <a:rPr lang="fr-FR" dirty="0"/>
              <a:t/>
            </a:r>
            <a:br>
              <a:rPr lang="fr-FR" dirty="0"/>
            </a:br>
            <a:r>
              <a:rPr lang="fr-FR" sz="2700" dirty="0">
                <a:solidFill>
                  <a:srgbClr val="FF0000"/>
                </a:solidFill>
              </a:rPr>
              <a:t>1-Femme gestante (les glandes mammaires)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8224" y="3356992"/>
            <a:ext cx="18722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8384" y="4005064"/>
            <a:ext cx="6480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4618856" cy="437849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L’ocytocine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prstClr val="black"/>
                </a:solidFill>
              </a:rPr>
              <a:t>→ </a:t>
            </a:r>
            <a:r>
              <a:rPr lang="fr-FR" dirty="0"/>
              <a:t>contraction des canaux galactophores </a:t>
            </a:r>
          </a:p>
          <a:p>
            <a:pPr marL="109728" indent="0">
              <a:buNone/>
            </a:pPr>
            <a:r>
              <a:rPr lang="fr-FR" dirty="0">
                <a:latin typeface="Arial"/>
                <a:cs typeface="Arial"/>
              </a:rPr>
              <a:t>→</a:t>
            </a:r>
            <a:r>
              <a:rPr lang="fr-FR" dirty="0"/>
              <a:t>l’éjection du lait.</a:t>
            </a:r>
          </a:p>
          <a:p>
            <a:pPr marL="109728" indent="0"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PRL</a:t>
            </a:r>
            <a:r>
              <a:rPr lang="fr-FR" dirty="0"/>
              <a:t>: La </a:t>
            </a:r>
            <a:r>
              <a:rPr lang="fr-FR" dirty="0">
                <a:solidFill>
                  <a:srgbClr val="FF0000"/>
                </a:solidFill>
              </a:rPr>
              <a:t>prolactine</a:t>
            </a:r>
            <a:r>
              <a:rPr lang="fr-FR" dirty="0"/>
              <a:t> </a:t>
            </a:r>
            <a:r>
              <a:rPr lang="fr-FR" dirty="0" err="1"/>
              <a:t>H.antéhypophysaire</a:t>
            </a:r>
            <a:r>
              <a:rPr lang="fr-FR" dirty="0"/>
              <a:t>→ synthèse lactée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85" y="2053456"/>
            <a:ext cx="3019036" cy="21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fr-FR" sz="24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Régule le comportement reproductif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r-FR" sz="1400" b="1" kern="0" dirty="0">
              <a:solidFill>
                <a:srgbClr val="FF0000"/>
              </a:solidFill>
              <a:latin typeface="Comic Sans MS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fr-FR" sz="24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Régule certains comportements sociaux</a:t>
            </a:r>
            <a:endParaRPr lang="fr-FR" sz="1400" b="1" kern="0" dirty="0">
              <a:solidFill>
                <a:srgbClr val="FF0000"/>
              </a:solidFill>
              <a:latin typeface="Comic Sans MS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r-FR" sz="2400" b="1" kern="0" dirty="0">
              <a:solidFill>
                <a:srgbClr val="00B0F0"/>
              </a:solidFill>
              <a:latin typeface="Comic Sans MS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fr-FR" sz="2000" b="1" kern="0" dirty="0">
                <a:latin typeface="Comic Sans MS" pitchFamily="66" charset="0"/>
                <a:cs typeface="Arial"/>
              </a:rPr>
              <a:t>Attachement pour le partenaire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r-FR" sz="2000" b="1" i="1" kern="0" dirty="0">
              <a:solidFill>
                <a:srgbClr val="00B0F0"/>
              </a:solidFill>
              <a:latin typeface="Comic Sans MS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fr-FR" sz="2000" b="1" kern="0" dirty="0">
                <a:latin typeface="Comic Sans MS" pitchFamily="66" charset="0"/>
                <a:cs typeface="Arial"/>
              </a:rPr>
              <a:t>Attachement ‘‘maternel’’ / filial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r-FR" sz="2000" b="1" i="1" kern="0" dirty="0">
              <a:solidFill>
                <a:srgbClr val="00B0F0"/>
              </a:solidFill>
              <a:latin typeface="Comic Sans MS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fr-FR" sz="24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Rôle dans la mémorisation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r-FR" sz="2400" b="1" i="1" kern="0" dirty="0">
              <a:solidFill>
                <a:srgbClr val="FF0000"/>
              </a:solidFill>
              <a:latin typeface="Comic Sans MS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fr-FR" sz="24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Hormone anti-stress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Effets biologiques  de l’ocytocine </a:t>
            </a:r>
            <a:r>
              <a:rPr lang="fr-FR" dirty="0"/>
              <a:t/>
            </a:r>
            <a:br>
              <a:rPr lang="fr-FR" dirty="0"/>
            </a:br>
            <a:r>
              <a:rPr lang="fr-FR" sz="2700" dirty="0">
                <a:solidFill>
                  <a:srgbClr val="FF0000"/>
                </a:solidFill>
              </a:rPr>
              <a:t>1-Femme gestante (le comportement)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52600" cy="391741"/>
          </a:xfrm>
        </p:spPr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elle régule la spermatogenèse  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stimule la contraction des tubes séminifères du testicule </a:t>
            </a:r>
            <a:r>
              <a:rPr lang="fr-FR" sz="2800" dirty="0">
                <a:solidFill>
                  <a:srgbClr val="000000"/>
                </a:solidFill>
                <a:latin typeface="Arial"/>
                <a:ea typeface="Calibri"/>
              </a:rPr>
              <a:t>→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excrétion des spermatozoïdes.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sz="3700" dirty="0">
                <a:solidFill>
                  <a:srgbClr val="FF0000"/>
                </a:solidFill>
              </a:rPr>
              <a:t>Effets biologiques  de l’ocytocine </a:t>
            </a:r>
            <a:r>
              <a:rPr lang="fr-FR" sz="3700" dirty="0">
                <a:solidFill>
                  <a:srgbClr val="464646"/>
                </a:solidFill>
              </a:rPr>
              <a:t/>
            </a:r>
            <a:br>
              <a:rPr lang="fr-FR" sz="3700" dirty="0">
                <a:solidFill>
                  <a:srgbClr val="464646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2-Hommme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7219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sz="3100" dirty="0">
                <a:solidFill>
                  <a:srgbClr val="FF0000"/>
                </a:solidFill>
              </a:rPr>
              <a:t>Régulation de la sécrétion de l’ocytocine chez la femme enceinte </a:t>
            </a:r>
            <a:br>
              <a:rPr lang="fr-FR" sz="3100" dirty="0">
                <a:solidFill>
                  <a:srgbClr val="FF0000"/>
                </a:solidFill>
              </a:rPr>
            </a:br>
            <a:endParaRPr lang="fr-FR" sz="31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4876" y="6072206"/>
            <a:ext cx="1357322" cy="57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Expulsion du lait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00570"/>
            <a:ext cx="242727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>
            <a:stCxn id="14" idx="1"/>
          </p:cNvCxnSpPr>
          <p:nvPr/>
        </p:nvCxnSpPr>
        <p:spPr>
          <a:xfrm rot="10800000" flipH="1">
            <a:off x="1500166" y="1714491"/>
            <a:ext cx="1571636" cy="1594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5643570" y="1785926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71802" y="1428736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HYPOTHALAMUS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1500166" y="3286122"/>
            <a:ext cx="207170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4876" y="3143248"/>
            <a:ext cx="164307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8" name="Connecteur droit 17"/>
          <p:cNvCxnSpPr>
            <a:stCxn id="14" idx="1"/>
          </p:cNvCxnSpPr>
          <p:nvPr/>
        </p:nvCxnSpPr>
        <p:spPr>
          <a:xfrm rot="10800000" flipV="1">
            <a:off x="1500166" y="3308981"/>
            <a:ext cx="0" cy="405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2393148"/>
            <a:ext cx="2304256" cy="45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réflexe neuroendocrinien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97" y="2606024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53" y="2393149"/>
            <a:ext cx="788982" cy="11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99471" y="6407944"/>
            <a:ext cx="513561" cy="365125"/>
          </a:xfrm>
        </p:spPr>
        <p:txBody>
          <a:bodyPr/>
          <a:lstStyle/>
          <a:p>
            <a:fld id="{342B7BA5-5742-4F9F-BB1D-3DAFB2DD3F3E}" type="slidenum">
              <a:rPr lang="fr-FR" smtClean="0">
                <a:solidFill>
                  <a:prstClr val="black"/>
                </a:solidFill>
              </a:rPr>
              <a:pPr/>
              <a:t>79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200" b="1" dirty="0">
                <a:solidFill>
                  <a:srgbClr val="FF0000"/>
                </a:solidFill>
              </a:rPr>
              <a:t>I.  L’ORGANISATION DE L’AXE HYPOTHALAMO-HYPOPHYSAIRE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93307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L’HYPOTHALAMUS.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L’EMINENCE MEDIANE.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LA TIGE PITUITAIRE.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sz="2800" dirty="0">
                <a:ea typeface="Calibri"/>
                <a:cs typeface="Times New Roman"/>
              </a:rPr>
              <a:t>L’HYPOPHYSE.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9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Régulation de  sécrétion de l’ocytocine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Chez l’homme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Chez la femme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99792" y="2605484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1- Stress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2- Coït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3- Dilatation vaginale </a:t>
            </a:r>
            <a:r>
              <a:rPr lang="fr-FR" dirty="0"/>
              <a:t>(femme) 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2320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16076" y="5697537"/>
            <a:ext cx="2895600" cy="365125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Sécrétion tonique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III.HORMONES HYPOTHALAMO-HYPOPHYSAIRES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fr-FR" sz="3200" b="1" dirty="0">
                <a:ea typeface="Calibri"/>
                <a:cs typeface="Times New Roman"/>
              </a:rPr>
              <a:t>A-LES HORMONES HYPOTHALAMIQUES</a:t>
            </a:r>
          </a:p>
          <a:p>
            <a:pPr marL="971550" lvl="1" indent="-514350">
              <a:buAutoNum type="alphaUcPeriod" startAt="2"/>
            </a:pPr>
            <a:r>
              <a:rPr lang="fr-FR" sz="3200" b="1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LES HORMONES HYPOPHYSAIRES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pPr marL="857250" lvl="2" indent="0">
              <a:buNone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B1-LES HORMONES DE LA POSTHYPOPHYSE</a:t>
            </a:r>
          </a:p>
          <a:p>
            <a:pPr marL="857250" lvl="2" indent="0">
              <a:buNone/>
            </a:pPr>
            <a:r>
              <a:rPr lang="fr-FR" sz="2800" dirty="0">
                <a:ea typeface="Calibri"/>
                <a:cs typeface="Times New Roman"/>
              </a:rPr>
              <a:t>B2-LES HORMONES DE L’ ANTETHYPOPHYSE 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6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547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III.HORMONES HYPOTHALAMO-HYPOPHYSAIRES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fr-FR" sz="3200" b="1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fr-FR" sz="3200" b="1" dirty="0">
                <a:ea typeface="Calibri"/>
                <a:cs typeface="Times New Roman"/>
              </a:rPr>
              <a:t>A-LES HORMONES HYPOTHALAMIQUES</a:t>
            </a:r>
          </a:p>
          <a:p>
            <a:pPr marL="971550" lvl="1" indent="-514350">
              <a:buAutoNum type="alphaUcPeriod" startAt="2"/>
            </a:pPr>
            <a:r>
              <a:rPr lang="fr-FR" sz="3200" b="1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LES HORMONES HYPOPHYSAIRES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pPr marL="857250" lvl="2" indent="0">
              <a:buNone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B1-LES HORMONES DE LA POSTHYPOPHYSE</a:t>
            </a:r>
          </a:p>
          <a:p>
            <a:pPr marL="857250" lvl="2" indent="0">
              <a:buNone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ea typeface="Calibri"/>
                <a:cs typeface="Times New Roman"/>
              </a:rPr>
              <a:t>B2-LES HORMONES DE L’ ANTETHYPOPHYSE 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6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642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900" b="1" dirty="0">
                <a:solidFill>
                  <a:srgbClr val="FF0000"/>
                </a:solidFill>
              </a:rPr>
              <a:t/>
            </a:r>
            <a:br>
              <a:rPr lang="fr-FR" sz="2900" b="1" dirty="0">
                <a:solidFill>
                  <a:srgbClr val="FF0000"/>
                </a:solidFill>
              </a:rPr>
            </a:br>
            <a:r>
              <a:rPr lang="fr-FR" sz="2900" b="1" dirty="0">
                <a:solidFill>
                  <a:srgbClr val="FF0000"/>
                </a:solidFill>
              </a:rPr>
              <a:t>A-LES HORMONES HYPOTHALAMIQUES</a:t>
            </a:r>
            <a:br>
              <a:rPr lang="fr-FR" sz="2900" b="1" dirty="0">
                <a:solidFill>
                  <a:srgbClr val="FF0000"/>
                </a:solidFill>
              </a:rPr>
            </a:br>
            <a:r>
              <a:rPr lang="fr-FR" sz="1800" b="1" dirty="0">
                <a:solidFill>
                  <a:prstClr val="black"/>
                </a:solidFill>
              </a:rPr>
              <a:t>Neurohormones</a:t>
            </a:r>
            <a:r>
              <a:rPr lang="fr-FR" sz="2900" b="1" dirty="0">
                <a:solidFill>
                  <a:srgbClr val="FF0000"/>
                </a:solidFill>
              </a:rPr>
              <a:t/>
            </a:r>
            <a:br>
              <a:rPr lang="fr-FR" sz="29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8135D-51D5-448D-84F6-C5346C4F65CE}"/>
              </a:ext>
            </a:extLst>
          </p:cNvPr>
          <p:cNvSpPr/>
          <p:nvPr/>
        </p:nvSpPr>
        <p:spPr>
          <a:xfrm>
            <a:off x="4555380" y="4261399"/>
            <a:ext cx="43924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D67B627-889C-4C53-880A-0376C9F4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B050"/>
                </a:solidFill>
              </a:rPr>
              <a:t>Releasing hormones (libérines)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srgbClr val="00B050"/>
                </a:solidFill>
              </a:rPr>
              <a:t>             TRH:</a:t>
            </a:r>
            <a:r>
              <a:rPr lang="fr-FR" sz="2000" b="1" dirty="0">
                <a:solidFill>
                  <a:prstClr val="black"/>
                </a:solidFill>
              </a:rPr>
              <a:t>    </a:t>
            </a:r>
            <a:r>
              <a:rPr lang="fr-FR" sz="2000" b="1" dirty="0" err="1">
                <a:solidFill>
                  <a:prstClr val="black"/>
                </a:solidFill>
              </a:rPr>
              <a:t>thyrotropin</a:t>
            </a:r>
            <a:r>
              <a:rPr lang="fr-FR" sz="2000" b="1" dirty="0">
                <a:solidFill>
                  <a:prstClr val="black"/>
                </a:solidFill>
              </a:rPr>
              <a:t> releasing hormone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srgbClr val="00B050"/>
                </a:solidFill>
              </a:rPr>
              <a:t>             GnRH</a:t>
            </a:r>
            <a:r>
              <a:rPr lang="fr-FR" sz="2000" b="1" dirty="0">
                <a:solidFill>
                  <a:prstClr val="black"/>
                </a:solidFill>
              </a:rPr>
              <a:t>(</a:t>
            </a:r>
            <a:r>
              <a:rPr lang="fr-FR" sz="2000" b="1" dirty="0">
                <a:solidFill>
                  <a:srgbClr val="00B050"/>
                </a:solidFill>
              </a:rPr>
              <a:t>LHRH</a:t>
            </a:r>
            <a:r>
              <a:rPr lang="fr-FR" sz="2000" b="1" dirty="0">
                <a:solidFill>
                  <a:prstClr val="black"/>
                </a:solidFill>
              </a:rPr>
              <a:t>): </a:t>
            </a:r>
            <a:r>
              <a:rPr lang="fr-FR" sz="2000" b="1" dirty="0" err="1">
                <a:solidFill>
                  <a:prstClr val="black"/>
                </a:solidFill>
              </a:rPr>
              <a:t>gonadotropin</a:t>
            </a:r>
            <a:r>
              <a:rPr lang="fr-FR" sz="2000" b="1" dirty="0">
                <a:solidFill>
                  <a:prstClr val="black"/>
                </a:solidFill>
              </a:rPr>
              <a:t> releasing hormone                                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prstClr val="black"/>
                </a:solidFill>
              </a:rPr>
              <a:t>             </a:t>
            </a:r>
            <a:r>
              <a:rPr lang="fr-FR" sz="2000" b="1" dirty="0">
                <a:solidFill>
                  <a:srgbClr val="00B050"/>
                </a:solidFill>
              </a:rPr>
              <a:t>CRH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>
                <a:solidFill>
                  <a:srgbClr val="00B050"/>
                </a:solidFill>
              </a:rPr>
              <a:t>CRF</a:t>
            </a:r>
            <a:r>
              <a:rPr lang="fr-FR" sz="2000" b="1" dirty="0">
                <a:solidFill>
                  <a:prstClr val="black"/>
                </a:solidFill>
              </a:rPr>
              <a:t>): </a:t>
            </a:r>
            <a:r>
              <a:rPr lang="fr-FR" sz="2000" b="1" dirty="0" err="1">
                <a:solidFill>
                  <a:prstClr val="black"/>
                </a:solidFill>
              </a:rPr>
              <a:t>corticotropin</a:t>
            </a:r>
            <a:r>
              <a:rPr lang="fr-FR" sz="2000" b="1" dirty="0">
                <a:solidFill>
                  <a:prstClr val="black"/>
                </a:solidFill>
              </a:rPr>
              <a:t> releasing hormone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srgbClr val="00B050"/>
                </a:solidFill>
              </a:rPr>
              <a:t>             GHRH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fr-FR" sz="2000" b="1" dirty="0">
                <a:solidFill>
                  <a:srgbClr val="00B050"/>
                </a:solidFill>
              </a:rPr>
              <a:t>GHRF</a:t>
            </a:r>
            <a:r>
              <a:rPr lang="fr-FR" sz="2000" b="1" dirty="0"/>
              <a:t>)</a:t>
            </a:r>
            <a:r>
              <a:rPr lang="fr-FR" sz="2000" b="1" dirty="0">
                <a:solidFill>
                  <a:prstClr val="black"/>
                </a:solidFill>
              </a:rPr>
              <a:t> : </a:t>
            </a:r>
            <a:r>
              <a:rPr lang="fr-FR" sz="2000" b="1" dirty="0" err="1">
                <a:solidFill>
                  <a:prstClr val="black"/>
                </a:solidFill>
              </a:rPr>
              <a:t>growth</a:t>
            </a:r>
            <a:r>
              <a:rPr lang="fr-FR" sz="2000" b="1" dirty="0">
                <a:solidFill>
                  <a:prstClr val="black"/>
                </a:solidFill>
              </a:rPr>
              <a:t> hormone releasing hormone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prstClr val="black"/>
                </a:solidFill>
              </a:rPr>
              <a:t>             </a:t>
            </a:r>
            <a:r>
              <a:rPr lang="fr-FR" sz="2000" b="1" dirty="0">
                <a:solidFill>
                  <a:srgbClr val="00B050"/>
                </a:solidFill>
              </a:rPr>
              <a:t>PRH</a:t>
            </a:r>
            <a:r>
              <a:rPr lang="fr-FR" sz="2000" b="1" dirty="0">
                <a:solidFill>
                  <a:prstClr val="black"/>
                </a:solidFill>
              </a:rPr>
              <a:t> : </a:t>
            </a:r>
            <a:r>
              <a:rPr lang="fr-FR" sz="2000" b="1" dirty="0" err="1">
                <a:solidFill>
                  <a:prstClr val="black"/>
                </a:solidFill>
              </a:rPr>
              <a:t>prolactin</a:t>
            </a:r>
            <a:r>
              <a:rPr lang="fr-FR" sz="2000" b="1" dirty="0">
                <a:solidFill>
                  <a:prstClr val="black"/>
                </a:solidFill>
              </a:rPr>
              <a:t> releasing hormone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b="1" dirty="0" err="1">
                <a:solidFill>
                  <a:srgbClr val="FF0000"/>
                </a:solidFill>
              </a:rPr>
              <a:t>Inhibiting</a:t>
            </a:r>
            <a:r>
              <a:rPr lang="fr-FR" sz="2000" b="1" dirty="0">
                <a:solidFill>
                  <a:srgbClr val="FF0000"/>
                </a:solidFill>
              </a:rPr>
              <a:t> hormones(factor) 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SRIF(GHIH)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Somatotropin</a:t>
            </a:r>
            <a:r>
              <a:rPr lang="fr-FR" sz="2000" b="1" dirty="0">
                <a:solidFill>
                  <a:prstClr val="black"/>
                </a:solidFill>
              </a:rPr>
              <a:t> releasing </a:t>
            </a:r>
            <a:r>
              <a:rPr lang="fr-FR" sz="2000" b="1" dirty="0" err="1">
                <a:solidFill>
                  <a:prstClr val="black"/>
                </a:solidFill>
              </a:rPr>
              <a:t>inhibiting</a:t>
            </a:r>
            <a:r>
              <a:rPr lang="fr-FR" sz="2000" b="1" dirty="0">
                <a:solidFill>
                  <a:prstClr val="black"/>
                </a:solidFill>
              </a:rPr>
              <a:t> factor Somatostatine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prstClr val="black"/>
                </a:solidFill>
              </a:rPr>
              <a:t>              </a:t>
            </a:r>
            <a:r>
              <a:rPr lang="fr-FR" sz="2000" b="1" dirty="0">
                <a:solidFill>
                  <a:srgbClr val="FF0000"/>
                </a:solidFill>
              </a:rPr>
              <a:t>PIF</a:t>
            </a:r>
            <a:r>
              <a:rPr lang="fr-FR" sz="2000" b="1" dirty="0">
                <a:solidFill>
                  <a:prstClr val="black"/>
                </a:solidFill>
              </a:rPr>
              <a:t>: prolactine </a:t>
            </a:r>
            <a:r>
              <a:rPr lang="fr-FR" sz="2000" b="1" dirty="0" err="1">
                <a:solidFill>
                  <a:prstClr val="black"/>
                </a:solidFill>
              </a:rPr>
              <a:t>inhibiting</a:t>
            </a:r>
            <a:r>
              <a:rPr lang="fr-FR" sz="2000" b="1" dirty="0">
                <a:solidFill>
                  <a:prstClr val="black"/>
                </a:solidFill>
              </a:rPr>
              <a:t> factor ou </a:t>
            </a:r>
            <a:r>
              <a:rPr lang="fr-FR" sz="2000" b="1" dirty="0">
                <a:solidFill>
                  <a:srgbClr val="FF0000"/>
                </a:solidFill>
              </a:rPr>
              <a:t>DA </a:t>
            </a:r>
            <a:r>
              <a:rPr lang="fr-FR" sz="2000" b="1" dirty="0"/>
              <a:t>(dopamine) </a:t>
            </a:r>
          </a:p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2786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  <a:ea typeface="Calibri"/>
                <a:cs typeface="Times New Roman"/>
              </a:rPr>
              <a:t>LES HORMONES DE L’ANTEHYPOPHYSE</a:t>
            </a:r>
            <a:r>
              <a:rPr lang="fr-FR" b="1" dirty="0">
                <a:ea typeface="Calibri"/>
                <a:cs typeface="Times New Roman"/>
              </a:rPr>
              <a:t>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4340" y="1758516"/>
            <a:ext cx="8795320" cy="334096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4400" b="1" dirty="0">
                <a:solidFill>
                  <a:srgbClr val="FF0000"/>
                </a:solidFill>
                <a:ea typeface="Calibri"/>
                <a:cs typeface="Times New Roman"/>
              </a:rPr>
              <a:t>6  hormones sous contrôle d’hormones  hypothalamiques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fr-FR" sz="4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GH</a:t>
            </a:r>
            <a:r>
              <a:rPr lang="fr-FR" dirty="0">
                <a:ea typeface="Calibri"/>
                <a:cs typeface="Times New Roman"/>
              </a:rPr>
              <a:t> :Growth hormone /</a:t>
            </a: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STH </a:t>
            </a:r>
            <a:r>
              <a:rPr lang="fr-FR" dirty="0">
                <a:ea typeface="Calibri"/>
                <a:cs typeface="Times New Roman"/>
              </a:rPr>
              <a:t>:Hormone Somatotrope /</a:t>
            </a:r>
            <a:r>
              <a:rPr lang="fr-FR" sz="3300" dirty="0">
                <a:solidFill>
                  <a:prstClr val="black"/>
                </a:solidFill>
                <a:ea typeface="Calibri"/>
                <a:cs typeface="Times New Roman"/>
              </a:rPr>
              <a:t>hormone de croissance </a:t>
            </a: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LH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: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lutenizing</a:t>
            </a:r>
            <a:r>
              <a:rPr lang="fr-FR" dirty="0">
                <a:ea typeface="Calibri"/>
                <a:cs typeface="Times New Roman"/>
              </a:rPr>
              <a:t> hormone /hormone lutéinisante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FSH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 : </a:t>
            </a:r>
            <a:r>
              <a:rPr lang="fr-FR" dirty="0" err="1">
                <a:ea typeface="Calibri"/>
                <a:cs typeface="Times New Roman"/>
              </a:rPr>
              <a:t>follicle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stimulating</a:t>
            </a:r>
            <a:r>
              <a:rPr lang="fr-FR" dirty="0">
                <a:ea typeface="Calibri"/>
                <a:cs typeface="Times New Roman"/>
              </a:rPr>
              <a:t> hormone /hormone folliculaire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ACTH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: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Adreno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CorticoTropic</a:t>
            </a:r>
            <a:r>
              <a:rPr lang="fr-FR" dirty="0">
                <a:ea typeface="Calibri"/>
                <a:cs typeface="Times New Roman"/>
              </a:rPr>
              <a:t> Hormone/hormone corticotrope /</a:t>
            </a:r>
            <a:r>
              <a:rPr lang="fr-FR" dirty="0" err="1">
                <a:ea typeface="Calibri"/>
                <a:cs typeface="Times New Roman"/>
              </a:rPr>
              <a:t>adrénocorticotrophine</a:t>
            </a: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PRL :</a:t>
            </a:r>
            <a:r>
              <a:rPr lang="fr-FR" dirty="0">
                <a:ea typeface="Calibri"/>
                <a:cs typeface="Times New Roman"/>
              </a:rPr>
              <a:t> Prolactine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TSH</a:t>
            </a:r>
            <a:r>
              <a:rPr lang="fr-FR" dirty="0">
                <a:ea typeface="Calibri"/>
                <a:cs typeface="Times New Roman"/>
              </a:rPr>
              <a:t> : </a:t>
            </a:r>
            <a:r>
              <a:rPr lang="fr-FR" dirty="0" err="1">
                <a:ea typeface="Calibri"/>
                <a:cs typeface="Times New Roman"/>
              </a:rPr>
              <a:t>thyroid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stimulating</a:t>
            </a:r>
            <a:r>
              <a:rPr lang="fr-FR" dirty="0">
                <a:ea typeface="Calibri"/>
                <a:cs typeface="Times New Roman"/>
              </a:rPr>
              <a:t> hormone /hormone </a:t>
            </a:r>
            <a:r>
              <a:rPr lang="fr-FR" dirty="0" err="1">
                <a:ea typeface="Calibri"/>
                <a:cs typeface="Times New Roman"/>
              </a:rPr>
              <a:t>thyréostimulante</a:t>
            </a:r>
            <a:r>
              <a:rPr lang="fr-FR" dirty="0">
                <a:ea typeface="Calibri"/>
                <a:cs typeface="Times New Roman"/>
              </a:rPr>
              <a:t> /thyréostimuline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578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  <a:ea typeface="Calibri"/>
                <a:cs typeface="Times New Roman"/>
              </a:rPr>
              <a:t>LES HORMONES DU LOBE INTERMÉDIAIRE HYPOPHYSE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Hormone mélanocytaire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α-MSH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Endorphines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6613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3100" b="1" dirty="0">
                <a:solidFill>
                  <a:srgbClr val="FF0000"/>
                </a:solidFill>
              </a:rPr>
              <a:t>LES HORMONES HYPOTHALAMO-HYPOPHYSAIRES</a:t>
            </a:r>
            <a:br>
              <a:rPr lang="fr-FR" sz="3100" b="1" dirty="0">
                <a:solidFill>
                  <a:srgbClr val="FF0000"/>
                </a:solidFill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PLAN DU COURS</a:t>
            </a:r>
          </a:p>
          <a:p>
            <a:pPr marL="0" indent="0" algn="ctr">
              <a:buNone/>
            </a:pPr>
            <a:endParaRPr lang="fr-FR" sz="2000" dirty="0"/>
          </a:p>
          <a:p>
            <a:pPr marL="514350" indent="-514350">
              <a:buFont typeface="+mj-lt"/>
              <a:buAutoNum type="romanUcPeriod"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ORGANISATION DE L’AXE HYPOTHALAMO-HYPOPHYSAIRE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RELATION HYPOTHALAMUS HYPOPHYSE 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HORMONES HYPOTHALAMO-HYPOPHYSAIRES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400" b="1" dirty="0"/>
              <a:t>LES DIFFERENTS AXES HYPOTHALAMO-HYPOPHYSAIRES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AAB59-841C-4851-8113-A6EF67D025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V.LES DIFFERENTS AXES HYPOTHALAMO-ANTEHYPOPHYSAIRES</a:t>
            </a:r>
            <a: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b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1988840"/>
            <a:ext cx="7139136" cy="327322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ea typeface="Calibri"/>
                <a:cs typeface="Times New Roman"/>
              </a:rPr>
              <a:t>AXE SOMATOTROPE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ea typeface="Calibri"/>
                <a:cs typeface="Times New Roman"/>
              </a:rPr>
              <a:t>AXE LACTOTROPE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ea typeface="Calibri"/>
                <a:cs typeface="Times New Roman"/>
              </a:rPr>
              <a:t>AXE CORTICOTROPE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ea typeface="Calibri"/>
                <a:cs typeface="Times New Roman"/>
              </a:rPr>
              <a:t>AXE THYREOTROPE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ea typeface="Calibri"/>
                <a:cs typeface="Times New Roman"/>
              </a:rPr>
              <a:t>AXE GONADOTROPE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sz="3200" b="1" dirty="0">
                <a:solidFill>
                  <a:srgbClr val="FF0000"/>
                </a:solidFill>
                <a:ea typeface="Calibri"/>
                <a:cs typeface="Times New Roman"/>
              </a:rPr>
              <a:t>V.LES DIFFERENTS AXES HYPOTHALAMO-ANTEHYPOPHYSAIRES</a:t>
            </a:r>
            <a: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br>
              <a:rPr lang="fr-FR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1988840"/>
            <a:ext cx="7139136" cy="327322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b="1" dirty="0">
                <a:ea typeface="Calibri"/>
                <a:cs typeface="Times New Roman"/>
              </a:rPr>
              <a:t>AXE SOMATOTROPE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/>
              </a:rPr>
              <a:t>AXE LACTOTROPE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CORTICOTROPE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THYREOTROPE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AXE GONADOTROPE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538"/>
            <a:ext cx="8229600" cy="108083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</a:pPr>
            <a:r>
              <a:rPr lang="fr-FR" dirty="0">
                <a:ea typeface="Calibri"/>
                <a:cs typeface="Times New Roman"/>
              </a:rPr>
              <a:t/>
            </a:r>
            <a:br>
              <a:rPr lang="fr-FR" dirty="0"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1.AXE SOMATOTROPE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A-Organisation 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73905" y="809910"/>
            <a:ext cx="6345658" cy="5520167"/>
          </a:xfrm>
        </p:spPr>
        <p:txBody>
          <a:bodyPr>
            <a:normAutofit/>
          </a:bodyPr>
          <a:lstStyle/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5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5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sz="9600" b="1" dirty="0">
                <a:solidFill>
                  <a:srgbClr val="FF0000"/>
                </a:solidFill>
                <a:ea typeface="Calibri"/>
                <a:cs typeface="Times New Roman"/>
              </a:rPr>
              <a:t>     </a:t>
            </a:r>
            <a:endParaRPr lang="fr-FR" sz="6400" dirty="0">
              <a:ea typeface="Calibri"/>
              <a:cs typeface="Times New Roman"/>
            </a:endParaRPr>
          </a:p>
          <a:p>
            <a:pPr marL="72390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6400" dirty="0">
              <a:ea typeface="Calibri"/>
              <a:cs typeface="Times New Roman"/>
            </a:endParaRPr>
          </a:p>
          <a:p>
            <a:endParaRPr lang="fr-FR" sz="6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85" y="1844824"/>
            <a:ext cx="359727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64263" y="3884338"/>
            <a:ext cx="468238" cy="1783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GH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2501" y="2312876"/>
            <a:ext cx="576064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prstClr val="white"/>
                </a:solidFill>
              </a:rPr>
              <a:t>SS14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1753" y="2312876"/>
            <a:ext cx="754707" cy="1559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prstClr val="white"/>
                </a:solidFill>
                <a:ea typeface="Calibri"/>
                <a:cs typeface="Times New Roman"/>
              </a:rPr>
              <a:t>Ghrèline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0696" y="2334177"/>
            <a:ext cx="592064" cy="320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4368" y="3884338"/>
            <a:ext cx="1122227" cy="141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2607" y="5661248"/>
            <a:ext cx="541437" cy="22667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prstClr val="white"/>
                </a:solidFill>
              </a:rPr>
              <a:t>IGF-1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5595739" y="6340479"/>
            <a:ext cx="2895600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3744EA-601D-44D4-A6F1-B91AE7090951}"/>
              </a:ext>
            </a:extLst>
          </p:cNvPr>
          <p:cNvSpPr/>
          <p:nvPr/>
        </p:nvSpPr>
        <p:spPr>
          <a:xfrm>
            <a:off x="219357" y="1210550"/>
            <a:ext cx="4845148" cy="545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2800" b="1" kern="0" dirty="0">
                <a:solidFill>
                  <a:srgbClr val="C0504D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Hypothalamus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800" i="1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1- GHRH</a:t>
            </a:r>
            <a:r>
              <a:rPr lang="fr-FR" altLang="fr-FR" sz="1600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Growth Hormone Releasing Hormone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b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GRF </a:t>
            </a:r>
            <a:r>
              <a:rPr lang="fr-FR" altLang="fr-FR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Growth Hormone Releasing Hormone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Somatolibérine</a:t>
            </a:r>
            <a:endParaRPr lang="fr-FR" altLang="fr-FR" sz="16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Somatocrinine</a:t>
            </a:r>
            <a:endParaRPr lang="fr-FR" altLang="fr-FR" sz="16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16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b="1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2- Ghréline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12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800" i="1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b="1" i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3-Somatostatine = SS-14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fr-FR" sz="1600" b="1" i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SRIF </a:t>
            </a:r>
            <a:r>
              <a:rPr lang="en-US" altLang="fr-FR" sz="1600" i="1" kern="0" dirty="0">
                <a:latin typeface="Comic Sans MS" panose="030F0702030302020204" pitchFamily="66" charset="0"/>
                <a:cs typeface="Arial"/>
              </a:rPr>
              <a:t>Somatotropin releasing inhibiting factor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fr-FR" sz="1600" b="1" i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GHIH </a:t>
            </a:r>
            <a:r>
              <a:rPr lang="en-US" altLang="fr-FR" sz="1600" i="1" kern="0" dirty="0">
                <a:latin typeface="Comic Sans MS" panose="030F0702030302020204" pitchFamily="66" charset="0"/>
                <a:cs typeface="Arial"/>
              </a:rPr>
              <a:t>Growth Hormone inhibiting Hormone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700" i="1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fr-FR" sz="7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2800" b="1" kern="0" dirty="0">
                <a:solidFill>
                  <a:srgbClr val="C0504D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Antéhypophyse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b="1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GH</a:t>
            </a:r>
            <a:r>
              <a:rPr lang="fr-FR" altLang="fr-FR" sz="1600" b="1" i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(Growth Hormone)  hormone de croissance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i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ou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b="1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STH </a:t>
            </a:r>
            <a:r>
              <a:rPr lang="fr-FR" altLang="fr-FR" sz="1600" b="1" i="1" kern="0" dirty="0">
                <a:latin typeface="Comic Sans MS" panose="030F0702030302020204" pitchFamily="66" charset="0"/>
                <a:cs typeface="Arial"/>
              </a:rPr>
              <a:t>somatotropine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2800" b="1" kern="0" dirty="0">
                <a:solidFill>
                  <a:srgbClr val="C0504D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Foie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fr-FR" sz="1600" b="1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IGF 1(</a:t>
            </a:r>
            <a:r>
              <a:rPr lang="fr-FR" altLang="fr-FR" sz="1600" b="1" i="1" kern="0" dirty="0" err="1">
                <a:latin typeface="Calibri" panose="020F0502020204030204" pitchFamily="34" charset="0"/>
                <a:cs typeface="Arial"/>
              </a:rPr>
              <a:t>insulin</a:t>
            </a:r>
            <a:r>
              <a:rPr lang="fr-FR" altLang="fr-FR" sz="1600" b="1" i="1" kern="0" dirty="0">
                <a:latin typeface="Calibri" panose="020F0502020204030204" pitchFamily="34" charset="0"/>
                <a:cs typeface="Arial"/>
              </a:rPr>
              <a:t> </a:t>
            </a:r>
            <a:r>
              <a:rPr lang="fr-FR" altLang="fr-FR" sz="1600" b="1" i="1" kern="0" dirty="0" err="1">
                <a:latin typeface="Calibri" panose="020F0502020204030204" pitchFamily="34" charset="0"/>
                <a:cs typeface="Arial"/>
              </a:rPr>
              <a:t>growth</a:t>
            </a:r>
            <a:r>
              <a:rPr lang="fr-FR" altLang="fr-FR" sz="1600" b="1" i="1" kern="0" dirty="0">
                <a:latin typeface="Calibri" panose="020F0502020204030204" pitchFamily="34" charset="0"/>
                <a:cs typeface="Arial"/>
              </a:rPr>
              <a:t> factor1) </a:t>
            </a:r>
            <a:r>
              <a:rPr lang="fr-FR" altLang="fr-FR" sz="1600" b="1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ou </a:t>
            </a:r>
            <a:r>
              <a:rPr lang="fr-FR" altLang="fr-FR" sz="1600" b="1" i="1" kern="0" dirty="0" err="1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Somatomédine</a:t>
            </a:r>
            <a:r>
              <a:rPr lang="fr-FR" altLang="fr-FR" sz="1600" b="1" i="1" kern="0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 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2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ROLE DE L’AXE HYPOTHALAMO-HYPOPHYSAIRE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Pont entre  SNC et SE</a:t>
            </a:r>
          </a:p>
          <a:p>
            <a:endParaRPr lang="fr-FR" dirty="0"/>
          </a:p>
          <a:p>
            <a:r>
              <a:rPr lang="fr-FR" dirty="0"/>
              <a:t>Assure de nombreuses FX essentielles :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b="1" dirty="0">
                <a:solidFill>
                  <a:srgbClr val="00B0F0"/>
                </a:solidFill>
              </a:rPr>
              <a:t>Métaboliques</a:t>
            </a:r>
            <a:r>
              <a:rPr lang="fr-FR" sz="2600" b="1" dirty="0"/>
              <a:t> </a:t>
            </a:r>
            <a:r>
              <a:rPr lang="fr-FR" sz="2600" dirty="0"/>
              <a:t>:hydrique, M glucides, M lipides, M protides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b="1" dirty="0">
                <a:solidFill>
                  <a:srgbClr val="00B0F0"/>
                </a:solidFill>
              </a:rPr>
              <a:t>Végétatives</a:t>
            </a:r>
            <a:r>
              <a:rPr lang="fr-FR" sz="2600" dirty="0"/>
              <a:t>: t</a:t>
            </a:r>
            <a:r>
              <a:rPr lang="fr-FR" sz="2600" dirty="0">
                <a:latin typeface="Arial"/>
                <a:cs typeface="Arial"/>
              </a:rPr>
              <a:t>°</a:t>
            </a:r>
            <a:r>
              <a:rPr lang="fr-FR" sz="2600" dirty="0"/>
              <a:t> corporelle, pouls, Ta, soif, faim, cycles du sommeil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b="1" dirty="0">
                <a:solidFill>
                  <a:srgbClr val="00B0F0"/>
                </a:solidFill>
              </a:rPr>
              <a:t>Endocriniennes </a:t>
            </a:r>
            <a:r>
              <a:rPr lang="fr-FR" sz="2600" dirty="0"/>
              <a:t>: le cycle menstruel, croissance,….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b="1" dirty="0">
                <a:solidFill>
                  <a:srgbClr val="00B0F0"/>
                </a:solidFill>
              </a:rPr>
              <a:t>Psychiques et affectives </a:t>
            </a:r>
            <a:r>
              <a:rPr lang="fr-FR" sz="2600" dirty="0"/>
              <a:t>(comportement, humeur, les émotions, défense, stress)</a:t>
            </a:r>
          </a:p>
          <a:p>
            <a:pPr lvl="1"/>
            <a:endParaRPr lang="fr-FR" sz="2600" dirty="0"/>
          </a:p>
          <a:p>
            <a:r>
              <a:rPr lang="fr-FR" dirty="0"/>
              <a:t>la reproduction, la survie et le développent staturo-pondérale de l’espèce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78938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D4A6215F-C7C9-42C5-84B5-D5A4AAE43CD3}"/>
              </a:ext>
            </a:extLst>
          </p:cNvPr>
          <p:cNvSpPr/>
          <p:nvPr/>
        </p:nvSpPr>
        <p:spPr>
          <a:xfrm>
            <a:off x="5727166" y="4244307"/>
            <a:ext cx="75706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C80DA55-D1B9-4224-8335-2809D973A71C}"/>
              </a:ext>
            </a:extLst>
          </p:cNvPr>
          <p:cNvSpPr/>
          <p:nvPr/>
        </p:nvSpPr>
        <p:spPr>
          <a:xfrm>
            <a:off x="5940152" y="4528548"/>
            <a:ext cx="216024" cy="283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ea typeface="Calibri"/>
                <a:cs typeface="Times New Roman"/>
              </a:rPr>
              <a:t/>
            </a:r>
            <a:br>
              <a:rPr lang="fr-FR" dirty="0"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1.AXE SOMATOTROPE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A-Organisation 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96552" y="1221200"/>
            <a:ext cx="6552728" cy="4666722"/>
          </a:xfrm>
        </p:spPr>
        <p:txBody>
          <a:bodyPr>
            <a:normAutofit fontScale="25000" lnSpcReduction="20000"/>
          </a:bodyPr>
          <a:lstStyle/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5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5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sz="9600" b="1" dirty="0">
                <a:solidFill>
                  <a:srgbClr val="FF0000"/>
                </a:solidFill>
                <a:ea typeface="Calibri"/>
                <a:cs typeface="Times New Roman"/>
              </a:rPr>
              <a:t>     </a:t>
            </a:r>
            <a:r>
              <a:rPr lang="fr-FR" sz="11200" b="1" dirty="0">
                <a:solidFill>
                  <a:srgbClr val="FF0000"/>
                </a:solidFill>
                <a:ea typeface="Calibri"/>
                <a:cs typeface="Times New Roman"/>
              </a:rPr>
              <a:t>1-L’HYPOTHALAMUS </a:t>
            </a: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sz="11200" dirty="0">
                <a:solidFill>
                  <a:srgbClr val="FF0000"/>
                </a:solidFill>
                <a:ea typeface="Calibri"/>
                <a:cs typeface="Times New Roman"/>
              </a:rPr>
              <a:t>     </a:t>
            </a:r>
            <a:endParaRPr lang="fr-FR" sz="1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5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963930" lvl="1" indent="-457200">
              <a:lnSpc>
                <a:spcPct val="115000"/>
              </a:lnSpc>
              <a:buFont typeface="Courier New" pitchFamily="49" charset="0"/>
              <a:buChar char="o"/>
            </a:pPr>
            <a:r>
              <a:rPr lang="fr-FR" sz="8000" b="1" dirty="0">
                <a:solidFill>
                  <a:srgbClr val="00B050"/>
                </a:solidFill>
                <a:ea typeface="Calibri"/>
                <a:cs typeface="Times New Roman"/>
              </a:rPr>
              <a:t>GHRH </a:t>
            </a:r>
            <a:r>
              <a:rPr lang="fr-FR" sz="8000" dirty="0">
                <a:ea typeface="Calibri"/>
                <a:cs typeface="Times New Roman"/>
              </a:rPr>
              <a:t>        44 Aa </a:t>
            </a:r>
          </a:p>
          <a:p>
            <a:pPr marL="506730" lvl="1" indent="0">
              <a:lnSpc>
                <a:spcPct val="115000"/>
              </a:lnSpc>
              <a:buNone/>
            </a:pPr>
            <a:r>
              <a:rPr lang="fr-FR" sz="8000" dirty="0">
                <a:ea typeface="Calibri"/>
                <a:cs typeface="Times New Roman"/>
              </a:rPr>
              <a:t>         $ </a:t>
            </a: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hypothalamus</a:t>
            </a:r>
            <a:r>
              <a:rPr lang="fr-FR" sz="8000" dirty="0">
                <a:solidFill>
                  <a:srgbClr val="FF0000"/>
                </a:solidFill>
                <a:ea typeface="Calibri"/>
                <a:cs typeface="Times New Roman"/>
              </a:rPr>
              <a:t> (Ny </a:t>
            </a:r>
            <a:r>
              <a:rPr lang="fr-FR" sz="8000" dirty="0">
                <a:ea typeface="Calibri"/>
                <a:cs typeface="Times New Roman"/>
              </a:rPr>
              <a:t>arqué </a:t>
            </a:r>
            <a:r>
              <a:rPr lang="fr-FR" sz="8000" dirty="0">
                <a:solidFill>
                  <a:srgbClr val="FF0000"/>
                </a:solidFill>
                <a:ea typeface="Calibri"/>
                <a:cs typeface="Times New Roman"/>
              </a:rPr>
              <a:t>+ Ny </a:t>
            </a:r>
            <a:r>
              <a:rPr lang="fr-FR" sz="8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ventromédian</a:t>
            </a:r>
            <a:r>
              <a:rPr lang="fr-FR" sz="8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fr-FR" sz="8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sz="8000" dirty="0">
                <a:solidFill>
                  <a:prstClr val="black"/>
                </a:solidFill>
                <a:ea typeface="Calibri"/>
                <a:cs typeface="Times New Roman"/>
              </a:rPr>
              <a:t>                 Action+++GH</a:t>
            </a:r>
            <a:endParaRPr lang="fr-FR" sz="64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fr-FR" sz="8000" b="1" dirty="0">
                <a:solidFill>
                  <a:srgbClr val="00B050"/>
                </a:solidFill>
                <a:ea typeface="Calibri"/>
                <a:cs typeface="Times New Roman"/>
              </a:rPr>
              <a:t>La </a:t>
            </a:r>
            <a:r>
              <a:rPr lang="fr-FR" sz="8000" b="1" dirty="0" err="1">
                <a:solidFill>
                  <a:srgbClr val="00B050"/>
                </a:solidFill>
                <a:ea typeface="Calibri"/>
                <a:cs typeface="Times New Roman"/>
              </a:rPr>
              <a:t>ghrèline</a:t>
            </a:r>
            <a:endParaRPr lang="fr-FR" sz="8000" dirty="0"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fr-FR" sz="8000" dirty="0">
                <a:ea typeface="Calibri"/>
                <a:cs typeface="Times New Roman"/>
              </a:rPr>
              <a:t>    $ </a:t>
            </a:r>
            <a:r>
              <a:rPr lang="fr-FR" sz="96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sz="8000" dirty="0">
                <a:solidFill>
                  <a:srgbClr val="FF0000"/>
                </a:solidFill>
                <a:ea typeface="Calibri"/>
                <a:cs typeface="Times New Roman"/>
              </a:rPr>
              <a:t>Estomac</a:t>
            </a:r>
            <a:r>
              <a:rPr lang="fr-FR" sz="7200" dirty="0">
                <a:ea typeface="Calibri"/>
                <a:cs typeface="Times New Roman"/>
              </a:rPr>
              <a:t>,</a:t>
            </a:r>
            <a:r>
              <a:rPr lang="fr-FR" sz="8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hypothalamus (Ny arqué) , hypophyse</a:t>
            </a:r>
            <a:r>
              <a:rPr lang="fr-FR" sz="7200" dirty="0">
                <a:ea typeface="Calibri"/>
                <a:cs typeface="Times New Roman"/>
              </a:rPr>
              <a:t> 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fr-FR" sz="7200" dirty="0">
                <a:ea typeface="Calibri"/>
                <a:cs typeface="Times New Roman"/>
              </a:rPr>
              <a:t>   28 Aa acylée(n-</a:t>
            </a:r>
            <a:r>
              <a:rPr lang="fr-FR" sz="7200" dirty="0" err="1">
                <a:ea typeface="Calibri"/>
                <a:cs typeface="Times New Roman"/>
              </a:rPr>
              <a:t>octanoyl</a:t>
            </a:r>
            <a:r>
              <a:rPr lang="fr-FR" sz="7200" dirty="0">
                <a:ea typeface="Calibri"/>
                <a:cs typeface="Times New Roman"/>
              </a:rPr>
              <a:t>) sur C8 du 3 Aa: sérine 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fr-FR" sz="72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7200" b="1" dirty="0">
                <a:solidFill>
                  <a:srgbClr val="00B050"/>
                </a:solidFill>
                <a:ea typeface="Calibri"/>
                <a:cs typeface="Times New Roman"/>
              </a:rPr>
              <a:t>TRH</a:t>
            </a:r>
            <a:r>
              <a:rPr lang="fr-FR" sz="7200" b="1" dirty="0">
                <a:ea typeface="Calibri"/>
                <a:cs typeface="Times New Roman"/>
              </a:rPr>
              <a:t> </a:t>
            </a:r>
            <a:r>
              <a:rPr lang="fr-FR" sz="7200" dirty="0">
                <a:ea typeface="Calibri"/>
                <a:cs typeface="Times New Roman"/>
              </a:rPr>
              <a:t>(</a:t>
            </a:r>
            <a:r>
              <a:rPr lang="fr-FR" sz="7200" dirty="0" err="1">
                <a:ea typeface="Calibri"/>
                <a:cs typeface="Times New Roman"/>
              </a:rPr>
              <a:t>Thyrotropin</a:t>
            </a:r>
            <a:r>
              <a:rPr lang="fr-FR" sz="7200" dirty="0">
                <a:ea typeface="Calibri"/>
                <a:cs typeface="Times New Roman"/>
              </a:rPr>
              <a:t> releasing hormone)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fr-FR" sz="7200" dirty="0">
              <a:ea typeface="Calibri"/>
              <a:cs typeface="Times New Roman"/>
            </a:endParaRPr>
          </a:p>
          <a:p>
            <a:pPr marL="72390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6400" dirty="0">
              <a:ea typeface="Calibri"/>
              <a:cs typeface="Times New Roman"/>
            </a:endParaRPr>
          </a:p>
          <a:p>
            <a:pPr marL="72390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6400" dirty="0">
              <a:ea typeface="Calibri"/>
              <a:cs typeface="Times New Roman"/>
            </a:endParaRPr>
          </a:p>
          <a:p>
            <a:endParaRPr lang="fr-FR" sz="6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85" y="1844824"/>
            <a:ext cx="359727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64263" y="3884338"/>
            <a:ext cx="468238" cy="1783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GH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2501" y="2312876"/>
            <a:ext cx="576064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SS14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1753" y="2312876"/>
            <a:ext cx="754707" cy="1559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bg1"/>
                </a:solidFill>
                <a:ea typeface="Calibri"/>
                <a:cs typeface="Times New Roman"/>
              </a:rPr>
              <a:t>Ghrèline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0696" y="2334177"/>
            <a:ext cx="592064" cy="320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884368" y="3884338"/>
            <a:ext cx="1122227" cy="141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12607" y="5661248"/>
            <a:ext cx="541437" cy="22667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IGF-1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6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ea typeface="Calibri"/>
                <a:cs typeface="Times New Roman"/>
              </a:rPr>
              <a:t/>
            </a:r>
            <a:br>
              <a:rPr lang="fr-FR" dirty="0">
                <a:ea typeface="Calibri"/>
                <a:cs typeface="Times New Roman"/>
              </a:rPr>
            </a:b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1.AXE SOMATOTROPE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4550" y="1041981"/>
            <a:ext cx="5501777" cy="5863084"/>
          </a:xfrm>
        </p:spPr>
        <p:txBody>
          <a:bodyPr>
            <a:normAutofit fontScale="55000" lnSpcReduction="20000"/>
          </a:bodyPr>
          <a:lstStyle/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4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4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sz="6000" b="1" dirty="0">
                <a:solidFill>
                  <a:srgbClr val="FF0000"/>
                </a:solidFill>
                <a:ea typeface="Calibri"/>
                <a:cs typeface="Times New Roman"/>
              </a:rPr>
              <a:t>    1-L’HYPOTHALAMUS </a:t>
            </a:r>
          </a:p>
          <a:p>
            <a:pPr marL="1078230" lvl="1" indent="-5715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5100" b="1" dirty="0">
                <a:solidFill>
                  <a:srgbClr val="FF0000"/>
                </a:solidFill>
                <a:ea typeface="Calibri"/>
                <a:cs typeface="Times New Roman"/>
              </a:rPr>
              <a:t>SRIF   GHIF    </a:t>
            </a:r>
            <a:r>
              <a:rPr lang="fr-FR" sz="5100" b="1" dirty="0" err="1">
                <a:solidFill>
                  <a:srgbClr val="FF0000"/>
                </a:solidFill>
                <a:ea typeface="Calibri"/>
                <a:cs typeface="Times New Roman"/>
              </a:rPr>
              <a:t>Somtostatine</a:t>
            </a:r>
            <a:r>
              <a:rPr lang="fr-FR" sz="5100" b="1" dirty="0">
                <a:solidFill>
                  <a:srgbClr val="FF0000"/>
                </a:solidFill>
                <a:ea typeface="Calibri"/>
                <a:cs typeface="Times New Roman"/>
              </a:rPr>
              <a:t> SS14 </a:t>
            </a:r>
            <a:endParaRPr lang="fr-FR" sz="40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1306830" lvl="1">
              <a:lnSpc>
                <a:spcPct val="115000"/>
              </a:lnSpc>
            </a:pPr>
            <a:r>
              <a:rPr lang="fr-FR" sz="3300" b="1" dirty="0">
                <a:ea typeface="Calibri"/>
                <a:cs typeface="Times New Roman"/>
              </a:rPr>
              <a:t>2 formes actives somatostatine</a:t>
            </a:r>
          </a:p>
          <a:p>
            <a:pPr marL="1706880" lvl="2">
              <a:lnSpc>
                <a:spcPct val="115000"/>
              </a:lnSpc>
            </a:pPr>
            <a:r>
              <a:rPr lang="fr-FR" sz="3300" b="1" dirty="0">
                <a:ea typeface="Calibri"/>
                <a:cs typeface="Times New Roman"/>
              </a:rPr>
              <a:t> 28Aa </a:t>
            </a:r>
          </a:p>
          <a:p>
            <a:pPr marL="1706880" lvl="2">
              <a:lnSpc>
                <a:spcPct val="115000"/>
              </a:lnSpc>
            </a:pPr>
            <a:r>
              <a:rPr lang="fr-FR" sz="3300" b="1" dirty="0">
                <a:ea typeface="Calibri"/>
                <a:cs typeface="Times New Roman"/>
              </a:rPr>
              <a:t>14 Aa (pont disulfure)</a:t>
            </a:r>
          </a:p>
          <a:p>
            <a:pPr marL="1306830" lvl="1">
              <a:lnSpc>
                <a:spcPct val="115000"/>
              </a:lnSpc>
            </a:pPr>
            <a:r>
              <a:rPr lang="fr-FR" sz="3300" b="1" dirty="0">
                <a:ea typeface="Calibri"/>
                <a:cs typeface="Times New Roman"/>
              </a:rPr>
              <a:t>SS14  $ /:tous les tissus  </a:t>
            </a:r>
            <a:r>
              <a:rPr lang="fr-FR" sz="3300" b="1" dirty="0">
                <a:solidFill>
                  <a:srgbClr val="FF0000"/>
                </a:solidFill>
                <a:ea typeface="Calibri"/>
                <a:cs typeface="Times New Roman"/>
              </a:rPr>
              <a:t>sauf  iléon duodénum</a:t>
            </a:r>
          </a:p>
          <a:p>
            <a:pPr lvl="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300" b="1" dirty="0">
                <a:ea typeface="Calibri"/>
                <a:cs typeface="Times New Roman"/>
              </a:rPr>
              <a:t>Hypothalamus </a:t>
            </a:r>
          </a:p>
          <a:p>
            <a:pPr lvl="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300" b="1" dirty="0">
                <a:ea typeface="Calibri"/>
                <a:cs typeface="Times New Roman"/>
              </a:rPr>
              <a:t>SNC</a:t>
            </a:r>
          </a:p>
          <a:p>
            <a:pPr lvl="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300" b="1" dirty="0">
                <a:ea typeface="Calibri"/>
                <a:cs typeface="Times New Roman"/>
              </a:rPr>
              <a:t>Le tube digestif (cellules D)</a:t>
            </a:r>
          </a:p>
          <a:p>
            <a:pPr lvl="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300" b="1" dirty="0">
                <a:ea typeface="Calibri"/>
                <a:cs typeface="Times New Roman"/>
              </a:rPr>
              <a:t>Pancréas des (γ îlots de Langerhans)</a:t>
            </a:r>
          </a:p>
          <a:p>
            <a:pPr marL="1299210" lvl="1">
              <a:lnSpc>
                <a:spcPct val="115000"/>
              </a:lnSpc>
            </a:pPr>
            <a:r>
              <a:rPr lang="fr-FR" sz="3300" b="1" dirty="0" err="1">
                <a:ea typeface="Calibri"/>
                <a:cs typeface="Times New Roman"/>
              </a:rPr>
              <a:t>Rcp</a:t>
            </a:r>
            <a:r>
              <a:rPr lang="fr-FR" sz="3300" b="1" dirty="0">
                <a:ea typeface="Calibri"/>
                <a:cs typeface="Times New Roman"/>
              </a:rPr>
              <a:t> SS-14  5 sous types (sst</a:t>
            </a:r>
            <a:r>
              <a:rPr lang="fr-FR" sz="3300" b="1" baseline="-25000" dirty="0">
                <a:ea typeface="Calibri"/>
                <a:cs typeface="Times New Roman"/>
              </a:rPr>
              <a:t>1,2,3,4,5</a:t>
            </a:r>
            <a:r>
              <a:rPr lang="fr-FR" sz="3300" b="1" dirty="0">
                <a:ea typeface="Calibri"/>
                <a:cs typeface="Times New Roman"/>
              </a:rPr>
              <a:t>)</a:t>
            </a:r>
          </a:p>
          <a:p>
            <a:pPr marL="1299210" lvl="1">
              <a:lnSpc>
                <a:spcPct val="115000"/>
              </a:lnSpc>
            </a:pPr>
            <a:r>
              <a:rPr lang="fr-FR" sz="3300" b="1" dirty="0">
                <a:ea typeface="Calibri"/>
                <a:cs typeface="Times New Roman"/>
              </a:rPr>
              <a:t>SS-14+sst </a:t>
            </a:r>
            <a:r>
              <a:rPr lang="fr-FR" sz="3300" b="1" dirty="0">
                <a:latin typeface="Arial"/>
                <a:ea typeface="Calibri"/>
                <a:cs typeface="Arial"/>
              </a:rPr>
              <a:t>→</a:t>
            </a:r>
            <a:r>
              <a:rPr lang="fr-FR" sz="3300" b="1" dirty="0">
                <a:ea typeface="Calibri"/>
                <a:cs typeface="Times New Roman"/>
              </a:rPr>
              <a:t> +Gi</a:t>
            </a:r>
            <a:r>
              <a:rPr lang="fr-FR" sz="3300" b="1" dirty="0">
                <a:solidFill>
                  <a:prstClr val="black"/>
                </a:solidFill>
                <a:ea typeface="Calibri"/>
                <a:cs typeface="Times New Roman"/>
              </a:rPr>
              <a:t> → - </a:t>
            </a:r>
            <a:r>
              <a:rPr lang="fr-FR" sz="3300" b="1" dirty="0">
                <a:ea typeface="Calibri"/>
                <a:cs typeface="Times New Roman"/>
              </a:rPr>
              <a:t>AD</a:t>
            </a: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96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96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96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5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72390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6400" dirty="0">
              <a:ea typeface="Calibri"/>
              <a:cs typeface="Times New Roman"/>
            </a:endParaRPr>
          </a:p>
          <a:p>
            <a:pPr marL="72390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6400" dirty="0">
              <a:ea typeface="Calibri"/>
              <a:cs typeface="Times New Roman"/>
            </a:endParaRPr>
          </a:p>
          <a:p>
            <a:endParaRPr lang="fr-FR" sz="6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85" y="1844824"/>
            <a:ext cx="359727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64263" y="3884338"/>
            <a:ext cx="468238" cy="1783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GH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2501" y="2312876"/>
            <a:ext cx="576064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prstClr val="white"/>
                </a:solidFill>
              </a:rPr>
              <a:t>SS14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1753" y="2312876"/>
            <a:ext cx="754707" cy="1559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prstClr val="white"/>
                </a:solidFill>
                <a:ea typeface="Calibri"/>
                <a:cs typeface="Times New Roman"/>
              </a:rPr>
              <a:t>Ghrèline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0696" y="2334177"/>
            <a:ext cx="592064" cy="320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4368" y="3884338"/>
            <a:ext cx="1122227" cy="141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2607" y="5661248"/>
            <a:ext cx="541437" cy="22667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prstClr val="white"/>
                </a:solidFill>
              </a:rPr>
              <a:t>IGF-1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2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2-l’antéhypophyse </a:t>
            </a:r>
            <a:b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sz="3600" b="1" dirty="0">
                <a:solidFill>
                  <a:srgbClr val="FF0000"/>
                </a:solidFill>
              </a:rPr>
              <a:t>GH </a:t>
            </a:r>
            <a:r>
              <a:rPr lang="fr-FR" sz="3600" dirty="0"/>
              <a:t>ou </a:t>
            </a:r>
            <a:r>
              <a:rPr lang="fr-FR" sz="3600" b="1" dirty="0">
                <a:solidFill>
                  <a:srgbClr val="FF0000"/>
                </a:solidFill>
              </a:rPr>
              <a:t>STH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37727" y="1556792"/>
            <a:ext cx="8867328" cy="502657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marL="79248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Synthèse de La GH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 :</a:t>
            </a:r>
          </a:p>
          <a:p>
            <a:pPr marL="147828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>
                <a:ea typeface="Calibri"/>
                <a:cs typeface="Times New Roman"/>
              </a:rPr>
              <a:t>le gène :CH 17</a:t>
            </a:r>
          </a:p>
          <a:p>
            <a:pPr marL="147828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>
                <a:ea typeface="Calibri"/>
                <a:cs typeface="Times New Roman"/>
              </a:rPr>
              <a:t>cellules somatotropes (40-50% </a:t>
            </a:r>
            <a:r>
              <a:rPr lang="fr-FR" dirty="0">
                <a:latin typeface="Arial"/>
                <a:ea typeface="Calibri"/>
                <a:cs typeface="Arial"/>
              </a:rPr>
              <a:t>Ȼ  </a:t>
            </a:r>
            <a:r>
              <a:rPr lang="fr-FR" dirty="0">
                <a:ea typeface="Calibri"/>
                <a:cs typeface="Times New Roman"/>
              </a:rPr>
              <a:t>antéhypophysaires) </a:t>
            </a:r>
          </a:p>
          <a:p>
            <a:pPr marL="147828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>
                <a:ea typeface="Calibri"/>
                <a:cs typeface="Times New Roman"/>
              </a:rPr>
              <a:t>Polypeptide 191 Aa avec 2 ponts disulfures</a:t>
            </a:r>
          </a:p>
          <a:p>
            <a:pPr marL="147828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>
                <a:ea typeface="Calibri"/>
                <a:cs typeface="Times New Roman"/>
              </a:rPr>
              <a:t>4 domaines homologues </a:t>
            </a:r>
            <a:r>
              <a:rPr lang="fr-FR" dirty="0">
                <a:latin typeface="Arial"/>
                <a:ea typeface="Calibri"/>
                <a:cs typeface="Arial"/>
              </a:rPr>
              <a:t>→ </a:t>
            </a:r>
            <a:r>
              <a:rPr lang="fr-FR" dirty="0">
                <a:ea typeface="Calibri"/>
                <a:cs typeface="Times New Roman"/>
              </a:rPr>
              <a:t>gène ancestral/double duplication</a:t>
            </a:r>
          </a:p>
          <a:p>
            <a:pPr marL="147828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r-FR" dirty="0">
                <a:ea typeface="Calibri"/>
                <a:cs typeface="Times New Roman"/>
              </a:rPr>
              <a:t>Présente une spécificité d’espèce</a:t>
            </a:r>
          </a:p>
          <a:p>
            <a:pPr marL="792480" indent="-457200">
              <a:lnSpc>
                <a:spcPct val="115000"/>
              </a:lnSpc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ea typeface="Calibri"/>
                <a:cs typeface="Times New Roman"/>
              </a:rPr>
              <a:t>Sécrétion  de la GH </a:t>
            </a:r>
            <a:r>
              <a:rPr lang="fr-FR" dirty="0">
                <a:ea typeface="Calibri"/>
                <a:cs typeface="Times New Roman"/>
              </a:rPr>
              <a:t>: </a:t>
            </a:r>
          </a:p>
          <a:p>
            <a:pPr marL="335280" indent="0">
              <a:lnSpc>
                <a:spcPct val="115000"/>
              </a:lnSpc>
              <a:buNone/>
            </a:pPr>
            <a:r>
              <a:rPr lang="fr-FR" dirty="0">
                <a:ea typeface="Calibri"/>
                <a:cs typeface="Times New Roman"/>
              </a:rPr>
              <a:t>       </a:t>
            </a:r>
            <a:r>
              <a:rPr lang="fr-FR" sz="2900" dirty="0">
                <a:ea typeface="Calibri"/>
                <a:cs typeface="Times New Roman"/>
              </a:rPr>
              <a:t>-Secrétée par exocytose selon un mode pulsatile: 8-13 pics /24H</a:t>
            </a:r>
          </a:p>
          <a:p>
            <a:pPr marL="735330" lvl="1" indent="0">
              <a:lnSpc>
                <a:spcPct val="115000"/>
              </a:lnSpc>
              <a:buNone/>
            </a:pPr>
            <a:r>
              <a:rPr lang="fr-FR" sz="2900" dirty="0">
                <a:ea typeface="Calibri"/>
                <a:cs typeface="Times New Roman"/>
              </a:rPr>
              <a:t>-Rythme circadien </a:t>
            </a:r>
          </a:p>
          <a:p>
            <a:pPr marL="735330" lvl="1" indent="0">
              <a:lnSpc>
                <a:spcPct val="115000"/>
              </a:lnSpc>
              <a:buNone/>
            </a:pPr>
            <a:r>
              <a:rPr lang="fr-FR" sz="2900" dirty="0">
                <a:ea typeface="Calibri"/>
                <a:cs typeface="Times New Roman"/>
              </a:rPr>
              <a:t>-</a:t>
            </a:r>
            <a:r>
              <a:rPr lang="fr-FR" sz="2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sécrétion physiologique de la GH varie </a:t>
            </a:r>
            <a:r>
              <a:rPr lang="fr-FR" sz="2900" dirty="0">
                <a:ea typeface="Calibri"/>
                <a:cs typeface="Times New Roman"/>
              </a:rPr>
              <a:t>en fx   :</a:t>
            </a:r>
          </a:p>
          <a:p>
            <a:pPr marL="1592580" lvl="2" indent="-457200">
              <a:lnSpc>
                <a:spcPct val="115000"/>
              </a:lnSpc>
            </a:pPr>
            <a:r>
              <a:rPr lang="fr-FR" b="1" dirty="0">
                <a:solidFill>
                  <a:srgbClr val="00B050"/>
                </a:solidFill>
                <a:ea typeface="Calibri"/>
                <a:cs typeface="Times New Roman"/>
              </a:rPr>
              <a:t>Le sexe </a:t>
            </a:r>
            <a:r>
              <a:rPr lang="fr-FR" dirty="0">
                <a:ea typeface="Calibri"/>
                <a:cs typeface="Times New Roman"/>
              </a:rPr>
              <a:t>: F  réglée  sécrétion  50% </a:t>
            </a:r>
            <a:r>
              <a:rPr lang="fr-FR" dirty="0">
                <a:latin typeface="Arial"/>
                <a:ea typeface="Calibri"/>
                <a:cs typeface="Arial"/>
              </a:rPr>
              <a:t>&gt;H</a:t>
            </a:r>
            <a:r>
              <a:rPr lang="fr-FR" dirty="0">
                <a:ea typeface="Calibri"/>
                <a:cs typeface="Times New Roman"/>
              </a:rPr>
              <a:t> même âge (+ gd nb de pics )  </a:t>
            </a:r>
          </a:p>
          <a:p>
            <a:pPr marL="1592580" lvl="2" indent="-457200">
              <a:lnSpc>
                <a:spcPct val="115000"/>
              </a:lnSpc>
            </a:pPr>
            <a:r>
              <a:rPr lang="fr-FR" b="1" dirty="0">
                <a:solidFill>
                  <a:srgbClr val="00B050"/>
                </a:solidFill>
                <a:ea typeface="Calibri"/>
                <a:cs typeface="Times New Roman"/>
              </a:rPr>
              <a:t>L’âge</a:t>
            </a:r>
            <a:r>
              <a:rPr lang="fr-FR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fr-FR" dirty="0">
                <a:ea typeface="Calibri"/>
                <a:cs typeface="Times New Roman"/>
              </a:rPr>
              <a:t>:+++GH X 3  </a:t>
            </a:r>
            <a:r>
              <a:rPr lang="fr-FR" dirty="0" err="1">
                <a:ea typeface="Calibri"/>
                <a:cs typeface="Times New Roman"/>
              </a:rPr>
              <a:t>prépubertaire</a:t>
            </a:r>
            <a:endParaRPr lang="fr-FR" dirty="0">
              <a:ea typeface="Calibri"/>
              <a:cs typeface="Times New Roman"/>
            </a:endParaRPr>
          </a:p>
          <a:p>
            <a:pPr marL="1592580" lvl="2" indent="-457200">
              <a:lnSpc>
                <a:spcPct val="115000"/>
              </a:lnSpc>
            </a:pPr>
            <a:r>
              <a:rPr lang="fr-FR" b="1" dirty="0">
                <a:solidFill>
                  <a:srgbClr val="00B050"/>
                </a:solidFill>
                <a:ea typeface="Calibri"/>
                <a:cs typeface="Times New Roman"/>
              </a:rPr>
              <a:t>La prise alimentaire </a:t>
            </a:r>
            <a:r>
              <a:rPr lang="fr-FR" dirty="0">
                <a:ea typeface="Calibri"/>
                <a:cs typeface="Times New Roman"/>
              </a:rPr>
              <a:t>: pics de 2-3H après le repas</a:t>
            </a:r>
          </a:p>
          <a:p>
            <a:pPr marL="1592580" lvl="2" indent="-457200">
              <a:lnSpc>
                <a:spcPct val="115000"/>
              </a:lnSpc>
            </a:pP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sommeil :</a:t>
            </a:r>
          </a:p>
          <a:p>
            <a:pPr lvl="4">
              <a:lnSpc>
                <a:spcPct val="115000"/>
              </a:lnSpc>
              <a:buSzPts val="1100"/>
              <a:buFont typeface="Arimo"/>
              <a:buChar char="‐"/>
            </a:pPr>
            <a:r>
              <a:rPr lang="fr-FR" dirty="0">
                <a:latin typeface="Calibri" panose="020F0502020204030204" pitchFamily="34" charset="0"/>
                <a:ea typeface="Arimo"/>
                <a:cs typeface="Arimo"/>
              </a:rPr>
              <a:t>1 H heure  le début du sommeil les pics de GH + nbreux et + amples la nuit « bien dormir fait grandir ».</a:t>
            </a:r>
          </a:p>
          <a:p>
            <a:pPr lvl="4">
              <a:lnSpc>
                <a:spcPct val="115000"/>
              </a:lnSpc>
              <a:buSzPts val="1100"/>
              <a:buFont typeface="Arimo"/>
              <a:buChar char="‐"/>
            </a:pPr>
            <a:r>
              <a:rPr lang="fr-FR" dirty="0">
                <a:latin typeface="Calibri" panose="020F0502020204030204" pitchFamily="34" charset="0"/>
                <a:ea typeface="Arimo"/>
                <a:cs typeface="Arimo"/>
              </a:rPr>
              <a:t>En fonction des phases du sommeil :la sécrétion de la GH max  les phases 3 et 4 du sommeil (Sommeil profond) et min  les phases de mouvement oculaires rapides (REM).</a:t>
            </a:r>
          </a:p>
          <a:p>
            <a:pPr marL="1592580" lvl="2" indent="-457200">
              <a:lnSpc>
                <a:spcPct val="115000"/>
              </a:lnSpc>
            </a:pPr>
            <a:endParaRPr lang="fr-FR" dirty="0">
              <a:ea typeface="Calibri"/>
              <a:cs typeface="Times New Roman"/>
            </a:endParaRPr>
          </a:p>
          <a:p>
            <a:pPr marL="1592580" lvl="2" indent="-457200">
              <a:lnSpc>
                <a:spcPct val="115000"/>
              </a:lnSpc>
            </a:pPr>
            <a:endParaRPr lang="fr-FR" dirty="0">
              <a:ea typeface="Calibri"/>
              <a:cs typeface="Times New Roman"/>
            </a:endParaRPr>
          </a:p>
          <a:p>
            <a:pPr marL="1192530" lvl="1" indent="-457200">
              <a:lnSpc>
                <a:spcPct val="115000"/>
              </a:lnSpc>
            </a:pPr>
            <a:endParaRPr lang="fr-FR" dirty="0">
              <a:ea typeface="Calibri"/>
              <a:cs typeface="Times New Roman"/>
            </a:endParaRPr>
          </a:p>
          <a:p>
            <a:pPr marL="79248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fr-FR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351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1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34FD3-1226-4AEF-B13A-409ECA30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CA8A381-FBEC-4434-AD46-9FAF3C3A7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0"/>
            <a:ext cx="4818555" cy="695871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4FBD4E-5A7A-4D15-9909-73AC655F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1044A2-62A7-44F9-9EC7-AE5ACEE5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6687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2C324-0DBD-455B-B6B2-015A24FA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80EBC2E-54E0-4C04-AD3D-540A83BC6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3878"/>
            <a:ext cx="6984775" cy="4336273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43C04A-D21F-4953-9EC6-CFC91B4B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B374AD-47D7-4BC0-A6B2-AD6148C5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3384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2-l’antéhypophyse 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sz="3600" b="1" dirty="0">
                <a:solidFill>
                  <a:srgbClr val="FF0000"/>
                </a:solidFill>
              </a:rPr>
              <a:t>GH </a:t>
            </a:r>
            <a:r>
              <a:rPr lang="fr-FR" sz="3600" dirty="0"/>
              <a:t>ou</a:t>
            </a:r>
            <a:r>
              <a:rPr lang="fr-FR" sz="3600" b="1" dirty="0">
                <a:solidFill>
                  <a:srgbClr val="FF0000"/>
                </a:solidFill>
              </a:rPr>
              <a:t> STH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82527"/>
            <a:ext cx="8460432" cy="4525963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79248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fr-FR" sz="3800" b="1" dirty="0">
                <a:solidFill>
                  <a:srgbClr val="FF0000"/>
                </a:solidFill>
                <a:ea typeface="Calibri"/>
                <a:cs typeface="Times New Roman"/>
              </a:rPr>
              <a:t>Formes circulantes de La GH</a:t>
            </a:r>
            <a:r>
              <a:rPr lang="fr-FR" sz="3800" dirty="0">
                <a:solidFill>
                  <a:srgbClr val="FF0000"/>
                </a:solidFill>
                <a:ea typeface="Calibri"/>
                <a:cs typeface="Times New Roman"/>
              </a:rPr>
              <a:t> :</a:t>
            </a:r>
          </a:p>
          <a:p>
            <a:pPr lvl="2">
              <a:lnSpc>
                <a:spcPct val="115000"/>
              </a:lnSpc>
              <a:buFont typeface="Wingdings"/>
              <a:buChar char=""/>
            </a:pPr>
            <a:r>
              <a:rPr lang="fr-FR" b="1" dirty="0">
                <a:ea typeface="Calibri"/>
                <a:cs typeface="Times New Roman"/>
              </a:rPr>
              <a:t>Forme </a:t>
            </a:r>
            <a:r>
              <a:rPr lang="fr-FR" dirty="0">
                <a:ea typeface="Calibri"/>
                <a:cs typeface="Times New Roman"/>
              </a:rPr>
              <a:t>libre (minoritaire)</a:t>
            </a:r>
            <a:r>
              <a:rPr lang="fr-FR" dirty="0">
                <a:latin typeface="Arial"/>
                <a:ea typeface="Calibri"/>
                <a:cs typeface="Arial"/>
              </a:rPr>
              <a:t>→</a:t>
            </a:r>
            <a:r>
              <a:rPr lang="fr-FR" dirty="0">
                <a:ea typeface="Calibri"/>
                <a:cs typeface="Times New Roman"/>
              </a:rPr>
              <a:t> Active</a:t>
            </a:r>
          </a:p>
          <a:p>
            <a:pPr lvl="2">
              <a:lnSpc>
                <a:spcPct val="115000"/>
              </a:lnSpc>
              <a:buFont typeface="Wingdings"/>
              <a:buChar char=""/>
            </a:pPr>
            <a:r>
              <a:rPr lang="fr-FR" b="1" dirty="0">
                <a:ea typeface="Calibri"/>
                <a:cs typeface="Times New Roman"/>
              </a:rPr>
              <a:t>Forme </a:t>
            </a:r>
            <a:r>
              <a:rPr lang="fr-FR" dirty="0">
                <a:ea typeface="Calibri"/>
                <a:cs typeface="Times New Roman"/>
              </a:rPr>
              <a:t>liée à des Pr :</a:t>
            </a:r>
          </a:p>
          <a:p>
            <a:pPr lvl="3">
              <a:lnSpc>
                <a:spcPct val="115000"/>
              </a:lnSpc>
              <a:buFont typeface="Wingdings"/>
              <a:buChar char=""/>
            </a:pPr>
            <a:r>
              <a:rPr lang="fr-FR" dirty="0">
                <a:ea typeface="Calibri"/>
                <a:cs typeface="Times New Roman"/>
              </a:rPr>
              <a:t>GHBP (binding </a:t>
            </a:r>
            <a:r>
              <a:rPr lang="fr-FR" dirty="0" err="1">
                <a:ea typeface="Calibri"/>
                <a:cs typeface="Times New Roman"/>
              </a:rPr>
              <a:t>protein</a:t>
            </a:r>
            <a:r>
              <a:rPr lang="fr-FR" dirty="0">
                <a:ea typeface="Calibri"/>
                <a:cs typeface="Times New Roman"/>
              </a:rPr>
              <a:t>) ++++ :  </a:t>
            </a:r>
            <a:r>
              <a:rPr lang="fr-FR" dirty="0" err="1">
                <a:ea typeface="Calibri"/>
                <a:cs typeface="Times New Roman"/>
              </a:rPr>
              <a:t>Extrmité</a:t>
            </a:r>
            <a:r>
              <a:rPr lang="fr-FR" dirty="0">
                <a:ea typeface="Calibri"/>
                <a:cs typeface="Times New Roman"/>
              </a:rPr>
              <a:t>  N-terminal (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 pitchFamily="34" charset="0"/>
              </a:rPr>
              <a:t>domaine extracellulaire) </a:t>
            </a:r>
            <a:r>
              <a:rPr lang="fr-FR" dirty="0">
                <a:ea typeface="Calibri"/>
                <a:cs typeface="Times New Roman"/>
              </a:rPr>
              <a:t>du RGH</a:t>
            </a:r>
          </a:p>
          <a:p>
            <a:pPr algn="ctr">
              <a:lnSpc>
                <a:spcPct val="80000"/>
              </a:lnSpc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                                </a:t>
            </a:r>
            <a:endParaRPr lang="fr-FR" dirty="0">
              <a:ea typeface="Calibri"/>
              <a:cs typeface="Times New Roman"/>
            </a:endParaRPr>
          </a:p>
          <a:p>
            <a:pPr lvl="3">
              <a:lnSpc>
                <a:spcPct val="115000"/>
              </a:lnSpc>
              <a:buFont typeface="Wingdings"/>
              <a:buChar char=""/>
            </a:pPr>
            <a:r>
              <a:rPr lang="fr-FR" dirty="0">
                <a:ea typeface="Calibri"/>
                <a:cs typeface="Times New Roman"/>
              </a:rPr>
              <a:t>α2 macroglobuline (Pr non spécifique)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q"/>
            </a:pPr>
            <a:endParaRPr lang="fr-FR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q"/>
            </a:pPr>
            <a:r>
              <a:rPr lang="fr-FR" sz="3500" b="1" dirty="0">
                <a:solidFill>
                  <a:srgbClr val="FF0000"/>
                </a:solidFill>
                <a:ea typeface="Calibri"/>
                <a:cs typeface="Times New Roman"/>
              </a:rPr>
              <a:t>1/2-vie : </a:t>
            </a: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fr-FR" dirty="0">
                <a:ea typeface="Calibri"/>
                <a:cs typeface="Times New Roman"/>
              </a:rPr>
              <a:t>GH libre 25-30 min</a:t>
            </a: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fr-FR" dirty="0">
                <a:ea typeface="Calibri"/>
                <a:cs typeface="Times New Roman"/>
              </a:rPr>
              <a:t>GH lié 10-12H</a:t>
            </a:r>
          </a:p>
          <a:p>
            <a:pPr marL="914400" lvl="2" indent="0">
              <a:lnSpc>
                <a:spcPct val="115000"/>
              </a:lnSpc>
              <a:buNone/>
            </a:pPr>
            <a:endParaRPr lang="fr-FR" dirty="0">
              <a:ea typeface="Calibri"/>
              <a:cs typeface="Times New Roman"/>
            </a:endParaRPr>
          </a:p>
          <a:p>
            <a:pPr marL="914400" lvl="2" indent="0">
              <a:lnSpc>
                <a:spcPct val="115000"/>
              </a:lnSpc>
              <a:buNone/>
            </a:pPr>
            <a:endParaRPr lang="fr-FR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q"/>
            </a:pPr>
            <a:endParaRPr lang="fr-FR" sz="3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q"/>
            </a:pPr>
            <a:r>
              <a:rPr lang="fr-FR" sz="3800" b="1" dirty="0">
                <a:solidFill>
                  <a:srgbClr val="FF0000"/>
                </a:solidFill>
                <a:ea typeface="Calibri"/>
                <a:cs typeface="Times New Roman"/>
              </a:rPr>
              <a:t>Récepteurs de la GH</a:t>
            </a:r>
            <a:r>
              <a:rPr lang="fr-FR" sz="3800" dirty="0">
                <a:ea typeface="Calibri"/>
                <a:cs typeface="Times New Roman"/>
              </a:rPr>
              <a:t>: RCTK </a:t>
            </a:r>
          </a:p>
          <a:p>
            <a:endParaRPr lang="fr-FR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16" y="3573016"/>
            <a:ext cx="52565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1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prstClr val="black"/>
                </a:solidFill>
              </a:rPr>
              <a:t> </a:t>
            </a:r>
            <a:r>
              <a:rPr lang="fr-FR" sz="4000" b="1" dirty="0">
                <a:solidFill>
                  <a:srgbClr val="FF0000"/>
                </a:solidFill>
              </a:rPr>
              <a:t>2-l’antéhypophyse </a:t>
            </a:r>
            <a:br>
              <a:rPr lang="fr-FR" sz="4000" b="1" dirty="0">
                <a:solidFill>
                  <a:srgbClr val="FF0000"/>
                </a:solidFill>
              </a:rPr>
            </a:br>
            <a:r>
              <a:rPr lang="fr-FR" sz="3200" b="1" dirty="0">
                <a:solidFill>
                  <a:srgbClr val="FF0000"/>
                </a:solidFill>
              </a:rPr>
              <a:t>GH   </a:t>
            </a:r>
            <a:r>
              <a:rPr lang="fr-FR" sz="3200" dirty="0"/>
              <a:t>ou</a:t>
            </a:r>
            <a:r>
              <a:rPr lang="fr-FR" sz="3200" b="1" dirty="0">
                <a:solidFill>
                  <a:srgbClr val="FF0000"/>
                </a:solidFill>
              </a:rPr>
              <a:t> STH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28" y="1454050"/>
            <a:ext cx="9587408" cy="481399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</a:rPr>
              <a:t>Mécanisme d’ action de la GH</a:t>
            </a:r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fr-FR" sz="2400" b="1" dirty="0"/>
              <a:t>RCTK mb monomérique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752528" cy="44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2060848"/>
            <a:ext cx="25922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72000" y="357301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Moins 5"/>
          <p:cNvSpPr/>
          <p:nvPr/>
        </p:nvSpPr>
        <p:spPr>
          <a:xfrm>
            <a:off x="1597720" y="2515704"/>
            <a:ext cx="4198416" cy="21602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02820" y="1947590"/>
            <a:ext cx="7493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GH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2163613"/>
            <a:ext cx="576064" cy="215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RCTK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24845"/>
            <a:ext cx="1008112" cy="4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B59-841C-4851-8113-A6EF67D025A6}" type="slidenum">
              <a:rPr lang="fr-FR" smtClean="0"/>
              <a:t>96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19996" y="2202707"/>
            <a:ext cx="1656184" cy="352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ea typeface="Calibri"/>
                <a:cs typeface="Times New Roman"/>
              </a:rPr>
              <a:t>Dimérisation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Forme en L 14">
            <a:extLst>
              <a:ext uri="{FF2B5EF4-FFF2-40B4-BE49-F238E27FC236}">
                <a16:creationId xmlns:a16="http://schemas.microsoft.com/office/drawing/2014/main" id="{0C0A5442-DE8F-43D6-82FE-7092C252CD1F}"/>
              </a:ext>
            </a:extLst>
          </p:cNvPr>
          <p:cNvSpPr/>
          <p:nvPr/>
        </p:nvSpPr>
        <p:spPr>
          <a:xfrm>
            <a:off x="2771800" y="2378930"/>
            <a:ext cx="260164" cy="216024"/>
          </a:xfrm>
          <a:prstGeom prst="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D1C829-5CCF-4172-9987-3D71140274C4}"/>
              </a:ext>
            </a:extLst>
          </p:cNvPr>
          <p:cNvSpPr/>
          <p:nvPr/>
        </p:nvSpPr>
        <p:spPr>
          <a:xfrm>
            <a:off x="2901882" y="2629910"/>
            <a:ext cx="130082" cy="7006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A92110-BCF1-4699-9C1A-257B4BFD6B82}"/>
              </a:ext>
            </a:extLst>
          </p:cNvPr>
          <p:cNvSpPr/>
          <p:nvPr/>
        </p:nvSpPr>
        <p:spPr>
          <a:xfrm>
            <a:off x="2915816" y="2290625"/>
            <a:ext cx="260164" cy="1367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79717ED-909F-4A68-84E0-5D16A291365A}"/>
              </a:ext>
            </a:extLst>
          </p:cNvPr>
          <p:cNvCxnSpPr/>
          <p:nvPr/>
        </p:nvCxnSpPr>
        <p:spPr>
          <a:xfrm>
            <a:off x="3462660" y="2852936"/>
            <a:ext cx="1685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178" y="1199183"/>
            <a:ext cx="11277922" cy="70567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Effets directs :</a:t>
            </a:r>
            <a:r>
              <a:rPr lang="fr-FR" sz="1700" dirty="0">
                <a:latin typeface="Calibri" panose="020F0502020204030204" pitchFamily="34" charset="0"/>
              </a:rPr>
              <a:t>sur nbreux tissus: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Sur la </a:t>
            </a:r>
            <a:r>
              <a:rPr lang="fr-FR" sz="1300" b="1" dirty="0">
                <a:latin typeface="Calibri" panose="020F0502020204030204" pitchFamily="34" charset="0"/>
              </a:rPr>
              <a:t>Métabolisme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Glucides:  +</a:t>
            </a:r>
            <a:r>
              <a:rPr lang="fr-FR" sz="1400" dirty="0" err="1">
                <a:latin typeface="Calibri" panose="020F0502020204030204" pitchFamily="34" charset="0"/>
              </a:rPr>
              <a:t>néoglycogènese</a:t>
            </a:r>
            <a:r>
              <a:rPr lang="fr-FR" sz="1400" dirty="0">
                <a:latin typeface="Calibri" panose="020F0502020204030204" pitchFamily="34" charset="0"/>
              </a:rPr>
              <a:t>  (GH est hyperglycémiante)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Lipides: +lipolyse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Protéines: 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↑</a:t>
            </a:r>
            <a:r>
              <a:rPr lang="fr-FR" sz="1400" dirty="0">
                <a:latin typeface="Calibri" panose="020F0502020204030204" pitchFamily="34" charset="0"/>
              </a:rPr>
              <a:t> le transport des Aa dans la ₵ musculaire  et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$ Pr-</a:t>
            </a:r>
            <a:r>
              <a:rPr lang="fr-FR" sz="1400" dirty="0">
                <a:latin typeface="Calibri" panose="020F0502020204030204" pitchFamily="34" charset="0"/>
              </a:rPr>
              <a:t>  (IGF1)</a:t>
            </a:r>
          </a:p>
          <a:p>
            <a:pPr lvl="4">
              <a:buFont typeface="Wingdings" panose="05000000000000000000" pitchFamily="2" charset="2"/>
              <a:buChar char="ü"/>
            </a:pPr>
            <a:endParaRPr lang="fr-FR" sz="1400" dirty="0">
              <a:latin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300" b="1" dirty="0">
                <a:latin typeface="Calibri" panose="020F0502020204030204" pitchFamily="34" charset="0"/>
              </a:rPr>
              <a:t>Sur la croissance osseuse </a:t>
            </a:r>
            <a:r>
              <a:rPr lang="fr-FR" sz="1300" dirty="0">
                <a:latin typeface="Calibri" panose="020F0502020204030204" pitchFamily="34" charset="0"/>
              </a:rPr>
              <a:t>: au niveau des chondrocytes des cartilages de conjugaison (+ la croissance des os longs)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fr-FR" sz="13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Effets indirects via L’IGFI (</a:t>
            </a:r>
            <a:r>
              <a:rPr lang="fr-FR" sz="1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Somatomédine</a:t>
            </a:r>
            <a:r>
              <a:rPr lang="fr-FR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 C):</a:t>
            </a:r>
            <a:r>
              <a:rPr lang="fr-FR" sz="1700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1700" dirty="0">
              <a:latin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300" dirty="0">
                <a:solidFill>
                  <a:srgbClr val="FF0000"/>
                </a:solidFill>
                <a:latin typeface="Calibri" panose="020F0502020204030204" pitchFamily="34" charset="0"/>
              </a:rPr>
              <a:t>$</a:t>
            </a:r>
            <a:r>
              <a:rPr lang="fr-FR" sz="1300" b="1" dirty="0">
                <a:solidFill>
                  <a:srgbClr val="FF0000"/>
                </a:solidFill>
                <a:latin typeface="Calibri" panose="020F0502020204030204" pitchFamily="34" charset="0"/>
              </a:rPr>
              <a:t> de l’IGFI : </a:t>
            </a:r>
            <a:r>
              <a:rPr lang="fr-FR" sz="1300" b="1" dirty="0">
                <a:latin typeface="Calibri" panose="020F0502020204030204" pitchFamily="34" charset="0"/>
              </a:rPr>
              <a:t>( GH → + $ de l’IGFI :Pr- 70Aa )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sz="1400" dirty="0">
                <a:latin typeface="Calibri" panose="020F0502020204030204" pitchFamily="34" charset="0"/>
              </a:rPr>
              <a:t>Foie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 50%</a:t>
            </a:r>
            <a:endParaRPr lang="fr-FR" sz="1400" dirty="0">
              <a:latin typeface="Calibri" panose="020F0502020204030204" pitchFamily="34" charset="0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fr-FR" sz="1400" dirty="0">
                <a:latin typeface="Calibri" panose="020F0502020204030204" pitchFamily="34" charset="0"/>
              </a:rPr>
              <a:t>Tissus cibles de la GH (+++les chondrocytes)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300" b="1" dirty="0">
                <a:solidFill>
                  <a:srgbClr val="FF0000"/>
                </a:solidFill>
                <a:latin typeface="Calibri" panose="020F0502020204030204" pitchFamily="34" charset="0"/>
              </a:rPr>
              <a:t>Effets de de l’IGFI : </a:t>
            </a:r>
            <a:r>
              <a:rPr lang="fr-F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ce fixe sur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Calibri" panose="020F0502020204030204" pitchFamily="34" charset="0"/>
              </a:rPr>
              <a:t>Rcp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  IGF1 →</a:t>
            </a:r>
            <a:r>
              <a:rPr lang="fr-FR" sz="1400" dirty="0">
                <a:latin typeface="Calibri" panose="020F0502020204030204" pitchFamily="34" charset="0"/>
              </a:rPr>
              <a:t> + la × des ₵ cartilagineuse et $ de substrats spécifiques nécessaire a la croissance osseuse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Rcp de l’insuline (homologie structurale avec l’insuline) →hypoglycémie (inverse GH)</a:t>
            </a:r>
          </a:p>
          <a:p>
            <a:pPr lvl="1"/>
            <a:endParaRPr lang="fr-FR" sz="1700" dirty="0"/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4D56A90-3FE9-47F7-823E-FED0BAD6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E7F031-4DD0-40D9-B033-0EE679F0C2B7}"/>
              </a:ext>
            </a:extLst>
          </p:cNvPr>
          <p:cNvSpPr txBox="1">
            <a:spLocks/>
          </p:cNvSpPr>
          <p:nvPr/>
        </p:nvSpPr>
        <p:spPr>
          <a:xfrm>
            <a:off x="251520" y="56183"/>
            <a:ext cx="8229600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Effets de la GH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2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50B3FF5-7563-4F8B-A035-CD7C237DE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9160">
              <a:lnSpc>
                <a:spcPct val="115000"/>
              </a:lnSpc>
            </a:pP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L’IGF1 dans la circulation générale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77340" lvl="5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</a:t>
            </a:r>
            <a:r>
              <a:rPr lang="fr-FR" sz="1900" b="1" spc="-1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liée</a:t>
            </a:r>
            <a:r>
              <a:rPr lang="fr-FR" sz="1900" b="1" spc="-1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z="1900" b="1" spc="-1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l’IGF1PB</a:t>
            </a:r>
            <a:r>
              <a:rPr lang="fr-FR" sz="1900" spc="-1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</a:t>
            </a:r>
            <a:r>
              <a:rPr lang="fr-FR" sz="1900" i="1" spc="-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900" spc="-1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fr-FR" sz="1900" spc="-1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</a:t>
            </a:r>
            <a:r>
              <a:rPr lang="fr-FR" sz="1900" spc="-1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1/2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-vie</a:t>
            </a:r>
            <a:r>
              <a:rPr lang="fr-FR" sz="1900" spc="-1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12-18</a:t>
            </a:r>
            <a:r>
              <a:rPr lang="fr-FR" sz="1900" spc="-1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endParaRPr lang="fr-FR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49958" lvl="6" indent="-285750">
              <a:lnSpc>
                <a:spcPct val="115000"/>
              </a:lnSpc>
              <a:buSzPts val="1100"/>
              <a:buFont typeface="Arimo"/>
              <a:buChar char="‐"/>
            </a:pP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 6 ≠         IGF1PB</a:t>
            </a:r>
            <a:r>
              <a:rPr lang="fr-FR" sz="1700" baseline="-250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(1,2,3,4,5,6)</a:t>
            </a:r>
            <a:endParaRPr lang="fr-FR" sz="1700" dirty="0">
              <a:latin typeface="Calibri" panose="020F0502020204030204" pitchFamily="34" charset="0"/>
              <a:ea typeface="Arimo"/>
              <a:cs typeface="Times New Roman" panose="02020603050405020304" pitchFamily="18" charset="0"/>
            </a:endParaRPr>
          </a:p>
          <a:p>
            <a:pPr marL="1949958" lvl="6" indent="-285750">
              <a:lnSpc>
                <a:spcPct val="115000"/>
              </a:lnSpc>
              <a:buSzPts val="1100"/>
              <a:buFont typeface="Arimo"/>
              <a:buChar char="‐"/>
            </a:pP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l’IGF1PB</a:t>
            </a:r>
            <a:r>
              <a:rPr lang="fr-FR" sz="1700" baseline="-250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3</a:t>
            </a: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 </a:t>
            </a:r>
          </a:p>
          <a:p>
            <a:pPr marL="2178558" lvl="7" indent="-285750">
              <a:lnSpc>
                <a:spcPct val="115000"/>
              </a:lnSpc>
              <a:buSzPts val="1100"/>
              <a:buFont typeface="Arimo"/>
              <a:buChar char="‐"/>
            </a:pP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 Transporte  75% IGF1 </a:t>
            </a:r>
          </a:p>
          <a:p>
            <a:pPr marL="2178558" lvl="7" indent="-285750">
              <a:lnSpc>
                <a:spcPct val="115000"/>
              </a:lnSpc>
              <a:buSzPts val="1100"/>
              <a:buFont typeface="Arimo"/>
              <a:buChar char="‐"/>
            </a:pP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GH dépendant  ( GH+</a:t>
            </a:r>
            <a:r>
              <a:rPr lang="fr-FR" sz="1700" dirty="0">
                <a:latin typeface="Abadi" panose="020B0604020104020204" pitchFamily="34" charset="0"/>
                <a:ea typeface="Arimo"/>
                <a:cs typeface="Times New Roman" panose="02020603050405020304" pitchFamily="18" charset="0"/>
              </a:rPr>
              <a:t>→$ </a:t>
            </a: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 IGF1PB</a:t>
            </a:r>
            <a:r>
              <a:rPr lang="fr-FR" sz="1700" baseline="-250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3</a:t>
            </a:r>
            <a:r>
              <a:rPr lang="fr-FR" sz="1700" dirty="0">
                <a:latin typeface="Calibri" panose="020F0502020204030204" pitchFamily="34" charset="0"/>
                <a:ea typeface="Arimo"/>
                <a:cs typeface="Times New Roman" panose="02020603050405020304" pitchFamily="18" charset="0"/>
              </a:rPr>
              <a:t> )</a:t>
            </a:r>
            <a:endParaRPr lang="fr-FR" sz="1700" dirty="0">
              <a:latin typeface="Calibri" panose="020F0502020204030204" pitchFamily="34" charset="0"/>
              <a:ea typeface="Arimo"/>
              <a:cs typeface="Arimo"/>
            </a:endParaRPr>
          </a:p>
          <a:p>
            <a:pPr marL="1577340" lvl="5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</a:t>
            </a:r>
            <a:r>
              <a:rPr lang="fr-FR" sz="1900" b="1" spc="-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libre</a:t>
            </a:r>
            <a:r>
              <a:rPr lang="fr-FR" sz="1900" b="1" spc="-8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fr-FR" sz="1900" b="1" spc="-8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fr-FR" sz="1900" spc="-7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1/2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-vie</a:t>
            </a:r>
            <a:r>
              <a:rPr lang="fr-FR" sz="1900" spc="-8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fr-FR" sz="1900" spc="-8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endParaRPr lang="fr-FR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1540">
              <a:lnSpc>
                <a:spcPct val="115000"/>
              </a:lnSpc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Récepteurs de l’IGF1(IGF1R)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18972" lvl="1" indent="0">
              <a:lnSpc>
                <a:spcPct val="115000"/>
              </a:lnSpc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agit sur Rcp tyrosine kinase membranaire dimérique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47BA907-7236-46F0-A0E6-E6D704F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0" dirty="0">
                <a:solidFill>
                  <a:srgbClr val="FF0000"/>
                </a:solidFill>
              </a:rPr>
              <a:t>L’IGF1</a:t>
            </a:r>
          </a:p>
        </p:txBody>
      </p:sp>
    </p:spTree>
    <p:extLst>
      <p:ext uri="{BB962C8B-B14F-4D97-AF65-F5344CB8AC3E}">
        <p14:creationId xmlns:p14="http://schemas.microsoft.com/office/powerpoint/2010/main" val="8005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>
            <a:extLst>
              <a:ext uri="{FF2B5EF4-FFF2-40B4-BE49-F238E27FC236}">
                <a16:creationId xmlns:a16="http://schemas.microsoft.com/office/drawing/2014/main" id="{2EB94D3C-305E-4785-B648-B7A6CAFB2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Axe de la croissance </a:t>
            </a:r>
          </a:p>
        </p:txBody>
      </p:sp>
      <p:sp>
        <p:nvSpPr>
          <p:cNvPr id="92163" name="Rectangle 5">
            <a:extLst>
              <a:ext uri="{FF2B5EF4-FFF2-40B4-BE49-F238E27FC236}">
                <a16:creationId xmlns:a16="http://schemas.microsoft.com/office/drawing/2014/main" id="{61FB5B70-6E7C-4EE0-A281-EF52B8D87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39752" y="1096962"/>
            <a:ext cx="3168079" cy="79216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Régulation</a:t>
            </a:r>
            <a:endParaRPr lang="fr-FR" altLang="fr-FR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164" name="Rectangle 6">
            <a:extLst>
              <a:ext uri="{FF2B5EF4-FFF2-40B4-BE49-F238E27FC236}">
                <a16:creationId xmlns:a16="http://schemas.microsoft.com/office/drawing/2014/main" id="{870981D6-1A5B-4837-92C3-B072E94D77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1600200"/>
            <a:ext cx="6084887" cy="506888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1600" dirty="0"/>
          </a:p>
        </p:txBody>
      </p:sp>
      <p:sp>
        <p:nvSpPr>
          <p:cNvPr id="92165" name="Oval 7">
            <a:extLst>
              <a:ext uri="{FF2B5EF4-FFF2-40B4-BE49-F238E27FC236}">
                <a16:creationId xmlns:a16="http://schemas.microsoft.com/office/drawing/2014/main" id="{6CE6A0ED-C577-4DB1-B863-44EC6FE2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565400"/>
            <a:ext cx="1584325" cy="647700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6" name="Oval 8">
            <a:extLst>
              <a:ext uri="{FF2B5EF4-FFF2-40B4-BE49-F238E27FC236}">
                <a16:creationId xmlns:a16="http://schemas.microsoft.com/office/drawing/2014/main" id="{EE91C5C3-B4CD-4C48-B4A1-C568AA73B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565400"/>
            <a:ext cx="1582737" cy="647700"/>
          </a:xfrm>
          <a:prstGeom prst="ellipse">
            <a:avLst/>
          </a:prstGeom>
          <a:gradFill rotWithShape="1">
            <a:gsLst>
              <a:gs pos="0">
                <a:srgbClr val="33CCFF"/>
              </a:gs>
              <a:gs pos="100000">
                <a:srgbClr val="18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7" name="Rectangle 9">
            <a:extLst>
              <a:ext uri="{FF2B5EF4-FFF2-40B4-BE49-F238E27FC236}">
                <a16:creationId xmlns:a16="http://schemas.microsoft.com/office/drawing/2014/main" id="{48F7CE38-1483-4754-89C9-2561B5C06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005263"/>
            <a:ext cx="2087562" cy="863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28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8" name="AutoShape 10">
            <a:extLst>
              <a:ext uri="{FF2B5EF4-FFF2-40B4-BE49-F238E27FC236}">
                <a16:creationId xmlns:a16="http://schemas.microsoft.com/office/drawing/2014/main" id="{826EB056-024F-4E92-AA12-60027D3B6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589588"/>
            <a:ext cx="1728788" cy="863600"/>
          </a:xfrm>
          <a:prstGeom prst="hexagon">
            <a:avLst>
              <a:gd name="adj" fmla="val 50046"/>
              <a:gd name="vf" fmla="val 115470"/>
            </a:avLst>
          </a:prstGeom>
          <a:gradFill rotWithShape="1">
            <a:gsLst>
              <a:gs pos="0">
                <a:srgbClr val="00FF00"/>
              </a:gs>
              <a:gs pos="100000">
                <a:srgbClr val="00A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2169" name="AutoShape 11">
            <a:extLst>
              <a:ext uri="{FF2B5EF4-FFF2-40B4-BE49-F238E27FC236}">
                <a16:creationId xmlns:a16="http://schemas.microsoft.com/office/drawing/2014/main" id="{EF94EAD8-BE7F-4971-B0B6-43870ABE245A}"/>
              </a:ext>
            </a:extLst>
          </p:cNvPr>
          <p:cNvCxnSpPr>
            <a:cxnSpLocks noChangeShapeType="1"/>
            <a:stCxn id="92168" idx="2"/>
            <a:endCxn id="92165" idx="2"/>
          </p:cNvCxnSpPr>
          <p:nvPr/>
        </p:nvCxnSpPr>
        <p:spPr bwMode="auto">
          <a:xfrm rot="10800000">
            <a:off x="3995738" y="2889250"/>
            <a:ext cx="1439862" cy="3132138"/>
          </a:xfrm>
          <a:prstGeom prst="bentConnector3">
            <a:avLst>
              <a:gd name="adj1" fmla="val 124694"/>
            </a:avLst>
          </a:prstGeom>
          <a:noFill/>
          <a:ln w="38100">
            <a:solidFill>
              <a:srgbClr val="00FFFF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0" name="AutoShape 12">
            <a:extLst>
              <a:ext uri="{FF2B5EF4-FFF2-40B4-BE49-F238E27FC236}">
                <a16:creationId xmlns:a16="http://schemas.microsoft.com/office/drawing/2014/main" id="{0C87DFE3-984D-4F8E-BA4A-B173B8043C4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64388" y="2924175"/>
            <a:ext cx="1150937" cy="3132138"/>
          </a:xfrm>
          <a:prstGeom prst="bentConnector3">
            <a:avLst>
              <a:gd name="adj1" fmla="val 137241"/>
            </a:avLst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71" name="Text Box 13">
            <a:extLst>
              <a:ext uri="{FF2B5EF4-FFF2-40B4-BE49-F238E27FC236}">
                <a16:creationId xmlns:a16="http://schemas.microsoft.com/office/drawing/2014/main" id="{CC8C3B78-A4D3-41EF-B059-CF00A7D6B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636838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GHRH</a:t>
            </a:r>
          </a:p>
        </p:txBody>
      </p:sp>
      <p:sp>
        <p:nvSpPr>
          <p:cNvPr id="92172" name="Text Box 14">
            <a:extLst>
              <a:ext uri="{FF2B5EF4-FFF2-40B4-BE49-F238E27FC236}">
                <a16:creationId xmlns:a16="http://schemas.microsoft.com/office/drawing/2014/main" id="{17666BCD-8F82-43ED-BE47-FB889793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6368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SS-14</a:t>
            </a:r>
          </a:p>
        </p:txBody>
      </p:sp>
      <p:sp>
        <p:nvSpPr>
          <p:cNvPr id="92173" name="Text Box 15">
            <a:extLst>
              <a:ext uri="{FF2B5EF4-FFF2-40B4-BE49-F238E27FC236}">
                <a16:creationId xmlns:a16="http://schemas.microsoft.com/office/drawing/2014/main" id="{F6359823-F724-4204-9833-A8E6985B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2211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GH</a:t>
            </a:r>
          </a:p>
        </p:txBody>
      </p:sp>
      <p:sp>
        <p:nvSpPr>
          <p:cNvPr id="92174" name="Text Box 16">
            <a:extLst>
              <a:ext uri="{FF2B5EF4-FFF2-40B4-BE49-F238E27FC236}">
                <a16:creationId xmlns:a16="http://schemas.microsoft.com/office/drawing/2014/main" id="{8D29D645-2D4D-4264-B398-32B1A0B2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05488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IGF 1</a:t>
            </a:r>
          </a:p>
        </p:txBody>
      </p:sp>
      <p:sp>
        <p:nvSpPr>
          <p:cNvPr id="92175" name="Line 17">
            <a:extLst>
              <a:ext uri="{FF2B5EF4-FFF2-40B4-BE49-F238E27FC236}">
                <a16:creationId xmlns:a16="http://schemas.microsoft.com/office/drawing/2014/main" id="{3D3214A8-CBC5-4F32-BEDC-ADCED660EB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5825" y="4508500"/>
            <a:ext cx="15128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2176" name="AutoShape 18">
            <a:extLst>
              <a:ext uri="{FF2B5EF4-FFF2-40B4-BE49-F238E27FC236}">
                <a16:creationId xmlns:a16="http://schemas.microsoft.com/office/drawing/2014/main" id="{516B8A96-E777-4E63-A21E-F85636B2FED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443663" y="3068638"/>
            <a:ext cx="539750" cy="1116012"/>
          </a:xfrm>
          <a:prstGeom prst="bentConnector2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7" name="AutoShape 19">
            <a:extLst>
              <a:ext uri="{FF2B5EF4-FFF2-40B4-BE49-F238E27FC236}">
                <a16:creationId xmlns:a16="http://schemas.microsoft.com/office/drawing/2014/main" id="{CF6ECE81-E1DE-4A7A-BC17-7A66878EFD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3068638"/>
            <a:ext cx="612775" cy="1116012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78" name="Text Box 20">
            <a:extLst>
              <a:ext uri="{FF2B5EF4-FFF2-40B4-BE49-F238E27FC236}">
                <a16:creationId xmlns:a16="http://schemas.microsoft.com/office/drawing/2014/main" id="{AF46A55C-EB23-456E-8F77-4C2BFCED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4221163"/>
            <a:ext cx="323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2179" name="Text Box 21">
            <a:extLst>
              <a:ext uri="{FF2B5EF4-FFF2-40B4-BE49-F238E27FC236}">
                <a16:creationId xmlns:a16="http://schemas.microsoft.com/office/drawing/2014/main" id="{7BCFE4D2-5F6B-4703-8318-0D1D8FFF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149725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180" name="Text Box 22">
            <a:extLst>
              <a:ext uri="{FF2B5EF4-FFF2-40B4-BE49-F238E27FC236}">
                <a16:creationId xmlns:a16="http://schemas.microsoft.com/office/drawing/2014/main" id="{7B0FB9A1-F90D-436E-8714-35321F08C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84538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181" name="Text Box 23">
            <a:extLst>
              <a:ext uri="{FF2B5EF4-FFF2-40B4-BE49-F238E27FC236}">
                <a16:creationId xmlns:a16="http://schemas.microsoft.com/office/drawing/2014/main" id="{0A64DFD0-2C7A-4537-9340-31341C90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284538"/>
            <a:ext cx="288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2182" name="Line 24">
            <a:extLst>
              <a:ext uri="{FF2B5EF4-FFF2-40B4-BE49-F238E27FC236}">
                <a16:creationId xmlns:a16="http://schemas.microsoft.com/office/drawing/2014/main" id="{53E7683D-9C8C-46D7-8DAC-760A80D59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4581525"/>
            <a:ext cx="0" cy="10810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3" name="Text Box 25">
            <a:extLst>
              <a:ext uri="{FF2B5EF4-FFF2-40B4-BE49-F238E27FC236}">
                <a16:creationId xmlns:a16="http://schemas.microsoft.com/office/drawing/2014/main" id="{2D079330-6395-4C7C-92CF-18C33879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68863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92184" name="AutoShape 27">
            <a:extLst>
              <a:ext uri="{FF2B5EF4-FFF2-40B4-BE49-F238E27FC236}">
                <a16:creationId xmlns:a16="http://schemas.microsoft.com/office/drawing/2014/main" id="{2E76EA57-6328-4EF5-BD5C-951289FC49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35825" y="3068638"/>
            <a:ext cx="288925" cy="1223962"/>
          </a:xfrm>
          <a:prstGeom prst="bentConnector2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85" name="Text Box 28">
            <a:extLst>
              <a:ext uri="{FF2B5EF4-FFF2-40B4-BE49-F238E27FC236}">
                <a16:creationId xmlns:a16="http://schemas.microsoft.com/office/drawing/2014/main" id="{356E6557-88CD-4054-BA25-7806E187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429000"/>
            <a:ext cx="323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2186" name="Line 29">
            <a:extLst>
              <a:ext uri="{FF2B5EF4-FFF2-40B4-BE49-F238E27FC236}">
                <a16:creationId xmlns:a16="http://schemas.microsoft.com/office/drawing/2014/main" id="{EE343CA7-D59D-4C5E-A5C7-FDBC92474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0674" y="2889250"/>
            <a:ext cx="1368425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7" name="Text Box 30">
            <a:extLst>
              <a:ext uri="{FF2B5EF4-FFF2-40B4-BE49-F238E27FC236}">
                <a16:creationId xmlns:a16="http://schemas.microsoft.com/office/drawing/2014/main" id="{C54F644D-4A99-4C36-A40E-2730DED7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205038"/>
            <a:ext cx="323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2188" name="Text Box 31">
            <a:extLst>
              <a:ext uri="{FF2B5EF4-FFF2-40B4-BE49-F238E27FC236}">
                <a16:creationId xmlns:a16="http://schemas.microsoft.com/office/drawing/2014/main" id="{AF544619-4471-4ABB-BEF5-147DDDA05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78130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189" name="Line 33">
            <a:extLst>
              <a:ext uri="{FF2B5EF4-FFF2-40B4-BE49-F238E27FC236}">
                <a16:creationId xmlns:a16="http://schemas.microsoft.com/office/drawing/2014/main" id="{3989D77F-721E-4F4A-B2E3-71E48C1A8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706687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0" name="Oval 34">
            <a:extLst>
              <a:ext uri="{FF2B5EF4-FFF2-40B4-BE49-F238E27FC236}">
                <a16:creationId xmlns:a16="http://schemas.microsoft.com/office/drawing/2014/main" id="{C7F1A434-AA84-4630-9A86-CC6B66F5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366963"/>
            <a:ext cx="287338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1" name="Oval 36">
            <a:extLst>
              <a:ext uri="{FF2B5EF4-FFF2-40B4-BE49-F238E27FC236}">
                <a16:creationId xmlns:a16="http://schemas.microsoft.com/office/drawing/2014/main" id="{6966C925-0BF5-4E02-AAB6-BB6648F4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292600"/>
            <a:ext cx="287338" cy="287338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2" name="Oval 37">
            <a:extLst>
              <a:ext uri="{FF2B5EF4-FFF2-40B4-BE49-F238E27FC236}">
                <a16:creationId xmlns:a16="http://schemas.microsoft.com/office/drawing/2014/main" id="{8942C251-A8D3-4B06-83B8-AC206DEC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3465513"/>
            <a:ext cx="28892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3" name="Oval 38">
            <a:extLst>
              <a:ext uri="{FF2B5EF4-FFF2-40B4-BE49-F238E27FC236}">
                <a16:creationId xmlns:a16="http://schemas.microsoft.com/office/drawing/2014/main" id="{779DD906-75F4-4F9D-A165-50E0F00D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608388"/>
            <a:ext cx="28892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4" name="Oval 39">
            <a:extLst>
              <a:ext uri="{FF2B5EF4-FFF2-40B4-BE49-F238E27FC236}">
                <a16:creationId xmlns:a16="http://schemas.microsoft.com/office/drawing/2014/main" id="{619BEC09-63DD-45E4-BE42-D5F5C34EE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75" y="4400550"/>
            <a:ext cx="287338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5" name="Oval 40">
            <a:extLst>
              <a:ext uri="{FF2B5EF4-FFF2-40B4-BE49-F238E27FC236}">
                <a16:creationId xmlns:a16="http://schemas.microsoft.com/office/drawing/2014/main" id="{496D8F61-174C-4CC4-9946-7865B242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2852936"/>
            <a:ext cx="287338" cy="287338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6" name="Oval 41">
            <a:extLst>
              <a:ext uri="{FF2B5EF4-FFF2-40B4-BE49-F238E27FC236}">
                <a16:creationId xmlns:a16="http://schemas.microsoft.com/office/drawing/2014/main" id="{0F4E3AFC-3893-4260-85E9-94BB9A53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5011738"/>
            <a:ext cx="287337" cy="287337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7" name="Oval 42">
            <a:extLst>
              <a:ext uri="{FF2B5EF4-FFF2-40B4-BE49-F238E27FC236}">
                <a16:creationId xmlns:a16="http://schemas.microsoft.com/office/drawing/2014/main" id="{EEB45BC4-E88E-42A0-9418-387CB1A5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013325"/>
            <a:ext cx="1223962" cy="5762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8" name="Text Box 43">
            <a:extLst>
              <a:ext uri="{FF2B5EF4-FFF2-40B4-BE49-F238E27FC236}">
                <a16:creationId xmlns:a16="http://schemas.microsoft.com/office/drawing/2014/main" id="{FBBFA155-06AB-4850-932D-A2AF31755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157788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Ghréline</a:t>
            </a:r>
          </a:p>
        </p:txBody>
      </p:sp>
      <p:sp>
        <p:nvSpPr>
          <p:cNvPr id="92199" name="Line 44">
            <a:extLst>
              <a:ext uri="{FF2B5EF4-FFF2-40B4-BE49-F238E27FC236}">
                <a16:creationId xmlns:a16="http://schemas.microsoft.com/office/drawing/2014/main" id="{81754928-EB0C-42C2-85B1-93112D6D19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77050" y="4652963"/>
            <a:ext cx="431800" cy="5762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0" name="Line 46">
            <a:extLst>
              <a:ext uri="{FF2B5EF4-FFF2-40B4-BE49-F238E27FC236}">
                <a16:creationId xmlns:a16="http://schemas.microsoft.com/office/drawing/2014/main" id="{E29B0D24-9659-4846-9A22-9EE4A7BCC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3068638"/>
            <a:ext cx="0" cy="20161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1" name="Oval 47">
            <a:extLst>
              <a:ext uri="{FF2B5EF4-FFF2-40B4-BE49-F238E27FC236}">
                <a16:creationId xmlns:a16="http://schemas.microsoft.com/office/drawing/2014/main" id="{2E0A1288-A5B7-4BDE-9313-A4B6D9CD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724400"/>
            <a:ext cx="287338" cy="287338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202" name="Oval 48">
            <a:extLst>
              <a:ext uri="{FF2B5EF4-FFF2-40B4-BE49-F238E27FC236}">
                <a16:creationId xmlns:a16="http://schemas.microsoft.com/office/drawing/2014/main" id="{C12BF67D-ED6F-4FE3-B04F-A9BBFC7C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357563"/>
            <a:ext cx="287337" cy="287337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92203" name="AutoShape 51">
            <a:extLst>
              <a:ext uri="{FF2B5EF4-FFF2-40B4-BE49-F238E27FC236}">
                <a16:creationId xmlns:a16="http://schemas.microsoft.com/office/drawing/2014/main" id="{F261CF1B-FB16-4057-9B3A-4D1D4FB32B5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99709" y="2888456"/>
            <a:ext cx="457200" cy="1587"/>
          </a:xfrm>
          <a:prstGeom prst="curvedConnector5">
            <a:avLst>
              <a:gd name="adj1" fmla="val -70833"/>
              <a:gd name="adj2" fmla="val -45900014"/>
              <a:gd name="adj3" fmla="val 170833"/>
            </a:avLst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04" name="Oval 52">
            <a:extLst>
              <a:ext uri="{FF2B5EF4-FFF2-40B4-BE49-F238E27FC236}">
                <a16:creationId xmlns:a16="http://schemas.microsoft.com/office/drawing/2014/main" id="{6EACD1D4-C4BA-4A32-B0D4-A8D3EE3F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806700"/>
            <a:ext cx="28892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92205" name="AutoShape 59">
            <a:extLst>
              <a:ext uri="{FF2B5EF4-FFF2-40B4-BE49-F238E27FC236}">
                <a16:creationId xmlns:a16="http://schemas.microsoft.com/office/drawing/2014/main" id="{40B887D1-7E34-4904-AC2D-85908986D00E}"/>
              </a:ext>
            </a:extLst>
          </p:cNvPr>
          <p:cNvCxnSpPr>
            <a:cxnSpLocks noChangeShapeType="1"/>
            <a:stCxn id="92171" idx="3"/>
            <a:endCxn id="92166" idx="7"/>
          </p:cNvCxnSpPr>
          <p:nvPr/>
        </p:nvCxnSpPr>
        <p:spPr bwMode="auto">
          <a:xfrm flipH="1" flipV="1">
            <a:off x="8083550" y="2660650"/>
            <a:ext cx="15875" cy="204788"/>
          </a:xfrm>
          <a:prstGeom prst="curvedConnector4">
            <a:avLst>
              <a:gd name="adj1" fmla="val -3980000"/>
              <a:gd name="adj2" fmla="val 342634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5" name="Oval 71">
            <a:extLst>
              <a:ext uri="{FF2B5EF4-FFF2-40B4-BE49-F238E27FC236}">
                <a16:creationId xmlns:a16="http://schemas.microsoft.com/office/drawing/2014/main" id="{7F442A75-1563-4B4D-BD2D-231A56FE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1989138"/>
            <a:ext cx="287337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16" name="Text Box 72">
            <a:extLst>
              <a:ext uri="{FF2B5EF4-FFF2-40B4-BE49-F238E27FC236}">
                <a16:creationId xmlns:a16="http://schemas.microsoft.com/office/drawing/2014/main" id="{27EC0B59-EB04-47BA-B9B4-CC25E651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1809750"/>
            <a:ext cx="288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2217" name="Oval 73">
            <a:extLst>
              <a:ext uri="{FF2B5EF4-FFF2-40B4-BE49-F238E27FC236}">
                <a16:creationId xmlns:a16="http://schemas.microsoft.com/office/drawing/2014/main" id="{25350C6A-D8B7-4BED-BE2F-7AF004AB4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3429000"/>
            <a:ext cx="287337" cy="287338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FDFCEE-4EF3-427F-B75F-057626C33421}"/>
              </a:ext>
            </a:extLst>
          </p:cNvPr>
          <p:cNvSpPr/>
          <p:nvPr/>
        </p:nvSpPr>
        <p:spPr>
          <a:xfrm>
            <a:off x="1" y="2389188"/>
            <a:ext cx="2808288" cy="1795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Dose physiologique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Dose </a:t>
            </a:r>
            <a:r>
              <a:rPr lang="fr-FR" dirty="0" err="1">
                <a:solidFill>
                  <a:srgbClr val="FF0000"/>
                </a:solidFill>
              </a:rPr>
              <a:t>Supraphysiologique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E4EDCD-1976-4CA7-8A70-452C41AB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868309" y="3518775"/>
            <a:ext cx="1700931" cy="3433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8D0FC5-7868-4056-989B-4D5FFA1EF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2" y="2852936"/>
            <a:ext cx="15546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5" grpId="0" animBg="1"/>
      <p:bldP spid="92179" grpId="0"/>
      <p:bldP spid="92182" grpId="0" animBg="1"/>
      <p:bldP spid="92183" grpId="0"/>
      <p:bldP spid="92185" grpId="0"/>
      <p:bldP spid="92186" grpId="0" animBg="1"/>
      <p:bldP spid="92189" grpId="0" animBg="1"/>
      <p:bldP spid="92190" grpId="0" animBg="1"/>
      <p:bldP spid="92192" grpId="0" animBg="1"/>
      <p:bldP spid="92195" grpId="0" animBg="1"/>
      <p:bldP spid="92199" grpId="0" animBg="1"/>
      <p:bldP spid="92200" grpId="0" animBg="1"/>
      <p:bldP spid="92201" grpId="0" animBg="1"/>
      <p:bldP spid="92202" grpId="0" animBg="1"/>
      <p:bldP spid="92204" grpId="0" animBg="1"/>
      <p:bldP spid="92215" grpId="0" animBg="1"/>
      <p:bldP spid="92217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8409</TotalTime>
  <Words>3457</Words>
  <Application>Microsoft Office PowerPoint</Application>
  <PresentationFormat>Affichage à l'écran (4:3)</PresentationFormat>
  <Paragraphs>1521</Paragraphs>
  <Slides>125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125</vt:i4>
      </vt:variant>
    </vt:vector>
  </HeadingPairs>
  <TitlesOfParts>
    <vt:vector size="145" baseType="lpstr">
      <vt:lpstr>Abadi</vt:lpstr>
      <vt:lpstr>Arial</vt:lpstr>
      <vt:lpstr>Arimo</vt:lpstr>
      <vt:lpstr>Calibri</vt:lpstr>
      <vt:lpstr>Comic Sans MS</vt:lpstr>
      <vt:lpstr>Courier New</vt:lpstr>
      <vt:lpstr>David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Thème Office</vt:lpstr>
      <vt:lpstr>Modèle par défaut</vt:lpstr>
      <vt:lpstr>2_Thème Office</vt:lpstr>
      <vt:lpstr>Rotonde</vt:lpstr>
      <vt:lpstr>3_Thème Office</vt:lpstr>
      <vt:lpstr>2_Rotonde</vt:lpstr>
      <vt:lpstr>LES HORMONES HYPOTHALAMO-HYPOPHYSAIRES (3 Séances)</vt:lpstr>
      <vt:lpstr> LES HORMONES HYPOTHALAMO-HYPOPHYSAIRES </vt:lpstr>
      <vt:lpstr> LES HORMONES HYPOTHALAMO-HYPOPHYSAIRES </vt:lpstr>
      <vt:lpstr>  NEURONE  </vt:lpstr>
      <vt:lpstr>Une neurohormone /NEUROSECRETION</vt:lpstr>
      <vt:lpstr>Présentation PowerPoint</vt:lpstr>
      <vt:lpstr>Réseau capillaire</vt:lpstr>
      <vt:lpstr>I.  L’ORGANISATION DE L’AXE HYPOTHALAMO-HYPOPHYSAIRE</vt:lpstr>
      <vt:lpstr>ROLE DE L’AXE HYPOTHALAMO-HYPOPHYSAIRE</vt:lpstr>
      <vt:lpstr>II.ORGANISATION DE L’AXE HYPOTHALAMO-HYPOPHYSAIRE</vt:lpstr>
      <vt:lpstr> II.ORGANISATION DE L’AXE HYPOTHALAMO-HYPOPHYSAIRE L’HYPOTHALAMUS  </vt:lpstr>
      <vt:lpstr>  II.ORGANISATION DE L’AXE HYPOTHALAMO-HYPOPHYSAIRE L’HYPOTHALAMUS  hypo : dessous/thalamus : chambre ou cavité  </vt:lpstr>
      <vt:lpstr> II.ORGANISATION DE L’AXE HYPOTHALAMO-HYPOPHYSAIRE L’HYPOTHALAMUS  </vt:lpstr>
      <vt:lpstr>Présentation PowerPoint</vt:lpstr>
      <vt:lpstr>II.ORGANISATION DE L’AXE HYPOTHALAMO-HYPOPHYSAIRE</vt:lpstr>
      <vt:lpstr>II.ORGANISATION DE L’AXE HYPOTHALAMO-HYPOPHYSAIRE HYPOPHYSE /PITUITE /GLANDE PITUITAIRE (G.endocrocrine)</vt:lpstr>
      <vt:lpstr>Présentation PowerPoint</vt:lpstr>
      <vt:lpstr>             Chef d’orchestre</vt:lpstr>
      <vt:lpstr>II.ORGANISATION DE L’AXE HYPOTHALAMO-HYPOPHYSAIRE</vt:lpstr>
      <vt:lpstr>Présentation PowerPoint</vt:lpstr>
      <vt:lpstr>II.ORGANISATION DE L’AXE HYPOTHALAMO-HYPOPHYSAIRE</vt:lpstr>
      <vt:lpstr>Présentation PowerPoint</vt:lpstr>
      <vt:lpstr>II.RELATION HYPOTHALAMO-HYPOPHYSAIRE </vt:lpstr>
      <vt:lpstr>III.RELATION HYPOTHALAMO-HYPOPHYSAIRE </vt:lpstr>
      <vt:lpstr>1-le système hypothalamo-neurohypophysaire </vt:lpstr>
      <vt:lpstr>Présentation PowerPoint</vt:lpstr>
      <vt:lpstr>le système hypothalamo-neurohypophysaire </vt:lpstr>
      <vt:lpstr>Présentation PowerPoint</vt:lpstr>
      <vt:lpstr>le système hypothalamo-adenohypophysaire </vt:lpstr>
      <vt:lpstr> La vascularisation système hypothalamo-adenohypophysaire Système  porte hypothalamo-hypophysaire </vt:lpstr>
      <vt:lpstr>Présentation PowerPoint</vt:lpstr>
      <vt:lpstr>Présentation PowerPoint</vt:lpstr>
      <vt:lpstr>Présentation PowerPoint</vt:lpstr>
      <vt:lpstr>Axe hypothalamo-antéhypophysaire </vt:lpstr>
      <vt:lpstr>Caractéristiques du système  hypothalamo-antéhypophysaire </vt:lpstr>
      <vt:lpstr>Caractéristiques du système  hypothalamo-antéhypophysaire </vt:lpstr>
      <vt:lpstr>Relation type de stimulation/ mode de libération de l’hormone</vt:lpstr>
      <vt:lpstr> stimulation synchrone  </vt:lpstr>
      <vt:lpstr>Caractéristiques du système  hypothalamo-antéhypophysaire </vt:lpstr>
      <vt:lpstr>le système hypothalamo-adénohypophysaire </vt:lpstr>
      <vt:lpstr>le système hypothalamo-adénohypophysaire </vt:lpstr>
      <vt:lpstr>II.HORMONES HYPOTHALAMO-HYPOPHYSAIRES </vt:lpstr>
      <vt:lpstr>Présentation PowerPoint</vt:lpstr>
      <vt:lpstr>III.HORMONES HYPOTHALAMO-HYPOPHYSAIRES </vt:lpstr>
      <vt:lpstr>III.HORMONES HYPOTHALAMO-HYPOPHYSAIRES </vt:lpstr>
      <vt:lpstr>B.LES HORMONES POSTHYPOPHYSAIRES</vt:lpstr>
      <vt:lpstr>Rôle de l’ADH</vt:lpstr>
      <vt:lpstr>ADH  ou  AVP</vt:lpstr>
      <vt:lpstr>ADH  ou  AVP</vt:lpstr>
      <vt:lpstr>ADH  ou  AVP</vt:lpstr>
      <vt:lpstr>ADH  ou  AVP</vt:lpstr>
      <vt:lpstr>Mode de stimulation des neurones à ADH</vt:lpstr>
      <vt:lpstr>stimulation asynchrone</vt:lpstr>
      <vt:lpstr>ADH  ou  AVP</vt:lpstr>
      <vt:lpstr>Les récepteurs de l’ADH</vt:lpstr>
      <vt:lpstr>Présentation PowerPoint</vt:lpstr>
      <vt:lpstr>Mécanisme d’action de l’ADH sur les RV2 </vt:lpstr>
      <vt:lpstr>Régulation de la sécrétion de l’ADH 1-l’hyperosmolalité plasmatique </vt:lpstr>
      <vt:lpstr>Définition de l’osmolalité  </vt:lpstr>
      <vt:lpstr>Régulation de la sécrétion de l’ADH 1-l’hyperosmolalité </vt:lpstr>
      <vt:lpstr>Régulation de la sécrétion de l’ADH 2. La volémie  ou ↓PA  </vt:lpstr>
      <vt:lpstr>Régulation de la sécrétion de l’ADH</vt:lpstr>
      <vt:lpstr>Régulation de la sécrétion de l’ADH  3. Autres facteurs </vt:lpstr>
      <vt:lpstr>Pathologies liées à l'ADH </vt:lpstr>
      <vt:lpstr>Ce qu’il faut  retenir</vt:lpstr>
      <vt:lpstr>MERCI POUR VOTRE ATTENTION</vt:lpstr>
      <vt:lpstr>LES HORMONES HYPOTHALAMO-HYPOPHYSAIRES (2 Séance)</vt:lpstr>
      <vt:lpstr> LES HORMONES HYPOTHALAMO-HYPOPHYSAIRES </vt:lpstr>
      <vt:lpstr>III.HORMONES HYPOTHALAMO-HYPOPHYSAIRES </vt:lpstr>
      <vt:lpstr>L’ocytocine</vt:lpstr>
      <vt:lpstr>Les récepteurs de l’ocytosine</vt:lpstr>
      <vt:lpstr>Présentation PowerPoint</vt:lpstr>
      <vt:lpstr>Effets biologiques  de l’ocytocine  1-Femme gestante</vt:lpstr>
      <vt:lpstr>Amplification réciproque entre l’utérus et l’ovaire</vt:lpstr>
      <vt:lpstr>Effets biologiques de l’ocytocine  1-Femme gestante</vt:lpstr>
      <vt:lpstr>Effets biologiques  de l’ocytocine  1-Femme gestante (les glandes mammaires) </vt:lpstr>
      <vt:lpstr>Effets biologiques  de l’ocytocine  1-Femme gestante (le comportement)</vt:lpstr>
      <vt:lpstr>Effets biologiques  de l’ocytocine  2-Hommme</vt:lpstr>
      <vt:lpstr> Régulation de la sécrétion de l’ocytocine chez la femme enceinte  </vt:lpstr>
      <vt:lpstr>Régulation de  sécrétion de l’ocytocine</vt:lpstr>
      <vt:lpstr>III.HORMONES HYPOTHALAMO-HYPOPHYSAIRES </vt:lpstr>
      <vt:lpstr>III.HORMONES HYPOTHALAMO-HYPOPHYSAIRES </vt:lpstr>
      <vt:lpstr> A-LES HORMONES HYPOTHALAMIQUES Neurohormones </vt:lpstr>
      <vt:lpstr>LES HORMONES DE L’ANTEHYPOPHYSE </vt:lpstr>
      <vt:lpstr>LES HORMONES DU LOBE INTERMÉDIAIRE HYPOPHYSE</vt:lpstr>
      <vt:lpstr> LES HORMONES HYPOTHALAMO-HYPOPHYSAIRES </vt:lpstr>
      <vt:lpstr> V.LES DIFFERENTS AXES HYPOTHALAMO-ANTEHYPOPHYSAIRES. </vt:lpstr>
      <vt:lpstr> V.LES DIFFERENTS AXES HYPOTHALAMO-ANTEHYPOPHYSAIRES. </vt:lpstr>
      <vt:lpstr> 1.AXE SOMATOTROPE A-Organisation  </vt:lpstr>
      <vt:lpstr> 1.AXE SOMATOTROPE A-Organisation  </vt:lpstr>
      <vt:lpstr> 1.AXE SOMATOTROPE </vt:lpstr>
      <vt:lpstr>2-l’antéhypophyse   GH ou STH </vt:lpstr>
      <vt:lpstr>Présentation PowerPoint</vt:lpstr>
      <vt:lpstr>Présentation PowerPoint</vt:lpstr>
      <vt:lpstr> 2-l’antéhypophyse  GH ou STH</vt:lpstr>
      <vt:lpstr> 2-l’antéhypophyse  GH   ou STH</vt:lpstr>
      <vt:lpstr>Présentation PowerPoint</vt:lpstr>
      <vt:lpstr>L’IGF1</vt:lpstr>
      <vt:lpstr>Axe de la croissance </vt:lpstr>
      <vt:lpstr>Axe de la croissance </vt:lpstr>
      <vt:lpstr>SS 14 et Tractus Digestif</vt:lpstr>
      <vt:lpstr>  PERTURBATION DE L'AXE SOMATOTROPE  </vt:lpstr>
      <vt:lpstr> IV.LES DIFFERENTS AXES HYPOTHALAMO-ANTEHYPOPHYSAIRES </vt:lpstr>
      <vt:lpstr> IV.LES DIFFERENTS AXES HYPOTHALAMO-ANTEHYPOPHYSAIRES </vt:lpstr>
      <vt:lpstr>2-Organisation de l’axe de la Prolactine ou axe lactotrope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Perturbations de l'axe lactotrope</vt:lpstr>
      <vt:lpstr>3-Axe Corticotrope</vt:lpstr>
      <vt:lpstr>Présentation PowerPoint</vt:lpstr>
      <vt:lpstr>ACTH</vt:lpstr>
      <vt:lpstr>           Glandes surrénales</vt:lpstr>
      <vt:lpstr>3-Axe Corticotrope Régulation  </vt:lpstr>
      <vt:lpstr>4- Axe thyréotrope</vt:lpstr>
      <vt:lpstr>Présentation PowerPoint</vt:lpstr>
      <vt:lpstr>5-Axe Gonadotrope </vt:lpstr>
      <vt:lpstr> Spécificité Négative de la Ss aTSH / LH / FSH / HCG</vt:lpstr>
      <vt:lpstr>Présentation PowerPoint</vt:lpstr>
      <vt:lpstr>Présentation PowerPoint</vt:lpstr>
      <vt:lpstr>Ce qu'il faut retenir 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dell</cp:lastModifiedBy>
  <cp:revision>2026</cp:revision>
  <dcterms:created xsi:type="dcterms:W3CDTF">2019-12-15T05:52:37Z</dcterms:created>
  <dcterms:modified xsi:type="dcterms:W3CDTF">2022-09-09T16:52:15Z</dcterms:modified>
</cp:coreProperties>
</file>