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sldIdLst>
    <p:sldId id="256" r:id="rId2"/>
    <p:sldId id="295" r:id="rId3"/>
    <p:sldId id="257" r:id="rId4"/>
    <p:sldId id="258" r:id="rId5"/>
    <p:sldId id="259" r:id="rId6"/>
    <p:sldId id="269" r:id="rId7"/>
    <p:sldId id="260" r:id="rId8"/>
    <p:sldId id="261" r:id="rId9"/>
    <p:sldId id="262" r:id="rId10"/>
    <p:sldId id="270" r:id="rId11"/>
    <p:sldId id="263" r:id="rId12"/>
    <p:sldId id="327" r:id="rId13"/>
    <p:sldId id="331" r:id="rId14"/>
    <p:sldId id="264" r:id="rId15"/>
    <p:sldId id="267" r:id="rId16"/>
    <p:sldId id="265" r:id="rId17"/>
    <p:sldId id="333" r:id="rId18"/>
    <p:sldId id="268" r:id="rId19"/>
    <p:sldId id="271" r:id="rId20"/>
    <p:sldId id="334" r:id="rId21"/>
    <p:sldId id="272" r:id="rId22"/>
    <p:sldId id="275" r:id="rId23"/>
    <p:sldId id="274" r:id="rId24"/>
    <p:sldId id="273" r:id="rId25"/>
    <p:sldId id="336" r:id="rId26"/>
    <p:sldId id="328" r:id="rId27"/>
    <p:sldId id="329" r:id="rId28"/>
    <p:sldId id="280" r:id="rId29"/>
    <p:sldId id="292" r:id="rId30"/>
    <p:sldId id="293" r:id="rId31"/>
    <p:sldId id="335" r:id="rId32"/>
    <p:sldId id="294" r:id="rId33"/>
    <p:sldId id="296" r:id="rId34"/>
    <p:sldId id="297" r:id="rId35"/>
    <p:sldId id="298" r:id="rId36"/>
    <p:sldId id="299" r:id="rId37"/>
    <p:sldId id="304" r:id="rId38"/>
    <p:sldId id="341" r:id="rId39"/>
    <p:sldId id="305" r:id="rId40"/>
    <p:sldId id="306" r:id="rId41"/>
    <p:sldId id="307" r:id="rId42"/>
    <p:sldId id="310" r:id="rId43"/>
    <p:sldId id="311" r:id="rId44"/>
    <p:sldId id="313" r:id="rId45"/>
    <p:sldId id="314" r:id="rId46"/>
    <p:sldId id="315" r:id="rId47"/>
    <p:sldId id="316" r:id="rId48"/>
    <p:sldId id="317" r:id="rId49"/>
    <p:sldId id="318" r:id="rId50"/>
    <p:sldId id="319" r:id="rId51"/>
    <p:sldId id="320" r:id="rId52"/>
    <p:sldId id="321" r:id="rId53"/>
    <p:sldId id="322" r:id="rId54"/>
    <p:sldId id="337" r:id="rId55"/>
    <p:sldId id="338" r:id="rId56"/>
    <p:sldId id="339" r:id="rId57"/>
    <p:sldId id="340"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4" clrIdx="0">
    <p:extLst>
      <p:ext uri="{19B8F6BF-5375-455C-9EA6-DF929625EA0E}">
        <p15:presenceInfo xmlns:p15="http://schemas.microsoft.com/office/powerpoint/2012/main" xmlns=""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02T22:44:49.607" idx="1">
    <p:pos x="10" y="10"/>
    <p:text>H2PO4- acide phosphorique</p:text>
    <p:extLst>
      <p:ext uri="{C676402C-5697-4E1C-873F-D02D1690AC5C}">
        <p15:threadingInfo xmlns:p15="http://schemas.microsoft.com/office/powerpoint/2012/main" xmlns="" timeZoneBias="-60"/>
      </p:ext>
    </p:extLst>
  </p:cm>
  <p:cm authorId="1" dt="2022-01-02T22:45:16.614" idx="2">
    <p:pos x="146" y="146"/>
    <p:text>HPO42-</p:text>
    <p:extLst>
      <p:ext uri="{C676402C-5697-4E1C-873F-D02D1690AC5C}">
        <p15:threadingInfo xmlns:p15="http://schemas.microsoft.com/office/powerpoint/2012/main" xmlns=""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04T11:59:10.016" idx="3">
    <p:pos x="10" y="10"/>
    <p:text>cellules</p:text>
    <p:extLst>
      <p:ext uri="{C676402C-5697-4E1C-873F-D02D1690AC5C}">
        <p15:threadingInfo xmlns:p15="http://schemas.microsoft.com/office/powerpoint/2012/main" xmlns="" timeZoneBias="-60"/>
      </p:ext>
    </p:extLst>
  </p:cm>
  <p:cm authorId="1" dt="2022-01-04T11:59:57.258" idx="4">
    <p:pos x="10" y="146"/>
    <p:text>nerveuse capable de détécter un changement chimique</p:text>
    <p:extLst>
      <p:ext uri="{C676402C-5697-4E1C-873F-D02D1690AC5C}">
        <p15:threadingInfo xmlns:p15="http://schemas.microsoft.com/office/powerpoint/2012/main" xmlns="" timeZoneBias="-6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E69E-FDE0-4DD8-BFF6-FA416F08F72E}" type="datetimeFigureOut">
              <a:rPr lang="fr-FR" smtClean="0"/>
              <a:t>09/01/2022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246A1-C0E9-4406-8927-085869D3B57B}" type="slidenum">
              <a:rPr lang="fr-FR" smtClean="0"/>
              <a:t>‹N°›</a:t>
            </a:fld>
            <a:endParaRPr lang="fr-FR"/>
          </a:p>
        </p:txBody>
      </p:sp>
    </p:spTree>
    <p:extLst>
      <p:ext uri="{BB962C8B-B14F-4D97-AF65-F5344CB8AC3E}">
        <p14:creationId xmlns:p14="http://schemas.microsoft.com/office/powerpoint/2010/main" val="33040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09/01/2022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b="1" dirty="0">
                <a:solidFill>
                  <a:schemeClr val="tx1"/>
                </a:solidFill>
              </a:rPr>
              <a:t>Présenté par: </a:t>
            </a:r>
            <a:r>
              <a:rPr lang="fr-FR" b="1" dirty="0" smtClean="0">
                <a:solidFill>
                  <a:schemeClr val="tx1"/>
                </a:solidFill>
              </a:rPr>
              <a:t>Dr. </a:t>
            </a:r>
            <a:r>
              <a:rPr lang="fr-FR" b="1" dirty="0">
                <a:solidFill>
                  <a:schemeClr val="tx1"/>
                </a:solidFill>
              </a:rPr>
              <a:t>DEMMAK R</a:t>
            </a:r>
          </a:p>
        </p:txBody>
      </p:sp>
      <p:sp>
        <p:nvSpPr>
          <p:cNvPr id="4" name="Rectangle 3"/>
          <p:cNvSpPr/>
          <p:nvPr/>
        </p:nvSpPr>
        <p:spPr>
          <a:xfrm>
            <a:off x="1127114" y="2967335"/>
            <a:ext cx="6889771" cy="923330"/>
          </a:xfrm>
          <a:prstGeom prst="rect">
            <a:avLst/>
          </a:prstGeom>
          <a:noFill/>
        </p:spPr>
        <p:txBody>
          <a:bodyPr wrap="none" lIns="91440" tIns="45720" rIns="91440" bIns="45720">
            <a:spAutoFit/>
          </a:bodyPr>
          <a:lstStyle/>
          <a:p>
            <a:pPr algn="ctr"/>
            <a:r>
              <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Equilibre acido-basique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8229600" cy="4525963"/>
          </a:xfrm>
        </p:spPr>
        <p:txBody>
          <a:bodyPr>
            <a:normAutofit lnSpcReduction="10000"/>
          </a:bodyPr>
          <a:lstStyle/>
          <a:p>
            <a:pPr marL="0" indent="0">
              <a:buNone/>
            </a:pPr>
            <a:r>
              <a:rPr lang="fr-FR" dirty="0">
                <a:solidFill>
                  <a:srgbClr val="C00000"/>
                </a:solidFill>
              </a:rPr>
              <a:t>b. Les acides fixes</a:t>
            </a:r>
          </a:p>
          <a:p>
            <a:r>
              <a:rPr lang="fr-FR" dirty="0"/>
              <a:t>Ce sont des acides non volatils qui doivent être éliminés par les reins. Ils comprennent: </a:t>
            </a:r>
          </a:p>
          <a:p>
            <a:pPr lvl="0"/>
            <a:r>
              <a:rPr lang="fr-FR" b="1" dirty="0"/>
              <a:t>des acides inorganiques</a:t>
            </a:r>
            <a:r>
              <a:rPr lang="fr-FR" dirty="0"/>
              <a:t>; ce sont des acides </a:t>
            </a:r>
            <a:r>
              <a:rPr lang="fr-FR" dirty="0" smtClean="0"/>
              <a:t>non métabolisable tels que: </a:t>
            </a:r>
            <a:r>
              <a:rPr lang="fr-FR" dirty="0"/>
              <a:t>acide sulfurique et l’acide phosphorique </a:t>
            </a:r>
          </a:p>
          <a:p>
            <a:pPr lvl="0"/>
            <a:r>
              <a:rPr lang="fr-FR" b="1" dirty="0"/>
              <a:t>Des acides organiques</a:t>
            </a:r>
            <a:r>
              <a:rPr lang="fr-FR" dirty="0"/>
              <a:t>; ce sont des acides </a:t>
            </a:r>
            <a:r>
              <a:rPr lang="fr-FR" dirty="0" smtClean="0"/>
              <a:t>métabolisable tels que: </a:t>
            </a:r>
            <a:r>
              <a:rPr lang="fr-FR" dirty="0"/>
              <a:t>acide lactique, acide </a:t>
            </a:r>
            <a:r>
              <a:rPr lang="fr-FR" dirty="0" err="1"/>
              <a:t>acétylacétique</a:t>
            </a:r>
            <a:r>
              <a:rPr lang="fr-FR" dirty="0"/>
              <a:t>.</a:t>
            </a:r>
          </a:p>
          <a:p>
            <a:pPr marL="0" indent="0">
              <a:buNone/>
            </a:pPr>
            <a:endParaRPr lang="fr-FR" dirty="0">
              <a:solidFill>
                <a:srgbClr val="C00000"/>
              </a:solidFill>
            </a:endParaRPr>
          </a:p>
          <a:p>
            <a:pPr marL="0" indent="0">
              <a:buNone/>
            </a:pPr>
            <a:endParaRPr lang="fr-FR" dirty="0"/>
          </a:p>
        </p:txBody>
      </p:sp>
    </p:spTree>
    <p:extLst>
      <p:ext uri="{BB962C8B-B14F-4D97-AF65-F5344CB8AC3E}">
        <p14:creationId xmlns:p14="http://schemas.microsoft.com/office/powerpoint/2010/main" val="40593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24644"/>
            <a:ext cx="8229600" cy="5976664"/>
          </a:xfrm>
        </p:spPr>
        <p:txBody>
          <a:bodyPr>
            <a:normAutofit fontScale="92500" lnSpcReduction="10000"/>
          </a:bodyPr>
          <a:lstStyle/>
          <a:p>
            <a:pPr marL="0" indent="0">
              <a:buNone/>
            </a:pPr>
            <a:endParaRPr lang="fr-FR" dirty="0"/>
          </a:p>
          <a:p>
            <a:pPr marL="0" indent="0">
              <a:buNone/>
            </a:pPr>
            <a:r>
              <a:rPr lang="fr-FR" sz="4100" dirty="0">
                <a:solidFill>
                  <a:srgbClr val="C00000"/>
                </a:solidFill>
              </a:rPr>
              <a:t>Bilan des </a:t>
            </a:r>
            <a:r>
              <a:rPr lang="fr-FR" sz="4100" b="1" dirty="0">
                <a:solidFill>
                  <a:srgbClr val="C00000"/>
                </a:solidFill>
              </a:rPr>
              <a:t>Entrées </a:t>
            </a:r>
            <a:r>
              <a:rPr lang="fr-FR" sz="4100" dirty="0">
                <a:solidFill>
                  <a:srgbClr val="C00000"/>
                </a:solidFill>
              </a:rPr>
              <a:t>et des sorties :</a:t>
            </a:r>
          </a:p>
          <a:p>
            <a:r>
              <a:rPr lang="fr-FR" b="1" dirty="0"/>
              <a:t>a. Entrées</a:t>
            </a:r>
            <a:r>
              <a:rPr lang="fr-FR" dirty="0"/>
              <a:t>: Les entrées d’acides ou de bases peuvent être alimentaires ou métaboliques. Une alimentation riche en protides aboutit à une surcharge acide. Au contraire, une alimentation végétarienne conduit, à un excès d’alcalins. </a:t>
            </a:r>
          </a:p>
          <a:p>
            <a:r>
              <a:rPr lang="fr-FR" dirty="0"/>
              <a:t>Entre autre, l’organisme est beaucoup plus exposé à une surcharge acide que basique.</a:t>
            </a:r>
          </a:p>
          <a:p>
            <a:pPr marL="0" indent="0">
              <a:buNone/>
            </a:pPr>
            <a:endParaRPr lang="fr-FR" dirty="0"/>
          </a:p>
          <a:p>
            <a:pPr marL="0" indent="0">
              <a:buNone/>
            </a:pPr>
            <a:r>
              <a:rPr lang="fr-FR" dirty="0"/>
              <a:t>-</a:t>
            </a:r>
            <a:r>
              <a:rPr lang="fr-FR" b="1" dirty="0"/>
              <a:t>L’essentiel de l’équilibre acide-base va donc reposer sur l’élimination de </a:t>
            </a:r>
            <a:r>
              <a:rPr lang="fr-FR" b="1" dirty="0">
                <a:solidFill>
                  <a:srgbClr val="FF0000"/>
                </a:solidFill>
              </a:rPr>
              <a:t>l’excès d’acides.</a:t>
            </a:r>
          </a:p>
        </p:txBody>
      </p:sp>
    </p:spTree>
    <p:extLst>
      <p:ext uri="{BB962C8B-B14F-4D97-AF65-F5344CB8AC3E}">
        <p14:creationId xmlns:p14="http://schemas.microsoft.com/office/powerpoint/2010/main" val="36893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B08E0BE-BA25-B64A-8F5B-C1203455FE01}"/>
              </a:ext>
            </a:extLst>
          </p:cNvPr>
          <p:cNvSpPr>
            <a:spLocks noGrp="1"/>
          </p:cNvSpPr>
          <p:nvPr>
            <p:ph idx="1"/>
          </p:nvPr>
        </p:nvSpPr>
        <p:spPr>
          <a:xfrm>
            <a:off x="457200" y="404664"/>
            <a:ext cx="8229600" cy="5721499"/>
          </a:xfrm>
        </p:spPr>
        <p:txBody>
          <a:bodyPr>
            <a:normAutofit fontScale="92500" lnSpcReduction="10000"/>
          </a:bodyPr>
          <a:lstStyle/>
          <a:p>
            <a:r>
              <a:rPr lang="fr-FR" sz="3500" b="1" dirty="0">
                <a:solidFill>
                  <a:srgbClr val="C00000"/>
                </a:solidFill>
              </a:rPr>
              <a:t>b. Sorties:</a:t>
            </a:r>
            <a:r>
              <a:rPr lang="fr-FR" sz="3500" dirty="0">
                <a:solidFill>
                  <a:srgbClr val="C00000"/>
                </a:solidFill>
              </a:rPr>
              <a:t> </a:t>
            </a:r>
          </a:p>
          <a:p>
            <a:r>
              <a:rPr lang="fr-FR" dirty="0"/>
              <a:t>Elles sont assurées par deux voies:</a:t>
            </a:r>
          </a:p>
          <a:p>
            <a:r>
              <a:rPr lang="fr-FR" dirty="0"/>
              <a:t> Le CO</a:t>
            </a:r>
            <a:r>
              <a:rPr lang="fr-FR" baseline="-25000" dirty="0"/>
              <a:t>2</a:t>
            </a:r>
            <a:r>
              <a:rPr lang="fr-FR" dirty="0"/>
              <a:t> est éliminé par les poumons et les acides fixes par le rein. En pathologie, on peut observer des pertes digestives anormales d’acides (vomissements, aspiration digestives), ou de bases (diarrhées sécrétoires). </a:t>
            </a:r>
          </a:p>
          <a:p>
            <a:r>
              <a:rPr lang="fr-FR" b="1" dirty="0"/>
              <a:t>Remarque</a:t>
            </a:r>
            <a:r>
              <a:rPr lang="fr-FR" dirty="0" smtClean="0"/>
              <a:t>:</a:t>
            </a:r>
          </a:p>
          <a:p>
            <a:pPr marL="0" indent="0">
              <a:buNone/>
            </a:pPr>
            <a:r>
              <a:rPr lang="fr-FR" dirty="0" smtClean="0"/>
              <a:t> </a:t>
            </a:r>
            <a:r>
              <a:rPr lang="fr-FR" dirty="0"/>
              <a:t>L’oxygène existe sous 2 formes dans l’organisme : </a:t>
            </a:r>
          </a:p>
          <a:p>
            <a:pPr>
              <a:buFont typeface="Wingdings" panose="05000000000000000000" pitchFamily="2" charset="2"/>
              <a:buChar char="v"/>
            </a:pPr>
            <a:r>
              <a:rPr lang="fr-FR" dirty="0" smtClean="0"/>
              <a:t>dissoute </a:t>
            </a:r>
            <a:r>
              <a:rPr lang="fr-FR" dirty="0"/>
              <a:t>(Pa02) ; </a:t>
            </a:r>
          </a:p>
          <a:p>
            <a:pPr>
              <a:buFont typeface="Wingdings" panose="05000000000000000000" pitchFamily="2" charset="2"/>
              <a:buChar char="v"/>
            </a:pPr>
            <a:r>
              <a:rPr lang="fr-FR" dirty="0" smtClean="0"/>
              <a:t>combinée </a:t>
            </a:r>
            <a:r>
              <a:rPr lang="fr-FR" dirty="0"/>
              <a:t>à l’hémoglobine (Hb02 ou Oxyhémoglobine). </a:t>
            </a:r>
          </a:p>
          <a:p>
            <a:endParaRPr lang="fr-FR" dirty="0"/>
          </a:p>
        </p:txBody>
      </p:sp>
    </p:spTree>
    <p:extLst>
      <p:ext uri="{BB962C8B-B14F-4D97-AF65-F5344CB8AC3E}">
        <p14:creationId xmlns:p14="http://schemas.microsoft.com/office/powerpoint/2010/main" val="2675943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1"/>
            <a:ext cx="8229600" cy="3888432"/>
          </a:xfrm>
        </p:spPr>
        <p:txBody>
          <a:bodyPr>
            <a:normAutofit fontScale="92500" lnSpcReduction="20000"/>
          </a:bodyPr>
          <a:lstStyle/>
          <a:p>
            <a:r>
              <a:rPr lang="fr-FR" b="1" dirty="0" smtClean="0"/>
              <a:t>Remarque : </a:t>
            </a:r>
            <a:r>
              <a:rPr lang="fr-FR" dirty="0" smtClean="0"/>
              <a:t>Le </a:t>
            </a:r>
            <a:r>
              <a:rPr lang="fr-FR" dirty="0"/>
              <a:t>C02 existe sous trois formes dans l’organisme </a:t>
            </a:r>
            <a:r>
              <a:rPr lang="fr-FR" b="1" dirty="0"/>
              <a:t>: </a:t>
            </a:r>
            <a:endParaRPr lang="fr-FR" dirty="0"/>
          </a:p>
          <a:p>
            <a:pPr>
              <a:buFont typeface="Wingdings" panose="05000000000000000000" pitchFamily="2" charset="2"/>
              <a:buChar char="v"/>
            </a:pPr>
            <a:r>
              <a:rPr lang="fr-FR" dirty="0" smtClean="0"/>
              <a:t>5</a:t>
            </a:r>
            <a:r>
              <a:rPr lang="fr-FR" dirty="0"/>
              <a:t>% du CO2 se trouve sous forme dissous. </a:t>
            </a:r>
          </a:p>
          <a:p>
            <a:endParaRPr lang="fr-FR" dirty="0"/>
          </a:p>
          <a:p>
            <a:pPr>
              <a:buFont typeface="Wingdings" panose="05000000000000000000" pitchFamily="2" charset="2"/>
              <a:buChar char="v"/>
            </a:pPr>
            <a:r>
              <a:rPr lang="fr-FR" dirty="0"/>
              <a:t>5% à l’état de carbamate par combinaison aux protéines plasmatiques ou à l’</a:t>
            </a:r>
            <a:r>
              <a:rPr lang="fr-FR" dirty="0" err="1"/>
              <a:t>Hb</a:t>
            </a:r>
            <a:r>
              <a:rPr lang="fr-FR" dirty="0"/>
              <a:t>. </a:t>
            </a:r>
          </a:p>
          <a:p>
            <a:pPr>
              <a:buFont typeface="Wingdings" panose="05000000000000000000" pitchFamily="2" charset="2"/>
              <a:buChar char="v"/>
            </a:pPr>
            <a:r>
              <a:rPr lang="fr-FR" dirty="0" smtClean="0"/>
              <a:t>90</a:t>
            </a:r>
            <a:r>
              <a:rPr lang="fr-FR" dirty="0"/>
              <a:t>% sous forme de bicarbonate, synthétisé au niveau du GR sous l’action de l’anhydrase carbonique. </a:t>
            </a:r>
          </a:p>
          <a:p>
            <a:endParaRPr lang="fr-FR" dirty="0"/>
          </a:p>
        </p:txBody>
      </p:sp>
      <p:pic>
        <p:nvPicPr>
          <p:cNvPr id="4" name="Image 3"/>
          <p:cNvPicPr/>
          <p:nvPr/>
        </p:nvPicPr>
        <p:blipFill rotWithShape="1">
          <a:blip r:embed="rId2"/>
          <a:srcRect l="6990" t="26749" r="31043" b="19539"/>
          <a:stretch/>
        </p:blipFill>
        <p:spPr bwMode="auto">
          <a:xfrm>
            <a:off x="539552" y="3789040"/>
            <a:ext cx="7920880" cy="3068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436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76672"/>
            <a:ext cx="8229600" cy="5793507"/>
          </a:xfrm>
        </p:spPr>
        <p:txBody>
          <a:bodyPr>
            <a:normAutofit fontScale="92500"/>
          </a:bodyPr>
          <a:lstStyle/>
          <a:p>
            <a:pPr marL="0" indent="0">
              <a:buNone/>
            </a:pPr>
            <a:r>
              <a:rPr lang="fr-FR" sz="3600" dirty="0" smtClean="0">
                <a:solidFill>
                  <a:schemeClr val="accent1">
                    <a:lumMod val="75000"/>
                  </a:schemeClr>
                </a:solidFill>
              </a:rPr>
              <a:t>6.Regulation </a:t>
            </a:r>
            <a:r>
              <a:rPr lang="fr-FR" sz="3600" dirty="0">
                <a:solidFill>
                  <a:schemeClr val="accent1">
                    <a:lumMod val="75000"/>
                  </a:schemeClr>
                </a:solidFill>
              </a:rPr>
              <a:t>de l’équilibre acido-basique :</a:t>
            </a:r>
          </a:p>
          <a:p>
            <a:pPr marL="0" indent="0">
              <a:buNone/>
            </a:pPr>
            <a:r>
              <a:rPr lang="fr-FR" dirty="0"/>
              <a:t>Lorsque l’organisme est confronté à une agression acide ou basique, perturbant ainsi son pH, celui-ci met en place des systèmes visant à rétablir le pH dans les limites physiologiques. </a:t>
            </a:r>
            <a:endParaRPr lang="fr-FR" sz="3600" dirty="0"/>
          </a:p>
          <a:p>
            <a:pPr marL="0" indent="0">
              <a:buNone/>
            </a:pPr>
            <a:r>
              <a:rPr lang="fr-FR" sz="3600" dirty="0"/>
              <a:t>L’adaptation de l’organisme aux changements de pH dépend de trois mécanismes:</a:t>
            </a:r>
          </a:p>
          <a:p>
            <a:pPr marL="0" indent="0">
              <a:buNone/>
            </a:pPr>
            <a:r>
              <a:rPr lang="fr-FR" sz="3600" dirty="0"/>
              <a:t>       –les systèmes tampons</a:t>
            </a:r>
          </a:p>
          <a:p>
            <a:pPr marL="0" indent="0">
              <a:buNone/>
            </a:pPr>
            <a:r>
              <a:rPr lang="fr-FR" sz="3600" dirty="0"/>
              <a:t>       –la ventilation </a:t>
            </a:r>
          </a:p>
          <a:p>
            <a:pPr marL="0" indent="0">
              <a:buNone/>
            </a:pPr>
            <a:r>
              <a:rPr lang="fr-FR" sz="3600" dirty="0"/>
              <a:t>       –la régulation rénale d’ H+ et HCO3-.</a:t>
            </a:r>
          </a:p>
          <a:p>
            <a:pPr marL="0" indent="0">
              <a:buNone/>
            </a:pPr>
            <a:endParaRPr lang="fr-FR" sz="3600" dirty="0"/>
          </a:p>
        </p:txBody>
      </p:sp>
    </p:spTree>
    <p:extLst>
      <p:ext uri="{BB962C8B-B14F-4D97-AF65-F5344CB8AC3E}">
        <p14:creationId xmlns:p14="http://schemas.microsoft.com/office/powerpoint/2010/main" val="301489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71600" y="381434"/>
            <a:ext cx="7560839" cy="5400600"/>
          </a:xfrm>
          <a:prstGeom prst="rect">
            <a:avLst/>
          </a:prstGeom>
        </p:spPr>
      </p:pic>
      <p:sp>
        <p:nvSpPr>
          <p:cNvPr id="4" name="Rectangle 3"/>
          <p:cNvSpPr/>
          <p:nvPr/>
        </p:nvSpPr>
        <p:spPr>
          <a:xfrm>
            <a:off x="2627784" y="1497558"/>
            <a:ext cx="6336704" cy="1015663"/>
          </a:xfrm>
          <a:prstGeom prst="rect">
            <a:avLst/>
          </a:prstGeom>
        </p:spPr>
        <p:txBody>
          <a:bodyPr wrap="square">
            <a:spAutoFit/>
          </a:bodyPr>
          <a:lstStyle/>
          <a:p>
            <a:r>
              <a:rPr lang="fr-FR" sz="2000" dirty="0"/>
              <a:t>Il existe une chronologie de la mise en œuvre. Les systèmes tampons sont la première ligne de défense, limitant de grandes variations. </a:t>
            </a:r>
          </a:p>
        </p:txBody>
      </p:sp>
      <p:sp>
        <p:nvSpPr>
          <p:cNvPr id="5" name="Rectangle 4"/>
          <p:cNvSpPr/>
          <p:nvPr/>
        </p:nvSpPr>
        <p:spPr>
          <a:xfrm>
            <a:off x="2699792" y="3081734"/>
            <a:ext cx="6244916" cy="1015663"/>
          </a:xfrm>
          <a:prstGeom prst="rect">
            <a:avLst/>
          </a:prstGeom>
        </p:spPr>
        <p:txBody>
          <a:bodyPr wrap="square">
            <a:spAutoFit/>
          </a:bodyPr>
          <a:lstStyle/>
          <a:p>
            <a:r>
              <a:rPr lang="fr-FR" sz="2000" dirty="0"/>
              <a:t>L’augmentation de la ventilation est une réponse rapide, pouvant prendre en charge près de 75% des perturbations de l’équilibre acide-base.</a:t>
            </a:r>
          </a:p>
        </p:txBody>
      </p:sp>
      <p:sp>
        <p:nvSpPr>
          <p:cNvPr id="6" name="Rectangle 5"/>
          <p:cNvSpPr/>
          <p:nvPr/>
        </p:nvSpPr>
        <p:spPr>
          <a:xfrm>
            <a:off x="2915816" y="5241974"/>
            <a:ext cx="6028892" cy="1015663"/>
          </a:xfrm>
          <a:prstGeom prst="rect">
            <a:avLst/>
          </a:prstGeom>
        </p:spPr>
        <p:txBody>
          <a:bodyPr wrap="square">
            <a:spAutoFit/>
          </a:bodyPr>
          <a:lstStyle/>
          <a:p>
            <a:r>
              <a:rPr lang="fr-FR" sz="2000" dirty="0"/>
              <a:t>Les reins sont beaucoup plus lents dans la mise en œuvre. Ils prennent en charge toutes les perturbations résiduelles du pH. </a:t>
            </a:r>
          </a:p>
        </p:txBody>
      </p:sp>
    </p:spTree>
    <p:extLst>
      <p:ext uri="{BB962C8B-B14F-4D97-AF65-F5344CB8AC3E}">
        <p14:creationId xmlns:p14="http://schemas.microsoft.com/office/powerpoint/2010/main" val="62460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03648" y="476672"/>
            <a:ext cx="6264696" cy="5544616"/>
          </a:xfrm>
          <a:prstGeom prst="rect">
            <a:avLst/>
          </a:prstGeom>
        </p:spPr>
      </p:pic>
    </p:spTree>
    <p:extLst>
      <p:ext uri="{BB962C8B-B14F-4D97-AF65-F5344CB8AC3E}">
        <p14:creationId xmlns:p14="http://schemas.microsoft.com/office/powerpoint/2010/main" val="445008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67544" y="260648"/>
            <a:ext cx="8568952" cy="6336704"/>
          </a:xfrm>
          <a:prstGeom prst="rect">
            <a:avLst/>
          </a:prstGeom>
        </p:spPr>
      </p:pic>
    </p:spTree>
    <p:extLst>
      <p:ext uri="{BB962C8B-B14F-4D97-AF65-F5344CB8AC3E}">
        <p14:creationId xmlns:p14="http://schemas.microsoft.com/office/powerpoint/2010/main" val="1402037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001" y="260648"/>
            <a:ext cx="8435280" cy="1325562"/>
          </a:xfrm>
        </p:spPr>
        <p:txBody>
          <a:bodyPr>
            <a:normAutofit fontScale="90000"/>
          </a:bodyPr>
          <a:lstStyle/>
          <a:p>
            <a:pPr algn="l"/>
            <a:r>
              <a:rPr lang="fr-FR" dirty="0"/>
              <a:t> </a:t>
            </a:r>
            <a:r>
              <a:rPr lang="fr-FR" sz="4000" dirty="0">
                <a:solidFill>
                  <a:srgbClr val="00B050"/>
                </a:solidFill>
              </a:rPr>
              <a:t>6.1 Systèmes tampons et équation </a:t>
            </a:r>
            <a:r>
              <a:rPr lang="fr-FR" sz="4000" dirty="0" smtClean="0">
                <a:solidFill>
                  <a:srgbClr val="00B050"/>
                </a:solidFill>
              </a:rPr>
              <a:t>d'Henderson-</a:t>
            </a:r>
            <a:r>
              <a:rPr lang="fr-FR" sz="4000" dirty="0" err="1" smtClean="0">
                <a:solidFill>
                  <a:srgbClr val="00B050"/>
                </a:solidFill>
              </a:rPr>
              <a:t>Hasselbalch</a:t>
            </a:r>
            <a:r>
              <a:rPr lang="fr-FR" sz="4000" dirty="0">
                <a:solidFill>
                  <a:srgbClr val="00B050"/>
                </a:solidFill>
              </a:rPr>
              <a:t>:  </a:t>
            </a:r>
          </a:p>
        </p:txBody>
      </p:sp>
      <p:sp>
        <p:nvSpPr>
          <p:cNvPr id="3" name="Espace réservé du contenu 2"/>
          <p:cNvSpPr>
            <a:spLocks noGrp="1"/>
          </p:cNvSpPr>
          <p:nvPr>
            <p:ph idx="1"/>
          </p:nvPr>
        </p:nvSpPr>
        <p:spPr>
          <a:xfrm>
            <a:off x="457200" y="2032248"/>
            <a:ext cx="8229600" cy="3917032"/>
          </a:xfrm>
        </p:spPr>
        <p:txBody>
          <a:bodyPr>
            <a:normAutofit fontScale="92500" lnSpcReduction="10000"/>
          </a:bodyPr>
          <a:lstStyle/>
          <a:p>
            <a:pPr marL="0" indent="0">
              <a:buNone/>
            </a:pPr>
            <a:r>
              <a:rPr lang="fr-FR" sz="3600" dirty="0">
                <a:solidFill>
                  <a:srgbClr val="FF0000"/>
                </a:solidFill>
              </a:rPr>
              <a:t>Définition: </a:t>
            </a:r>
          </a:p>
          <a:p>
            <a:pPr marL="0" indent="0">
              <a:buNone/>
            </a:pPr>
            <a:r>
              <a:rPr lang="fr-FR" sz="3600" dirty="0"/>
              <a:t>Les tampons sont des mélanges de substances en équilibre chimique qui s’opposent aux variations du pH avec une efficacité d’autant plus grande que leurs concentrations sont plus élevées</a:t>
            </a:r>
            <a:r>
              <a:rPr lang="fr-FR" sz="3600" dirty="0" smtClean="0"/>
              <a:t>.</a:t>
            </a:r>
          </a:p>
          <a:p>
            <a:pPr marL="0" indent="0">
              <a:buNone/>
            </a:pPr>
            <a:r>
              <a:rPr lang="fr-FR" sz="3600" dirty="0"/>
              <a:t>-La plupart des tampons de l’organisme ont comme fonctions de fixer des ions H+.</a:t>
            </a:r>
          </a:p>
          <a:p>
            <a:pPr marL="0" indent="0">
              <a:buNone/>
            </a:pPr>
            <a:endParaRPr lang="fr-FR" sz="3600" dirty="0"/>
          </a:p>
          <a:p>
            <a:pPr marL="0" indent="0">
              <a:buNone/>
            </a:pPr>
            <a:endParaRPr lang="fr-FR" b="1" dirty="0">
              <a:solidFill>
                <a:schemeClr val="accent1">
                  <a:lumMod val="75000"/>
                </a:schemeClr>
              </a:solidFill>
            </a:endParaRPr>
          </a:p>
        </p:txBody>
      </p:sp>
    </p:spTree>
    <p:extLst>
      <p:ext uri="{BB962C8B-B14F-4D97-AF65-F5344CB8AC3E}">
        <p14:creationId xmlns:p14="http://schemas.microsoft.com/office/powerpoint/2010/main" val="10180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a:t>-Un système tampon comprend généralement:</a:t>
            </a:r>
          </a:p>
          <a:p>
            <a:pPr marL="0" indent="0">
              <a:buNone/>
            </a:pPr>
            <a:r>
              <a:rPr lang="fr-FR" dirty="0"/>
              <a:t>         Un acide faible et sa base conjuguée</a:t>
            </a:r>
          </a:p>
          <a:p>
            <a:pPr marL="0" indent="0">
              <a:buNone/>
            </a:pPr>
            <a:r>
              <a:rPr lang="fr-FR" dirty="0"/>
              <a:t>         Une base faible et son d’acide conjuguée</a:t>
            </a:r>
          </a:p>
          <a:p>
            <a:pPr marL="0" indent="0">
              <a:buNone/>
            </a:pPr>
            <a:r>
              <a:rPr lang="fr-FR" dirty="0"/>
              <a:t>-Ces systèmes assurent dans l’organisme une régulation </a:t>
            </a:r>
            <a:r>
              <a:rPr lang="fr-FR" dirty="0" smtClean="0"/>
              <a:t>rapide et automatique</a:t>
            </a:r>
          </a:p>
          <a:p>
            <a:pPr marL="0" indent="0">
              <a:buNone/>
            </a:pPr>
            <a:endParaRPr lang="fr-FR" b="1" dirty="0"/>
          </a:p>
          <a:p>
            <a:pPr marL="0" indent="0">
              <a:buNone/>
            </a:pPr>
            <a:r>
              <a:rPr lang="fr-FR" b="1" dirty="0"/>
              <a:t>     </a:t>
            </a:r>
          </a:p>
        </p:txBody>
      </p:sp>
      <p:sp>
        <p:nvSpPr>
          <p:cNvPr id="4" name="Titre 1">
            <a:extLst>
              <a:ext uri="{FF2B5EF4-FFF2-40B4-BE49-F238E27FC236}">
                <a16:creationId xmlns="" xmlns:a16="http://schemas.microsoft.com/office/drawing/2014/main" id="{8560F90D-D6EB-1A4D-B7B9-8AEF8CD10DE1}"/>
              </a:ext>
            </a:extLst>
          </p:cNvPr>
          <p:cNvSpPr>
            <a:spLocks noGrp="1"/>
          </p:cNvSpPr>
          <p:nvPr>
            <p:ph type="title"/>
          </p:nvPr>
        </p:nvSpPr>
        <p:spPr>
          <a:xfrm>
            <a:off x="240001" y="231820"/>
            <a:ext cx="8435280" cy="1354390"/>
          </a:xfrm>
        </p:spPr>
        <p:txBody>
          <a:bodyPr>
            <a:normAutofit fontScale="90000"/>
          </a:bodyPr>
          <a:lstStyle/>
          <a:p>
            <a:pPr algn="l"/>
            <a:r>
              <a:rPr lang="fr-FR" dirty="0"/>
              <a:t> </a:t>
            </a:r>
            <a:r>
              <a:rPr lang="fr-FR" sz="4000" dirty="0">
                <a:solidFill>
                  <a:srgbClr val="00B050"/>
                </a:solidFill>
              </a:rPr>
              <a:t>6.1 Systèmes tampons et équation </a:t>
            </a:r>
            <a:r>
              <a:rPr lang="fr-FR" sz="4000" dirty="0" smtClean="0">
                <a:solidFill>
                  <a:srgbClr val="00B050"/>
                </a:solidFill>
              </a:rPr>
              <a:t>d'Henderson-</a:t>
            </a:r>
            <a:r>
              <a:rPr lang="fr-FR" sz="4000" dirty="0" err="1" smtClean="0">
                <a:solidFill>
                  <a:srgbClr val="00B050"/>
                </a:solidFill>
              </a:rPr>
              <a:t>Hasselbalch</a:t>
            </a:r>
            <a:r>
              <a:rPr lang="fr-FR" sz="4000" dirty="0">
                <a:solidFill>
                  <a:srgbClr val="00B050"/>
                </a:solidFill>
              </a:rPr>
              <a:t>:  </a:t>
            </a:r>
          </a:p>
        </p:txBody>
      </p:sp>
    </p:spTree>
    <p:extLst>
      <p:ext uri="{BB962C8B-B14F-4D97-AF65-F5344CB8AC3E}">
        <p14:creationId xmlns:p14="http://schemas.microsoft.com/office/powerpoint/2010/main" val="26462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480720"/>
          </a:xfrm>
        </p:spPr>
        <p:txBody>
          <a:bodyPr>
            <a:normAutofit/>
          </a:bodyPr>
          <a:lstStyle/>
          <a:p>
            <a:pPr marL="0" indent="0">
              <a:buNone/>
            </a:pPr>
            <a:r>
              <a:rPr lang="fr-FR" sz="2400" dirty="0"/>
              <a:t>Introduction </a:t>
            </a:r>
          </a:p>
          <a:p>
            <a:pPr marL="0" indent="0">
              <a:buNone/>
            </a:pPr>
            <a:r>
              <a:rPr lang="fr-FR" sz="2400" dirty="0"/>
              <a:t>I. Equilibre acido-basique </a:t>
            </a:r>
          </a:p>
          <a:p>
            <a:pPr marL="0" indent="0">
              <a:buNone/>
            </a:pPr>
            <a:r>
              <a:rPr lang="fr-FR" sz="2400" dirty="0" smtClean="0"/>
              <a:t>    I.1</a:t>
            </a:r>
            <a:r>
              <a:rPr lang="fr-FR" sz="2400" dirty="0"/>
              <a:t>. Origines des ions H+ </a:t>
            </a:r>
          </a:p>
          <a:p>
            <a:pPr marL="0" indent="0">
              <a:buNone/>
            </a:pPr>
            <a:r>
              <a:rPr lang="fr-FR" sz="2400" dirty="0" smtClean="0"/>
              <a:t>    I.2</a:t>
            </a:r>
            <a:r>
              <a:rPr lang="fr-FR" sz="2400" dirty="0"/>
              <a:t>. Modifications de la concentration des ions H+ </a:t>
            </a:r>
          </a:p>
          <a:p>
            <a:pPr marL="0" indent="0">
              <a:buNone/>
            </a:pPr>
            <a:r>
              <a:rPr lang="fr-FR" sz="2400" dirty="0"/>
              <a:t>II. Origines des acides et bases </a:t>
            </a:r>
          </a:p>
          <a:p>
            <a:pPr marL="0" indent="0">
              <a:buNone/>
            </a:pPr>
            <a:r>
              <a:rPr lang="fr-FR" sz="2400" dirty="0"/>
              <a:t>III. Régulation de l’équilibre acido-basique </a:t>
            </a:r>
          </a:p>
          <a:p>
            <a:r>
              <a:rPr lang="fr-FR" sz="2400" dirty="0"/>
              <a:t>III.1. Les systèmes tampons </a:t>
            </a:r>
          </a:p>
          <a:p>
            <a:r>
              <a:rPr lang="fr-FR" sz="2400" dirty="0"/>
              <a:t>III.2. Régulation pulmonaire </a:t>
            </a:r>
          </a:p>
          <a:p>
            <a:r>
              <a:rPr lang="fr-FR" sz="2400" dirty="0"/>
              <a:t>III.3. Régulation rénale </a:t>
            </a:r>
          </a:p>
          <a:p>
            <a:pPr marL="0" indent="0">
              <a:buNone/>
            </a:pPr>
            <a:r>
              <a:rPr lang="fr-FR" sz="2400" dirty="0" err="1"/>
              <a:t>IV.Types</a:t>
            </a:r>
            <a:r>
              <a:rPr lang="fr-FR" sz="2400" dirty="0"/>
              <a:t> de déséquilibres acido-basiques </a:t>
            </a:r>
          </a:p>
          <a:p>
            <a:pPr marL="0" indent="0">
              <a:buNone/>
            </a:pPr>
            <a:r>
              <a:rPr lang="fr-FR" sz="2400" dirty="0"/>
              <a:t>V. </a:t>
            </a:r>
            <a:r>
              <a:rPr lang="fr-FR" sz="2400" dirty="0" smtClean="0"/>
              <a:t>Exploration </a:t>
            </a:r>
            <a:r>
              <a:rPr lang="fr-FR" sz="2400" dirty="0"/>
              <a:t>biochimique </a:t>
            </a:r>
          </a:p>
          <a:p>
            <a:pPr marL="0" indent="0">
              <a:buNone/>
            </a:pPr>
            <a:r>
              <a:rPr lang="fr-FR" sz="2400" dirty="0"/>
              <a:t>VI. Cas du trou anionique urinaire </a:t>
            </a:r>
          </a:p>
        </p:txBody>
      </p:sp>
    </p:spTree>
    <p:extLst>
      <p:ext uri="{BB962C8B-B14F-4D97-AF65-F5344CB8AC3E}">
        <p14:creationId xmlns:p14="http://schemas.microsoft.com/office/powerpoint/2010/main" val="4214906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8560F90D-D6EB-1A4D-B7B9-8AEF8CD10DE1}"/>
              </a:ext>
            </a:extLst>
          </p:cNvPr>
          <p:cNvSpPr>
            <a:spLocks noGrp="1"/>
          </p:cNvSpPr>
          <p:nvPr>
            <p:ph type="title"/>
          </p:nvPr>
        </p:nvSpPr>
        <p:spPr>
          <a:xfrm>
            <a:off x="240001" y="231820"/>
            <a:ext cx="8435280" cy="1354390"/>
          </a:xfrm>
        </p:spPr>
        <p:txBody>
          <a:bodyPr>
            <a:normAutofit fontScale="90000"/>
          </a:bodyPr>
          <a:lstStyle/>
          <a:p>
            <a:pPr algn="l"/>
            <a:r>
              <a:rPr lang="fr-FR" dirty="0"/>
              <a:t> </a:t>
            </a:r>
            <a:r>
              <a:rPr lang="fr-FR" sz="4000" dirty="0">
                <a:solidFill>
                  <a:srgbClr val="00B050"/>
                </a:solidFill>
              </a:rPr>
              <a:t>6.1 Systèmes tampons et équation </a:t>
            </a:r>
            <a:r>
              <a:rPr lang="fr-FR" sz="4000" dirty="0" smtClean="0">
                <a:solidFill>
                  <a:srgbClr val="00B050"/>
                </a:solidFill>
              </a:rPr>
              <a:t>d'Henderson-</a:t>
            </a:r>
            <a:r>
              <a:rPr lang="fr-FR" sz="4000" dirty="0" err="1" smtClean="0">
                <a:solidFill>
                  <a:srgbClr val="00B050"/>
                </a:solidFill>
              </a:rPr>
              <a:t>Hasselbalch</a:t>
            </a:r>
            <a:r>
              <a:rPr lang="fr-FR" sz="4000" dirty="0">
                <a:solidFill>
                  <a:srgbClr val="00B050"/>
                </a:solidFill>
              </a:rPr>
              <a:t>:  </a:t>
            </a:r>
          </a:p>
        </p:txBody>
      </p:sp>
      <p:sp>
        <p:nvSpPr>
          <p:cNvPr id="5" name="Rectangle 2"/>
          <p:cNvSpPr>
            <a:spLocks noChangeArrowheads="1"/>
          </p:cNvSpPr>
          <p:nvPr/>
        </p:nvSpPr>
        <p:spPr bwMode="auto">
          <a:xfrm>
            <a:off x="107504" y="2445927"/>
            <a:ext cx="87129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 = </a:t>
            </a:r>
            <a:r>
              <a:rPr kumimoji="0" lang="fr-FR" altLang="fr-FR"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pKa</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log (base/acide): c</a:t>
            </a:r>
            <a:r>
              <a:rPr kumimoji="0" lang="fr-FR" altLang="fr-F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 l</a:t>
            </a:r>
            <a:r>
              <a:rPr kumimoji="0" lang="fr-FR" altLang="fr-F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quation d</a:t>
            </a:r>
            <a:r>
              <a:rPr kumimoji="0" lang="fr-FR" altLang="fr-F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Henderson </a:t>
            </a:r>
            <a:r>
              <a:rPr kumimoji="0" lang="fr-FR" altLang="fr-FR"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Hasselbalch</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fondamentale pour</a:t>
            </a:r>
            <a:endParaRPr kumimoji="0" lang="fr-FR" altLang="fr-FR"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altLang="fr-F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tude de l'</a:t>
            </a:r>
            <a:r>
              <a:rPr kumimoji="0" lang="fr-FR" altLang="fr-F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quilibre acido-basique, dans laquelle la partie acide est repr</a:t>
            </a:r>
            <a:r>
              <a:rPr kumimoji="0" lang="fr-FR" altLang="fr-F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sent</a:t>
            </a:r>
            <a:r>
              <a:rPr kumimoji="0" lang="fr-FR" altLang="fr-F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par le CO2 et la partie alcaline par les bicarbonates (</a:t>
            </a:r>
            <a:r>
              <a:rPr kumimoji="0" lang="fr-FR" altLang="fr-FR" b="0" i="0" u="none" strike="noStrike" cap="none" normalizeH="0" baseline="0" dirty="0" smtClean="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HCO</a:t>
            </a:r>
            <a:r>
              <a:rPr kumimoji="0" lang="fr-FR" altLang="fr-FR" b="0" i="0" u="none" strike="noStrike" cap="none" normalizeH="0" baseline="-30000" dirty="0" smtClean="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fr-FR" altLang="fr-FR" b="0" i="0" u="none" strike="noStrike" cap="none" normalizeH="0" baseline="30000" dirty="0" smtClean="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r-FR" altLang="fr-FR"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049" name="Image 10"/>
          <p:cNvPicPr>
            <a:picLocks noChangeAspect="1" noChangeArrowheads="1"/>
          </p:cNvPicPr>
          <p:nvPr/>
        </p:nvPicPr>
        <p:blipFill>
          <a:blip r:embed="rId2">
            <a:extLst>
              <a:ext uri="{28A0092B-C50C-407E-A947-70E740481C1C}">
                <a14:useLocalDpi xmlns:a14="http://schemas.microsoft.com/office/drawing/2010/main" val="0"/>
              </a:ext>
            </a:extLst>
          </a:blip>
          <a:srcRect l="35071" t="47603" r="35782" b="36600"/>
          <a:stretch>
            <a:fillRect/>
          </a:stretch>
        </p:blipFill>
        <p:spPr bwMode="auto">
          <a:xfrm>
            <a:off x="2123729" y="3501008"/>
            <a:ext cx="3240360"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0001" y="4966136"/>
            <a:ext cx="843528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quation de Henderson-</a:t>
            </a:r>
            <a:r>
              <a:rPr kumimoji="0" lang="fr-FR" altLang="fr-FR" sz="20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Hasselbalch</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permet de calculer le pH sanguin </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partir des concentrations en ion bicarbonate (</a:t>
            </a:r>
            <a:r>
              <a:rPr kumimoji="0" lang="fr-FR" altLang="fr-FR" sz="2000" b="0" i="0" u="none" strike="noStrike" cap="none" normalizeH="0" baseline="0" dirty="0" smtClean="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HCO</a:t>
            </a:r>
            <a:r>
              <a:rPr kumimoji="0" lang="fr-FR" altLang="fr-FR" sz="2000" b="0" i="0" u="none" strike="noStrike" cap="none" normalizeH="0" baseline="-30000" dirty="0" smtClean="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fr-FR" altLang="fr-FR" sz="2000" b="0" i="0" u="none" strike="noStrike" cap="none" normalizeH="0" baseline="30000" dirty="0" smtClean="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 en acide carbonique (H</a:t>
            </a:r>
            <a:r>
              <a:rPr kumimoji="0" lang="fr-FR" altLang="fr-FR" sz="20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CO3).</a:t>
            </a:r>
            <a:endParaRPr kumimoji="0" lang="fr-FR" altLang="fr-FR" sz="11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 chimie,  l'</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quation de Henderson-</a:t>
            </a:r>
            <a:r>
              <a:rPr kumimoji="0" lang="fr-FR" altLang="fr-FR" sz="20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Hasselbalch</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est l</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quation donnant le pH d'un syst</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 tamponn</a:t>
            </a:r>
            <a:r>
              <a:rPr kumimoji="0" lang="fr-FR" alt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1751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a:bodyPr>
          <a:lstStyle/>
          <a:p>
            <a:pPr marL="0" indent="0">
              <a:buNone/>
            </a:pPr>
            <a:r>
              <a:rPr lang="fr-FR" b="1" dirty="0" smtClean="0">
                <a:solidFill>
                  <a:srgbClr val="00B050"/>
                </a:solidFill>
              </a:rPr>
              <a:t>Les </a:t>
            </a:r>
            <a:r>
              <a:rPr lang="fr-FR" b="1" dirty="0">
                <a:solidFill>
                  <a:srgbClr val="00B050"/>
                </a:solidFill>
              </a:rPr>
              <a:t>différents systèmes tampons: </a:t>
            </a:r>
            <a:endParaRPr lang="fr-FR" dirty="0">
              <a:solidFill>
                <a:srgbClr val="00B050"/>
              </a:solidFill>
            </a:endParaRPr>
          </a:p>
          <a:p>
            <a:pPr>
              <a:buFont typeface="Wingdings" pitchFamily="2" charset="2"/>
              <a:buChar char="v"/>
            </a:pPr>
            <a:r>
              <a:rPr lang="fr-FR" b="1" dirty="0">
                <a:solidFill>
                  <a:srgbClr val="FFC000"/>
                </a:solidFill>
              </a:rPr>
              <a:t> Tampon HCO</a:t>
            </a:r>
            <a:r>
              <a:rPr lang="fr-FR" b="1" baseline="-25000" dirty="0">
                <a:solidFill>
                  <a:srgbClr val="FFC000"/>
                </a:solidFill>
              </a:rPr>
              <a:t>3</a:t>
            </a:r>
            <a:r>
              <a:rPr lang="fr-FR" b="1" baseline="30000" dirty="0">
                <a:solidFill>
                  <a:srgbClr val="FFC000"/>
                </a:solidFill>
              </a:rPr>
              <a:t>-</a:t>
            </a:r>
            <a:r>
              <a:rPr lang="fr-FR" b="1" dirty="0">
                <a:solidFill>
                  <a:srgbClr val="FFC000"/>
                </a:solidFill>
              </a:rPr>
              <a:t>/H</a:t>
            </a:r>
            <a:r>
              <a:rPr lang="fr-FR" b="1" baseline="-25000" dirty="0">
                <a:solidFill>
                  <a:srgbClr val="FFC000"/>
                </a:solidFill>
              </a:rPr>
              <a:t>2</a:t>
            </a:r>
            <a:r>
              <a:rPr lang="fr-FR" b="1" dirty="0">
                <a:solidFill>
                  <a:srgbClr val="FFC000"/>
                </a:solidFill>
              </a:rPr>
              <a:t>CO</a:t>
            </a:r>
            <a:r>
              <a:rPr lang="fr-FR" b="1" baseline="-25000" dirty="0">
                <a:solidFill>
                  <a:srgbClr val="FFC000"/>
                </a:solidFill>
              </a:rPr>
              <a:t>3</a:t>
            </a:r>
            <a:r>
              <a:rPr lang="fr-FR" b="1" dirty="0">
                <a:solidFill>
                  <a:srgbClr val="FFC000"/>
                </a:solidFill>
              </a:rPr>
              <a:t>:</a:t>
            </a:r>
            <a:r>
              <a:rPr lang="fr-FR" dirty="0">
                <a:solidFill>
                  <a:srgbClr val="FFC000"/>
                </a:solidFill>
              </a:rPr>
              <a:t> </a:t>
            </a:r>
          </a:p>
          <a:p>
            <a:r>
              <a:rPr lang="fr-FR" dirty="0"/>
              <a:t>C’est le tampon le plus important quantitativement dans le milieu extracellulaire. Son pH s’exprime comme suit: pH= </a:t>
            </a:r>
            <a:r>
              <a:rPr lang="fr-FR" dirty="0" err="1"/>
              <a:t>pKa</a:t>
            </a:r>
            <a:r>
              <a:rPr lang="fr-FR" dirty="0"/>
              <a:t> + log (HCO</a:t>
            </a:r>
            <a:r>
              <a:rPr lang="fr-FR" baseline="-25000" dirty="0"/>
              <a:t>3</a:t>
            </a:r>
            <a:r>
              <a:rPr lang="fr-FR" baseline="30000" dirty="0"/>
              <a:t>-</a:t>
            </a:r>
            <a:r>
              <a:rPr lang="fr-FR" dirty="0"/>
              <a:t>/c CO</a:t>
            </a:r>
            <a:r>
              <a:rPr lang="fr-FR" baseline="-25000" dirty="0"/>
              <a:t>2</a:t>
            </a:r>
            <a:r>
              <a:rPr lang="fr-FR" dirty="0"/>
              <a:t> dissous) </a:t>
            </a:r>
          </a:p>
          <a:p>
            <a:r>
              <a:rPr lang="fr-FR" dirty="0"/>
              <a:t>    Le pH= 7.4 </a:t>
            </a:r>
            <a:r>
              <a:rPr lang="fr-FR" dirty="0" err="1"/>
              <a:t>pKa</a:t>
            </a:r>
            <a:r>
              <a:rPr lang="fr-FR" dirty="0"/>
              <a:t>= 6.1 Donc: HCO</a:t>
            </a:r>
            <a:r>
              <a:rPr lang="fr-FR" baseline="-25000" dirty="0"/>
              <a:t>3</a:t>
            </a:r>
            <a:r>
              <a:rPr lang="fr-FR" baseline="30000" dirty="0"/>
              <a:t>-</a:t>
            </a:r>
            <a:r>
              <a:rPr lang="fr-FR" dirty="0"/>
              <a:t>/c CO</a:t>
            </a:r>
            <a:r>
              <a:rPr lang="fr-FR" baseline="-25000" dirty="0"/>
              <a:t>2</a:t>
            </a:r>
            <a:r>
              <a:rPr lang="fr-FR" dirty="0"/>
              <a:t> dissous= 20</a:t>
            </a:r>
          </a:p>
          <a:p>
            <a:r>
              <a:rPr lang="fr-FR" dirty="0"/>
              <a:t>Ce tampon est efficace pour 3 raisons:</a:t>
            </a:r>
          </a:p>
          <a:p>
            <a:pPr marL="0" lvl="0" indent="0">
              <a:buNone/>
            </a:pPr>
            <a:r>
              <a:rPr lang="fr-FR" dirty="0"/>
              <a:t>1. C’est un système ouvert== il ne se sature pas: </a:t>
            </a:r>
          </a:p>
          <a:p>
            <a:endParaRPr lang="fr-FR" dirty="0"/>
          </a:p>
        </p:txBody>
      </p:sp>
    </p:spTree>
    <p:extLst>
      <p:ext uri="{BB962C8B-B14F-4D97-AF65-F5344CB8AC3E}">
        <p14:creationId xmlns:p14="http://schemas.microsoft.com/office/powerpoint/2010/main" val="8046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856" y="980728"/>
            <a:ext cx="8517632" cy="5328592"/>
          </a:xfrm>
        </p:spPr>
        <p:txBody>
          <a:bodyPr>
            <a:noAutofit/>
          </a:bodyPr>
          <a:lstStyle/>
          <a:p>
            <a:pPr>
              <a:buFont typeface="Wingdings" pitchFamily="2" charset="2"/>
              <a:buChar char="Ø"/>
            </a:pPr>
            <a:r>
              <a:rPr lang="fr-FR" sz="2800" dirty="0"/>
              <a:t>Si l'organisme est soumis à un acide fort   </a:t>
            </a:r>
            <a:r>
              <a:rPr lang="fr-FR" sz="2800" dirty="0">
                <a:solidFill>
                  <a:srgbClr val="00B050"/>
                </a:solidFill>
              </a:rPr>
              <a:t>RH (R-H+),</a:t>
            </a:r>
          </a:p>
          <a:p>
            <a:pPr marL="0" indent="0">
              <a:buNone/>
            </a:pPr>
            <a:r>
              <a:rPr lang="fr-FR" sz="2800" dirty="0"/>
              <a:t> la partie alcaline du tampon va intervenir:</a:t>
            </a:r>
          </a:p>
          <a:p>
            <a:pPr marL="0" indent="0">
              <a:buNone/>
            </a:pPr>
            <a:r>
              <a:rPr lang="fr-FR" sz="2800" dirty="0"/>
              <a:t>HCO3- Na+ +  </a:t>
            </a:r>
            <a:r>
              <a:rPr lang="fr-FR" sz="2800" dirty="0">
                <a:solidFill>
                  <a:srgbClr val="00B050"/>
                </a:solidFill>
              </a:rPr>
              <a:t>H+ R- </a:t>
            </a:r>
            <a:r>
              <a:rPr lang="fr-FR" sz="2800" dirty="0"/>
              <a:t>——&gt; H2CO3+ </a:t>
            </a:r>
            <a:r>
              <a:rPr lang="fr-FR" sz="2800" dirty="0" err="1"/>
              <a:t>RNa</a:t>
            </a:r>
            <a:r>
              <a:rPr lang="fr-FR" sz="2800" dirty="0"/>
              <a:t> ——&gt; H2O + CO2</a:t>
            </a:r>
          </a:p>
          <a:p>
            <a:pPr marL="0" indent="0">
              <a:buNone/>
            </a:pPr>
            <a:r>
              <a:rPr lang="fr-FR" sz="2800" dirty="0"/>
              <a:t> Donc </a:t>
            </a:r>
            <a:r>
              <a:rPr lang="fr-FR" sz="2800" b="1" dirty="0"/>
              <a:t>un acide fort </a:t>
            </a:r>
            <a:r>
              <a:rPr lang="fr-FR" sz="2800" dirty="0"/>
              <a:t>a été transformé en </a:t>
            </a:r>
            <a:r>
              <a:rPr lang="fr-FR" sz="2800" b="1" dirty="0"/>
              <a:t>un acide faible (CO2) </a:t>
            </a:r>
            <a:r>
              <a:rPr lang="fr-FR" sz="2800" dirty="0"/>
              <a:t>qui sera éliminé par les poumons.</a:t>
            </a:r>
          </a:p>
          <a:p>
            <a:pPr>
              <a:buFont typeface="Wingdings" panose="05000000000000000000" pitchFamily="2" charset="2"/>
              <a:buChar char="Ø"/>
            </a:pPr>
            <a:r>
              <a:rPr lang="fr-FR" sz="2800" dirty="0"/>
              <a:t>Si l'organisme est soumis à une base forte   </a:t>
            </a:r>
            <a:r>
              <a:rPr lang="fr-FR" sz="2800" dirty="0">
                <a:solidFill>
                  <a:srgbClr val="FF0000"/>
                </a:solidFill>
              </a:rPr>
              <a:t>ROH (R+OH-),</a:t>
            </a:r>
          </a:p>
          <a:p>
            <a:pPr marL="0" indent="0">
              <a:buNone/>
            </a:pPr>
            <a:r>
              <a:rPr lang="fr-FR" sz="2800" dirty="0"/>
              <a:t>la partie acide du tampon va réagir:</a:t>
            </a:r>
          </a:p>
          <a:p>
            <a:pPr marL="0" indent="0">
              <a:buNone/>
            </a:pPr>
            <a:r>
              <a:rPr lang="fr-FR" sz="2800" dirty="0"/>
              <a:t>              H2CO3 +     </a:t>
            </a:r>
            <a:r>
              <a:rPr lang="fr-FR" sz="2800" dirty="0">
                <a:solidFill>
                  <a:srgbClr val="FF0000"/>
                </a:solidFill>
              </a:rPr>
              <a:t>R+ OH-</a:t>
            </a:r>
            <a:r>
              <a:rPr lang="fr-FR" sz="2800" dirty="0"/>
              <a:t>——&gt; R+HC03-    +    H2O</a:t>
            </a:r>
          </a:p>
          <a:p>
            <a:pPr marL="0" indent="0">
              <a:buNone/>
            </a:pPr>
            <a:r>
              <a:rPr lang="fr-FR" sz="2800" dirty="0"/>
              <a:t>  Donc une </a:t>
            </a:r>
            <a:r>
              <a:rPr lang="fr-FR" sz="2800" b="1" dirty="0"/>
              <a:t>base forte </a:t>
            </a:r>
            <a:r>
              <a:rPr lang="fr-FR" sz="2800" dirty="0"/>
              <a:t>a été transformée en une </a:t>
            </a:r>
            <a:r>
              <a:rPr lang="fr-FR" sz="2800" b="1" dirty="0"/>
              <a:t>base faible (R+HCO3-)</a:t>
            </a:r>
            <a:r>
              <a:rPr lang="fr-FR" sz="2800" dirty="0"/>
              <a:t> qui sera éliminée par les reins.</a:t>
            </a:r>
          </a:p>
        </p:txBody>
      </p:sp>
    </p:spTree>
    <p:extLst>
      <p:ext uri="{BB962C8B-B14F-4D97-AF65-F5344CB8AC3E}">
        <p14:creationId xmlns:p14="http://schemas.microsoft.com/office/powerpoint/2010/main" val="166620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836712"/>
            <a:ext cx="8229600" cy="4958011"/>
          </a:xfrm>
        </p:spPr>
        <p:txBody>
          <a:bodyPr>
            <a:normAutofit fontScale="92500"/>
          </a:bodyPr>
          <a:lstStyle/>
          <a:p>
            <a:pPr marL="0" indent="0">
              <a:buNone/>
            </a:pPr>
            <a:r>
              <a:rPr lang="fr-FR" dirty="0"/>
              <a:t>2. Le système agit en étroite collaboration avec le tampon </a:t>
            </a:r>
            <a:r>
              <a:rPr lang="fr-FR" dirty="0" err="1"/>
              <a:t>Hb</a:t>
            </a:r>
            <a:r>
              <a:rPr lang="fr-FR" dirty="0"/>
              <a:t>/</a:t>
            </a:r>
            <a:r>
              <a:rPr lang="fr-FR" dirty="0" err="1"/>
              <a:t>Hbinate</a:t>
            </a:r>
            <a:r>
              <a:rPr lang="fr-FR" dirty="0"/>
              <a:t>. </a:t>
            </a:r>
          </a:p>
          <a:p>
            <a:pPr marL="0" indent="0">
              <a:buNone/>
            </a:pPr>
            <a:r>
              <a:rPr lang="fr-FR" dirty="0"/>
              <a:t>3. Ce système est sous contrôle des poumons et des reins. Tout ce dispositif permet le maintien à 20 le rapport entre les bicarbonates et le CO</a:t>
            </a:r>
            <a:r>
              <a:rPr lang="fr-FR" baseline="-25000" dirty="0"/>
              <a:t>2</a:t>
            </a:r>
            <a:r>
              <a:rPr lang="fr-FR" dirty="0"/>
              <a:t> dissous. </a:t>
            </a:r>
          </a:p>
          <a:p>
            <a:r>
              <a:rPr lang="fr-FR" dirty="0"/>
              <a:t>En résumé, le fonctionnement du système tampon est simple il se lie aux ions H+ à chaque fois que le pH de l’organisme diminue et à contrario, il s’en dissocie quand le pH augmente.</a:t>
            </a:r>
          </a:p>
          <a:p>
            <a:pPr marL="0" indent="0">
              <a:buNone/>
            </a:pPr>
            <a:endParaRPr lang="fr-FR" sz="2800" dirty="0"/>
          </a:p>
        </p:txBody>
      </p:sp>
    </p:spTree>
    <p:extLst>
      <p:ext uri="{BB962C8B-B14F-4D97-AF65-F5344CB8AC3E}">
        <p14:creationId xmlns:p14="http://schemas.microsoft.com/office/powerpoint/2010/main" val="373315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16632"/>
            <a:ext cx="8229600" cy="6120680"/>
          </a:xfrm>
        </p:spPr>
        <p:txBody>
          <a:bodyPr>
            <a:normAutofit/>
          </a:bodyPr>
          <a:lstStyle/>
          <a:p>
            <a:pPr>
              <a:buFont typeface="Wingdings" pitchFamily="2" charset="2"/>
              <a:buChar char="v"/>
            </a:pPr>
            <a:r>
              <a:rPr lang="fr-FR" b="1" dirty="0">
                <a:solidFill>
                  <a:srgbClr val="FFC000"/>
                </a:solidFill>
              </a:rPr>
              <a:t>tampon protéine/</a:t>
            </a:r>
            <a:r>
              <a:rPr lang="fr-FR" b="1" dirty="0" err="1">
                <a:solidFill>
                  <a:srgbClr val="FFC000"/>
                </a:solidFill>
              </a:rPr>
              <a:t>protéinate</a:t>
            </a:r>
            <a:r>
              <a:rPr lang="fr-FR" b="1" dirty="0">
                <a:solidFill>
                  <a:srgbClr val="FFC000"/>
                </a:solidFill>
              </a:rPr>
              <a:t>: </a:t>
            </a:r>
          </a:p>
          <a:p>
            <a:pPr marL="0" indent="0">
              <a:buNone/>
            </a:pPr>
            <a:r>
              <a:rPr lang="fr-FR" dirty="0"/>
              <a:t>C’est le tampon le plus important au niveau intracellulaire. </a:t>
            </a:r>
          </a:p>
          <a:p>
            <a:pPr marL="0" indent="0">
              <a:buNone/>
            </a:pPr>
            <a:r>
              <a:rPr lang="fr-FR" dirty="0"/>
              <a:t>À pH physiologique, les protéines se comportent comme des anions et donc lient un H+. En cas d’acidose, un H+ entre dans la cellule pour être fixé par les protéines tandis qu’un K+ prend le chemin inverse pour préserver la neutralité électrique. C’est ainsi qu’une acidose engendre une hyperkaliémie. </a:t>
            </a:r>
          </a:p>
        </p:txBody>
      </p:sp>
    </p:spTree>
    <p:extLst>
      <p:ext uri="{BB962C8B-B14F-4D97-AF65-F5344CB8AC3E}">
        <p14:creationId xmlns:p14="http://schemas.microsoft.com/office/powerpoint/2010/main" val="14314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Font typeface="Wingdings" panose="05000000000000000000" pitchFamily="2" charset="2"/>
              <a:buChar char="v"/>
            </a:pPr>
            <a:r>
              <a:rPr lang="fr-FR" b="1" dirty="0">
                <a:solidFill>
                  <a:srgbClr val="FFC000"/>
                </a:solidFill>
              </a:rPr>
              <a:t>tampon protéine/</a:t>
            </a:r>
            <a:r>
              <a:rPr lang="fr-FR" b="1" dirty="0" err="1">
                <a:solidFill>
                  <a:srgbClr val="FFC000"/>
                </a:solidFill>
              </a:rPr>
              <a:t>protéinate</a:t>
            </a:r>
            <a:r>
              <a:rPr lang="fr-FR" b="1" dirty="0">
                <a:solidFill>
                  <a:srgbClr val="FFC000"/>
                </a:solidFill>
              </a:rPr>
              <a:t>: </a:t>
            </a:r>
          </a:p>
        </p:txBody>
      </p:sp>
      <p:sp>
        <p:nvSpPr>
          <p:cNvPr id="3" name="Espace réservé du contenu 2"/>
          <p:cNvSpPr>
            <a:spLocks noGrp="1"/>
          </p:cNvSpPr>
          <p:nvPr>
            <p:ph idx="1"/>
          </p:nvPr>
        </p:nvSpPr>
        <p:spPr/>
        <p:txBody>
          <a:bodyPr>
            <a:normAutofit fontScale="92500" lnSpcReduction="20000"/>
          </a:bodyPr>
          <a:lstStyle/>
          <a:p>
            <a:pPr>
              <a:buFont typeface="Wingdings" panose="05000000000000000000" pitchFamily="2" charset="2"/>
              <a:buChar char="ü"/>
            </a:pPr>
            <a:r>
              <a:rPr lang="fr-FR" dirty="0">
                <a:solidFill>
                  <a:schemeClr val="accent2">
                    <a:lumMod val="75000"/>
                  </a:schemeClr>
                </a:solidFill>
              </a:rPr>
              <a:t>II a une action surtout comme moyen de lutte contre l'acidose. </a:t>
            </a:r>
          </a:p>
          <a:p>
            <a:pPr>
              <a:buFont typeface="Wingdings" panose="05000000000000000000" pitchFamily="2" charset="2"/>
              <a:buChar char="ü"/>
            </a:pPr>
            <a:r>
              <a:rPr lang="fr-FR" dirty="0"/>
              <a:t>Le pouvoir   tampon des protéines est du à leurs différents groupements constitutifs: </a:t>
            </a:r>
          </a:p>
          <a:p>
            <a:pPr marL="0" indent="0">
              <a:buNone/>
            </a:pPr>
            <a:r>
              <a:rPr lang="fr-FR" dirty="0"/>
              <a:t>-Les résidus  </a:t>
            </a:r>
            <a:r>
              <a:rPr lang="fr-FR" b="1" dirty="0">
                <a:solidFill>
                  <a:srgbClr val="FF0000"/>
                </a:solidFill>
              </a:rPr>
              <a:t>d'acides aminés basiques </a:t>
            </a:r>
            <a:r>
              <a:rPr lang="fr-FR" dirty="0"/>
              <a:t>comme l'arginine, la </a:t>
            </a:r>
            <a:r>
              <a:rPr lang="fr-FR" dirty="0" err="1"/>
              <a:t>citrulline</a:t>
            </a:r>
            <a:r>
              <a:rPr lang="fr-FR" dirty="0"/>
              <a:t>, la lysine, l'histidine permettent de lutter contre </a:t>
            </a:r>
            <a:r>
              <a:rPr lang="fr-FR" b="1" dirty="0">
                <a:solidFill>
                  <a:schemeClr val="accent6">
                    <a:lumMod val="75000"/>
                  </a:schemeClr>
                </a:solidFill>
              </a:rPr>
              <a:t>l'acidose</a:t>
            </a:r>
            <a:r>
              <a:rPr lang="fr-FR" dirty="0"/>
              <a:t> en </a:t>
            </a:r>
            <a:r>
              <a:rPr lang="fr-FR" dirty="0">
                <a:solidFill>
                  <a:srgbClr val="0070C0"/>
                </a:solidFill>
              </a:rPr>
              <a:t>fixant un proton. </a:t>
            </a:r>
          </a:p>
          <a:p>
            <a:pPr marL="0" indent="0">
              <a:buNone/>
            </a:pPr>
            <a:r>
              <a:rPr lang="fr-FR" dirty="0"/>
              <a:t>-Au   contraire les résidus </a:t>
            </a:r>
            <a:r>
              <a:rPr lang="fr-FR" b="1" dirty="0">
                <a:solidFill>
                  <a:srgbClr val="FF0000"/>
                </a:solidFill>
              </a:rPr>
              <a:t>d'acide aspartique ou d'acide glutamique</a:t>
            </a:r>
            <a:r>
              <a:rPr lang="fr-FR" dirty="0"/>
              <a:t> permettent de lutter   contre </a:t>
            </a:r>
            <a:r>
              <a:rPr lang="fr-FR" b="1" dirty="0">
                <a:solidFill>
                  <a:schemeClr val="accent6">
                    <a:lumMod val="75000"/>
                  </a:schemeClr>
                </a:solidFill>
              </a:rPr>
              <a:t>l'alcalose</a:t>
            </a:r>
            <a:r>
              <a:rPr lang="fr-FR" dirty="0"/>
              <a:t> en </a:t>
            </a:r>
            <a:r>
              <a:rPr lang="fr-FR" dirty="0">
                <a:solidFill>
                  <a:srgbClr val="0070C0"/>
                </a:solidFill>
              </a:rPr>
              <a:t>libérant un proton</a:t>
            </a:r>
          </a:p>
          <a:p>
            <a:endParaRPr lang="fr-FR" dirty="0"/>
          </a:p>
        </p:txBody>
      </p:sp>
    </p:spTree>
    <p:extLst>
      <p:ext uri="{BB962C8B-B14F-4D97-AF65-F5344CB8AC3E}">
        <p14:creationId xmlns:p14="http://schemas.microsoft.com/office/powerpoint/2010/main" val="2944275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 xmlns:a16="http://schemas.microsoft.com/office/drawing/2014/main" id="{3F87A2A2-00D5-A445-B0B5-82D646D51809}"/>
              </a:ext>
            </a:extLst>
          </p:cNvPr>
          <p:cNvSpPr>
            <a:spLocks noGrp="1"/>
          </p:cNvSpPr>
          <p:nvPr>
            <p:ph idx="1"/>
          </p:nvPr>
        </p:nvSpPr>
        <p:spPr>
          <a:xfrm>
            <a:off x="457200" y="332656"/>
            <a:ext cx="8229600" cy="5544617"/>
          </a:xfrm>
        </p:spPr>
        <p:txBody>
          <a:bodyPr>
            <a:normAutofit fontScale="92500" lnSpcReduction="10000"/>
          </a:bodyPr>
          <a:lstStyle/>
          <a:p>
            <a:pPr>
              <a:buFont typeface="Wingdings" pitchFamily="2" charset="2"/>
              <a:buChar char="v"/>
            </a:pPr>
            <a:r>
              <a:rPr lang="fr-FR" sz="3500" b="1" dirty="0">
                <a:solidFill>
                  <a:srgbClr val="FFC000"/>
                </a:solidFill>
              </a:rPr>
              <a:t> tampon </a:t>
            </a:r>
            <a:r>
              <a:rPr lang="fr-FR" sz="3500" b="1" dirty="0" smtClean="0">
                <a:solidFill>
                  <a:srgbClr val="FFC000"/>
                </a:solidFill>
              </a:rPr>
              <a:t>HB/</a:t>
            </a:r>
            <a:r>
              <a:rPr lang="fr-FR" sz="3500" b="1" dirty="0" err="1" smtClean="0">
                <a:solidFill>
                  <a:srgbClr val="FFC000"/>
                </a:solidFill>
              </a:rPr>
              <a:t>HBinate</a:t>
            </a:r>
            <a:r>
              <a:rPr lang="fr-FR" sz="3500" b="1" dirty="0">
                <a:solidFill>
                  <a:srgbClr val="FFC000"/>
                </a:solidFill>
              </a:rPr>
              <a:t>: </a:t>
            </a:r>
            <a:endParaRPr lang="fr-FR" sz="3000" dirty="0">
              <a:solidFill>
                <a:srgbClr val="FFC000"/>
              </a:solidFill>
            </a:endParaRPr>
          </a:p>
          <a:p>
            <a:r>
              <a:rPr lang="fr-FR" sz="2800" dirty="0"/>
              <a:t>Ils interviennent de 2 manières: fixation du CO2 sur l’</a:t>
            </a:r>
            <a:r>
              <a:rPr lang="fr-FR" sz="2800" dirty="0" err="1"/>
              <a:t>Hb</a:t>
            </a:r>
            <a:r>
              <a:rPr lang="fr-FR" sz="2800" dirty="0"/>
              <a:t> pour former un dérivé </a:t>
            </a:r>
            <a:r>
              <a:rPr lang="fr-FR" sz="2800" dirty="0" err="1"/>
              <a:t>carbaminé</a:t>
            </a:r>
            <a:r>
              <a:rPr lang="fr-FR" sz="2800" dirty="0"/>
              <a:t>, Au niveau des tissus, HbO2 va libérer l’O2 pour le délivrer aux cellules, et éponger les H+ produits par l’hydratation du CO2 provenant de ces mêmes cellules. </a:t>
            </a:r>
          </a:p>
          <a:p>
            <a:r>
              <a:rPr lang="fr-FR" sz="2800" dirty="0"/>
              <a:t>Au niveau des poumons, l’</a:t>
            </a:r>
            <a:r>
              <a:rPr lang="fr-FR" sz="2800" dirty="0" err="1"/>
              <a:t>Hb</a:t>
            </a:r>
            <a:r>
              <a:rPr lang="fr-FR" sz="2800" dirty="0"/>
              <a:t> peut être oxygénée et libérer dans le milieu les H+.</a:t>
            </a:r>
          </a:p>
          <a:p>
            <a:endParaRPr lang="fr-FR" sz="2800" dirty="0"/>
          </a:p>
          <a:p>
            <a:endParaRPr lang="fr-FR" sz="2800" dirty="0"/>
          </a:p>
          <a:p>
            <a:endParaRPr lang="fr-FR" sz="2800" dirty="0"/>
          </a:p>
          <a:p>
            <a:r>
              <a:rPr lang="fr-FR" dirty="0"/>
              <a:t>Ceci permet de comprendre l’étroite interdépendance des tampons </a:t>
            </a:r>
            <a:r>
              <a:rPr lang="fr-FR" dirty="0" err="1"/>
              <a:t>Hbinate</a:t>
            </a:r>
            <a:r>
              <a:rPr lang="fr-FR" dirty="0"/>
              <a:t> et HCO3-:</a:t>
            </a:r>
          </a:p>
          <a:p>
            <a:endParaRPr lang="fr-FR" sz="2800" dirty="0"/>
          </a:p>
          <a:p>
            <a:endParaRPr lang="fr-FR" dirty="0"/>
          </a:p>
        </p:txBody>
      </p:sp>
      <p:pic>
        <p:nvPicPr>
          <p:cNvPr id="16" name="Image 15">
            <a:extLst>
              <a:ext uri="{FF2B5EF4-FFF2-40B4-BE49-F238E27FC236}">
                <a16:creationId xmlns="" xmlns:a16="http://schemas.microsoft.com/office/drawing/2014/main" id="{46161F68-279D-AC47-A3E8-4DF07C8C3C8F}"/>
              </a:ext>
            </a:extLst>
          </p:cNvPr>
          <p:cNvPicPr/>
          <p:nvPr/>
        </p:nvPicPr>
        <p:blipFill rotWithShape="1">
          <a:blip r:embed="rId2"/>
          <a:srcRect l="41067" t="66788" r="38601" b="26574"/>
          <a:stretch/>
        </p:blipFill>
        <p:spPr bwMode="auto">
          <a:xfrm>
            <a:off x="1187624" y="3717032"/>
            <a:ext cx="6624735" cy="677034"/>
          </a:xfrm>
          <a:prstGeom prst="rect">
            <a:avLst/>
          </a:prstGeom>
          <a:ln>
            <a:noFill/>
          </a:ln>
          <a:extLst>
            <a:ext uri="{53640926-AAD7-44D8-BBD7-CCE9431645EC}">
              <a14:shadowObscured xmlns:a14="http://schemas.microsoft.com/office/drawing/2010/main"/>
            </a:ext>
          </a:extLst>
        </p:spPr>
      </p:pic>
      <p:pic>
        <p:nvPicPr>
          <p:cNvPr id="17" name="Image 16">
            <a:extLst>
              <a:ext uri="{FF2B5EF4-FFF2-40B4-BE49-F238E27FC236}">
                <a16:creationId xmlns="" xmlns:a16="http://schemas.microsoft.com/office/drawing/2014/main" id="{43B046EB-F4AF-9B4F-A739-CCB49EA7B090}"/>
              </a:ext>
            </a:extLst>
          </p:cNvPr>
          <p:cNvPicPr/>
          <p:nvPr/>
        </p:nvPicPr>
        <p:blipFill rotWithShape="1">
          <a:blip r:embed="rId2"/>
          <a:srcRect l="37812" t="77597" r="34072" b="15263"/>
          <a:stretch/>
        </p:blipFill>
        <p:spPr bwMode="auto">
          <a:xfrm>
            <a:off x="1187624" y="5846167"/>
            <a:ext cx="7200800" cy="6915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7450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E9CC2ED-5B64-6846-A8BF-86297AB4AB52}"/>
              </a:ext>
            </a:extLst>
          </p:cNvPr>
          <p:cNvSpPr>
            <a:spLocks noGrp="1"/>
          </p:cNvSpPr>
          <p:nvPr>
            <p:ph type="title"/>
          </p:nvPr>
        </p:nvSpPr>
        <p:spPr/>
        <p:txBody>
          <a:bodyPr>
            <a:normAutofit/>
          </a:bodyPr>
          <a:lstStyle/>
          <a:p>
            <a:pPr marL="571500" indent="-571500" algn="l">
              <a:buFont typeface="Wingdings" pitchFamily="2" charset="2"/>
              <a:buChar char="v"/>
            </a:pPr>
            <a:r>
              <a:rPr lang="fr-FR" sz="3600" b="1" dirty="0">
                <a:solidFill>
                  <a:srgbClr val="FFC000"/>
                </a:solidFill>
              </a:rPr>
              <a:t>Tampon phosphate:</a:t>
            </a:r>
            <a:r>
              <a:rPr lang="fr-FR" sz="3600" dirty="0">
                <a:solidFill>
                  <a:srgbClr val="FFC000"/>
                </a:solidFill>
              </a:rPr>
              <a:t> </a:t>
            </a:r>
          </a:p>
        </p:txBody>
      </p:sp>
      <p:sp>
        <p:nvSpPr>
          <p:cNvPr id="3" name="Espace réservé du contenu 2">
            <a:extLst>
              <a:ext uri="{FF2B5EF4-FFF2-40B4-BE49-F238E27FC236}">
                <a16:creationId xmlns="" xmlns:a16="http://schemas.microsoft.com/office/drawing/2014/main" id="{B25EBCFA-3056-8B4C-AD61-25F506C059D0}"/>
              </a:ext>
            </a:extLst>
          </p:cNvPr>
          <p:cNvSpPr>
            <a:spLocks noGrp="1"/>
          </p:cNvSpPr>
          <p:nvPr>
            <p:ph idx="1"/>
          </p:nvPr>
        </p:nvSpPr>
        <p:spPr/>
        <p:txBody>
          <a:bodyPr/>
          <a:lstStyle/>
          <a:p>
            <a:r>
              <a:rPr lang="fr-FR" dirty="0"/>
              <a:t>C’est un tampon mineur dans le liquide extracellulaire mais il a une importance fondamentale dans l’urine. </a:t>
            </a:r>
          </a:p>
          <a:p>
            <a:endParaRPr lang="fr-FR" dirty="0"/>
          </a:p>
        </p:txBody>
      </p:sp>
      <p:pic>
        <p:nvPicPr>
          <p:cNvPr id="4" name="Image 3">
            <a:extLst>
              <a:ext uri="{FF2B5EF4-FFF2-40B4-BE49-F238E27FC236}">
                <a16:creationId xmlns="" xmlns:a16="http://schemas.microsoft.com/office/drawing/2014/main" id="{6F2FE23C-DC76-9A4A-AFCC-20549787E60D}"/>
              </a:ext>
            </a:extLst>
          </p:cNvPr>
          <p:cNvPicPr/>
          <p:nvPr/>
        </p:nvPicPr>
        <p:blipFill rotWithShape="1">
          <a:blip r:embed="rId2"/>
          <a:srcRect l="32687" t="72048" r="44321" b="22969"/>
          <a:stretch/>
        </p:blipFill>
        <p:spPr bwMode="auto">
          <a:xfrm>
            <a:off x="2445702" y="3284984"/>
            <a:ext cx="4252595" cy="5987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632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FF0000"/>
                </a:solidFill>
              </a:rPr>
              <a:t> </a:t>
            </a:r>
            <a:r>
              <a:rPr lang="fr-FR" dirty="0" smtClean="0">
                <a:solidFill>
                  <a:srgbClr val="FF0000"/>
                </a:solidFill>
              </a:rPr>
              <a:t>Régulation </a:t>
            </a:r>
            <a:r>
              <a:rPr lang="fr-FR" dirty="0">
                <a:solidFill>
                  <a:srgbClr val="FF0000"/>
                </a:solidFill>
              </a:rPr>
              <a:t>de l'équilibre </a:t>
            </a:r>
            <a:br>
              <a:rPr lang="fr-FR" dirty="0">
                <a:solidFill>
                  <a:srgbClr val="FF0000"/>
                </a:solidFill>
              </a:rPr>
            </a:br>
            <a:r>
              <a:rPr lang="fr-FR" dirty="0">
                <a:solidFill>
                  <a:srgbClr val="FF0000"/>
                </a:solidFill>
              </a:rPr>
              <a:t>acido-basique:</a:t>
            </a:r>
          </a:p>
        </p:txBody>
      </p:sp>
      <p:sp>
        <p:nvSpPr>
          <p:cNvPr id="3" name="Espace réservé du contenu 2"/>
          <p:cNvSpPr>
            <a:spLocks noGrp="1"/>
          </p:cNvSpPr>
          <p:nvPr>
            <p:ph idx="1"/>
          </p:nvPr>
        </p:nvSpPr>
        <p:spPr>
          <a:xfrm>
            <a:off x="457200" y="1417638"/>
            <a:ext cx="8229600" cy="5107706"/>
          </a:xfrm>
        </p:spPr>
        <p:txBody>
          <a:bodyPr>
            <a:normAutofit/>
          </a:bodyPr>
          <a:lstStyle/>
          <a:p>
            <a:pPr marL="0" indent="0">
              <a:buNone/>
            </a:pPr>
            <a:r>
              <a:rPr lang="fr-FR" dirty="0"/>
              <a:t>Elle fait intervenir successivement deux mécanismes :</a:t>
            </a:r>
          </a:p>
          <a:p>
            <a:pPr marL="0" indent="0">
              <a:buNone/>
            </a:pPr>
            <a:r>
              <a:rPr lang="fr-FR" dirty="0"/>
              <a:t>   - le premier correspond à la mise en jeu des systèmes tampons chimiques d'action quasi instantanée mais sont limités  par les concentrations de leurs divers composants.</a:t>
            </a:r>
          </a:p>
          <a:p>
            <a:pPr marL="0" indent="0">
              <a:buNone/>
            </a:pPr>
            <a:r>
              <a:rPr lang="fr-FR" dirty="0"/>
              <a:t>     -Le relai est pris par l'intervention des moyens physiologiques qui sont les poumons d'abord et les reins ensuite.</a:t>
            </a:r>
          </a:p>
          <a:p>
            <a:pPr marL="0" indent="0">
              <a:buNone/>
            </a:pPr>
            <a:endParaRPr lang="fr-FR" dirty="0"/>
          </a:p>
        </p:txBody>
      </p:sp>
    </p:spTree>
    <p:extLst>
      <p:ext uri="{BB962C8B-B14F-4D97-AF65-F5344CB8AC3E}">
        <p14:creationId xmlns:p14="http://schemas.microsoft.com/office/powerpoint/2010/main" val="348088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5145435"/>
          </a:xfrm>
        </p:spPr>
        <p:txBody>
          <a:bodyPr/>
          <a:lstStyle/>
          <a:p>
            <a:pPr marL="0" indent="0">
              <a:buNone/>
            </a:pPr>
            <a:r>
              <a:rPr lang="fr-FR" dirty="0"/>
              <a:t>     </a:t>
            </a:r>
            <a:r>
              <a:rPr lang="fr-FR" sz="3600" dirty="0" smtClean="0">
                <a:solidFill>
                  <a:schemeClr val="tx2">
                    <a:lumMod val="60000"/>
                    <a:lumOff val="40000"/>
                  </a:schemeClr>
                </a:solidFill>
              </a:rPr>
              <a:t>Régulation </a:t>
            </a:r>
            <a:r>
              <a:rPr lang="fr-FR" sz="3600" dirty="0">
                <a:solidFill>
                  <a:schemeClr val="tx2">
                    <a:lumMod val="60000"/>
                    <a:lumOff val="40000"/>
                  </a:schemeClr>
                </a:solidFill>
              </a:rPr>
              <a:t>physiologique du pH:</a:t>
            </a:r>
          </a:p>
          <a:p>
            <a:pPr marL="0" indent="0">
              <a:buNone/>
            </a:pPr>
            <a:r>
              <a:rPr lang="fr-FR" dirty="0"/>
              <a:t>Lors d'un déséquilibre acido-basique, après la première ligne de défense formée</a:t>
            </a:r>
          </a:p>
          <a:p>
            <a:pPr marL="0" indent="0">
              <a:buNone/>
            </a:pPr>
            <a:r>
              <a:rPr lang="fr-FR" dirty="0"/>
              <a:t> par les systèmes tampons chimiques </a:t>
            </a:r>
          </a:p>
          <a:p>
            <a:pPr>
              <a:buFont typeface="Wingdings" panose="05000000000000000000" pitchFamily="2" charset="2"/>
              <a:buChar char="Ø"/>
            </a:pPr>
            <a:r>
              <a:rPr lang="fr-FR" dirty="0"/>
              <a:t>la seconde est </a:t>
            </a:r>
            <a:r>
              <a:rPr lang="fr-FR" b="1" dirty="0">
                <a:solidFill>
                  <a:srgbClr val="FF0000"/>
                </a:solidFill>
              </a:rPr>
              <a:t>la régulation pulmonaire </a:t>
            </a:r>
            <a:r>
              <a:rPr lang="fr-FR" dirty="0"/>
              <a:t>et </a:t>
            </a:r>
          </a:p>
          <a:p>
            <a:pPr>
              <a:buFont typeface="Wingdings" panose="05000000000000000000" pitchFamily="2" charset="2"/>
              <a:buChar char="Ø"/>
            </a:pPr>
            <a:r>
              <a:rPr lang="fr-FR" dirty="0"/>
              <a:t>la troisième est  la restauration à long terme par les </a:t>
            </a:r>
            <a:r>
              <a:rPr lang="fr-FR" b="1" dirty="0">
                <a:solidFill>
                  <a:srgbClr val="FF0000"/>
                </a:solidFill>
              </a:rPr>
              <a:t>mécanismes rénaux</a:t>
            </a:r>
            <a:r>
              <a:rPr lang="fr-FR" dirty="0"/>
              <a:t>.</a:t>
            </a:r>
          </a:p>
        </p:txBody>
      </p:sp>
    </p:spTree>
    <p:extLst>
      <p:ext uri="{BB962C8B-B14F-4D97-AF65-F5344CB8AC3E}">
        <p14:creationId xmlns:p14="http://schemas.microsoft.com/office/powerpoint/2010/main" val="8227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a:solidFill>
                  <a:srgbClr val="FF0000"/>
                </a:solidFill>
              </a:rPr>
              <a:t>I/Introduction</a:t>
            </a:r>
            <a:endParaRPr lang="fr-FR" dirty="0">
              <a:solidFill>
                <a:srgbClr val="FF0000"/>
              </a:solidFill>
            </a:endParaRPr>
          </a:p>
        </p:txBody>
      </p:sp>
      <p:sp>
        <p:nvSpPr>
          <p:cNvPr id="3" name="Espace réservé du contenu 2"/>
          <p:cNvSpPr>
            <a:spLocks noGrp="1"/>
          </p:cNvSpPr>
          <p:nvPr>
            <p:ph idx="1"/>
          </p:nvPr>
        </p:nvSpPr>
        <p:spPr>
          <a:xfrm>
            <a:off x="251520" y="1340768"/>
            <a:ext cx="8712968" cy="4785395"/>
          </a:xfrm>
        </p:spPr>
        <p:txBody>
          <a:bodyPr>
            <a:normAutofit/>
          </a:bodyPr>
          <a:lstStyle/>
          <a:p>
            <a:pPr algn="just"/>
            <a:r>
              <a:rPr lang="fr-FR" sz="2800" dirty="0"/>
              <a:t>L’équilibre acido-basique ou homéostasie du pH, est une des fonctions essentielles de l’organisme. </a:t>
            </a:r>
          </a:p>
          <a:p>
            <a:pPr algn="just"/>
            <a:r>
              <a:rPr lang="fr-FR" sz="2800" dirty="0"/>
              <a:t>En effet, l’organisme humain doit maintenir le pH de son sang dans des limites étroites (7.38-7.42), seules de faibles variations sont compatibles avec la vie; en déca c’est l’acidose et au-delà c’est l’alcalose.</a:t>
            </a:r>
          </a:p>
          <a:p>
            <a:pPr algn="just"/>
            <a:r>
              <a:rPr lang="fr-FR" sz="2800" dirty="0"/>
              <a:t>Ce maintien du pH est soumis à une régulation des plus précises, c’est ce qu’on entend par: équilibre acidobasique.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92500" lnSpcReduction="20000"/>
          </a:bodyPr>
          <a:lstStyle/>
          <a:p>
            <a:pPr marL="0" indent="0">
              <a:buNone/>
            </a:pPr>
            <a:r>
              <a:rPr lang="fr-FR" dirty="0"/>
              <a:t>    </a:t>
            </a:r>
            <a:r>
              <a:rPr lang="fr-FR" dirty="0">
                <a:solidFill>
                  <a:srgbClr val="FF0000"/>
                </a:solidFill>
              </a:rPr>
              <a:t> </a:t>
            </a:r>
            <a:r>
              <a:rPr lang="fr-FR" dirty="0" smtClean="0">
                <a:solidFill>
                  <a:srgbClr val="FF0000"/>
                </a:solidFill>
              </a:rPr>
              <a:t>6.2.</a:t>
            </a:r>
            <a:r>
              <a:rPr lang="fr-FR" sz="4300" dirty="0" smtClean="0">
                <a:solidFill>
                  <a:srgbClr val="FF0000"/>
                </a:solidFill>
              </a:rPr>
              <a:t>La </a:t>
            </a:r>
            <a:r>
              <a:rPr lang="fr-FR" sz="4300" dirty="0">
                <a:solidFill>
                  <a:srgbClr val="FF0000"/>
                </a:solidFill>
              </a:rPr>
              <a:t>régulation </a:t>
            </a:r>
            <a:r>
              <a:rPr lang="fr-FR" sz="4300" dirty="0" smtClean="0">
                <a:solidFill>
                  <a:srgbClr val="FF0000"/>
                </a:solidFill>
              </a:rPr>
              <a:t>respiratoire:</a:t>
            </a:r>
            <a:endParaRPr lang="fr-FR" sz="4300" dirty="0">
              <a:solidFill>
                <a:srgbClr val="FF0000"/>
              </a:solidFill>
            </a:endParaRPr>
          </a:p>
          <a:p>
            <a:pPr>
              <a:buFont typeface="Wingdings" panose="05000000000000000000" pitchFamily="2" charset="2"/>
              <a:buChar char="q"/>
            </a:pPr>
            <a:r>
              <a:rPr lang="fr-FR" dirty="0"/>
              <a:t>Le gaz carbonique, déchet du métabolisme cellulaire, est expulsé par le système respiratoire à mesure qu'il se forme.</a:t>
            </a:r>
          </a:p>
          <a:p>
            <a:pPr>
              <a:buFont typeface="Wingdings" panose="05000000000000000000" pitchFamily="2" charset="2"/>
              <a:buChar char="q"/>
            </a:pPr>
            <a:r>
              <a:rPr lang="fr-FR" dirty="0" smtClean="0"/>
              <a:t>La ventilation alvéolaire joue un rôle capital dans la régulation acido-basique à court et moyen termes</a:t>
            </a:r>
            <a:endParaRPr lang="fr-FR" dirty="0"/>
          </a:p>
          <a:p>
            <a:pPr>
              <a:buFont typeface="Wingdings" panose="05000000000000000000" pitchFamily="2" charset="2"/>
              <a:buChar char="q"/>
            </a:pPr>
            <a:r>
              <a:rPr lang="fr-FR" dirty="0"/>
              <a:t>En pathologie, il s’agit du système de réponse immédiatement mis en jeu dans les troubles acido-basiques métaboliques.</a:t>
            </a:r>
            <a:r>
              <a:rPr lang="fr-FR" dirty="0" smtClean="0"/>
              <a:t>            </a:t>
            </a:r>
          </a:p>
          <a:p>
            <a:pPr>
              <a:buFont typeface="Wingdings" panose="05000000000000000000" pitchFamily="2" charset="2"/>
              <a:buChar char="q"/>
            </a:pPr>
            <a:r>
              <a:rPr lang="fr-FR" dirty="0"/>
              <a:t>Ce type de réponse intervient par l’intermédiaire de chémorécepteurs centraux et périphériques sensibles aux variations de pH.</a:t>
            </a:r>
          </a:p>
        </p:txBody>
      </p:sp>
    </p:spTree>
    <p:extLst>
      <p:ext uri="{BB962C8B-B14F-4D97-AF65-F5344CB8AC3E}">
        <p14:creationId xmlns:p14="http://schemas.microsoft.com/office/powerpoint/2010/main" val="30807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contenu 34"/>
          <p:cNvSpPr>
            <a:spLocks noGrp="1"/>
          </p:cNvSpPr>
          <p:nvPr>
            <p:ph idx="1"/>
          </p:nvPr>
        </p:nvSpPr>
        <p:spPr>
          <a:xfrm>
            <a:off x="457200" y="404664"/>
            <a:ext cx="8229600" cy="5721499"/>
          </a:xfrm>
        </p:spPr>
        <p:txBody>
          <a:bodyPr/>
          <a:lstStyle/>
          <a:p>
            <a:pPr marL="0" indent="0">
              <a:buNone/>
            </a:pPr>
            <a:r>
              <a:rPr lang="fr-FR" dirty="0" smtClean="0">
                <a:solidFill>
                  <a:srgbClr val="FF0000"/>
                </a:solidFill>
              </a:rPr>
              <a:t>6.2.La </a:t>
            </a:r>
            <a:r>
              <a:rPr lang="fr-FR" dirty="0">
                <a:solidFill>
                  <a:srgbClr val="FF0000"/>
                </a:solidFill>
              </a:rPr>
              <a:t>régulation respiratoire</a:t>
            </a:r>
            <a:r>
              <a:rPr lang="fr-FR" dirty="0" smtClean="0">
                <a:solidFill>
                  <a:srgbClr val="FF0000"/>
                </a:solidFill>
              </a:rPr>
              <a:t>:</a:t>
            </a:r>
          </a:p>
          <a:p>
            <a:pPr marL="0" indent="0">
              <a:buNone/>
            </a:pPr>
            <a:r>
              <a:rPr lang="fr-FR" dirty="0"/>
              <a:t>L’intérêt de la réponse ventilatoire est qu’elle est prévisible selon l’importance du trouble métabolique.</a:t>
            </a:r>
          </a:p>
          <a:p>
            <a:pPr marL="0" indent="0">
              <a:buNone/>
            </a:pPr>
            <a:r>
              <a:rPr lang="fr-FR" b="1" dirty="0" smtClean="0"/>
              <a:t>                        [</a:t>
            </a:r>
            <a:r>
              <a:rPr lang="fr-FR" b="1" dirty="0"/>
              <a:t>H+] ==&gt;      </a:t>
            </a:r>
            <a:r>
              <a:rPr lang="fr-FR" b="1" dirty="0" smtClean="0"/>
              <a:t>pH</a:t>
            </a:r>
          </a:p>
          <a:p>
            <a:pPr marL="0" indent="0" algn="ctr">
              <a:buNone/>
            </a:pPr>
            <a:r>
              <a:rPr lang="fr-FR" sz="2400" b="1" dirty="0"/>
              <a:t>Stimulation de la respiration:     ventilation pulmonaire==&gt;        </a:t>
            </a:r>
            <a:r>
              <a:rPr lang="fr-FR" sz="2400" b="1" dirty="0" smtClean="0"/>
              <a:t>                        élimination </a:t>
            </a:r>
            <a:r>
              <a:rPr lang="fr-FR" sz="2400" b="1" dirty="0"/>
              <a:t>du CO2 </a:t>
            </a:r>
            <a:endParaRPr lang="fr-FR" sz="2400" dirty="0"/>
          </a:p>
          <a:p>
            <a:pPr marL="0" indent="0">
              <a:buNone/>
            </a:pPr>
            <a:r>
              <a:rPr lang="fr-FR" b="1" dirty="0" smtClean="0"/>
              <a:t>                         [</a:t>
            </a:r>
            <a:r>
              <a:rPr lang="fr-FR" b="1" dirty="0"/>
              <a:t>H+] ==&gt;   </a:t>
            </a:r>
            <a:r>
              <a:rPr lang="fr-FR" b="1" dirty="0" smtClean="0"/>
              <a:t>pH</a:t>
            </a:r>
            <a:endParaRPr lang="fr-FR" b="1" dirty="0"/>
          </a:p>
          <a:p>
            <a:pPr marL="0" indent="0" algn="ctr">
              <a:buNone/>
            </a:pPr>
            <a:r>
              <a:rPr lang="fr-FR" sz="2400" b="1" dirty="0"/>
              <a:t>Dépression de la respiration:      ventilation pulmonaire==&gt;    élimination du CO2</a:t>
            </a:r>
            <a:endParaRPr lang="fr-FR" sz="2400" dirty="0"/>
          </a:p>
          <a:p>
            <a:pPr marL="0" indent="0">
              <a:buNone/>
            </a:pPr>
            <a:endParaRPr lang="fr-FR" dirty="0">
              <a:solidFill>
                <a:srgbClr val="FF0000"/>
              </a:solidFill>
            </a:endParaRPr>
          </a:p>
        </p:txBody>
      </p:sp>
      <p:cxnSp>
        <p:nvCxnSpPr>
          <p:cNvPr id="36" name="Connecteur droit avec flèche 35"/>
          <p:cNvCxnSpPr/>
          <p:nvPr/>
        </p:nvCxnSpPr>
        <p:spPr>
          <a:xfrm flipH="1" flipV="1">
            <a:off x="2555776" y="2636912"/>
            <a:ext cx="144016" cy="43204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4644008" y="3140970"/>
            <a:ext cx="144016" cy="4320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flipV="1">
            <a:off x="3131840" y="3501010"/>
            <a:ext cx="144016" cy="4320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4427984" y="2636912"/>
            <a:ext cx="176783"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2523009" y="4077072"/>
            <a:ext cx="176783"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4580384" y="4581128"/>
            <a:ext cx="176783"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3131840" y="4941168"/>
            <a:ext cx="176783"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flipV="1">
            <a:off x="4283968" y="4005066"/>
            <a:ext cx="144016" cy="4320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073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95536" y="332657"/>
            <a:ext cx="8568952" cy="3096344"/>
          </a:xfrm>
          <a:prstGeom prst="rect">
            <a:avLst/>
          </a:prstGeom>
        </p:spPr>
      </p:pic>
      <p:pic>
        <p:nvPicPr>
          <p:cNvPr id="5" name="Image 4"/>
          <p:cNvPicPr>
            <a:picLocks noChangeAspect="1"/>
          </p:cNvPicPr>
          <p:nvPr/>
        </p:nvPicPr>
        <p:blipFill>
          <a:blip r:embed="rId3"/>
          <a:stretch>
            <a:fillRect/>
          </a:stretch>
        </p:blipFill>
        <p:spPr>
          <a:xfrm>
            <a:off x="395536" y="3562460"/>
            <a:ext cx="8424936" cy="2674852"/>
          </a:xfrm>
          <a:prstGeom prst="rect">
            <a:avLst/>
          </a:prstGeom>
        </p:spPr>
      </p:pic>
    </p:spTree>
    <p:extLst>
      <p:ext uri="{BB962C8B-B14F-4D97-AF65-F5344CB8AC3E}">
        <p14:creationId xmlns:p14="http://schemas.microsoft.com/office/powerpoint/2010/main" val="30055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a:solidFill>
                  <a:srgbClr val="C00000"/>
                </a:solidFill>
              </a:rPr>
              <a:t>A retenir : </a:t>
            </a:r>
          </a:p>
        </p:txBody>
      </p:sp>
      <p:sp>
        <p:nvSpPr>
          <p:cNvPr id="3" name="Espace réservé du contenu 2"/>
          <p:cNvSpPr>
            <a:spLocks noGrp="1"/>
          </p:cNvSpPr>
          <p:nvPr>
            <p:ph idx="1"/>
          </p:nvPr>
        </p:nvSpPr>
        <p:spPr>
          <a:xfrm>
            <a:off x="457200" y="1124744"/>
            <a:ext cx="8229600" cy="5001419"/>
          </a:xfrm>
        </p:spPr>
        <p:txBody>
          <a:bodyPr>
            <a:normAutofit fontScale="92500" lnSpcReduction="10000"/>
          </a:bodyPr>
          <a:lstStyle/>
          <a:p>
            <a:pPr>
              <a:buFont typeface="Wingdings" panose="05000000000000000000" pitchFamily="2" charset="2"/>
              <a:buChar char="q"/>
            </a:pPr>
            <a:r>
              <a:rPr lang="fr-FR" dirty="0"/>
              <a:t>Augmentation  [H+]  ==&gt;  diminution du pH Stimulation de la respiration:</a:t>
            </a:r>
          </a:p>
          <a:p>
            <a:pPr marL="0" indent="0">
              <a:buNone/>
            </a:pPr>
            <a:r>
              <a:rPr lang="fr-FR" dirty="0"/>
              <a:t>↗ ventilation pulmonaire  ==&gt;  ↗élimination du CO2   </a:t>
            </a:r>
          </a:p>
          <a:p>
            <a:pPr>
              <a:buFont typeface="Wingdings" panose="05000000000000000000" pitchFamily="2" charset="2"/>
              <a:buChar char="q"/>
            </a:pPr>
            <a:r>
              <a:rPr lang="fr-FR" dirty="0"/>
              <a:t>Diminution [H+]  ==&gt; augmentation du pH Dépression de la respiration:   ↘ventilation pulmonaire  ==&gt;   ↘élimination du CO2 </a:t>
            </a:r>
          </a:p>
          <a:p>
            <a:pPr>
              <a:buFont typeface="Wingdings" panose="05000000000000000000" pitchFamily="2" charset="2"/>
              <a:buChar char="q"/>
            </a:pPr>
            <a:r>
              <a:rPr lang="fr-FR" dirty="0"/>
              <a:t>Un excès d’élimination de CO2==&gt;  </a:t>
            </a:r>
            <a:r>
              <a:rPr lang="fr-FR" dirty="0">
                <a:solidFill>
                  <a:srgbClr val="00B050"/>
                </a:solidFill>
              </a:rPr>
              <a:t>alcalose respiratoire. </a:t>
            </a:r>
          </a:p>
          <a:p>
            <a:pPr>
              <a:buFont typeface="Wingdings" panose="05000000000000000000" pitchFamily="2" charset="2"/>
              <a:buChar char="q"/>
            </a:pPr>
            <a:r>
              <a:rPr lang="fr-FR" dirty="0"/>
              <a:t> Une insuffisance d’élimination de CO2==&gt;   </a:t>
            </a:r>
            <a:r>
              <a:rPr lang="fr-FR" dirty="0">
                <a:solidFill>
                  <a:schemeClr val="tx2">
                    <a:lumMod val="60000"/>
                    <a:lumOff val="40000"/>
                  </a:schemeClr>
                </a:solidFill>
              </a:rPr>
              <a:t>acidose respiratoire.</a:t>
            </a:r>
          </a:p>
          <a:p>
            <a:pPr marL="0" indent="0">
              <a:buNone/>
            </a:pPr>
            <a:endParaRPr lang="fr-FR" dirty="0">
              <a:solidFill>
                <a:schemeClr val="tx2">
                  <a:lumMod val="60000"/>
                  <a:lumOff val="40000"/>
                </a:schemeClr>
              </a:solidFill>
            </a:endParaRPr>
          </a:p>
        </p:txBody>
      </p:sp>
    </p:spTree>
    <p:extLst>
      <p:ext uri="{BB962C8B-B14F-4D97-AF65-F5344CB8AC3E}">
        <p14:creationId xmlns:p14="http://schemas.microsoft.com/office/powerpoint/2010/main" val="1507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408712"/>
          </a:xfrm>
        </p:spPr>
        <p:txBody>
          <a:bodyPr>
            <a:normAutofit fontScale="92500" lnSpcReduction="10000"/>
          </a:bodyPr>
          <a:lstStyle/>
          <a:p>
            <a:pPr>
              <a:buFont typeface="Wingdings" panose="05000000000000000000" pitchFamily="2" charset="2"/>
              <a:buChar char="v"/>
            </a:pPr>
            <a:r>
              <a:rPr lang="fr-FR" sz="3600" dirty="0"/>
              <a:t>B</a:t>
            </a:r>
            <a:r>
              <a:rPr lang="fr-FR" sz="3600" dirty="0" smtClean="0"/>
              <a:t>ien </a:t>
            </a:r>
            <a:r>
              <a:rPr lang="fr-FR" sz="3600" dirty="0"/>
              <a:t>que plus lent que les systèmes tampons chimiques, le système respiratoire a une capacité de régulation du pH supérieure à l'ensemble des tampons chimiques. </a:t>
            </a:r>
            <a:endParaRPr lang="fr-FR" sz="3600" dirty="0" smtClean="0"/>
          </a:p>
          <a:p>
            <a:pPr>
              <a:buFont typeface="Wingdings" panose="05000000000000000000" pitchFamily="2" charset="2"/>
              <a:buChar char="v"/>
            </a:pPr>
            <a:endParaRPr lang="fr-FR" sz="3600" dirty="0"/>
          </a:p>
          <a:p>
            <a:pPr>
              <a:buFont typeface="Wingdings" panose="05000000000000000000" pitchFamily="2" charset="2"/>
              <a:buChar char="v"/>
            </a:pPr>
            <a:r>
              <a:rPr lang="fr-FR" sz="3600" dirty="0" smtClean="0"/>
              <a:t>La </a:t>
            </a:r>
            <a:r>
              <a:rPr lang="fr-FR" sz="3600" dirty="0"/>
              <a:t>pression partielle de gaz carbonique (Pco2) dans le sang artériel est le principal indice du fonctionnement du système respiratoire. </a:t>
            </a:r>
          </a:p>
          <a:p>
            <a:pPr>
              <a:buFont typeface="Wingdings" panose="05000000000000000000" pitchFamily="2" charset="2"/>
              <a:buChar char="v"/>
            </a:pPr>
            <a:r>
              <a:rPr lang="fr-FR" sz="3600" dirty="0"/>
              <a:t>Normalement compris entre 36 et 42 mm Hg</a:t>
            </a:r>
          </a:p>
          <a:p>
            <a:pPr marL="0" indent="0">
              <a:buNone/>
            </a:pPr>
            <a:r>
              <a:rPr lang="fr-FR" sz="3600" dirty="0"/>
              <a:t>      -une pression &gt; 42 révèle </a:t>
            </a:r>
            <a:r>
              <a:rPr lang="fr-FR" sz="3600" dirty="0">
                <a:solidFill>
                  <a:srgbClr val="FF0000"/>
                </a:solidFill>
              </a:rPr>
              <a:t>l'acidose,</a:t>
            </a:r>
            <a:r>
              <a:rPr lang="fr-FR" sz="3600" dirty="0"/>
              <a:t> </a:t>
            </a:r>
          </a:p>
          <a:p>
            <a:pPr marL="0" indent="0">
              <a:buNone/>
            </a:pPr>
            <a:r>
              <a:rPr lang="fr-FR" sz="3600" dirty="0"/>
              <a:t>      -une pression &lt; 36 révèle </a:t>
            </a:r>
            <a:r>
              <a:rPr lang="fr-FR" sz="3600" dirty="0">
                <a:solidFill>
                  <a:srgbClr val="FF0000"/>
                </a:solidFill>
              </a:rPr>
              <a:t>l'alcalose</a:t>
            </a:r>
          </a:p>
          <a:p>
            <a:pPr marL="0" indent="0">
              <a:buNone/>
            </a:pPr>
            <a:endParaRPr lang="fr-FR" sz="4000" dirty="0"/>
          </a:p>
        </p:txBody>
      </p:sp>
    </p:spTree>
    <p:extLst>
      <p:ext uri="{BB962C8B-B14F-4D97-AF65-F5344CB8AC3E}">
        <p14:creationId xmlns:p14="http://schemas.microsoft.com/office/powerpoint/2010/main" val="5397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marL="0" indent="0">
              <a:buNone/>
            </a:pPr>
            <a:r>
              <a:rPr lang="fr-FR" dirty="0">
                <a:solidFill>
                  <a:srgbClr val="C00000"/>
                </a:solidFill>
              </a:rPr>
              <a:t>           </a:t>
            </a:r>
            <a:r>
              <a:rPr lang="fr-FR" dirty="0" smtClean="0">
                <a:solidFill>
                  <a:srgbClr val="C00000"/>
                </a:solidFill>
              </a:rPr>
              <a:t>6.3.La </a:t>
            </a:r>
            <a:r>
              <a:rPr lang="fr-FR" dirty="0">
                <a:solidFill>
                  <a:srgbClr val="C00000"/>
                </a:solidFill>
              </a:rPr>
              <a:t>régulation rénale.</a:t>
            </a:r>
          </a:p>
          <a:p>
            <a:pPr>
              <a:buFont typeface="Wingdings" panose="05000000000000000000" pitchFamily="2" charset="2"/>
              <a:buChar char="Ø"/>
            </a:pPr>
            <a:r>
              <a:rPr lang="fr-FR" dirty="0"/>
              <a:t>Seul l'acide carbonique peut être éliminé par le système respiratoire.</a:t>
            </a:r>
          </a:p>
          <a:p>
            <a:pPr>
              <a:buFont typeface="Wingdings" panose="05000000000000000000" pitchFamily="2" charset="2"/>
              <a:buChar char="Ø"/>
            </a:pPr>
            <a:r>
              <a:rPr lang="fr-FR" dirty="0"/>
              <a:t>Les autres acides ou bases excédentaires sont donc excrétées par les reins.</a:t>
            </a:r>
          </a:p>
          <a:p>
            <a:pPr>
              <a:buFont typeface="Wingdings" panose="05000000000000000000" pitchFamily="2" charset="2"/>
              <a:buChar char="Ø"/>
            </a:pPr>
            <a:r>
              <a:rPr lang="fr-FR" dirty="0"/>
              <a:t>Ils le font de deux façons: </a:t>
            </a:r>
          </a:p>
          <a:p>
            <a:pPr marL="0" indent="0">
              <a:buNone/>
            </a:pPr>
            <a:r>
              <a:rPr lang="fr-FR" dirty="0"/>
              <a:t>      - en </a:t>
            </a:r>
            <a:r>
              <a:rPr lang="fr-FR" dirty="0">
                <a:solidFill>
                  <a:schemeClr val="tx2">
                    <a:lumMod val="75000"/>
                  </a:schemeClr>
                </a:solidFill>
              </a:rPr>
              <a:t>excrétant</a:t>
            </a:r>
            <a:r>
              <a:rPr lang="fr-FR" dirty="0"/>
              <a:t> ou en </a:t>
            </a:r>
            <a:r>
              <a:rPr lang="fr-FR" dirty="0">
                <a:solidFill>
                  <a:schemeClr val="tx2">
                    <a:lumMod val="75000"/>
                  </a:schemeClr>
                </a:solidFill>
              </a:rPr>
              <a:t>réabsorbant</a:t>
            </a:r>
            <a:r>
              <a:rPr lang="fr-FR" dirty="0"/>
              <a:t> des </a:t>
            </a:r>
            <a:r>
              <a:rPr lang="fr-FR" b="1" dirty="0"/>
              <a:t>ions H+</a:t>
            </a:r>
            <a:r>
              <a:rPr lang="fr-FR" dirty="0"/>
              <a:t> </a:t>
            </a:r>
          </a:p>
          <a:p>
            <a:pPr marL="0" indent="0">
              <a:buNone/>
            </a:pPr>
            <a:r>
              <a:rPr lang="fr-FR" dirty="0"/>
              <a:t>      - en </a:t>
            </a:r>
            <a:r>
              <a:rPr lang="fr-FR" dirty="0">
                <a:solidFill>
                  <a:schemeClr val="tx2">
                    <a:lumMod val="75000"/>
                  </a:schemeClr>
                </a:solidFill>
              </a:rPr>
              <a:t>augmentant</a:t>
            </a:r>
            <a:r>
              <a:rPr lang="fr-FR" dirty="0"/>
              <a:t> ou </a:t>
            </a:r>
            <a:r>
              <a:rPr lang="fr-FR" dirty="0">
                <a:solidFill>
                  <a:schemeClr val="tx2">
                    <a:lumMod val="75000"/>
                  </a:schemeClr>
                </a:solidFill>
              </a:rPr>
              <a:t>diminuan</a:t>
            </a:r>
            <a:r>
              <a:rPr lang="fr-FR" dirty="0"/>
              <a:t>t le taux de </a:t>
            </a:r>
            <a:r>
              <a:rPr lang="fr-FR" dirty="0">
                <a:solidFill>
                  <a:schemeClr val="tx2">
                    <a:lumMod val="75000"/>
                  </a:schemeClr>
                </a:solidFill>
              </a:rPr>
              <a:t>réabsorption</a:t>
            </a:r>
            <a:r>
              <a:rPr lang="fr-FR" dirty="0"/>
              <a:t> </a:t>
            </a:r>
            <a:r>
              <a:rPr lang="fr-FR" b="1" dirty="0"/>
              <a:t>des ions HCO3</a:t>
            </a:r>
          </a:p>
        </p:txBody>
      </p:sp>
    </p:spTree>
    <p:extLst>
      <p:ext uri="{BB962C8B-B14F-4D97-AF65-F5344CB8AC3E}">
        <p14:creationId xmlns:p14="http://schemas.microsoft.com/office/powerpoint/2010/main" val="417424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11560" y="836712"/>
            <a:ext cx="8280919" cy="5760640"/>
          </a:xfrm>
          <a:prstGeom prst="rect">
            <a:avLst/>
          </a:prstGeom>
        </p:spPr>
      </p:pic>
    </p:spTree>
    <p:extLst>
      <p:ext uri="{BB962C8B-B14F-4D97-AF65-F5344CB8AC3E}">
        <p14:creationId xmlns:p14="http://schemas.microsoft.com/office/powerpoint/2010/main" val="767365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a:t> </a:t>
            </a:r>
            <a:r>
              <a:rPr lang="fr-FR" dirty="0">
                <a:solidFill>
                  <a:srgbClr val="FF0000"/>
                </a:solidFill>
              </a:rPr>
              <a:t>VI/ Exploration biochimique: </a:t>
            </a:r>
          </a:p>
        </p:txBody>
      </p:sp>
      <p:sp>
        <p:nvSpPr>
          <p:cNvPr id="3" name="Espace réservé du contenu 2"/>
          <p:cNvSpPr>
            <a:spLocks noGrp="1"/>
          </p:cNvSpPr>
          <p:nvPr>
            <p:ph idx="1"/>
          </p:nvPr>
        </p:nvSpPr>
        <p:spPr>
          <a:xfrm>
            <a:off x="107504" y="980728"/>
            <a:ext cx="8856984" cy="5760640"/>
          </a:xfrm>
        </p:spPr>
        <p:txBody>
          <a:bodyPr>
            <a:normAutofit fontScale="92500" lnSpcReduction="20000"/>
          </a:bodyPr>
          <a:lstStyle/>
          <a:p>
            <a:pPr marL="0" indent="0">
              <a:buNone/>
            </a:pPr>
            <a:r>
              <a:rPr lang="fr-FR" dirty="0"/>
              <a:t>           </a:t>
            </a:r>
            <a:r>
              <a:rPr lang="fr-FR" dirty="0">
                <a:solidFill>
                  <a:schemeClr val="accent3">
                    <a:lumMod val="75000"/>
                  </a:schemeClr>
                </a:solidFill>
              </a:rPr>
              <a:t>1 /Prélèvement: </a:t>
            </a:r>
          </a:p>
          <a:p>
            <a:pPr>
              <a:buFont typeface="Wingdings" panose="05000000000000000000" pitchFamily="2" charset="2"/>
              <a:buChar char="ü"/>
            </a:pPr>
            <a:r>
              <a:rPr lang="fr-FR" dirty="0">
                <a:solidFill>
                  <a:schemeClr val="accent1">
                    <a:lumMod val="75000"/>
                  </a:schemeClr>
                </a:solidFill>
              </a:rPr>
              <a:t>Le prélèvement doit être effectué dans des conditions rigoureuses: Ponction de l’artère radiale, fémorale ou humérale; </a:t>
            </a:r>
          </a:p>
          <a:p>
            <a:pPr>
              <a:buFont typeface="Wingdings" panose="05000000000000000000" pitchFamily="2" charset="2"/>
              <a:buChar char="ü"/>
            </a:pPr>
            <a:r>
              <a:rPr lang="fr-FR" dirty="0">
                <a:solidFill>
                  <a:schemeClr val="tx2">
                    <a:lumMod val="50000"/>
                  </a:schemeClr>
                </a:solidFill>
              </a:rPr>
              <a:t>Prélèvement sur héparine, échantillon maintenu en anaérobie stricte;</a:t>
            </a:r>
          </a:p>
          <a:p>
            <a:pPr>
              <a:buFont typeface="Wingdings" panose="05000000000000000000" pitchFamily="2" charset="2"/>
              <a:buChar char="ü"/>
            </a:pPr>
            <a:r>
              <a:rPr lang="fr-FR" dirty="0">
                <a:solidFill>
                  <a:srgbClr val="0070C0"/>
                </a:solidFill>
              </a:rPr>
              <a:t>Analyse immédiate ou échantillon maintenu au froid pendant maximum 1h. </a:t>
            </a:r>
          </a:p>
          <a:p>
            <a:pPr>
              <a:buFont typeface="Wingdings" panose="05000000000000000000" pitchFamily="2" charset="2"/>
              <a:buChar char="§"/>
            </a:pPr>
            <a:r>
              <a:rPr lang="fr-FR" dirty="0">
                <a:solidFill>
                  <a:schemeClr val="accent2">
                    <a:lumMod val="75000"/>
                  </a:schemeClr>
                </a:solidFill>
              </a:rPr>
              <a:t>Remarque</a:t>
            </a:r>
            <a:r>
              <a:rPr lang="fr-FR" dirty="0"/>
              <a:t> : 3 paramètres biologiques sanguins permettent d’explorer  l’équilibre acido-basique. </a:t>
            </a:r>
          </a:p>
          <a:p>
            <a:pPr marL="0" indent="0">
              <a:buNone/>
            </a:pPr>
            <a:r>
              <a:rPr lang="fr-FR" dirty="0"/>
              <a:t>    Il s’agit du: </a:t>
            </a:r>
            <a:r>
              <a:rPr lang="fr-FR" dirty="0">
                <a:solidFill>
                  <a:srgbClr val="FF0000"/>
                </a:solidFill>
              </a:rPr>
              <a:t>pH</a:t>
            </a:r>
            <a:r>
              <a:rPr lang="fr-FR" dirty="0"/>
              <a:t>, </a:t>
            </a:r>
            <a:r>
              <a:rPr lang="fr-FR" dirty="0">
                <a:solidFill>
                  <a:srgbClr val="FF0000"/>
                </a:solidFill>
              </a:rPr>
              <a:t>PCO2, et des bicarbonates. </a:t>
            </a:r>
          </a:p>
          <a:p>
            <a:pPr marL="0" indent="0">
              <a:buNone/>
            </a:pPr>
            <a:r>
              <a:rPr lang="fr-FR" dirty="0"/>
              <a:t>    Il suffit de mesurer 2 paramètres et le 3ème est   </a:t>
            </a:r>
          </a:p>
          <a:p>
            <a:pPr marL="0" indent="0">
              <a:buNone/>
            </a:pPr>
            <a:r>
              <a:rPr lang="fr-FR" dirty="0"/>
              <a:t>    calculable par l’équation </a:t>
            </a:r>
            <a:r>
              <a:rPr lang="fr-FR" dirty="0" smtClean="0"/>
              <a:t>d’Henderson-</a:t>
            </a:r>
            <a:r>
              <a:rPr lang="fr-FR" dirty="0" err="1" smtClean="0"/>
              <a:t>Hasselbalch</a:t>
            </a:r>
            <a:r>
              <a:rPr lang="fr-FR" dirty="0"/>
              <a:t>.   </a:t>
            </a:r>
          </a:p>
        </p:txBody>
      </p:sp>
    </p:spTree>
    <p:extLst>
      <p:ext uri="{BB962C8B-B14F-4D97-AF65-F5344CB8AC3E}">
        <p14:creationId xmlns:p14="http://schemas.microsoft.com/office/powerpoint/2010/main" val="279054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917" t="21655" r="13324" b="20833"/>
          <a:stretch/>
        </p:blipFill>
        <p:spPr bwMode="auto">
          <a:xfrm>
            <a:off x="560918" y="1584100"/>
            <a:ext cx="2570922" cy="42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951" t="21655" r="15933" b="20833"/>
          <a:stretch/>
        </p:blipFill>
        <p:spPr bwMode="auto">
          <a:xfrm>
            <a:off x="5436096" y="1598165"/>
            <a:ext cx="2520280" cy="42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962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85000" lnSpcReduction="10000"/>
          </a:bodyPr>
          <a:lstStyle/>
          <a:p>
            <a:pPr marL="0" indent="0">
              <a:buNone/>
            </a:pPr>
            <a:r>
              <a:rPr lang="fr-FR" sz="3600" dirty="0">
                <a:solidFill>
                  <a:srgbClr val="92D050"/>
                </a:solidFill>
              </a:rPr>
              <a:t>       2/Mesure du pH: </a:t>
            </a:r>
            <a:endParaRPr lang="fr-FR" dirty="0"/>
          </a:p>
          <a:p>
            <a:pPr>
              <a:buFont typeface="Courier New" panose="02070309020205020404" pitchFamily="49" charset="0"/>
              <a:buChar char="o"/>
            </a:pPr>
            <a:r>
              <a:rPr lang="fr-FR" dirty="0"/>
              <a:t>Elle est faite à l'aide d'une électrode de verre.</a:t>
            </a:r>
          </a:p>
          <a:p>
            <a:pPr>
              <a:buFont typeface="Courier New" panose="02070309020205020404" pitchFamily="49" charset="0"/>
              <a:buChar char="o"/>
            </a:pPr>
            <a:r>
              <a:rPr lang="fr-FR" dirty="0"/>
              <a:t>La différence de potentiel est obtenue par rapport à une électrode de référence. </a:t>
            </a:r>
          </a:p>
          <a:p>
            <a:pPr>
              <a:buFont typeface="Courier New" panose="02070309020205020404" pitchFamily="49" charset="0"/>
              <a:buChar char="o"/>
            </a:pPr>
            <a:r>
              <a:rPr lang="fr-FR" dirty="0"/>
              <a:t>Les valeurs normales sont de 7.4±0.02. </a:t>
            </a:r>
          </a:p>
          <a:p>
            <a:pPr>
              <a:buFont typeface="Courier New" panose="02070309020205020404" pitchFamily="49" charset="0"/>
              <a:buChar char="o"/>
            </a:pPr>
            <a:r>
              <a:rPr lang="fr-FR" dirty="0"/>
              <a:t>Limites compatibles avec la vie: 6.9 a 7.7 </a:t>
            </a:r>
          </a:p>
          <a:p>
            <a:pPr marL="0" indent="0">
              <a:buNone/>
            </a:pPr>
            <a:r>
              <a:rPr lang="fr-FR" dirty="0"/>
              <a:t> </a:t>
            </a:r>
          </a:p>
          <a:p>
            <a:pPr marL="0" indent="0">
              <a:buNone/>
            </a:pPr>
            <a:r>
              <a:rPr lang="fr-FR" dirty="0"/>
              <a:t>         </a:t>
            </a:r>
            <a:r>
              <a:rPr lang="fr-FR" sz="3300" dirty="0">
                <a:solidFill>
                  <a:srgbClr val="92D050"/>
                </a:solidFill>
              </a:rPr>
              <a:t>3/Mesure de la PCO2: </a:t>
            </a:r>
            <a:endParaRPr lang="fr-FR" dirty="0"/>
          </a:p>
          <a:p>
            <a:pPr marL="0" indent="0">
              <a:buNone/>
            </a:pPr>
            <a:r>
              <a:rPr lang="fr-FR" dirty="0"/>
              <a:t>-Elle est faite grâce à l'électrode de </a:t>
            </a:r>
            <a:r>
              <a:rPr lang="fr-FR" dirty="0" err="1"/>
              <a:t>Severinghaus</a:t>
            </a:r>
            <a:r>
              <a:rPr lang="fr-FR" dirty="0"/>
              <a:t> </a:t>
            </a:r>
          </a:p>
          <a:p>
            <a:pPr marL="0" indent="0">
              <a:buNone/>
            </a:pPr>
            <a:r>
              <a:rPr lang="fr-FR" dirty="0"/>
              <a:t>-Valeurs physiologiques:  35 à 44 </a:t>
            </a:r>
            <a:r>
              <a:rPr lang="fr-FR" dirty="0" err="1"/>
              <a:t>mmHg</a:t>
            </a:r>
            <a:r>
              <a:rPr lang="fr-FR" dirty="0"/>
              <a:t> sang Artériel. </a:t>
            </a:r>
          </a:p>
          <a:p>
            <a:pPr marL="0" indent="0">
              <a:buNone/>
            </a:pPr>
            <a:r>
              <a:rPr lang="fr-FR" dirty="0"/>
              <a:t>                                             42 à 48 </a:t>
            </a:r>
            <a:r>
              <a:rPr lang="fr-FR" dirty="0" err="1"/>
              <a:t>mmHg</a:t>
            </a:r>
            <a:r>
              <a:rPr lang="fr-FR" dirty="0"/>
              <a:t> sang Veineux. </a:t>
            </a:r>
          </a:p>
          <a:p>
            <a:pPr marL="0" indent="0">
              <a:buNone/>
            </a:pPr>
            <a:r>
              <a:rPr lang="fr-FR" dirty="0"/>
              <a:t> </a:t>
            </a:r>
          </a:p>
          <a:p>
            <a:pPr marL="0" indent="0">
              <a:buNone/>
            </a:pPr>
            <a:endParaRPr lang="fr-FR" dirty="0"/>
          </a:p>
        </p:txBody>
      </p:sp>
    </p:spTree>
    <p:extLst>
      <p:ext uri="{BB962C8B-B14F-4D97-AF65-F5344CB8AC3E}">
        <p14:creationId xmlns:p14="http://schemas.microsoft.com/office/powerpoint/2010/main" val="384023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a:bodyPr>
          <a:lstStyle/>
          <a:p>
            <a:r>
              <a:rPr lang="fr-FR" dirty="0"/>
              <a:t>Le pH (potentiel hydrogène) d’une solution est une mesure de sa concentration en ions H+.</a:t>
            </a:r>
          </a:p>
          <a:p>
            <a:endParaRPr lang="fr-FR" dirty="0"/>
          </a:p>
          <a:p>
            <a:endParaRPr lang="fr-FR" dirty="0"/>
          </a:p>
          <a:p>
            <a:r>
              <a:rPr lang="fr-FR" dirty="0"/>
              <a:t>La concentration d’ions H+ dans l’organisme est très faible (concentration dans le plasma artériel = 0,00004 </a:t>
            </a:r>
            <a:r>
              <a:rPr lang="fr-FR" dirty="0" err="1"/>
              <a:t>mEq</a:t>
            </a:r>
            <a:r>
              <a:rPr lang="fr-FR" dirty="0"/>
              <a:t>/L), par rapport à d’autres ions (ex. du Na+ environ 135 </a:t>
            </a:r>
            <a:r>
              <a:rPr lang="fr-FR" dirty="0" err="1"/>
              <a:t>mEq</a:t>
            </a:r>
            <a:r>
              <a:rPr lang="fr-FR" dirty="0"/>
              <a:t>/L).</a:t>
            </a: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16832"/>
            <a:ext cx="6048672" cy="1103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616624"/>
          </a:xfrm>
        </p:spPr>
        <p:txBody>
          <a:bodyPr>
            <a:normAutofit/>
          </a:bodyPr>
          <a:lstStyle/>
          <a:p>
            <a:pPr marL="0" indent="0">
              <a:buNone/>
            </a:pPr>
            <a:r>
              <a:rPr lang="fr-FR" dirty="0"/>
              <a:t>    </a:t>
            </a:r>
            <a:r>
              <a:rPr lang="fr-FR" dirty="0">
                <a:solidFill>
                  <a:srgbClr val="92D050"/>
                </a:solidFill>
              </a:rPr>
              <a:t>4/Mesure des bicarbonates: </a:t>
            </a:r>
            <a:endParaRPr lang="fr-FR" dirty="0"/>
          </a:p>
          <a:p>
            <a:pPr>
              <a:buFont typeface="Wingdings" panose="05000000000000000000" pitchFamily="2" charset="2"/>
              <a:buChar char="v"/>
            </a:pPr>
            <a:r>
              <a:rPr lang="fr-FR" dirty="0"/>
              <a:t>C'est la concentration des ions HCO3-, en </a:t>
            </a:r>
            <a:r>
              <a:rPr lang="fr-FR" dirty="0" err="1"/>
              <a:t>mmol</a:t>
            </a:r>
            <a:r>
              <a:rPr lang="fr-FR" dirty="0"/>
              <a:t>/l de plasma qui est déduite par le calcul de la mesure de pCO2, et du pH à l'aide de l'équation d'Henderson </a:t>
            </a:r>
            <a:r>
              <a:rPr lang="fr-FR" dirty="0" err="1" smtClean="0"/>
              <a:t>Hasselbalch</a:t>
            </a:r>
            <a:r>
              <a:rPr lang="fr-FR" dirty="0"/>
              <a:t>.</a:t>
            </a:r>
          </a:p>
          <a:p>
            <a:pPr>
              <a:buFont typeface="Wingdings" panose="05000000000000000000" pitchFamily="2" charset="2"/>
              <a:buChar char="v"/>
            </a:pPr>
            <a:r>
              <a:rPr lang="fr-FR" dirty="0"/>
              <a:t>Valeurs normales : 22 à 27 </a:t>
            </a:r>
            <a:r>
              <a:rPr lang="fr-FR" dirty="0" err="1"/>
              <a:t>mmol</a:t>
            </a:r>
            <a:r>
              <a:rPr lang="fr-FR" dirty="0"/>
              <a:t>/l.   </a:t>
            </a:r>
          </a:p>
          <a:p>
            <a:pPr>
              <a:buFont typeface="Wingdings" panose="05000000000000000000" pitchFamily="2" charset="2"/>
              <a:buChar char="v"/>
            </a:pPr>
            <a:r>
              <a:rPr lang="fr-FR" dirty="0"/>
              <a:t>Différentes méthodes, par méthode enzymologique </a:t>
            </a:r>
            <a:r>
              <a:rPr lang="fr-FR" dirty="0" smtClean="0"/>
              <a:t>sur </a:t>
            </a:r>
            <a:r>
              <a:rPr lang="fr-FR" dirty="0"/>
              <a:t>automates effectuant l'ionogramme permettent de doser directement les bicarbonates.</a:t>
            </a:r>
          </a:p>
        </p:txBody>
      </p:sp>
    </p:spTree>
    <p:extLst>
      <p:ext uri="{BB962C8B-B14F-4D97-AF65-F5344CB8AC3E}">
        <p14:creationId xmlns:p14="http://schemas.microsoft.com/office/powerpoint/2010/main" val="15274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normAutofit fontScale="90000"/>
          </a:bodyPr>
          <a:lstStyle/>
          <a:p>
            <a:r>
              <a:rPr lang="fr-FR" dirty="0"/>
              <a:t> </a:t>
            </a:r>
            <a:r>
              <a:rPr lang="fr-FR" b="1" dirty="0">
                <a:solidFill>
                  <a:srgbClr val="FF0000"/>
                </a:solidFill>
              </a:rPr>
              <a:t>V/Les désordres  de l’équilibre </a:t>
            </a:r>
            <a:br>
              <a:rPr lang="fr-FR" b="1" dirty="0">
                <a:solidFill>
                  <a:srgbClr val="FF0000"/>
                </a:solidFill>
              </a:rPr>
            </a:br>
            <a:r>
              <a:rPr lang="fr-FR" b="1" dirty="0">
                <a:solidFill>
                  <a:srgbClr val="FF0000"/>
                </a:solidFill>
              </a:rPr>
              <a:t>acido-basique </a:t>
            </a:r>
          </a:p>
        </p:txBody>
      </p:sp>
      <p:sp>
        <p:nvSpPr>
          <p:cNvPr id="3" name="Espace réservé du contenu 2"/>
          <p:cNvSpPr>
            <a:spLocks noGrp="1"/>
          </p:cNvSpPr>
          <p:nvPr>
            <p:ph idx="1"/>
          </p:nvPr>
        </p:nvSpPr>
        <p:spPr>
          <a:xfrm>
            <a:off x="457200" y="1600200"/>
            <a:ext cx="8229600" cy="4997152"/>
          </a:xfrm>
        </p:spPr>
        <p:txBody>
          <a:bodyPr>
            <a:normAutofit/>
          </a:bodyPr>
          <a:lstStyle/>
          <a:p>
            <a:pPr marL="0" indent="0">
              <a:buNone/>
            </a:pPr>
            <a:r>
              <a:rPr lang="fr-FR" dirty="0"/>
              <a:t>Selon l’équation de Henderson on peut déduire que la valeur du pH est directement liée à la valeur du rapport :                                                                             </a:t>
            </a:r>
          </a:p>
          <a:p>
            <a:pPr marL="0" indent="0">
              <a:buNone/>
            </a:pPr>
            <a:endParaRPr lang="fr-FR" dirty="0"/>
          </a:p>
          <a:p>
            <a:pPr marL="0" indent="0">
              <a:buNone/>
            </a:pPr>
            <a:endParaRPr lang="fr-FR" dirty="0"/>
          </a:p>
          <a:p>
            <a:pPr marL="0" indent="0">
              <a:buNone/>
            </a:pPr>
            <a:r>
              <a:rPr lang="fr-FR" dirty="0"/>
              <a:t>-Les bicarbonates du nominateur sont d’origine métabolique et sont liées à la fonction rénale</a:t>
            </a:r>
          </a:p>
          <a:p>
            <a:pPr marL="0" indent="0">
              <a:buNone/>
            </a:pPr>
            <a:r>
              <a:rPr lang="fr-FR" dirty="0"/>
              <a:t>-La pCO2  du dénominateur est d’origine respiratoire et est liée à la fonction pulmonaire</a:t>
            </a:r>
          </a:p>
          <a:p>
            <a:pPr marL="0" indent="0">
              <a:buNone/>
            </a:pPr>
            <a:endParaRPr lang="fr-FR" dirty="0"/>
          </a:p>
        </p:txBody>
      </p:sp>
      <p:pic>
        <p:nvPicPr>
          <p:cNvPr id="4" name="Image 3"/>
          <p:cNvPicPr>
            <a:picLocks noChangeAspect="1"/>
          </p:cNvPicPr>
          <p:nvPr/>
        </p:nvPicPr>
        <p:blipFill>
          <a:blip r:embed="rId2"/>
          <a:stretch>
            <a:fillRect/>
          </a:stretch>
        </p:blipFill>
        <p:spPr>
          <a:xfrm>
            <a:off x="3851920" y="2708920"/>
            <a:ext cx="4608512" cy="1385407"/>
          </a:xfrm>
          <a:prstGeom prst="rect">
            <a:avLst/>
          </a:prstGeom>
        </p:spPr>
      </p:pic>
    </p:spTree>
    <p:extLst>
      <p:ext uri="{BB962C8B-B14F-4D97-AF65-F5344CB8AC3E}">
        <p14:creationId xmlns:p14="http://schemas.microsoft.com/office/powerpoint/2010/main" val="41855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976664"/>
          </a:xfrm>
        </p:spPr>
        <p:txBody>
          <a:bodyPr>
            <a:normAutofit fontScale="85000" lnSpcReduction="20000"/>
          </a:bodyPr>
          <a:lstStyle/>
          <a:p>
            <a:pPr>
              <a:buFont typeface="Wingdings" panose="05000000000000000000" pitchFamily="2" charset="2"/>
              <a:buChar char="q"/>
            </a:pPr>
            <a:r>
              <a:rPr lang="fr-FR" dirty="0">
                <a:solidFill>
                  <a:schemeClr val="tx2">
                    <a:lumMod val="60000"/>
                    <a:lumOff val="40000"/>
                  </a:schemeClr>
                </a:solidFill>
              </a:rPr>
              <a:t>Tampons, ventilation et excrétion rénale prennent en charge les variations de pH plasmatique </a:t>
            </a:r>
          </a:p>
          <a:p>
            <a:pPr>
              <a:buFont typeface="Wingdings" panose="05000000000000000000" pitchFamily="2" charset="2"/>
              <a:buChar char="q"/>
            </a:pPr>
            <a:r>
              <a:rPr lang="fr-FR" dirty="0">
                <a:solidFill>
                  <a:schemeClr val="tx2">
                    <a:lumMod val="75000"/>
                  </a:schemeClr>
                </a:solidFill>
              </a:rPr>
              <a:t>Lorsqu’il existe une accumulation ++ d’ions H+ ou OH-, il existe une déviation de la valeur en dehors des valeurs normales de pH plasmatique (</a:t>
            </a:r>
            <a:r>
              <a:rPr lang="fr-FR" dirty="0" smtClean="0">
                <a:solidFill>
                  <a:schemeClr val="tx2">
                    <a:lumMod val="75000"/>
                  </a:schemeClr>
                </a:solidFill>
              </a:rPr>
              <a:t>7,38 </a:t>
            </a:r>
            <a:r>
              <a:rPr lang="fr-FR" dirty="0">
                <a:solidFill>
                  <a:schemeClr val="tx2">
                    <a:lumMod val="75000"/>
                  </a:schemeClr>
                </a:solidFill>
              </a:rPr>
              <a:t>–7,42) </a:t>
            </a:r>
          </a:p>
          <a:p>
            <a:pPr>
              <a:buFont typeface="Wingdings" panose="05000000000000000000" pitchFamily="2" charset="2"/>
              <a:buChar char="q"/>
            </a:pPr>
            <a:r>
              <a:rPr lang="fr-FR" dirty="0">
                <a:solidFill>
                  <a:srgbClr val="002060"/>
                </a:solidFill>
              </a:rPr>
              <a:t>Ces perturbations sont soit une acidose, soit une alcalose.  Elles sont aussi caractérisées par leur cause primaire : respiratoire ou métabolique</a:t>
            </a:r>
          </a:p>
          <a:p>
            <a:pPr>
              <a:buFont typeface="Wingdings" panose="05000000000000000000" pitchFamily="2" charset="2"/>
              <a:buChar char="q"/>
            </a:pPr>
            <a:r>
              <a:rPr lang="fr-FR" dirty="0">
                <a:solidFill>
                  <a:schemeClr val="accent6">
                    <a:lumMod val="75000"/>
                  </a:schemeClr>
                </a:solidFill>
              </a:rPr>
              <a:t>La nature respiratoire provient d’une modification de la ventilation alvéolaire (HYPO ou HYPER) </a:t>
            </a:r>
          </a:p>
          <a:p>
            <a:pPr>
              <a:buFont typeface="Wingdings" panose="05000000000000000000" pitchFamily="2" charset="2"/>
              <a:buChar char="q"/>
            </a:pPr>
            <a:r>
              <a:rPr lang="fr-FR" dirty="0">
                <a:solidFill>
                  <a:schemeClr val="accent6">
                    <a:lumMod val="50000"/>
                  </a:schemeClr>
                </a:solidFill>
              </a:rPr>
              <a:t>La nature métabolique provient d’une accumulation excessive d’acides ou de bases, sans lien avec la ventilation quant à leur origine</a:t>
            </a:r>
          </a:p>
          <a:p>
            <a:pPr>
              <a:buFont typeface="Wingdings" panose="05000000000000000000" pitchFamily="2" charset="2"/>
              <a:buChar char="q"/>
            </a:pPr>
            <a:r>
              <a:rPr lang="fr-FR" dirty="0">
                <a:solidFill>
                  <a:srgbClr val="7030A0"/>
                </a:solidFill>
              </a:rPr>
              <a:t>Lorsque les capacités </a:t>
            </a:r>
            <a:r>
              <a:rPr lang="fr-FR" dirty="0" smtClean="0">
                <a:solidFill>
                  <a:srgbClr val="7030A0"/>
                </a:solidFill>
              </a:rPr>
              <a:t>des tampons </a:t>
            </a:r>
            <a:r>
              <a:rPr lang="fr-FR" dirty="0">
                <a:solidFill>
                  <a:srgbClr val="7030A0"/>
                </a:solidFill>
              </a:rPr>
              <a:t>de l’organisme sont dépassées, il ne reste que la compensation respiratoire ou métabolique qui puisse être mise en jeu.</a:t>
            </a:r>
          </a:p>
          <a:p>
            <a:pPr marL="0" indent="0">
              <a:buNone/>
            </a:pPr>
            <a:endParaRPr lang="fr-FR" dirty="0"/>
          </a:p>
        </p:txBody>
      </p:sp>
    </p:spTree>
    <p:extLst>
      <p:ext uri="{BB962C8B-B14F-4D97-AF65-F5344CB8AC3E}">
        <p14:creationId xmlns:p14="http://schemas.microsoft.com/office/powerpoint/2010/main" val="197326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332656"/>
            <a:ext cx="8928992" cy="5793507"/>
          </a:xfrm>
        </p:spPr>
        <p:txBody>
          <a:bodyPr>
            <a:normAutofit fontScale="85000" lnSpcReduction="20000"/>
          </a:bodyPr>
          <a:lstStyle/>
          <a:p>
            <a:r>
              <a:rPr lang="fr-FR" sz="2800" dirty="0"/>
              <a:t>L'acidose/alcalose est définie selon son étiologie</a:t>
            </a:r>
          </a:p>
          <a:p>
            <a:pPr lvl="0"/>
            <a:r>
              <a:rPr lang="fr-FR" sz="2800" dirty="0"/>
              <a:t>Si elle fait suite à une variation de la PaCO</a:t>
            </a:r>
            <a:r>
              <a:rPr lang="fr-FR" sz="2800" baseline="-25000" dirty="0"/>
              <a:t>2</a:t>
            </a:r>
            <a:r>
              <a:rPr lang="fr-FR" sz="2800" dirty="0"/>
              <a:t>, elle sera donc respiratoire </a:t>
            </a:r>
          </a:p>
          <a:p>
            <a:pPr lvl="0"/>
            <a:r>
              <a:rPr lang="fr-FR" sz="2800" dirty="0"/>
              <a:t>Si elle fait suite à une variation des bicarbonates, elle sera dite métabolique</a:t>
            </a:r>
            <a:endParaRPr lang="fr-FR" sz="3000" dirty="0" smtClean="0"/>
          </a:p>
          <a:p>
            <a:pPr marL="0" indent="0">
              <a:buNone/>
            </a:pPr>
            <a:endParaRPr lang="fr-FR" sz="3000" dirty="0"/>
          </a:p>
          <a:p>
            <a:pPr marL="0" indent="0">
              <a:buNone/>
            </a:pPr>
            <a:r>
              <a:rPr lang="fr-FR" sz="3000" dirty="0" smtClean="0"/>
              <a:t>Caractérisations </a:t>
            </a:r>
            <a:r>
              <a:rPr lang="fr-FR" sz="3000" dirty="0"/>
              <a:t>de l’acidose et alcalose</a:t>
            </a:r>
          </a:p>
          <a:p>
            <a:pPr marL="0" indent="0">
              <a:buNone/>
            </a:pPr>
            <a:endParaRPr lang="fr-FR" sz="3000" dirty="0"/>
          </a:p>
          <a:p>
            <a:pPr marL="0" indent="0">
              <a:buNone/>
            </a:pPr>
            <a:r>
              <a:rPr lang="fr-FR" sz="3000" b="1" dirty="0"/>
              <a:t>                 PH&lt; 7,38     → Acidose         </a:t>
            </a:r>
          </a:p>
          <a:p>
            <a:pPr marL="0" indent="0">
              <a:buNone/>
            </a:pPr>
            <a:r>
              <a:rPr lang="fr-FR" sz="3000" b="1" dirty="0"/>
              <a:t>                 PH&gt; 7,42    → Alcalose</a:t>
            </a:r>
          </a:p>
          <a:p>
            <a:pPr marL="0" indent="0">
              <a:buNone/>
            </a:pPr>
            <a:endParaRPr lang="fr-FR" sz="3000" dirty="0"/>
          </a:p>
          <a:p>
            <a:pPr marL="0" indent="0">
              <a:buNone/>
            </a:pPr>
            <a:r>
              <a:rPr lang="fr-FR" sz="3000" dirty="0">
                <a:solidFill>
                  <a:schemeClr val="accent1">
                    <a:lumMod val="50000"/>
                  </a:schemeClr>
                </a:solidFill>
              </a:rPr>
              <a:t>PH&lt; 7,38 </a:t>
            </a:r>
            <a:r>
              <a:rPr lang="fr-FR" sz="3000" dirty="0"/>
              <a:t>et </a:t>
            </a:r>
            <a:r>
              <a:rPr lang="fr-FR" sz="3000" dirty="0">
                <a:solidFill>
                  <a:schemeClr val="accent2">
                    <a:lumMod val="50000"/>
                  </a:schemeClr>
                </a:solidFill>
              </a:rPr>
              <a:t>HCO3&lt; 22 </a:t>
            </a:r>
            <a:r>
              <a:rPr lang="fr-FR" sz="3000" dirty="0" err="1">
                <a:solidFill>
                  <a:schemeClr val="accent2">
                    <a:lumMod val="50000"/>
                  </a:schemeClr>
                </a:solidFill>
              </a:rPr>
              <a:t>mMol</a:t>
            </a:r>
            <a:r>
              <a:rPr lang="fr-FR" sz="3000" dirty="0">
                <a:solidFill>
                  <a:schemeClr val="accent2">
                    <a:lumMod val="50000"/>
                  </a:schemeClr>
                </a:solidFill>
              </a:rPr>
              <a:t>/L  </a:t>
            </a:r>
            <a:r>
              <a:rPr lang="fr-FR" sz="3000" dirty="0"/>
              <a:t>→ </a:t>
            </a:r>
            <a:r>
              <a:rPr lang="fr-FR" sz="3000" dirty="0">
                <a:solidFill>
                  <a:srgbClr val="00B050"/>
                </a:solidFill>
              </a:rPr>
              <a:t>Acidose Métabolique</a:t>
            </a:r>
          </a:p>
          <a:p>
            <a:pPr marL="0" indent="0">
              <a:buNone/>
            </a:pPr>
            <a:r>
              <a:rPr lang="fr-FR" sz="3000" dirty="0">
                <a:solidFill>
                  <a:srgbClr val="00B050"/>
                </a:solidFill>
              </a:rPr>
              <a:t>PH&gt; 7,42 </a:t>
            </a:r>
            <a:r>
              <a:rPr lang="fr-FR" sz="3000" dirty="0"/>
              <a:t>et </a:t>
            </a:r>
            <a:r>
              <a:rPr lang="fr-FR" sz="3000" dirty="0">
                <a:solidFill>
                  <a:schemeClr val="accent1">
                    <a:lumMod val="60000"/>
                    <a:lumOff val="40000"/>
                  </a:schemeClr>
                </a:solidFill>
              </a:rPr>
              <a:t>HCO3&gt; </a:t>
            </a:r>
            <a:r>
              <a:rPr lang="fr-FR" sz="3000" dirty="0" smtClean="0">
                <a:solidFill>
                  <a:schemeClr val="accent1">
                    <a:lumMod val="60000"/>
                    <a:lumOff val="40000"/>
                  </a:schemeClr>
                </a:solidFill>
              </a:rPr>
              <a:t>27</a:t>
            </a:r>
            <a:r>
              <a:rPr lang="fr-FR" sz="3000" dirty="0" smtClean="0">
                <a:solidFill>
                  <a:schemeClr val="accent1">
                    <a:lumMod val="60000"/>
                    <a:lumOff val="40000"/>
                  </a:schemeClr>
                </a:solidFill>
              </a:rPr>
              <a:t> </a:t>
            </a:r>
            <a:r>
              <a:rPr lang="fr-FR" sz="3000" dirty="0" err="1">
                <a:solidFill>
                  <a:schemeClr val="accent1">
                    <a:lumMod val="60000"/>
                    <a:lumOff val="40000"/>
                  </a:schemeClr>
                </a:solidFill>
              </a:rPr>
              <a:t>mMOL</a:t>
            </a:r>
            <a:r>
              <a:rPr lang="fr-FR" sz="3000" dirty="0">
                <a:solidFill>
                  <a:schemeClr val="accent1">
                    <a:lumMod val="60000"/>
                    <a:lumOff val="40000"/>
                  </a:schemeClr>
                </a:solidFill>
              </a:rPr>
              <a:t>/L  </a:t>
            </a:r>
            <a:r>
              <a:rPr lang="fr-FR" sz="3000" dirty="0"/>
              <a:t>→</a:t>
            </a:r>
            <a:r>
              <a:rPr lang="fr-FR" sz="3000" dirty="0">
                <a:solidFill>
                  <a:srgbClr val="FF0000"/>
                </a:solidFill>
              </a:rPr>
              <a:t>Alcalose Métabolique</a:t>
            </a:r>
          </a:p>
          <a:p>
            <a:pPr marL="0" indent="0">
              <a:buNone/>
            </a:pPr>
            <a:r>
              <a:rPr lang="fr-FR" sz="3000" dirty="0">
                <a:solidFill>
                  <a:schemeClr val="accent1">
                    <a:lumMod val="50000"/>
                  </a:schemeClr>
                </a:solidFill>
              </a:rPr>
              <a:t>PH&lt; 7,38 </a:t>
            </a:r>
            <a:r>
              <a:rPr lang="fr-FR" sz="3000" dirty="0"/>
              <a:t>et  </a:t>
            </a:r>
            <a:r>
              <a:rPr lang="fr-FR" sz="3000" dirty="0">
                <a:solidFill>
                  <a:schemeClr val="accent1">
                    <a:lumMod val="60000"/>
                    <a:lumOff val="40000"/>
                  </a:schemeClr>
                </a:solidFill>
              </a:rPr>
              <a:t>HCO3  N ou ↗         </a:t>
            </a:r>
            <a:r>
              <a:rPr lang="fr-FR" sz="3000" dirty="0"/>
              <a:t>→</a:t>
            </a:r>
            <a:r>
              <a:rPr lang="fr-FR" sz="3000" dirty="0">
                <a:solidFill>
                  <a:srgbClr val="00B050"/>
                </a:solidFill>
              </a:rPr>
              <a:t>Acidose Respiratoire</a:t>
            </a:r>
          </a:p>
          <a:p>
            <a:pPr marL="0" indent="0">
              <a:buNone/>
            </a:pPr>
            <a:r>
              <a:rPr lang="fr-FR" sz="3000" dirty="0">
                <a:solidFill>
                  <a:srgbClr val="00B050"/>
                </a:solidFill>
              </a:rPr>
              <a:t>PH&gt; 7,42 </a:t>
            </a:r>
            <a:r>
              <a:rPr lang="fr-FR" sz="3000" dirty="0"/>
              <a:t>et </a:t>
            </a:r>
            <a:r>
              <a:rPr lang="fr-FR" sz="3000" dirty="0">
                <a:solidFill>
                  <a:schemeClr val="accent2">
                    <a:lumMod val="50000"/>
                  </a:schemeClr>
                </a:solidFill>
              </a:rPr>
              <a:t>HCO3    N ou ↘         </a:t>
            </a:r>
            <a:r>
              <a:rPr lang="fr-FR" sz="3000" dirty="0"/>
              <a:t>→</a:t>
            </a:r>
            <a:r>
              <a:rPr lang="fr-FR" sz="3000" dirty="0">
                <a:solidFill>
                  <a:srgbClr val="FF0000"/>
                </a:solidFill>
              </a:rPr>
              <a:t>Alcalose Respiratoire</a:t>
            </a:r>
          </a:p>
          <a:p>
            <a:pPr marL="0" indent="0">
              <a:buNone/>
            </a:pPr>
            <a:endParaRPr lang="fr-FR" sz="3000" dirty="0"/>
          </a:p>
        </p:txBody>
      </p:sp>
    </p:spTree>
    <p:extLst>
      <p:ext uri="{BB962C8B-B14F-4D97-AF65-F5344CB8AC3E}">
        <p14:creationId xmlns:p14="http://schemas.microsoft.com/office/powerpoint/2010/main" val="10583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1000"/>
                                        <p:tgtEl>
                                          <p:spTgt spid="3">
                                            <p:txEl>
                                              <p:pRg st="12" end="12"/>
                                            </p:txEl>
                                          </p:spTgt>
                                        </p:tgtEl>
                                      </p:cBhvr>
                                    </p:animEffect>
                                    <p:anim calcmode="lin" valueType="num">
                                      <p:cBhvr>
                                        <p:cTn id="6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lstStyle/>
          <a:p>
            <a:r>
              <a:rPr lang="fr-FR" b="1" dirty="0">
                <a:solidFill>
                  <a:srgbClr val="FF0000"/>
                </a:solidFill>
              </a:rPr>
              <a:t>A/ acidose respiratoire</a:t>
            </a:r>
          </a:p>
        </p:txBody>
      </p:sp>
      <p:sp>
        <p:nvSpPr>
          <p:cNvPr id="3" name="Espace réservé du contenu 2"/>
          <p:cNvSpPr>
            <a:spLocks noGrp="1"/>
          </p:cNvSpPr>
          <p:nvPr>
            <p:ph idx="1"/>
          </p:nvPr>
        </p:nvSpPr>
        <p:spPr>
          <a:xfrm>
            <a:off x="457200" y="1124744"/>
            <a:ext cx="8229600" cy="5001419"/>
          </a:xfrm>
        </p:spPr>
        <p:txBody>
          <a:bodyPr>
            <a:normAutofit fontScale="85000" lnSpcReduction="20000"/>
          </a:bodyPr>
          <a:lstStyle/>
          <a:p>
            <a:pPr>
              <a:buFont typeface="Wingdings" panose="05000000000000000000" pitchFamily="2" charset="2"/>
              <a:buChar char="v"/>
            </a:pPr>
            <a:r>
              <a:rPr lang="fr-FR" dirty="0">
                <a:solidFill>
                  <a:srgbClr val="00B050"/>
                </a:solidFill>
              </a:rPr>
              <a:t>  Définition: </a:t>
            </a:r>
            <a:r>
              <a:rPr lang="fr-FR" dirty="0"/>
              <a:t>L’acidose respiratoire survient quand une diminution de la ventilation alvéolaire conduit à une accumulation de CO2 et une augmentation de PaCO2       </a:t>
            </a:r>
          </a:p>
          <a:p>
            <a:pPr>
              <a:buFont typeface="Wingdings" panose="05000000000000000000" pitchFamily="2" charset="2"/>
              <a:buChar char="v"/>
            </a:pPr>
            <a:r>
              <a:rPr lang="fr-FR" dirty="0">
                <a:solidFill>
                  <a:srgbClr val="00B050"/>
                </a:solidFill>
              </a:rPr>
              <a:t>  Cause :</a:t>
            </a:r>
          </a:p>
          <a:p>
            <a:pPr marL="0" indent="0">
              <a:buNone/>
            </a:pPr>
            <a:r>
              <a:rPr lang="fr-FR" dirty="0"/>
              <a:t> –Dépression respiratoire (médicaments, drogues) </a:t>
            </a:r>
          </a:p>
          <a:p>
            <a:pPr marL="0" indent="0">
              <a:buNone/>
            </a:pPr>
            <a:r>
              <a:rPr lang="fr-FR" dirty="0"/>
              <a:t> –Augmentation des résistances à l’écoulement dans les voies aériennes (BPCO) </a:t>
            </a:r>
          </a:p>
          <a:p>
            <a:pPr marL="0" indent="0">
              <a:buNone/>
            </a:pPr>
            <a:r>
              <a:rPr lang="fr-FR" dirty="0"/>
              <a:t> –Réduction de la zone d’échange pulmonaire (maladies restrictives pulmonaires : déformation thoracique, chirurgie d’exérèse pulmonaire)</a:t>
            </a:r>
          </a:p>
          <a:p>
            <a:pPr marL="0" indent="0">
              <a:buNone/>
            </a:pPr>
            <a:r>
              <a:rPr lang="fr-FR" dirty="0"/>
              <a:t> –Maladies neuro-musculaires touchant les muscles respiratoires</a:t>
            </a:r>
          </a:p>
          <a:p>
            <a:pPr marL="0" indent="0">
              <a:buNone/>
            </a:pPr>
            <a:r>
              <a:rPr lang="fr-FR" dirty="0"/>
              <a:t> –Certaines formes d’obésité.</a:t>
            </a:r>
          </a:p>
          <a:p>
            <a:pPr marL="0" indent="0">
              <a:buNone/>
            </a:pPr>
            <a:endParaRPr lang="fr-FR" dirty="0"/>
          </a:p>
        </p:txBody>
      </p:sp>
    </p:spTree>
    <p:extLst>
      <p:ext uri="{BB962C8B-B14F-4D97-AF65-F5344CB8AC3E}">
        <p14:creationId xmlns:p14="http://schemas.microsoft.com/office/powerpoint/2010/main" val="16036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fontScale="92500" lnSpcReduction="10000"/>
          </a:bodyPr>
          <a:lstStyle/>
          <a:p>
            <a:pPr>
              <a:buFont typeface="Wingdings" panose="05000000000000000000" pitchFamily="2" charset="2"/>
              <a:buChar char="v"/>
            </a:pPr>
            <a:r>
              <a:rPr lang="fr-FR" dirty="0">
                <a:solidFill>
                  <a:srgbClr val="00B050"/>
                </a:solidFill>
              </a:rPr>
              <a:t>  Quelle que soit la cause :</a:t>
            </a:r>
          </a:p>
          <a:p>
            <a:pPr marL="0" indent="0">
              <a:buNone/>
            </a:pPr>
            <a:r>
              <a:rPr lang="fr-FR" dirty="0"/>
              <a:t>     ↗CO2+ H2O          H2CO3          ↗H+ + ↗HCO3</a:t>
            </a:r>
          </a:p>
          <a:p>
            <a:pPr marL="0" indent="0">
              <a:buNone/>
            </a:pPr>
            <a:r>
              <a:rPr lang="fr-FR" dirty="0"/>
              <a:t>      Caractéristique : baisse du pH et </a:t>
            </a:r>
          </a:p>
          <a:p>
            <a:pPr marL="0" indent="0">
              <a:buNone/>
            </a:pPr>
            <a:r>
              <a:rPr lang="fr-FR" dirty="0"/>
              <a:t>                                    élévation du taux de bicarbonates plasmatiques, HCO3</a:t>
            </a:r>
          </a:p>
          <a:p>
            <a:pPr>
              <a:buFont typeface="Wingdings" panose="05000000000000000000" pitchFamily="2" charset="2"/>
              <a:buChar char="v"/>
            </a:pPr>
            <a:r>
              <a:rPr lang="fr-FR" dirty="0">
                <a:solidFill>
                  <a:srgbClr val="00B050"/>
                </a:solidFill>
              </a:rPr>
              <a:t> Compensation rénale </a:t>
            </a:r>
            <a:r>
              <a:rPr lang="fr-FR" dirty="0"/>
              <a:t>:se fait par excrétion d’ions H+ et réabsorption d’ions HCO3, </a:t>
            </a:r>
          </a:p>
          <a:p>
            <a:pPr marL="0" indent="0">
              <a:buNone/>
            </a:pPr>
            <a:r>
              <a:rPr lang="fr-FR" dirty="0" smtClean="0"/>
              <a:t>Ces </a:t>
            </a:r>
            <a:r>
              <a:rPr lang="fr-FR" dirty="0"/>
              <a:t>deux mécanismes tendent à diminuer et tamponner les ions H+ et donc à augmenter le pH</a:t>
            </a:r>
          </a:p>
          <a:p>
            <a:pPr>
              <a:buFont typeface="Wingdings" panose="05000000000000000000" pitchFamily="2" charset="2"/>
              <a:buChar char="v"/>
            </a:pPr>
            <a:r>
              <a:rPr lang="fr-FR" dirty="0">
                <a:solidFill>
                  <a:srgbClr val="00B050"/>
                </a:solidFill>
              </a:rPr>
              <a:t>  Le traitement </a:t>
            </a:r>
            <a:r>
              <a:rPr lang="fr-FR" dirty="0"/>
              <a:t>de l’acidose respiratoire repose sur la ventilation artificielle.</a:t>
            </a:r>
          </a:p>
          <a:p>
            <a:pPr marL="0" indent="0">
              <a:buNone/>
            </a:pPr>
            <a:endParaRPr lang="fr-FR" dirty="0"/>
          </a:p>
        </p:txBody>
      </p:sp>
      <p:cxnSp>
        <p:nvCxnSpPr>
          <p:cNvPr id="5" name="Connecteur droit avec flèche 4"/>
          <p:cNvCxnSpPr/>
          <p:nvPr/>
        </p:nvCxnSpPr>
        <p:spPr>
          <a:xfrm>
            <a:off x="2987824" y="1556792"/>
            <a:ext cx="6480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Connecteur droit avec flèche 6"/>
          <p:cNvCxnSpPr/>
          <p:nvPr/>
        </p:nvCxnSpPr>
        <p:spPr>
          <a:xfrm>
            <a:off x="4932040" y="1556792"/>
            <a:ext cx="7200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010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06090"/>
          </a:xfrm>
        </p:spPr>
        <p:txBody>
          <a:bodyPr>
            <a:noAutofit/>
          </a:bodyPr>
          <a:lstStyle/>
          <a:p>
            <a:r>
              <a:rPr lang="fr-FR" b="1" dirty="0">
                <a:solidFill>
                  <a:srgbClr val="FF0000"/>
                </a:solidFill>
              </a:rPr>
              <a:t>B/Acidose métabolique</a:t>
            </a:r>
          </a:p>
        </p:txBody>
      </p:sp>
      <p:sp>
        <p:nvSpPr>
          <p:cNvPr id="3" name="Espace réservé du contenu 2"/>
          <p:cNvSpPr>
            <a:spLocks noGrp="1"/>
          </p:cNvSpPr>
          <p:nvPr>
            <p:ph idx="1"/>
          </p:nvPr>
        </p:nvSpPr>
        <p:spPr>
          <a:xfrm>
            <a:off x="323528" y="750714"/>
            <a:ext cx="8640960" cy="5846638"/>
          </a:xfrm>
        </p:spPr>
        <p:txBody>
          <a:bodyPr>
            <a:normAutofit fontScale="77500" lnSpcReduction="20000"/>
          </a:bodyPr>
          <a:lstStyle/>
          <a:p>
            <a:pPr>
              <a:buFont typeface="Wingdings" panose="05000000000000000000" pitchFamily="2" charset="2"/>
              <a:buChar char="v"/>
            </a:pPr>
            <a:r>
              <a:rPr lang="fr-FR" dirty="0">
                <a:solidFill>
                  <a:schemeClr val="tx2">
                    <a:lumMod val="60000"/>
                    <a:lumOff val="40000"/>
                  </a:schemeClr>
                </a:solidFill>
              </a:rPr>
              <a:t>Définition:</a:t>
            </a:r>
          </a:p>
          <a:p>
            <a:pPr marL="0" indent="0">
              <a:buNone/>
            </a:pPr>
            <a:r>
              <a:rPr lang="fr-FR" dirty="0"/>
              <a:t>L’acidose métabolique survient quand les entrées d’ions H+ d’origine nutritionnelle ou provenant du métabolisme sont supérieures aux excrétions d’ions H+.</a:t>
            </a:r>
          </a:p>
          <a:p>
            <a:pPr>
              <a:buFont typeface="Wingdings" panose="05000000000000000000" pitchFamily="2" charset="2"/>
              <a:buChar char="v"/>
            </a:pPr>
            <a:r>
              <a:rPr lang="fr-FR" dirty="0">
                <a:solidFill>
                  <a:schemeClr val="tx2">
                    <a:lumMod val="60000"/>
                    <a:lumOff val="40000"/>
                  </a:schemeClr>
                </a:solidFill>
              </a:rPr>
              <a:t> Caractéristique </a:t>
            </a:r>
            <a:r>
              <a:rPr lang="fr-FR" dirty="0"/>
              <a:t>: baisse du pH et baisse du taux de bicarbonates plasmatiques, HCO3 (ce qui va distinguer une acidose métabolique d’une acidose respiratoire) </a:t>
            </a:r>
          </a:p>
          <a:p>
            <a:pPr marL="0" indent="0">
              <a:buNone/>
            </a:pPr>
            <a:r>
              <a:rPr lang="fr-FR" dirty="0"/>
              <a:t>    L’augmentation de CO2 qui devrait survenir est compensée par une hyperventilation immédiate. Il existe également une excrétion d’ion H+ et une réabsorption d’ion HCO3</a:t>
            </a:r>
          </a:p>
          <a:p>
            <a:pPr>
              <a:buFont typeface="Wingdings" panose="05000000000000000000" pitchFamily="2" charset="2"/>
              <a:buChar char="v"/>
            </a:pPr>
            <a:r>
              <a:rPr lang="fr-FR" dirty="0">
                <a:solidFill>
                  <a:schemeClr val="tx2">
                    <a:lumMod val="60000"/>
                    <a:lumOff val="40000"/>
                  </a:schemeClr>
                </a:solidFill>
              </a:rPr>
              <a:t> Causes :</a:t>
            </a:r>
          </a:p>
          <a:p>
            <a:pPr marL="0" indent="0">
              <a:buNone/>
            </a:pPr>
            <a:r>
              <a:rPr lang="fr-FR" dirty="0"/>
              <a:t>     –Acidose lactique</a:t>
            </a:r>
          </a:p>
          <a:p>
            <a:pPr marL="0" indent="0">
              <a:buNone/>
            </a:pPr>
            <a:r>
              <a:rPr lang="fr-FR" dirty="0"/>
              <a:t>     –Acidocétose </a:t>
            </a:r>
          </a:p>
          <a:p>
            <a:pPr marL="0" indent="0">
              <a:buNone/>
            </a:pPr>
            <a:r>
              <a:rPr lang="fr-FR" dirty="0"/>
              <a:t>     –Ingestion de substances exogènes riches en H+ </a:t>
            </a:r>
          </a:p>
          <a:p>
            <a:pPr marL="0" indent="0">
              <a:buNone/>
            </a:pPr>
            <a:r>
              <a:rPr lang="fr-FR" dirty="0"/>
              <a:t>     –Pertes de bicarbonates (diarrhée)</a:t>
            </a:r>
          </a:p>
          <a:p>
            <a:pPr marL="0" indent="0">
              <a:buNone/>
            </a:pPr>
            <a:endParaRPr lang="fr-FR" dirty="0"/>
          </a:p>
        </p:txBody>
      </p:sp>
    </p:spTree>
    <p:extLst>
      <p:ext uri="{BB962C8B-B14F-4D97-AF65-F5344CB8AC3E}">
        <p14:creationId xmlns:p14="http://schemas.microsoft.com/office/powerpoint/2010/main" val="6517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4624"/>
            <a:ext cx="8640960" cy="7056784"/>
          </a:xfrm>
        </p:spPr>
        <p:txBody>
          <a:bodyPr>
            <a:noAutofit/>
          </a:bodyPr>
          <a:lstStyle/>
          <a:p>
            <a:pPr>
              <a:buFont typeface="Wingdings" panose="05000000000000000000" pitchFamily="2" charset="2"/>
              <a:buChar char="v"/>
            </a:pPr>
            <a:r>
              <a:rPr lang="fr-FR" sz="2400" dirty="0">
                <a:solidFill>
                  <a:schemeClr val="tx2">
                    <a:lumMod val="60000"/>
                    <a:lumOff val="40000"/>
                  </a:schemeClr>
                </a:solidFill>
              </a:rPr>
              <a:t> Quelle que soit la cause</a:t>
            </a:r>
          </a:p>
          <a:p>
            <a:pPr marL="0" indent="0">
              <a:buNone/>
            </a:pPr>
            <a:r>
              <a:rPr lang="fr-FR" sz="2400" dirty="0"/>
              <a:t>        ↘HCO3- ===&gt;    </a:t>
            </a:r>
            <a:r>
              <a:rPr lang="fr-FR" sz="2400" dirty="0" smtClean="0"/>
              <a:t>↘</a:t>
            </a:r>
            <a:r>
              <a:rPr lang="fr-FR" sz="2400" dirty="0"/>
              <a:t>pH ===&gt; acidose.</a:t>
            </a:r>
          </a:p>
          <a:p>
            <a:pPr marL="0" indent="0">
              <a:buNone/>
            </a:pPr>
            <a:r>
              <a:rPr lang="fr-FR" sz="2400" dirty="0"/>
              <a:t>         </a:t>
            </a:r>
            <a:r>
              <a:rPr lang="fr-FR" sz="2400" dirty="0">
                <a:solidFill>
                  <a:srgbClr val="FF0000"/>
                </a:solidFill>
              </a:rPr>
              <a:t>↗  CO2</a:t>
            </a:r>
            <a:r>
              <a:rPr lang="fr-FR" sz="2400" dirty="0"/>
              <a:t>+  H2O                 H2CO3                 ↗ H+   +  ↘ HCO3</a:t>
            </a:r>
          </a:p>
          <a:p>
            <a:pPr>
              <a:buFont typeface="Wingdings" panose="05000000000000000000" pitchFamily="2" charset="2"/>
              <a:buChar char="v"/>
            </a:pPr>
            <a:r>
              <a:rPr lang="fr-FR" sz="2400" dirty="0">
                <a:solidFill>
                  <a:schemeClr val="tx2">
                    <a:lumMod val="60000"/>
                    <a:lumOff val="40000"/>
                  </a:schemeClr>
                </a:solidFill>
              </a:rPr>
              <a:t>  Compensation respiratoire: </a:t>
            </a:r>
          </a:p>
          <a:p>
            <a:pPr marL="0" indent="0">
              <a:buNone/>
            </a:pPr>
            <a:r>
              <a:rPr lang="fr-FR" sz="2400" dirty="0"/>
              <a:t>La diminution du pH stimule le centre respiratoire qui intensifie la respiration: hyperventilation avec baisse de la pCO2. Le pH tend à revenir à la normale.  </a:t>
            </a:r>
          </a:p>
          <a:p>
            <a:pPr marL="0" indent="0">
              <a:buNone/>
            </a:pPr>
            <a:r>
              <a:rPr lang="fr-FR" sz="2400" dirty="0"/>
              <a:t>La compensation respiratoire n’est jamais complète vu que l’effort de la respiration est lui-même générateur d’acides, et diminue en intensité à mesure qu’on se rapproche du pH normal.  </a:t>
            </a:r>
          </a:p>
          <a:p>
            <a:pPr>
              <a:buFont typeface="Wingdings" panose="05000000000000000000" pitchFamily="2" charset="2"/>
              <a:buChar char="v"/>
            </a:pPr>
            <a:r>
              <a:rPr lang="fr-FR" sz="2400" dirty="0">
                <a:solidFill>
                  <a:schemeClr val="tx2">
                    <a:lumMod val="60000"/>
                    <a:lumOff val="40000"/>
                  </a:schemeClr>
                </a:solidFill>
              </a:rPr>
              <a:t>    Correction rénale: </a:t>
            </a:r>
          </a:p>
          <a:p>
            <a:pPr marL="0" indent="0">
              <a:buNone/>
            </a:pPr>
            <a:r>
              <a:rPr lang="fr-FR" sz="2400" dirty="0"/>
              <a:t>L’acidose stimule la production de NH3 par les tubes rénaux. </a:t>
            </a:r>
          </a:p>
          <a:p>
            <a:pPr marL="0" indent="0">
              <a:buNone/>
            </a:pPr>
            <a:r>
              <a:rPr lang="fr-FR" sz="2400" dirty="0"/>
              <a:t>Il en résulte une augmentation de l’excrétion des H+ et la réabsorption des HCO3- .la balance est ainsi restaurée. </a:t>
            </a:r>
          </a:p>
          <a:p>
            <a:pPr marL="0" indent="0">
              <a:buNone/>
            </a:pPr>
            <a:r>
              <a:rPr lang="fr-FR" sz="2400" dirty="0"/>
              <a:t>Cette correction ne peut avoir lieu si le rein est lui-même la cause de l’acidose.</a:t>
            </a:r>
          </a:p>
          <a:p>
            <a:pPr marL="0" indent="0">
              <a:buNone/>
            </a:pPr>
            <a:endParaRPr lang="fr-FR" sz="2400" dirty="0"/>
          </a:p>
        </p:txBody>
      </p:sp>
      <p:cxnSp>
        <p:nvCxnSpPr>
          <p:cNvPr id="4" name="Connecteur droit avec flèche 3"/>
          <p:cNvCxnSpPr/>
          <p:nvPr/>
        </p:nvCxnSpPr>
        <p:spPr>
          <a:xfrm flipH="1">
            <a:off x="4932040" y="1196752"/>
            <a:ext cx="72008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Connecteur droit avec flèche 7"/>
          <p:cNvCxnSpPr/>
          <p:nvPr/>
        </p:nvCxnSpPr>
        <p:spPr>
          <a:xfrm flipH="1">
            <a:off x="2915816" y="1196752"/>
            <a:ext cx="64807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33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b="1" dirty="0">
                <a:solidFill>
                  <a:srgbClr val="FF0000"/>
                </a:solidFill>
              </a:rPr>
              <a:t> C/ Alcalose respiratoire</a:t>
            </a:r>
          </a:p>
        </p:txBody>
      </p:sp>
      <p:sp>
        <p:nvSpPr>
          <p:cNvPr id="3" name="Espace réservé du contenu 2"/>
          <p:cNvSpPr>
            <a:spLocks noGrp="1"/>
          </p:cNvSpPr>
          <p:nvPr>
            <p:ph idx="1"/>
          </p:nvPr>
        </p:nvSpPr>
        <p:spPr>
          <a:xfrm>
            <a:off x="457200" y="1196752"/>
            <a:ext cx="8229600" cy="4929411"/>
          </a:xfrm>
        </p:spPr>
        <p:txBody>
          <a:bodyPr>
            <a:normAutofit fontScale="92500" lnSpcReduction="20000"/>
          </a:bodyPr>
          <a:lstStyle/>
          <a:p>
            <a:pPr>
              <a:buFont typeface="Wingdings" panose="05000000000000000000" pitchFamily="2" charset="2"/>
              <a:buChar char="v"/>
            </a:pPr>
            <a:r>
              <a:rPr lang="fr-FR" dirty="0"/>
              <a:t>    Elle est moins grave que l’acidose</a:t>
            </a:r>
          </a:p>
          <a:p>
            <a:pPr>
              <a:buFont typeface="Wingdings" panose="05000000000000000000" pitchFamily="2" charset="2"/>
              <a:buChar char="v"/>
            </a:pPr>
            <a:r>
              <a:rPr lang="fr-FR" dirty="0"/>
              <a:t>    C’est le résultat </a:t>
            </a:r>
            <a:r>
              <a:rPr lang="fr-FR" dirty="0">
                <a:solidFill>
                  <a:srgbClr val="00B0F0"/>
                </a:solidFill>
              </a:rPr>
              <a:t>d’une hyperventilation</a:t>
            </a:r>
            <a:r>
              <a:rPr lang="fr-FR" dirty="0"/>
              <a:t>, avec abaissement de la PCO2 (36 </a:t>
            </a:r>
            <a:r>
              <a:rPr lang="fr-FR" dirty="0" err="1"/>
              <a:t>mmhg</a:t>
            </a:r>
            <a:r>
              <a:rPr lang="fr-FR" dirty="0"/>
              <a:t>) qui ne résulte pas d’une augmentation de la production métabolique de CO2</a:t>
            </a:r>
          </a:p>
          <a:p>
            <a:pPr>
              <a:buFont typeface="Wingdings" panose="05000000000000000000" pitchFamily="2" charset="2"/>
              <a:buChar char="v"/>
            </a:pPr>
            <a:r>
              <a:rPr lang="fr-FR" dirty="0"/>
              <a:t>     Trouble aigue, elle peut entrainer des crises de tétanie</a:t>
            </a:r>
          </a:p>
          <a:p>
            <a:pPr marL="0" indent="0">
              <a:buNone/>
            </a:pPr>
            <a:r>
              <a:rPr lang="fr-FR" dirty="0"/>
              <a:t>       </a:t>
            </a:r>
            <a:r>
              <a:rPr lang="fr-FR" dirty="0">
                <a:solidFill>
                  <a:srgbClr val="FF0000"/>
                </a:solidFill>
              </a:rPr>
              <a:t>↘CO2</a:t>
            </a:r>
            <a:r>
              <a:rPr lang="fr-FR" dirty="0"/>
              <a:t>+ H2O        H2CO3          ↘H+   +   ↘HCO3</a:t>
            </a:r>
          </a:p>
          <a:p>
            <a:pPr>
              <a:buFont typeface="Wingdings" panose="05000000000000000000" pitchFamily="2" charset="2"/>
              <a:buChar char="v"/>
            </a:pPr>
            <a:r>
              <a:rPr lang="fr-FR" dirty="0">
                <a:solidFill>
                  <a:schemeClr val="accent4">
                    <a:lumMod val="75000"/>
                  </a:schemeClr>
                </a:solidFill>
              </a:rPr>
              <a:t>      Caractéristique </a:t>
            </a:r>
            <a:r>
              <a:rPr lang="fr-FR" dirty="0"/>
              <a:t>: élévation du pH et baisse du taux de bicarbonates plasmatiques HCO3-, ce qui signe la nature </a:t>
            </a:r>
            <a:r>
              <a:rPr lang="fr-FR" dirty="0">
                <a:solidFill>
                  <a:schemeClr val="tx2">
                    <a:lumMod val="75000"/>
                  </a:schemeClr>
                </a:solidFill>
              </a:rPr>
              <a:t>respiratoire</a:t>
            </a:r>
            <a:r>
              <a:rPr lang="fr-FR" dirty="0"/>
              <a:t> de l’alcalose </a:t>
            </a:r>
          </a:p>
        </p:txBody>
      </p:sp>
      <p:cxnSp>
        <p:nvCxnSpPr>
          <p:cNvPr id="5" name="Connecteur droit avec flèche 4"/>
          <p:cNvCxnSpPr/>
          <p:nvPr/>
        </p:nvCxnSpPr>
        <p:spPr>
          <a:xfrm flipH="1">
            <a:off x="3203848" y="4293096"/>
            <a:ext cx="5040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Connecteur droit avec flèche 6"/>
          <p:cNvCxnSpPr/>
          <p:nvPr/>
        </p:nvCxnSpPr>
        <p:spPr>
          <a:xfrm flipH="1">
            <a:off x="5076056" y="4293096"/>
            <a:ext cx="5040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60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507288" cy="6264696"/>
          </a:xfrm>
        </p:spPr>
        <p:txBody>
          <a:bodyPr>
            <a:noAutofit/>
          </a:bodyPr>
          <a:lstStyle/>
          <a:p>
            <a:pPr>
              <a:buFont typeface="Wingdings" panose="05000000000000000000" pitchFamily="2" charset="2"/>
              <a:buChar char="v"/>
            </a:pPr>
            <a:r>
              <a:rPr lang="fr-FR" sz="2400" dirty="0">
                <a:solidFill>
                  <a:schemeClr val="accent4">
                    <a:lumMod val="75000"/>
                  </a:schemeClr>
                </a:solidFill>
              </a:rPr>
              <a:t>  Causes</a:t>
            </a:r>
            <a:r>
              <a:rPr lang="fr-FR" sz="2400" dirty="0"/>
              <a:t>: toutes les situations d’augmentation de la ventilation, d’origine respiratoire :  </a:t>
            </a:r>
          </a:p>
          <a:p>
            <a:pPr marL="0" indent="0">
              <a:buNone/>
            </a:pPr>
            <a:r>
              <a:rPr lang="fr-FR" sz="2400" dirty="0"/>
              <a:t> –Maladies respiratoires aigues ou chroniques</a:t>
            </a:r>
          </a:p>
          <a:p>
            <a:pPr marL="0" indent="0">
              <a:buNone/>
            </a:pPr>
            <a:r>
              <a:rPr lang="fr-FR" sz="2400" dirty="0"/>
              <a:t> –Anémie ou autre anomalies du transport de l’oxygène</a:t>
            </a:r>
          </a:p>
          <a:p>
            <a:pPr marL="0" indent="0">
              <a:buNone/>
            </a:pPr>
            <a:r>
              <a:rPr lang="fr-FR" sz="2400" dirty="0"/>
              <a:t> –Exposition à l’altitude</a:t>
            </a:r>
          </a:p>
          <a:p>
            <a:pPr marL="0" indent="0">
              <a:buNone/>
            </a:pPr>
            <a:r>
              <a:rPr lang="fr-FR" sz="2400" dirty="0"/>
              <a:t> –Hyperventilation  mécanique: ventilation artificielle mal contrôlé</a:t>
            </a:r>
          </a:p>
          <a:p>
            <a:pPr>
              <a:buFont typeface="Wingdings" panose="05000000000000000000" pitchFamily="2" charset="2"/>
              <a:buChar char="v"/>
            </a:pPr>
            <a:r>
              <a:rPr lang="fr-FR" sz="2400" dirty="0">
                <a:solidFill>
                  <a:schemeClr val="accent4">
                    <a:lumMod val="75000"/>
                  </a:schemeClr>
                </a:solidFill>
              </a:rPr>
              <a:t>   La compensation rénale </a:t>
            </a:r>
            <a:r>
              <a:rPr lang="fr-FR" sz="2400" dirty="0"/>
              <a:t>est la seule possible :</a:t>
            </a:r>
          </a:p>
          <a:p>
            <a:pPr marL="0" indent="0">
              <a:buNone/>
            </a:pPr>
            <a:r>
              <a:rPr lang="fr-FR" sz="2400" dirty="0"/>
              <a:t>–Le rein intervient en diminuant l’excrétion des H+ qui détermine alors une diminution de la réabsorption des HCO3-. Les HCO3- plasmatiques sont remplacés par les Cl-   →</a:t>
            </a:r>
            <a:r>
              <a:rPr lang="fr-FR" sz="2400" dirty="0" err="1"/>
              <a:t>hyperchlorémie</a:t>
            </a:r>
            <a:r>
              <a:rPr lang="fr-FR" sz="2400" dirty="0"/>
              <a:t>.</a:t>
            </a:r>
          </a:p>
          <a:p>
            <a:pPr marL="0" indent="0">
              <a:buNone/>
            </a:pPr>
            <a:r>
              <a:rPr lang="fr-FR" sz="2400" dirty="0" smtClean="0"/>
              <a:t>–</a:t>
            </a:r>
            <a:r>
              <a:rPr lang="fr-FR" sz="2400" dirty="0"/>
              <a:t>Réabsorption d’ion H+ dans la partie distale du néphron</a:t>
            </a:r>
          </a:p>
          <a:p>
            <a:pPr marL="0" indent="0">
              <a:buNone/>
            </a:pPr>
            <a:endParaRPr lang="fr-FR" sz="2400" dirty="0"/>
          </a:p>
        </p:txBody>
      </p:sp>
    </p:spTree>
    <p:extLst>
      <p:ext uri="{BB962C8B-B14F-4D97-AF65-F5344CB8AC3E}">
        <p14:creationId xmlns:p14="http://schemas.microsoft.com/office/powerpoint/2010/main" val="19155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3304"/>
            <a:ext cx="8229600" cy="5937523"/>
          </a:xfrm>
        </p:spPr>
        <p:txBody>
          <a:bodyPr>
            <a:normAutofit/>
          </a:bodyPr>
          <a:lstStyle/>
          <a:p>
            <a:pPr marL="0" indent="0">
              <a:buNone/>
            </a:pPr>
            <a:endParaRPr lang="fr-FR" sz="3400" dirty="0">
              <a:solidFill>
                <a:srgbClr val="FF0000"/>
              </a:solidFill>
            </a:endParaRPr>
          </a:p>
          <a:p>
            <a:pPr marL="0" indent="0">
              <a:buNone/>
            </a:pPr>
            <a:r>
              <a:rPr lang="fr-FR" sz="4000" dirty="0">
                <a:solidFill>
                  <a:srgbClr val="FF0000"/>
                </a:solidFill>
              </a:rPr>
              <a:t>                a)Origine des ions H+:</a:t>
            </a:r>
          </a:p>
          <a:p>
            <a:pPr marL="0" indent="0">
              <a:buNone/>
            </a:pPr>
            <a:r>
              <a:rPr lang="fr-FR" sz="3400" dirty="0">
                <a:solidFill>
                  <a:schemeClr val="tx2"/>
                </a:solidFill>
              </a:rPr>
              <a:t>1. Ionisation des molécules d’eau en H+ et OH</a:t>
            </a:r>
          </a:p>
          <a:p>
            <a:pPr marL="0" indent="0">
              <a:buNone/>
            </a:pPr>
            <a:r>
              <a:rPr lang="fr-FR" sz="3400" dirty="0">
                <a:solidFill>
                  <a:schemeClr val="tx2"/>
                </a:solidFill>
              </a:rPr>
              <a:t>2. Molécules libérant des ions H+</a:t>
            </a:r>
          </a:p>
          <a:p>
            <a:pPr marL="0" indent="0">
              <a:buNone/>
            </a:pPr>
            <a:r>
              <a:rPr lang="fr-FR" sz="3400" dirty="0"/>
              <a:t>Une molécule qui libère des ions H+ est un acide.</a:t>
            </a:r>
          </a:p>
          <a:p>
            <a:pPr marL="0" indent="0">
              <a:buNone/>
            </a:pPr>
            <a:r>
              <a:rPr lang="fr-FR" sz="3400" dirty="0"/>
              <a:t> Ex. : acide carbonique issu de l’interaction entre eau et CO2 dans l’organisme</a:t>
            </a:r>
          </a:p>
          <a:p>
            <a:pPr marL="0" indent="0">
              <a:buNone/>
            </a:pPr>
            <a:endParaRPr lang="fr-FR" sz="3400" dirty="0"/>
          </a:p>
          <a:p>
            <a:pPr marL="0" indent="0">
              <a:buNone/>
            </a:pPr>
            <a:endParaRPr lang="fr-FR" dirty="0"/>
          </a:p>
        </p:txBody>
      </p:sp>
      <p:pic>
        <p:nvPicPr>
          <p:cNvPr id="2" name="Image 1"/>
          <p:cNvPicPr>
            <a:picLocks noChangeAspect="1"/>
          </p:cNvPicPr>
          <p:nvPr/>
        </p:nvPicPr>
        <p:blipFill>
          <a:blip r:embed="rId2"/>
          <a:stretch>
            <a:fillRect/>
          </a:stretch>
        </p:blipFill>
        <p:spPr>
          <a:xfrm>
            <a:off x="467544" y="5085184"/>
            <a:ext cx="8085584" cy="936104"/>
          </a:xfrm>
          <a:prstGeom prst="rect">
            <a:avLst/>
          </a:prstGeom>
        </p:spPr>
      </p:pic>
    </p:spTree>
    <p:extLst>
      <p:ext uri="{BB962C8B-B14F-4D97-AF65-F5344CB8AC3E}">
        <p14:creationId xmlns:p14="http://schemas.microsoft.com/office/powerpoint/2010/main" val="16689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a:t> </a:t>
            </a:r>
            <a:r>
              <a:rPr lang="fr-FR" b="1" dirty="0">
                <a:solidFill>
                  <a:srgbClr val="FF0000"/>
                </a:solidFill>
              </a:rPr>
              <a:t>D/ Alcalose métabolique</a:t>
            </a:r>
          </a:p>
        </p:txBody>
      </p:sp>
      <p:sp>
        <p:nvSpPr>
          <p:cNvPr id="3" name="Espace réservé du contenu 2"/>
          <p:cNvSpPr>
            <a:spLocks noGrp="1"/>
          </p:cNvSpPr>
          <p:nvPr>
            <p:ph idx="1"/>
          </p:nvPr>
        </p:nvSpPr>
        <p:spPr>
          <a:xfrm>
            <a:off x="457200" y="1340768"/>
            <a:ext cx="8507288" cy="4785395"/>
          </a:xfrm>
        </p:spPr>
        <p:txBody>
          <a:bodyPr>
            <a:normAutofit fontScale="92500" lnSpcReduction="10000"/>
          </a:bodyPr>
          <a:lstStyle/>
          <a:p>
            <a:pPr>
              <a:buFont typeface="Wingdings" panose="05000000000000000000" pitchFamily="2" charset="2"/>
              <a:buChar char="q"/>
            </a:pPr>
            <a:r>
              <a:rPr lang="fr-FR" dirty="0">
                <a:solidFill>
                  <a:srgbClr val="00B0F0"/>
                </a:solidFill>
              </a:rPr>
              <a:t> </a:t>
            </a:r>
            <a:r>
              <a:rPr lang="fr-FR" dirty="0"/>
              <a:t>   Le trouble primitif est </a:t>
            </a:r>
            <a:r>
              <a:rPr lang="fr-FR" dirty="0">
                <a:solidFill>
                  <a:schemeClr val="accent2">
                    <a:lumMod val="75000"/>
                  </a:schemeClr>
                </a:solidFill>
              </a:rPr>
              <a:t>l’augmentation des HCO3- </a:t>
            </a:r>
            <a:r>
              <a:rPr lang="fr-FR" dirty="0"/>
              <a:t>plasmatiques&gt;28mmol/l, entrainant l’augmentation du pH donc d’une diminution de la concentration d’ions H+ </a:t>
            </a:r>
          </a:p>
          <a:p>
            <a:pPr marL="0" indent="0">
              <a:buNone/>
            </a:pPr>
            <a:r>
              <a:rPr lang="fr-FR" dirty="0">
                <a:solidFill>
                  <a:srgbClr val="FF0000"/>
                </a:solidFill>
              </a:rPr>
              <a:t>   ↘CO2</a:t>
            </a:r>
            <a:r>
              <a:rPr lang="fr-FR" dirty="0"/>
              <a:t>+ H2O          H2CO3           ↘H+   +  ↗HCO3</a:t>
            </a:r>
          </a:p>
          <a:p>
            <a:pPr>
              <a:buFont typeface="Wingdings" panose="05000000000000000000" pitchFamily="2" charset="2"/>
              <a:buChar char="q"/>
            </a:pPr>
            <a:r>
              <a:rPr lang="fr-FR" dirty="0">
                <a:solidFill>
                  <a:srgbClr val="00B0F0"/>
                </a:solidFill>
              </a:rPr>
              <a:t>     Caractéristique </a:t>
            </a:r>
            <a:r>
              <a:rPr lang="fr-FR" dirty="0"/>
              <a:t>: </a:t>
            </a:r>
          </a:p>
          <a:p>
            <a:pPr>
              <a:buFont typeface="Wingdings" panose="05000000000000000000" pitchFamily="2" charset="2"/>
              <a:buChar char="§"/>
            </a:pPr>
            <a:r>
              <a:rPr lang="fr-FR" dirty="0"/>
              <a:t>   élévation des ions HCO3-; Compensation respiratoire rapide entraînant une augmentation rapide mais limitée de la PaCO2;      </a:t>
            </a:r>
          </a:p>
          <a:p>
            <a:pPr>
              <a:buFont typeface="Wingdings" panose="05000000000000000000" pitchFamily="2" charset="2"/>
              <a:buChar char="§"/>
            </a:pPr>
            <a:r>
              <a:rPr lang="fr-FR" dirty="0"/>
              <a:t>    Excrétion d’ions HCO3-et réabsorption d’ion H+.</a:t>
            </a:r>
          </a:p>
          <a:p>
            <a:pPr marL="0" indent="0">
              <a:buNone/>
            </a:pPr>
            <a:endParaRPr lang="fr-FR" dirty="0"/>
          </a:p>
        </p:txBody>
      </p:sp>
      <p:cxnSp>
        <p:nvCxnSpPr>
          <p:cNvPr id="5" name="Connecteur droit avec flèche 4"/>
          <p:cNvCxnSpPr/>
          <p:nvPr/>
        </p:nvCxnSpPr>
        <p:spPr>
          <a:xfrm>
            <a:off x="2915816" y="3351131"/>
            <a:ext cx="5760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Connecteur droit avec flèche 6"/>
          <p:cNvCxnSpPr/>
          <p:nvPr/>
        </p:nvCxnSpPr>
        <p:spPr>
          <a:xfrm>
            <a:off x="4932040" y="3370385"/>
            <a:ext cx="5760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150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92500" lnSpcReduction="10000"/>
          </a:bodyPr>
          <a:lstStyle/>
          <a:p>
            <a:pPr>
              <a:buFont typeface="Wingdings" panose="05000000000000000000" pitchFamily="2" charset="2"/>
              <a:buChar char="q"/>
            </a:pPr>
            <a:r>
              <a:rPr lang="fr-FR" dirty="0">
                <a:solidFill>
                  <a:srgbClr val="00B0F0"/>
                </a:solidFill>
              </a:rPr>
              <a:t>   Causes : </a:t>
            </a:r>
          </a:p>
          <a:p>
            <a:pPr marL="0" indent="0">
              <a:buNone/>
            </a:pPr>
            <a:r>
              <a:rPr lang="fr-FR" dirty="0"/>
              <a:t>-l’ingestion récurrente de bicarbonate de sodium (eau minérales, traitements de l’acidité gastrique)</a:t>
            </a:r>
          </a:p>
          <a:p>
            <a:pPr marL="0" indent="0">
              <a:buNone/>
            </a:pPr>
            <a:r>
              <a:rPr lang="fr-FR" dirty="0"/>
              <a:t>-Surcharge en substances alcalines: alcalose survenant chez un sujet ayant une IR, sans conséquence chez un sujet en bonne santé. </a:t>
            </a:r>
          </a:p>
          <a:p>
            <a:pPr marL="0" indent="0">
              <a:buNone/>
            </a:pPr>
            <a:r>
              <a:rPr lang="fr-FR" dirty="0"/>
              <a:t>-Pertes digestives d’ion H+: vomissements sévères ou des mises en aspiration digestive prolongée. </a:t>
            </a:r>
          </a:p>
          <a:p>
            <a:pPr marL="0" indent="0">
              <a:buNone/>
            </a:pPr>
            <a:r>
              <a:rPr lang="fr-FR" dirty="0"/>
              <a:t>-Pertes urinaires d’ion H+: par l’administration de diurétiques, par l’administration de substances à effet </a:t>
            </a:r>
            <a:r>
              <a:rPr lang="fr-FR" dirty="0" err="1"/>
              <a:t>minéralo-corticoides</a:t>
            </a:r>
            <a:r>
              <a:rPr lang="fr-FR" dirty="0"/>
              <a:t>, et au cours du syndrome de Conn et du syndrome de Cushing.</a:t>
            </a:r>
          </a:p>
          <a:p>
            <a:pPr marL="0" indent="0">
              <a:buNone/>
            </a:pPr>
            <a:endParaRPr lang="fr-FR" dirty="0"/>
          </a:p>
        </p:txBody>
      </p:sp>
    </p:spTree>
    <p:extLst>
      <p:ext uri="{BB962C8B-B14F-4D97-AF65-F5344CB8AC3E}">
        <p14:creationId xmlns:p14="http://schemas.microsoft.com/office/powerpoint/2010/main" val="352526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688632"/>
          </a:xfrm>
        </p:spPr>
        <p:txBody>
          <a:bodyPr>
            <a:normAutofit lnSpcReduction="10000"/>
          </a:bodyPr>
          <a:lstStyle/>
          <a:p>
            <a:pPr>
              <a:buFont typeface="Wingdings" panose="05000000000000000000" pitchFamily="2" charset="2"/>
              <a:buChar char="q"/>
            </a:pPr>
            <a:r>
              <a:rPr lang="fr-FR" dirty="0">
                <a:solidFill>
                  <a:srgbClr val="00B0F0"/>
                </a:solidFill>
              </a:rPr>
              <a:t>      La compensation respiratoire </a:t>
            </a:r>
            <a:r>
              <a:rPr lang="fr-FR" dirty="0"/>
              <a:t>est limitée</a:t>
            </a:r>
          </a:p>
          <a:p>
            <a:pPr marL="0" indent="0">
              <a:buNone/>
            </a:pPr>
            <a:r>
              <a:rPr lang="fr-FR" dirty="0"/>
              <a:t>L’hypoventilation entraine une hypoxie qui elle-même va stimuler les centres respiratoire annulant l’effet recherché. </a:t>
            </a:r>
          </a:p>
          <a:p>
            <a:pPr marL="0" indent="0">
              <a:buNone/>
            </a:pPr>
            <a:r>
              <a:rPr lang="fr-FR" dirty="0"/>
              <a:t>L’alcalose métabolique est difficile à </a:t>
            </a:r>
            <a:r>
              <a:rPr lang="fr-FR" dirty="0" smtClean="0"/>
              <a:t>compenser et la </a:t>
            </a:r>
            <a:r>
              <a:rPr lang="fr-FR" dirty="0"/>
              <a:t>ventilation doit rester compatible avec la vie, d’où une pCO2 ne pouvant dépasser 55mmHg.</a:t>
            </a:r>
          </a:p>
          <a:p>
            <a:pPr>
              <a:buFont typeface="Wingdings" panose="05000000000000000000" pitchFamily="2" charset="2"/>
              <a:buChar char="q"/>
            </a:pPr>
            <a:r>
              <a:rPr lang="fr-FR" dirty="0">
                <a:solidFill>
                  <a:srgbClr val="00B0F0"/>
                </a:solidFill>
              </a:rPr>
              <a:t>     Correction rénale</a:t>
            </a:r>
            <a:r>
              <a:rPr lang="fr-FR" dirty="0"/>
              <a:t>: </a:t>
            </a:r>
          </a:p>
          <a:p>
            <a:pPr marL="0" indent="0">
              <a:buNone/>
            </a:pPr>
            <a:r>
              <a:rPr lang="fr-FR" dirty="0"/>
              <a:t>Par diminution de la réabsorption des HCO3- Mais ce mécanisme ne dure pas </a:t>
            </a:r>
            <a:r>
              <a:rPr lang="fr-FR" dirty="0" smtClean="0"/>
              <a:t>longtemps. </a:t>
            </a:r>
            <a:endParaRPr lang="fr-FR" dirty="0"/>
          </a:p>
        </p:txBody>
      </p:sp>
    </p:spTree>
    <p:extLst>
      <p:ext uri="{BB962C8B-B14F-4D97-AF65-F5344CB8AC3E}">
        <p14:creationId xmlns:p14="http://schemas.microsoft.com/office/powerpoint/2010/main" val="371576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5532" y="4636751"/>
            <a:ext cx="7056784" cy="1938992"/>
          </a:xfrm>
          <a:prstGeom prst="rect">
            <a:avLst/>
          </a:prstGeom>
        </p:spPr>
        <p:txBody>
          <a:bodyPr wrap="square">
            <a:spAutoFit/>
          </a:bodyPr>
          <a:lstStyle/>
          <a:p>
            <a:r>
              <a:rPr lang="fr-FR" sz="2400" b="1" dirty="0">
                <a:solidFill>
                  <a:schemeClr val="tx2">
                    <a:lumMod val="60000"/>
                    <a:lumOff val="40000"/>
                  </a:schemeClr>
                </a:solidFill>
              </a:rPr>
              <a:t>Compensation</a:t>
            </a:r>
          </a:p>
          <a:p>
            <a:r>
              <a:rPr lang="fr-FR" sz="2400" dirty="0">
                <a:solidFill>
                  <a:schemeClr val="accent2">
                    <a:lumMod val="75000"/>
                  </a:schemeClr>
                </a:solidFill>
              </a:rPr>
              <a:t>Si↘ HCO3-</a:t>
            </a:r>
            <a:r>
              <a:rPr lang="fr-FR" sz="2400" dirty="0"/>
              <a:t>, tendance hyperventilation (↘PaCO2)</a:t>
            </a:r>
          </a:p>
          <a:p>
            <a:r>
              <a:rPr lang="fr-FR" sz="2400" dirty="0">
                <a:solidFill>
                  <a:schemeClr val="accent2"/>
                </a:solidFill>
              </a:rPr>
              <a:t>Si ↗HCO3-</a:t>
            </a:r>
            <a:r>
              <a:rPr lang="fr-FR" sz="2400" dirty="0"/>
              <a:t>, tendance hypoventilation (↗PaCO2) </a:t>
            </a:r>
          </a:p>
          <a:p>
            <a:r>
              <a:rPr lang="fr-FR" sz="2400" dirty="0">
                <a:solidFill>
                  <a:srgbClr val="92D050"/>
                </a:solidFill>
              </a:rPr>
              <a:t>Si PaCO2↗</a:t>
            </a:r>
            <a:r>
              <a:rPr lang="fr-FR" sz="2400" dirty="0"/>
              <a:t>, tendance rétention HCO3</a:t>
            </a:r>
          </a:p>
          <a:p>
            <a:r>
              <a:rPr lang="fr-FR" sz="2400" dirty="0">
                <a:solidFill>
                  <a:srgbClr val="00B050"/>
                </a:solidFill>
              </a:rPr>
              <a:t>Si PaCO2↘, </a:t>
            </a:r>
            <a:r>
              <a:rPr lang="fr-FR" sz="2400" dirty="0"/>
              <a:t>tendance excrétion HCO3</a:t>
            </a:r>
          </a:p>
        </p:txBody>
      </p:sp>
      <p:pic>
        <p:nvPicPr>
          <p:cNvPr id="3" name="Espace réservé du contenu 2"/>
          <p:cNvPicPr>
            <a:picLocks noGrp="1" noChangeAspect="1"/>
          </p:cNvPicPr>
          <p:nvPr>
            <p:ph idx="1"/>
          </p:nvPr>
        </p:nvPicPr>
        <p:blipFill>
          <a:blip r:embed="rId2"/>
          <a:stretch>
            <a:fillRect/>
          </a:stretch>
        </p:blipFill>
        <p:spPr>
          <a:xfrm>
            <a:off x="755576" y="476672"/>
            <a:ext cx="7704855" cy="4160079"/>
          </a:xfrm>
          <a:prstGeom prst="rect">
            <a:avLst/>
          </a:prstGeom>
        </p:spPr>
      </p:pic>
      <p:sp>
        <p:nvSpPr>
          <p:cNvPr id="4" name="Rectangle 3"/>
          <p:cNvSpPr/>
          <p:nvPr/>
        </p:nvSpPr>
        <p:spPr>
          <a:xfrm>
            <a:off x="539552" y="116632"/>
            <a:ext cx="7632848" cy="461665"/>
          </a:xfrm>
          <a:prstGeom prst="rect">
            <a:avLst/>
          </a:prstGeom>
        </p:spPr>
        <p:txBody>
          <a:bodyPr wrap="square">
            <a:spAutoFit/>
          </a:bodyPr>
          <a:lstStyle/>
          <a:p>
            <a:r>
              <a:rPr lang="fr-FR" sz="2400" b="1" dirty="0"/>
              <a:t>Les variations du pH peuvent être la conséquence</a:t>
            </a:r>
          </a:p>
        </p:txBody>
      </p:sp>
    </p:spTree>
    <p:extLst>
      <p:ext uri="{BB962C8B-B14F-4D97-AF65-F5344CB8AC3E}">
        <p14:creationId xmlns:p14="http://schemas.microsoft.com/office/powerpoint/2010/main" val="8958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t>
            </a:r>
            <a:br>
              <a:rPr lang="fr-FR" dirty="0"/>
            </a:br>
            <a:r>
              <a:rPr lang="fr-FR" b="1" dirty="0">
                <a:solidFill>
                  <a:srgbClr val="FF0000"/>
                </a:solidFill>
              </a:rPr>
              <a:t>VI. Cas du trou anionique </a:t>
            </a:r>
            <a:r>
              <a:rPr lang="fr-FR" dirty="0"/>
              <a:t/>
            </a:r>
            <a:br>
              <a:rPr lang="fr-FR" dirty="0"/>
            </a:br>
            <a:endParaRPr lang="fr-FR" dirty="0"/>
          </a:p>
        </p:txBody>
      </p:sp>
      <p:sp>
        <p:nvSpPr>
          <p:cNvPr id="3" name="Espace réservé du contenu 2"/>
          <p:cNvSpPr>
            <a:spLocks noGrp="1"/>
          </p:cNvSpPr>
          <p:nvPr>
            <p:ph idx="1"/>
          </p:nvPr>
        </p:nvSpPr>
        <p:spPr>
          <a:xfrm>
            <a:off x="457200" y="1340768"/>
            <a:ext cx="8229600" cy="5112568"/>
          </a:xfrm>
        </p:spPr>
        <p:txBody>
          <a:bodyPr>
            <a:normAutofit fontScale="85000" lnSpcReduction="20000"/>
          </a:bodyPr>
          <a:lstStyle/>
          <a:p>
            <a:r>
              <a:rPr lang="fr-FR" dirty="0"/>
              <a:t>Selon le principe de l’</a:t>
            </a:r>
            <a:r>
              <a:rPr lang="fr-FR" dirty="0" err="1"/>
              <a:t>électroneutralité</a:t>
            </a:r>
            <a:r>
              <a:rPr lang="fr-FR" dirty="0"/>
              <a:t> dans le plasma, la somme des concentrations des anions est égale à la somme des concentrations des cations.</a:t>
            </a:r>
          </a:p>
          <a:p>
            <a:r>
              <a:rPr lang="fr-FR" dirty="0"/>
              <a:t>Si on considère spécifiquement les concentrations des cations Na+ et K+ et des anions HCO3</a:t>
            </a:r>
            <a:r>
              <a:rPr lang="fr-FR" baseline="30000" dirty="0"/>
              <a:t>–</a:t>
            </a:r>
            <a:r>
              <a:rPr lang="fr-FR" dirty="0"/>
              <a:t> et Cl</a:t>
            </a:r>
            <a:r>
              <a:rPr lang="fr-FR" baseline="30000" dirty="0"/>
              <a:t>–</a:t>
            </a:r>
            <a:r>
              <a:rPr lang="fr-FR" dirty="0"/>
              <a:t>, il existe une différence appelée trou anionique (TA).</a:t>
            </a:r>
          </a:p>
          <a:p>
            <a:r>
              <a:rPr lang="fr-FR" dirty="0"/>
              <a:t>On appelle </a:t>
            </a:r>
            <a:r>
              <a:rPr lang="fr-FR" b="1" dirty="0"/>
              <a:t>trou anionique </a:t>
            </a:r>
            <a:r>
              <a:rPr lang="fr-FR" dirty="0"/>
              <a:t>(TA) la différence entre la somme des cations et celle des anions du plasma sanguin. Ceci peut s’écrire simplement : </a:t>
            </a:r>
          </a:p>
          <a:p>
            <a:pPr algn="ctr"/>
            <a:r>
              <a:rPr lang="fr-FR" dirty="0">
                <a:solidFill>
                  <a:srgbClr val="00B050"/>
                </a:solidFill>
              </a:rPr>
              <a:t>TA= ([Na+] + [K+]) – ([Cl-] + [HCO3-]).</a:t>
            </a:r>
          </a:p>
          <a:p>
            <a:r>
              <a:rPr lang="fr-FR" dirty="0"/>
              <a:t>Le trou anionique correspond en réalité aux anions non-mesurés </a:t>
            </a:r>
            <a:r>
              <a:rPr lang="fr-FR" dirty="0" smtClean="0"/>
              <a:t>(anions </a:t>
            </a:r>
            <a:r>
              <a:rPr lang="fr-FR" dirty="0" err="1" smtClean="0"/>
              <a:t>indosés</a:t>
            </a:r>
            <a:r>
              <a:rPr lang="fr-FR" dirty="0" smtClean="0"/>
              <a:t>): </a:t>
            </a:r>
            <a:r>
              <a:rPr lang="fr-FR" dirty="0"/>
              <a:t>protéines, surtout l’albumine, sulfate, phosphate.</a:t>
            </a:r>
          </a:p>
          <a:p>
            <a:endParaRPr lang="fr-FR" dirty="0"/>
          </a:p>
        </p:txBody>
      </p:sp>
    </p:spTree>
    <p:extLst>
      <p:ext uri="{BB962C8B-B14F-4D97-AF65-F5344CB8AC3E}">
        <p14:creationId xmlns:p14="http://schemas.microsoft.com/office/powerpoint/2010/main" val="26198954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857403"/>
          </a:xfrm>
        </p:spPr>
        <p:txBody>
          <a:bodyPr>
            <a:normAutofit fontScale="77500" lnSpcReduction="20000"/>
          </a:bodyPr>
          <a:lstStyle/>
          <a:p>
            <a:pPr lvl="0">
              <a:buFont typeface="Wingdings" pitchFamily="2" charset="2"/>
              <a:buChar char="v"/>
            </a:pPr>
            <a:r>
              <a:rPr lang="fr-FR" b="1" dirty="0">
                <a:solidFill>
                  <a:srgbClr val="00B050"/>
                </a:solidFill>
              </a:rPr>
              <a:t>Intérêt clinique </a:t>
            </a:r>
            <a:r>
              <a:rPr lang="fr-FR" b="1" dirty="0" smtClean="0">
                <a:solidFill>
                  <a:srgbClr val="00B050"/>
                </a:solidFill>
              </a:rPr>
              <a:t>:</a:t>
            </a:r>
            <a:endParaRPr lang="fr-FR" dirty="0">
              <a:solidFill>
                <a:srgbClr val="00B050"/>
              </a:solidFill>
            </a:endParaRPr>
          </a:p>
          <a:p>
            <a:pPr marL="0" lvl="0" indent="0">
              <a:buNone/>
            </a:pPr>
            <a:r>
              <a:rPr lang="fr-FR" b="1" dirty="0" smtClean="0"/>
              <a:t>Un </a:t>
            </a:r>
            <a:r>
              <a:rPr lang="fr-FR" b="1" dirty="0"/>
              <a:t>TA élevé</a:t>
            </a:r>
            <a:r>
              <a:rPr lang="fr-FR" dirty="0"/>
              <a:t> traduit la présence d'un excès d'anions </a:t>
            </a:r>
            <a:r>
              <a:rPr lang="fr-FR" dirty="0" err="1"/>
              <a:t>indosés</a:t>
            </a:r>
            <a:r>
              <a:rPr lang="fr-FR" dirty="0"/>
              <a:t> (lactates, phosphates, sulfates, protéines plasmatiques) et donc </a:t>
            </a:r>
            <a:r>
              <a:rPr lang="fr-FR" b="1" dirty="0"/>
              <a:t>d'une acidose métabolique</a:t>
            </a:r>
            <a:r>
              <a:rPr lang="fr-FR" dirty="0"/>
              <a:t>. Cependant, toute acidose ne s'accompagne pas d'une modification du TA. Ainsi en clinique humaine, il est habituel de distinguer les acidoses sans augmentation du TA et les acidoses avec augmentation du TA. </a:t>
            </a:r>
          </a:p>
          <a:p>
            <a:pPr marL="0" indent="0" algn="just">
              <a:buNone/>
            </a:pPr>
            <a:r>
              <a:rPr lang="fr-FR" dirty="0" smtClean="0"/>
              <a:t>L’intérêt </a:t>
            </a:r>
            <a:r>
              <a:rPr lang="fr-FR" dirty="0"/>
              <a:t>du TA réside dans le diagnostic étiologique d’une acidose métabolique. On distinguera en effet :</a:t>
            </a:r>
          </a:p>
          <a:p>
            <a:pPr lvl="0" algn="just">
              <a:buFont typeface="Wingdings" pitchFamily="2" charset="2"/>
              <a:buChar char="Ø"/>
            </a:pPr>
            <a:r>
              <a:rPr lang="fr-FR" dirty="0"/>
              <a:t>Acidoses à TA normal (appelées « </a:t>
            </a:r>
            <a:r>
              <a:rPr lang="fr-FR" dirty="0" err="1" smtClean="0"/>
              <a:t>hyperchlorémiques</a:t>
            </a:r>
            <a:endParaRPr lang="fr-FR" dirty="0"/>
          </a:p>
          <a:p>
            <a:pPr lvl="0" algn="just">
              <a:buFont typeface="Wingdings" pitchFamily="2" charset="2"/>
              <a:buChar char="Ø"/>
            </a:pPr>
            <a:r>
              <a:rPr lang="fr-FR" dirty="0" smtClean="0"/>
              <a:t>Acidoses </a:t>
            </a:r>
            <a:r>
              <a:rPr lang="fr-FR" dirty="0"/>
              <a:t>à TA augmenté (appelées « </a:t>
            </a:r>
            <a:r>
              <a:rPr lang="fr-FR" dirty="0" err="1"/>
              <a:t>normochlorémiques</a:t>
            </a:r>
            <a:r>
              <a:rPr lang="fr-FR" dirty="0"/>
              <a:t> </a:t>
            </a:r>
            <a:r>
              <a:rPr lang="fr-FR" dirty="0" smtClean="0"/>
              <a:t>»</a:t>
            </a:r>
          </a:p>
          <a:p>
            <a:pPr lvl="0" algn="just">
              <a:buFont typeface="Wingdings" pitchFamily="2" charset="2"/>
              <a:buChar char="Ø"/>
            </a:pPr>
            <a:r>
              <a:rPr lang="fr-FR" dirty="0" smtClean="0"/>
              <a:t>La </a:t>
            </a:r>
            <a:r>
              <a:rPr lang="fr-FR" dirty="0"/>
              <a:t>valeur normale du TA est positive et est  comprise entre 8-16 </a:t>
            </a:r>
            <a:r>
              <a:rPr lang="fr-FR" dirty="0" err="1"/>
              <a:t>mmol</a:t>
            </a:r>
            <a:r>
              <a:rPr lang="fr-FR" dirty="0"/>
              <a:t>/L.</a:t>
            </a:r>
          </a:p>
          <a:p>
            <a:endParaRPr lang="fr-FR" dirty="0"/>
          </a:p>
        </p:txBody>
      </p:sp>
      <p:sp>
        <p:nvSpPr>
          <p:cNvPr id="4" name="Titre 1"/>
          <p:cNvSpPr>
            <a:spLocks noGrp="1"/>
          </p:cNvSpPr>
          <p:nvPr>
            <p:ph type="title"/>
          </p:nvPr>
        </p:nvSpPr>
        <p:spPr>
          <a:xfrm>
            <a:off x="457200" y="44624"/>
            <a:ext cx="8229600" cy="1143000"/>
          </a:xfrm>
        </p:spPr>
        <p:txBody>
          <a:bodyPr>
            <a:normAutofit fontScale="90000"/>
          </a:bodyPr>
          <a:lstStyle/>
          <a:p>
            <a:r>
              <a:rPr lang="fr-FR" dirty="0"/>
              <a:t> </a:t>
            </a:r>
            <a:br>
              <a:rPr lang="fr-FR" dirty="0"/>
            </a:br>
            <a:r>
              <a:rPr lang="fr-FR" b="1" dirty="0">
                <a:solidFill>
                  <a:srgbClr val="FF0000"/>
                </a:solidFill>
              </a:rPr>
              <a:t>VI. Cas du trou anionique </a:t>
            </a:r>
            <a:r>
              <a:rPr lang="fr-FR" dirty="0"/>
              <a:t/>
            </a:r>
            <a:br>
              <a:rPr lang="fr-FR" dirty="0"/>
            </a:br>
            <a:endParaRPr lang="fr-FR" dirty="0"/>
          </a:p>
        </p:txBody>
      </p:sp>
    </p:spTree>
    <p:extLst>
      <p:ext uri="{BB962C8B-B14F-4D97-AF65-F5344CB8AC3E}">
        <p14:creationId xmlns:p14="http://schemas.microsoft.com/office/powerpoint/2010/main" val="9082476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a:t>Exemple 1 :</a:t>
            </a:r>
            <a:endParaRPr lang="fr-FR" dirty="0"/>
          </a:p>
          <a:p>
            <a:r>
              <a:rPr lang="fr-FR" dirty="0"/>
              <a:t>Na+=135 </a:t>
            </a:r>
            <a:r>
              <a:rPr lang="fr-FR" dirty="0" err="1"/>
              <a:t>mmol</a:t>
            </a:r>
            <a:r>
              <a:rPr lang="fr-FR" dirty="0"/>
              <a:t>/L       K+=3,5mmol/L                                              </a:t>
            </a:r>
          </a:p>
          <a:p>
            <a:r>
              <a:rPr lang="fr-FR" dirty="0"/>
              <a:t>Cl-=100 </a:t>
            </a:r>
            <a:r>
              <a:rPr lang="fr-FR" dirty="0" err="1"/>
              <a:t>mmol</a:t>
            </a:r>
            <a:r>
              <a:rPr lang="fr-FR" dirty="0"/>
              <a:t>/L          HCO3-= 25mmol/L                                        </a:t>
            </a:r>
          </a:p>
          <a:p>
            <a:pPr>
              <a:buFont typeface="Wingdings" pitchFamily="2" charset="2"/>
              <a:buChar char="ü"/>
            </a:pPr>
            <a:r>
              <a:rPr lang="fr-FR" dirty="0"/>
              <a:t>Calcul du trou anionique TA =(Na+ +K+)-(Cl- + HCO3-)   </a:t>
            </a:r>
          </a:p>
          <a:p>
            <a:pPr marL="0" indent="0">
              <a:buNone/>
            </a:pPr>
            <a:r>
              <a:rPr lang="fr-FR" dirty="0" smtClean="0"/>
              <a:t>                                                 </a:t>
            </a:r>
            <a:r>
              <a:rPr lang="fr-FR" dirty="0"/>
              <a:t>=( 135+3,5)-(100+25</a:t>
            </a:r>
            <a:r>
              <a:rPr lang="fr-FR" dirty="0" smtClean="0"/>
              <a:t>)</a:t>
            </a:r>
          </a:p>
          <a:p>
            <a:pPr marL="0" indent="0">
              <a:buNone/>
            </a:pPr>
            <a:r>
              <a:rPr lang="fr-FR" dirty="0" smtClean="0"/>
              <a:t>                                =</a:t>
            </a:r>
            <a:r>
              <a:rPr lang="fr-FR" dirty="0"/>
              <a:t>13,5 </a:t>
            </a:r>
            <a:r>
              <a:rPr lang="fr-FR" dirty="0" err="1"/>
              <a:t>mmol</a:t>
            </a:r>
            <a:r>
              <a:rPr lang="fr-FR" dirty="0"/>
              <a:t>/L  il est normal</a:t>
            </a:r>
            <a:r>
              <a:rPr lang="fr-FR" dirty="0" smtClean="0"/>
              <a:t> </a:t>
            </a:r>
            <a:endParaRPr lang="fr-FR" dirty="0"/>
          </a:p>
        </p:txBody>
      </p:sp>
      <p:sp>
        <p:nvSpPr>
          <p:cNvPr id="4" name="Titre 1"/>
          <p:cNvSpPr>
            <a:spLocks noGrp="1"/>
          </p:cNvSpPr>
          <p:nvPr>
            <p:ph type="title"/>
          </p:nvPr>
        </p:nvSpPr>
        <p:spPr/>
        <p:txBody>
          <a:bodyPr>
            <a:normAutofit fontScale="90000"/>
          </a:bodyPr>
          <a:lstStyle/>
          <a:p>
            <a:r>
              <a:rPr lang="fr-FR" dirty="0"/>
              <a:t> </a:t>
            </a:r>
            <a:br>
              <a:rPr lang="fr-FR" dirty="0"/>
            </a:br>
            <a:r>
              <a:rPr lang="fr-FR" b="1" dirty="0">
                <a:solidFill>
                  <a:srgbClr val="FF0000"/>
                </a:solidFill>
              </a:rPr>
              <a:t>VI. Cas du trou anionique </a:t>
            </a:r>
            <a:r>
              <a:rPr lang="fr-FR" dirty="0"/>
              <a:t/>
            </a:r>
            <a:br>
              <a:rPr lang="fr-FR" dirty="0"/>
            </a:br>
            <a:endParaRPr lang="fr-FR" dirty="0"/>
          </a:p>
        </p:txBody>
      </p:sp>
    </p:spTree>
    <p:extLst>
      <p:ext uri="{BB962C8B-B14F-4D97-AF65-F5344CB8AC3E}">
        <p14:creationId xmlns:p14="http://schemas.microsoft.com/office/powerpoint/2010/main" val="35943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a:t>Exemple 2 :</a:t>
            </a:r>
            <a:endParaRPr lang="fr-FR" dirty="0"/>
          </a:p>
          <a:p>
            <a:r>
              <a:rPr lang="fr-FR" dirty="0"/>
              <a:t>Na+=140mmol/L          K+=4mmmol/L</a:t>
            </a:r>
          </a:p>
          <a:p>
            <a:r>
              <a:rPr lang="fr-FR" dirty="0"/>
              <a:t>Cl-=90mmmol/L          HCO3-=18mmol/L</a:t>
            </a:r>
          </a:p>
          <a:p>
            <a:pPr>
              <a:buFont typeface="Wingdings" pitchFamily="2" charset="2"/>
              <a:buChar char="Ø"/>
            </a:pPr>
            <a:r>
              <a:rPr lang="fr-FR" dirty="0"/>
              <a:t>TA=(140+4)-(90+18)</a:t>
            </a:r>
          </a:p>
          <a:p>
            <a:pPr marL="0" indent="0">
              <a:buNone/>
            </a:pPr>
            <a:r>
              <a:rPr lang="fr-FR" dirty="0" smtClean="0"/>
              <a:t>         </a:t>
            </a:r>
            <a:r>
              <a:rPr lang="fr-FR" dirty="0"/>
              <a:t>=36 </a:t>
            </a:r>
            <a:r>
              <a:rPr lang="fr-FR" dirty="0" err="1"/>
              <a:t>mmol</a:t>
            </a:r>
            <a:r>
              <a:rPr lang="fr-FR" dirty="0"/>
              <a:t>/L  il est élevé donc acidose métabolique</a:t>
            </a:r>
          </a:p>
          <a:p>
            <a:endParaRPr lang="fr-FR" dirty="0"/>
          </a:p>
        </p:txBody>
      </p:sp>
      <p:sp>
        <p:nvSpPr>
          <p:cNvPr id="4" name="Titre 1"/>
          <p:cNvSpPr>
            <a:spLocks noGrp="1"/>
          </p:cNvSpPr>
          <p:nvPr>
            <p:ph type="title"/>
          </p:nvPr>
        </p:nvSpPr>
        <p:spPr/>
        <p:txBody>
          <a:bodyPr>
            <a:normAutofit fontScale="90000"/>
          </a:bodyPr>
          <a:lstStyle/>
          <a:p>
            <a:r>
              <a:rPr lang="fr-FR" dirty="0"/>
              <a:t> </a:t>
            </a:r>
            <a:br>
              <a:rPr lang="fr-FR" dirty="0"/>
            </a:br>
            <a:r>
              <a:rPr lang="fr-FR" b="1" dirty="0">
                <a:solidFill>
                  <a:srgbClr val="FF0000"/>
                </a:solidFill>
              </a:rPr>
              <a:t>VI. Cas du trou anionique </a:t>
            </a:r>
            <a:r>
              <a:rPr lang="fr-FR" dirty="0"/>
              <a:t/>
            </a:r>
            <a:br>
              <a:rPr lang="fr-FR" dirty="0"/>
            </a:br>
            <a:endParaRPr lang="fr-FR" dirty="0"/>
          </a:p>
        </p:txBody>
      </p:sp>
    </p:spTree>
    <p:extLst>
      <p:ext uri="{BB962C8B-B14F-4D97-AF65-F5344CB8AC3E}">
        <p14:creationId xmlns:p14="http://schemas.microsoft.com/office/powerpoint/2010/main" val="185056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507288" cy="5832648"/>
          </a:xfrm>
        </p:spPr>
        <p:txBody>
          <a:bodyPr>
            <a:normAutofit/>
          </a:bodyPr>
          <a:lstStyle/>
          <a:p>
            <a:pPr marL="0" indent="0">
              <a:buNone/>
            </a:pPr>
            <a:r>
              <a:rPr lang="fr-FR" dirty="0">
                <a:solidFill>
                  <a:srgbClr val="FF0000"/>
                </a:solidFill>
              </a:rPr>
              <a:t>b) Modifications de la concentration des ions H+</a:t>
            </a:r>
          </a:p>
          <a:p>
            <a:pPr marL="0" indent="0">
              <a:buNone/>
            </a:pPr>
            <a:r>
              <a:rPr lang="fr-FR" dirty="0">
                <a:solidFill>
                  <a:schemeClr val="tx2">
                    <a:lumMod val="75000"/>
                  </a:schemeClr>
                </a:solidFill>
              </a:rPr>
              <a:t>1. Certaines molécules (bases)</a:t>
            </a:r>
            <a:r>
              <a:rPr lang="fr-FR" dirty="0"/>
              <a:t> font baisser la concentration en H+ en se combinant avec les ions H+ libres. C’est le cas des molécules qui libèrent des ions OH-. Ces ions OH- se combinent avec H+ pour donner de l’eau. </a:t>
            </a:r>
          </a:p>
          <a:p>
            <a:pPr marL="0" indent="0">
              <a:buNone/>
            </a:pPr>
            <a:r>
              <a:rPr lang="fr-FR" dirty="0"/>
              <a:t>            </a:t>
            </a:r>
          </a:p>
          <a:p>
            <a:pPr marL="0" indent="0">
              <a:buNone/>
            </a:pPr>
            <a:r>
              <a:rPr lang="fr-FR" dirty="0"/>
              <a:t> </a:t>
            </a:r>
            <a:r>
              <a:rPr lang="fr-FR" dirty="0">
                <a:solidFill>
                  <a:schemeClr val="tx2">
                    <a:lumMod val="75000"/>
                  </a:schemeClr>
                </a:solidFill>
              </a:rPr>
              <a:t>2. D’autres bases comme </a:t>
            </a:r>
            <a:r>
              <a:rPr lang="fr-FR" dirty="0"/>
              <a:t>l’ammoniac NH3 peuvent fixer un ion H+ </a:t>
            </a:r>
          </a:p>
          <a:p>
            <a:pPr marL="0" indent="0">
              <a:buNone/>
            </a:pPr>
            <a:endParaRPr lang="fr-FR" dirty="0"/>
          </a:p>
        </p:txBody>
      </p:sp>
      <p:pic>
        <p:nvPicPr>
          <p:cNvPr id="4" name="Image 3"/>
          <p:cNvPicPr>
            <a:picLocks noChangeAspect="1"/>
          </p:cNvPicPr>
          <p:nvPr/>
        </p:nvPicPr>
        <p:blipFill>
          <a:blip r:embed="rId2"/>
          <a:stretch>
            <a:fillRect/>
          </a:stretch>
        </p:blipFill>
        <p:spPr>
          <a:xfrm>
            <a:off x="2123728" y="3717032"/>
            <a:ext cx="4056231" cy="648072"/>
          </a:xfrm>
          <a:prstGeom prst="rect">
            <a:avLst/>
          </a:prstGeom>
        </p:spPr>
      </p:pic>
      <p:pic>
        <p:nvPicPr>
          <p:cNvPr id="5" name="Image 4"/>
          <p:cNvPicPr>
            <a:picLocks noChangeAspect="1"/>
          </p:cNvPicPr>
          <p:nvPr/>
        </p:nvPicPr>
        <p:blipFill>
          <a:blip r:embed="rId3"/>
          <a:stretch>
            <a:fillRect/>
          </a:stretch>
        </p:blipFill>
        <p:spPr>
          <a:xfrm>
            <a:off x="1619672" y="5445225"/>
            <a:ext cx="6480720" cy="864096"/>
          </a:xfrm>
          <a:prstGeom prst="rect">
            <a:avLst/>
          </a:prstGeom>
        </p:spPr>
      </p:pic>
    </p:spTree>
    <p:extLst>
      <p:ext uri="{BB962C8B-B14F-4D97-AF65-F5344CB8AC3E}">
        <p14:creationId xmlns:p14="http://schemas.microsoft.com/office/powerpoint/2010/main" val="285456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a:t> </a:t>
            </a:r>
            <a:r>
              <a:rPr lang="fr-FR" dirty="0">
                <a:solidFill>
                  <a:srgbClr val="FF0000"/>
                </a:solidFill>
              </a:rPr>
              <a:t>II/  Rappels  physico-chimiques:</a:t>
            </a:r>
          </a:p>
        </p:txBody>
      </p:sp>
      <p:sp>
        <p:nvSpPr>
          <p:cNvPr id="3" name="Espace réservé du contenu 2"/>
          <p:cNvSpPr>
            <a:spLocks noGrp="1"/>
          </p:cNvSpPr>
          <p:nvPr>
            <p:ph idx="1"/>
          </p:nvPr>
        </p:nvSpPr>
        <p:spPr>
          <a:xfrm>
            <a:off x="323528" y="980728"/>
            <a:ext cx="8363272" cy="5328592"/>
          </a:xfrm>
        </p:spPr>
        <p:txBody>
          <a:bodyPr>
            <a:normAutofit lnSpcReduction="10000"/>
          </a:bodyPr>
          <a:lstStyle/>
          <a:p>
            <a:pPr marL="0" indent="0">
              <a:buNone/>
            </a:pPr>
            <a:r>
              <a:rPr lang="fr-FR" dirty="0">
                <a:solidFill>
                  <a:srgbClr val="00B050"/>
                </a:solidFill>
              </a:rPr>
              <a:t>                      </a:t>
            </a:r>
            <a:r>
              <a:rPr lang="fr-FR" sz="3600" dirty="0">
                <a:solidFill>
                  <a:srgbClr val="00B050"/>
                </a:solidFill>
              </a:rPr>
              <a:t>A/Le pH </a:t>
            </a:r>
            <a:r>
              <a:rPr lang="fr-FR" dirty="0">
                <a:solidFill>
                  <a:srgbClr val="00B050"/>
                </a:solidFill>
              </a:rPr>
              <a:t>: </a:t>
            </a:r>
          </a:p>
          <a:p>
            <a:pPr marL="0" indent="0">
              <a:buNone/>
            </a:pPr>
            <a:r>
              <a:rPr lang="fr-FR" dirty="0"/>
              <a:t>Il est égal au logarithme décimal de l'inverse de la concentration en ions H+ </a:t>
            </a:r>
          </a:p>
          <a:p>
            <a:pPr marL="0" indent="0">
              <a:buNone/>
            </a:pPr>
            <a:r>
              <a:rPr lang="fr-FR" dirty="0"/>
              <a:t>                        pH = -log [H+].</a:t>
            </a:r>
          </a:p>
          <a:p>
            <a:pPr marL="0" indent="0">
              <a:buNone/>
            </a:pPr>
            <a:r>
              <a:rPr lang="fr-FR" dirty="0"/>
              <a:t>Il exprime l'acidité ou l'alcalinité d'un milieu.</a:t>
            </a:r>
          </a:p>
          <a:p>
            <a:pPr marL="0" indent="0">
              <a:buNone/>
            </a:pPr>
            <a:r>
              <a:rPr lang="fr-FR" dirty="0">
                <a:solidFill>
                  <a:schemeClr val="tx2">
                    <a:lumMod val="60000"/>
                    <a:lumOff val="40000"/>
                  </a:schemeClr>
                </a:solidFill>
              </a:rPr>
              <a:t>1/Caractérisation d’une solution</a:t>
            </a:r>
          </a:p>
          <a:p>
            <a:pPr marL="0" indent="0">
              <a:buNone/>
            </a:pPr>
            <a:r>
              <a:rPr lang="fr-FR" dirty="0"/>
              <a:t>    </a:t>
            </a:r>
            <a:r>
              <a:rPr lang="fr-FR" dirty="0">
                <a:solidFill>
                  <a:srgbClr val="FF0000"/>
                </a:solidFill>
              </a:rPr>
              <a:t>a)Si pH &lt; 7</a:t>
            </a:r>
            <a:r>
              <a:rPr lang="fr-FR" dirty="0"/>
              <a:t>, la solution est considérée comme </a:t>
            </a:r>
            <a:r>
              <a:rPr lang="fr-FR" dirty="0">
                <a:solidFill>
                  <a:srgbClr val="002060"/>
                </a:solidFill>
              </a:rPr>
              <a:t>acide </a:t>
            </a:r>
          </a:p>
          <a:p>
            <a:pPr marL="0" indent="0">
              <a:buNone/>
            </a:pPr>
            <a:r>
              <a:rPr lang="fr-FR" dirty="0"/>
              <a:t>    b) </a:t>
            </a:r>
            <a:r>
              <a:rPr lang="fr-FR" dirty="0">
                <a:solidFill>
                  <a:srgbClr val="FF0000"/>
                </a:solidFill>
              </a:rPr>
              <a:t>Si pH &gt; 7</a:t>
            </a:r>
            <a:r>
              <a:rPr lang="fr-FR" dirty="0"/>
              <a:t>, la solution est considérée comme </a:t>
            </a:r>
            <a:r>
              <a:rPr lang="fr-FR" dirty="0">
                <a:solidFill>
                  <a:srgbClr val="002060"/>
                </a:solidFill>
              </a:rPr>
              <a:t>alcaline ou basique</a:t>
            </a:r>
          </a:p>
        </p:txBody>
      </p:sp>
    </p:spTree>
    <p:extLst>
      <p:ext uri="{BB962C8B-B14F-4D97-AF65-F5344CB8AC3E}">
        <p14:creationId xmlns:p14="http://schemas.microsoft.com/office/powerpoint/2010/main" val="37500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60648"/>
            <a:ext cx="8568952" cy="6120680"/>
          </a:xfrm>
        </p:spPr>
        <p:txBody>
          <a:bodyPr>
            <a:normAutofit fontScale="92500" lnSpcReduction="20000"/>
          </a:bodyPr>
          <a:lstStyle/>
          <a:p>
            <a:pPr marL="0" indent="0">
              <a:buNone/>
            </a:pPr>
            <a:r>
              <a:rPr lang="fr-FR" dirty="0">
                <a:solidFill>
                  <a:schemeClr val="tx2">
                    <a:lumMod val="60000"/>
                    <a:lumOff val="40000"/>
                  </a:schemeClr>
                </a:solidFill>
              </a:rPr>
              <a:t>2/Le pH normal </a:t>
            </a:r>
            <a:r>
              <a:rPr lang="fr-FR" dirty="0"/>
              <a:t>de l’organisme: </a:t>
            </a:r>
            <a:r>
              <a:rPr lang="fr-FR" dirty="0">
                <a:solidFill>
                  <a:srgbClr val="FF0000"/>
                </a:solidFill>
              </a:rPr>
              <a:t>est de 7,40 </a:t>
            </a:r>
          </a:p>
          <a:p>
            <a:pPr marL="0" indent="0">
              <a:buNone/>
            </a:pPr>
            <a:r>
              <a:rPr lang="fr-FR" dirty="0"/>
              <a:t>Valeurs physiologiques (PH sanguin) = </a:t>
            </a:r>
            <a:r>
              <a:rPr lang="fr-FR" dirty="0" smtClean="0">
                <a:solidFill>
                  <a:srgbClr val="FF0000"/>
                </a:solidFill>
              </a:rPr>
              <a:t>7,38 </a:t>
            </a:r>
            <a:r>
              <a:rPr lang="fr-FR" dirty="0">
                <a:solidFill>
                  <a:srgbClr val="FF0000"/>
                </a:solidFill>
              </a:rPr>
              <a:t>- 7,42</a:t>
            </a:r>
          </a:p>
          <a:p>
            <a:pPr marL="0" indent="0">
              <a:buNone/>
            </a:pPr>
            <a:r>
              <a:rPr lang="fr-FR" dirty="0">
                <a:solidFill>
                  <a:schemeClr val="tx2">
                    <a:lumMod val="60000"/>
                    <a:lumOff val="40000"/>
                  </a:schemeClr>
                </a:solidFill>
              </a:rPr>
              <a:t>3/Des variations du pH </a:t>
            </a:r>
            <a:r>
              <a:rPr lang="fr-FR" dirty="0"/>
              <a:t>plasmatique surviennent cependant en physiologie (exercice, par exemple) ou en pathologie. </a:t>
            </a:r>
          </a:p>
          <a:p>
            <a:pPr marL="0" indent="0">
              <a:buNone/>
            </a:pPr>
            <a:r>
              <a:rPr lang="fr-FR" dirty="0"/>
              <a:t>Variations maximales </a:t>
            </a:r>
            <a:r>
              <a:rPr lang="fr-FR" dirty="0">
                <a:solidFill>
                  <a:srgbClr val="FF0000"/>
                </a:solidFill>
              </a:rPr>
              <a:t>compatibles</a:t>
            </a:r>
            <a:r>
              <a:rPr lang="fr-FR" dirty="0"/>
              <a:t> avec la vie :</a:t>
            </a:r>
          </a:p>
          <a:p>
            <a:pPr marL="0" indent="0">
              <a:buNone/>
            </a:pPr>
            <a:r>
              <a:rPr lang="fr-FR" dirty="0"/>
              <a:t>                                   </a:t>
            </a:r>
            <a:r>
              <a:rPr lang="fr-FR" dirty="0">
                <a:solidFill>
                  <a:srgbClr val="FF0000"/>
                </a:solidFill>
              </a:rPr>
              <a:t>= 6,90 - 7,70</a:t>
            </a:r>
          </a:p>
          <a:p>
            <a:pPr marL="0" indent="0">
              <a:buNone/>
            </a:pPr>
            <a:r>
              <a:rPr lang="fr-FR" dirty="0"/>
              <a:t>Cependant, des pH </a:t>
            </a:r>
            <a:r>
              <a:rPr lang="fr-FR" dirty="0">
                <a:solidFill>
                  <a:schemeClr val="tx2">
                    <a:lumMod val="60000"/>
                    <a:lumOff val="40000"/>
                  </a:schemeClr>
                </a:solidFill>
              </a:rPr>
              <a:t>inférieurs à 6,90 </a:t>
            </a:r>
            <a:r>
              <a:rPr lang="fr-FR" dirty="0"/>
              <a:t>et </a:t>
            </a:r>
            <a:r>
              <a:rPr lang="fr-FR" dirty="0">
                <a:solidFill>
                  <a:schemeClr val="tx2">
                    <a:lumMod val="60000"/>
                    <a:lumOff val="40000"/>
                  </a:schemeClr>
                </a:solidFill>
              </a:rPr>
              <a:t>supérieurs à 7,70 </a:t>
            </a:r>
            <a:r>
              <a:rPr lang="fr-FR" dirty="0"/>
              <a:t>sont </a:t>
            </a:r>
            <a:r>
              <a:rPr lang="fr-FR" dirty="0">
                <a:solidFill>
                  <a:srgbClr val="FF0000"/>
                </a:solidFill>
              </a:rPr>
              <a:t>incompatibles </a:t>
            </a:r>
            <a:r>
              <a:rPr lang="fr-FR" dirty="0"/>
              <a:t>avec la vie</a:t>
            </a:r>
            <a:r>
              <a:rPr lang="fr-FR" dirty="0">
                <a:solidFill>
                  <a:schemeClr val="accent6">
                    <a:lumMod val="75000"/>
                  </a:schemeClr>
                </a:solidFill>
              </a:rPr>
              <a:t>.</a:t>
            </a:r>
          </a:p>
          <a:p>
            <a:pPr marL="0" indent="0">
              <a:buNone/>
            </a:pPr>
            <a:endParaRPr lang="fr-FR" dirty="0">
              <a:solidFill>
                <a:srgbClr val="FF0000"/>
              </a:solidFill>
            </a:endParaRPr>
          </a:p>
          <a:p>
            <a:pPr marL="0" indent="0">
              <a:buNone/>
            </a:pPr>
            <a:r>
              <a:rPr lang="fr-FR" dirty="0">
                <a:solidFill>
                  <a:schemeClr val="tx2">
                    <a:lumMod val="60000"/>
                    <a:lumOff val="40000"/>
                  </a:schemeClr>
                </a:solidFill>
              </a:rPr>
              <a:t>4/ Relation entre PH et H+ :</a:t>
            </a:r>
          </a:p>
          <a:p>
            <a:pPr marL="0" indent="0">
              <a:buNone/>
            </a:pPr>
            <a:r>
              <a:rPr lang="fr-FR" dirty="0"/>
              <a:t>Un </a:t>
            </a:r>
            <a:r>
              <a:rPr lang="fr-FR" dirty="0">
                <a:solidFill>
                  <a:srgbClr val="92D050"/>
                </a:solidFill>
              </a:rPr>
              <a:t>acide </a:t>
            </a:r>
            <a:r>
              <a:rPr lang="fr-FR" dirty="0"/>
              <a:t>est capable de </a:t>
            </a:r>
            <a:r>
              <a:rPr lang="fr-FR" dirty="0">
                <a:solidFill>
                  <a:srgbClr val="92D050"/>
                </a:solidFill>
              </a:rPr>
              <a:t>libérer………….des  IONS H+</a:t>
            </a:r>
          </a:p>
          <a:p>
            <a:pPr marL="0" indent="0">
              <a:buNone/>
            </a:pPr>
            <a:r>
              <a:rPr lang="fr-FR" dirty="0"/>
              <a:t>Une </a:t>
            </a:r>
            <a:r>
              <a:rPr lang="fr-FR" dirty="0">
                <a:solidFill>
                  <a:srgbClr val="00B050"/>
                </a:solidFill>
              </a:rPr>
              <a:t>base</a:t>
            </a:r>
            <a:r>
              <a:rPr lang="fr-FR" dirty="0"/>
              <a:t> est capable de </a:t>
            </a:r>
            <a:r>
              <a:rPr lang="fr-FR" dirty="0">
                <a:solidFill>
                  <a:srgbClr val="00B050"/>
                </a:solidFill>
              </a:rPr>
              <a:t>capter …… ……des  IONS H+</a:t>
            </a:r>
          </a:p>
          <a:p>
            <a:pPr marL="0" indent="0">
              <a:buNone/>
            </a:pPr>
            <a:endParaRPr lang="fr-FR" dirty="0"/>
          </a:p>
        </p:txBody>
      </p:sp>
      <p:pic>
        <p:nvPicPr>
          <p:cNvPr id="4" name="Image 3"/>
          <p:cNvPicPr>
            <a:picLocks noChangeAspect="1"/>
          </p:cNvPicPr>
          <p:nvPr/>
        </p:nvPicPr>
        <p:blipFill>
          <a:blip r:embed="rId2"/>
          <a:stretch>
            <a:fillRect/>
          </a:stretch>
        </p:blipFill>
        <p:spPr>
          <a:xfrm>
            <a:off x="1187624" y="3717032"/>
            <a:ext cx="6194073" cy="1224136"/>
          </a:xfrm>
          <a:prstGeom prst="rect">
            <a:avLst/>
          </a:prstGeom>
        </p:spPr>
      </p:pic>
      <p:pic>
        <p:nvPicPr>
          <p:cNvPr id="2" name="Image 1"/>
          <p:cNvPicPr>
            <a:picLocks noChangeAspect="1"/>
          </p:cNvPicPr>
          <p:nvPr/>
        </p:nvPicPr>
        <p:blipFill>
          <a:blip r:embed="rId3"/>
          <a:stretch>
            <a:fillRect/>
          </a:stretch>
        </p:blipFill>
        <p:spPr>
          <a:xfrm>
            <a:off x="2411760" y="5877272"/>
            <a:ext cx="4176464" cy="720080"/>
          </a:xfrm>
          <a:prstGeom prst="rect">
            <a:avLst/>
          </a:prstGeom>
          <a:ln/>
        </p:spPr>
        <p:style>
          <a:lnRef idx="0">
            <a:schemeClr val="accent2"/>
          </a:lnRef>
          <a:fillRef idx="3">
            <a:schemeClr val="accent2"/>
          </a:fillRef>
          <a:effectRef idx="3">
            <a:schemeClr val="accent2"/>
          </a:effectRef>
          <a:fontRef idx="minor">
            <a:schemeClr val="lt1"/>
          </a:fontRef>
        </p:style>
      </p:pic>
      <p:sp>
        <p:nvSpPr>
          <p:cNvPr id="5" name="Rectangle 4"/>
          <p:cNvSpPr/>
          <p:nvPr/>
        </p:nvSpPr>
        <p:spPr>
          <a:xfrm>
            <a:off x="3924620" y="4149080"/>
            <a:ext cx="360040" cy="3600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8</a:t>
            </a:r>
            <a:endParaRPr lang="fr-FR" dirty="0">
              <a:solidFill>
                <a:schemeClr val="tx1"/>
              </a:solidFill>
            </a:endParaRPr>
          </a:p>
        </p:txBody>
      </p:sp>
    </p:spTree>
    <p:extLst>
      <p:ext uri="{BB962C8B-B14F-4D97-AF65-F5344CB8AC3E}">
        <p14:creationId xmlns:p14="http://schemas.microsoft.com/office/powerpoint/2010/main" val="23925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5" presetID="1" presetClass="entr" presetSubtype="0" fill="hold"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42" presetClass="entr" presetSubtype="0"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1000"/>
                                        <p:tgtEl>
                                          <p:spTgt spid="2"/>
                                        </p:tgtEl>
                                      </p:cBhvr>
                                    </p:animEffect>
                                    <p:anim calcmode="lin" valueType="num">
                                      <p:cBhvr>
                                        <p:cTn id="70" dur="1000" fill="hold"/>
                                        <p:tgtEl>
                                          <p:spTgt spid="2"/>
                                        </p:tgtEl>
                                        <p:attrNameLst>
                                          <p:attrName>ppt_x</p:attrName>
                                        </p:attrNameLst>
                                      </p:cBhvr>
                                      <p:tavLst>
                                        <p:tav tm="0">
                                          <p:val>
                                            <p:strVal val="#ppt_x"/>
                                          </p:val>
                                        </p:tav>
                                        <p:tav tm="100000">
                                          <p:val>
                                            <p:strVal val="#ppt_x"/>
                                          </p:val>
                                        </p:tav>
                                      </p:tavLst>
                                    </p:anim>
                                    <p:anim calcmode="lin" valueType="num">
                                      <p:cBhvr>
                                        <p:cTn id="7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229600" cy="5678091"/>
          </a:xfrm>
        </p:spPr>
        <p:txBody>
          <a:bodyPr>
            <a:normAutofit fontScale="92500" lnSpcReduction="20000"/>
          </a:bodyPr>
          <a:lstStyle/>
          <a:p>
            <a:pPr marL="0" indent="0">
              <a:buNone/>
            </a:pPr>
            <a:r>
              <a:rPr lang="fr-FR" dirty="0">
                <a:solidFill>
                  <a:schemeClr val="tx2">
                    <a:lumMod val="60000"/>
                    <a:lumOff val="40000"/>
                  </a:schemeClr>
                </a:solidFill>
              </a:rPr>
              <a:t>    5/Les sources de bases et d’acides </a:t>
            </a:r>
          </a:p>
          <a:p>
            <a:pPr marL="0" indent="0">
              <a:buNone/>
            </a:pPr>
            <a:r>
              <a:rPr lang="fr-FR" dirty="0"/>
              <a:t>-L’ingestion et la production d’acides sont plus importantes que celles des bases. </a:t>
            </a:r>
          </a:p>
          <a:p>
            <a:pPr marL="0" indent="0">
              <a:buNone/>
            </a:pPr>
            <a:r>
              <a:rPr lang="fr-FR" dirty="0"/>
              <a:t>-Il y a nécessité d’une excrétion d’acides par l’organisme.</a:t>
            </a:r>
          </a:p>
          <a:p>
            <a:pPr marL="0" indent="0">
              <a:buNone/>
            </a:pPr>
            <a:r>
              <a:rPr lang="fr-FR" sz="3600" dirty="0">
                <a:solidFill>
                  <a:srgbClr val="FF0000"/>
                </a:solidFill>
              </a:rPr>
              <a:t>            5.1 Production d’acide</a:t>
            </a:r>
          </a:p>
          <a:p>
            <a:pPr marL="0" indent="0">
              <a:buNone/>
            </a:pPr>
            <a:r>
              <a:rPr lang="fr-FR" sz="3600" dirty="0">
                <a:solidFill>
                  <a:srgbClr val="FF0000"/>
                </a:solidFill>
              </a:rPr>
              <a:t>                 a. les acides volatils</a:t>
            </a:r>
          </a:p>
          <a:p>
            <a:pPr marL="0" indent="0">
              <a:buNone/>
            </a:pPr>
            <a:r>
              <a:rPr lang="fr-FR" sz="3600" dirty="0"/>
              <a:t>Le</a:t>
            </a:r>
            <a:r>
              <a:rPr lang="fr-FR" sz="3600" dirty="0">
                <a:solidFill>
                  <a:srgbClr val="FF0000"/>
                </a:solidFill>
              </a:rPr>
              <a:t> </a:t>
            </a:r>
            <a:r>
              <a:rPr lang="fr-FR" dirty="0"/>
              <a:t>CO</a:t>
            </a:r>
            <a:r>
              <a:rPr lang="fr-FR" baseline="-25000" dirty="0"/>
              <a:t>2</a:t>
            </a:r>
            <a:r>
              <a:rPr lang="fr-FR" dirty="0"/>
              <a:t> est assimilé à un acide faible, il est éliminé par les poumons. Il provient de l’oxydation des glucides et des lipides (10.000 à 20.000 </a:t>
            </a:r>
            <a:r>
              <a:rPr lang="fr-FR" dirty="0" err="1"/>
              <a:t>mmoles</a:t>
            </a:r>
            <a:r>
              <a:rPr lang="fr-FR" dirty="0"/>
              <a:t>/jour). En présence d’eau il se dissocie selon la réaction (catalysée par l’anhydrase carbonique AC): </a:t>
            </a:r>
          </a:p>
          <a:p>
            <a:pPr marL="0" indent="0">
              <a:buNone/>
            </a:pPr>
            <a:endParaRPr lang="fr-FR" dirty="0"/>
          </a:p>
        </p:txBody>
      </p:sp>
      <p:cxnSp>
        <p:nvCxnSpPr>
          <p:cNvPr id="17" name="Connecteur droit avec flèche 16">
            <a:extLst>
              <a:ext uri="{FF2B5EF4-FFF2-40B4-BE49-F238E27FC236}">
                <a16:creationId xmlns="" xmlns:a16="http://schemas.microsoft.com/office/drawing/2014/main" id="{4C717C4D-9CC3-FC42-B461-410D6876ED6E}"/>
              </a:ext>
            </a:extLst>
          </p:cNvPr>
          <p:cNvCxnSpPr/>
          <p:nvPr/>
        </p:nvCxnSpPr>
        <p:spPr>
          <a:xfrm>
            <a:off x="2771800" y="6165304"/>
            <a:ext cx="46672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 xmlns:a16="http://schemas.microsoft.com/office/drawing/2014/main" id="{961C8952-3037-5747-AD2E-2662731B345B}"/>
              </a:ext>
            </a:extLst>
          </p:cNvPr>
          <p:cNvCxnSpPr/>
          <p:nvPr/>
        </p:nvCxnSpPr>
        <p:spPr>
          <a:xfrm>
            <a:off x="4007485" y="6165304"/>
            <a:ext cx="466725" cy="0"/>
          </a:xfrm>
          <a:prstGeom prst="straightConnector1">
            <a:avLst/>
          </a:prstGeom>
          <a:noFill/>
          <a:ln w="12700" cap="flat" cmpd="sng" algn="ctr">
            <a:solidFill>
              <a:sysClr val="windowText" lastClr="000000"/>
            </a:solidFill>
            <a:prstDash val="solid"/>
            <a:tailEnd type="arrow"/>
          </a:ln>
          <a:effectLst/>
        </p:spPr>
      </p:cxnSp>
      <p:sp>
        <p:nvSpPr>
          <p:cNvPr id="19" name="Rectangle 15">
            <a:extLst>
              <a:ext uri="{FF2B5EF4-FFF2-40B4-BE49-F238E27FC236}">
                <a16:creationId xmlns="" xmlns:a16="http://schemas.microsoft.com/office/drawing/2014/main" id="{942F9DFA-5136-1A49-93DC-7CA29027041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16">
            <a:extLst>
              <a:ext uri="{FF2B5EF4-FFF2-40B4-BE49-F238E27FC236}">
                <a16:creationId xmlns="" xmlns:a16="http://schemas.microsoft.com/office/drawing/2014/main" id="{5A10C3F1-8535-9D40-AD57-ADBBE40ED5B6}"/>
              </a:ext>
            </a:extLst>
          </p:cNvPr>
          <p:cNvSpPr>
            <a:spLocks noChangeArrowheads="1"/>
          </p:cNvSpPr>
          <p:nvPr/>
        </p:nvSpPr>
        <p:spPr bwMode="auto">
          <a:xfrm>
            <a:off x="1591208" y="5996028"/>
            <a:ext cx="4304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CO</a:t>
            </a:r>
            <a:r>
              <a:rPr kumimoji="0" lang="en-US" altLang="fr-FR"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2</a:t>
            </a:r>
            <a:r>
              <a:rPr kumimoji="0" lang="en-US"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H</a:t>
            </a:r>
            <a:r>
              <a:rPr kumimoji="0" lang="en-US" altLang="fr-FR"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2</a:t>
            </a:r>
            <a:r>
              <a:rPr kumimoji="0" lang="en-US"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O              H</a:t>
            </a:r>
            <a:r>
              <a:rPr kumimoji="0" lang="en-US" altLang="fr-FR"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2</a:t>
            </a:r>
            <a:r>
              <a:rPr kumimoji="0" lang="en-US"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CO</a:t>
            </a:r>
            <a:r>
              <a:rPr kumimoji="0" lang="en-US" altLang="fr-FR"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3    </a:t>
            </a:r>
            <a:r>
              <a:rPr kumimoji="0" lang="en-US"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            H </a:t>
            </a:r>
            <a:r>
              <a:rPr kumimoji="0" lang="en-US" altLang="fr-FR"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a:t>
            </a:r>
            <a:r>
              <a:rPr kumimoji="0" lang="en-US"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HCO</a:t>
            </a:r>
            <a:r>
              <a:rPr kumimoji="0" lang="en-US" altLang="fr-FR"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3</a:t>
            </a:r>
            <a:r>
              <a:rPr kumimoji="0" lang="en-US"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kumimoji="0" lang="en-US"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279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8685</TotalTime>
  <Words>3654</Words>
  <Application>Microsoft Office PowerPoint</Application>
  <PresentationFormat>Affichage à l'écran (4:3)</PresentationFormat>
  <Paragraphs>324</Paragraphs>
  <Slides>57</Slides>
  <Notes>0</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Thème Office</vt:lpstr>
      <vt:lpstr>Présentation PowerPoint</vt:lpstr>
      <vt:lpstr>Présentation PowerPoint</vt:lpstr>
      <vt:lpstr>I/Introduction</vt:lpstr>
      <vt:lpstr>Présentation PowerPoint</vt:lpstr>
      <vt:lpstr>Présentation PowerPoint</vt:lpstr>
      <vt:lpstr>Présentation PowerPoint</vt:lpstr>
      <vt:lpstr> II/  Rappels  physico-chimiques: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6.1 Systèmes tampons et équation d'Henderson-Hasselbalch:  </vt:lpstr>
      <vt:lpstr> 6.1 Systèmes tampons et équation d'Henderson-Hasselbalch:  </vt:lpstr>
      <vt:lpstr> 6.1 Systèmes tampons et équation d'Henderson-Hasselbalch:  </vt:lpstr>
      <vt:lpstr>Présentation PowerPoint</vt:lpstr>
      <vt:lpstr>Présentation PowerPoint</vt:lpstr>
      <vt:lpstr>Présentation PowerPoint</vt:lpstr>
      <vt:lpstr>Présentation PowerPoint</vt:lpstr>
      <vt:lpstr>tampon protéine/protéinate: </vt:lpstr>
      <vt:lpstr>Présentation PowerPoint</vt:lpstr>
      <vt:lpstr>Tampon phosphate: </vt:lpstr>
      <vt:lpstr> Régulation de l'équilibre  acido-basique:</vt:lpstr>
      <vt:lpstr>Présentation PowerPoint</vt:lpstr>
      <vt:lpstr>Présentation PowerPoint</vt:lpstr>
      <vt:lpstr>Présentation PowerPoint</vt:lpstr>
      <vt:lpstr>Présentation PowerPoint</vt:lpstr>
      <vt:lpstr>A retenir : </vt:lpstr>
      <vt:lpstr>Présentation PowerPoint</vt:lpstr>
      <vt:lpstr>Présentation PowerPoint</vt:lpstr>
      <vt:lpstr>Présentation PowerPoint</vt:lpstr>
      <vt:lpstr> VI/ Exploration biochimique: </vt:lpstr>
      <vt:lpstr>Présentation PowerPoint</vt:lpstr>
      <vt:lpstr>Présentation PowerPoint</vt:lpstr>
      <vt:lpstr>Présentation PowerPoint</vt:lpstr>
      <vt:lpstr> V/Les désordres  de l’équilibre  acido-basique </vt:lpstr>
      <vt:lpstr>Présentation PowerPoint</vt:lpstr>
      <vt:lpstr>Présentation PowerPoint</vt:lpstr>
      <vt:lpstr>A/ acidose respiratoire</vt:lpstr>
      <vt:lpstr>Présentation PowerPoint</vt:lpstr>
      <vt:lpstr>B/Acidose métabolique</vt:lpstr>
      <vt:lpstr>Présentation PowerPoint</vt:lpstr>
      <vt:lpstr> C/ Alcalose respiratoire</vt:lpstr>
      <vt:lpstr>Présentation PowerPoint</vt:lpstr>
      <vt:lpstr> D/ Alcalose métabolique</vt:lpstr>
      <vt:lpstr>Présentation PowerPoint</vt:lpstr>
      <vt:lpstr>Présentation PowerPoint</vt:lpstr>
      <vt:lpstr>Présentation PowerPoint</vt:lpstr>
      <vt:lpstr>  VI. Cas du trou anionique  </vt:lpstr>
      <vt:lpstr>  VI. Cas du trou anionique  </vt:lpstr>
      <vt:lpstr>  VI. Cas du trou anionique  </vt:lpstr>
      <vt:lpstr>  VI. Cas du trou anionique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Equilibre acido-basique</dc:title>
  <dc:creator>pc</dc:creator>
  <cp:lastModifiedBy>USER</cp:lastModifiedBy>
  <cp:revision>138</cp:revision>
  <dcterms:created xsi:type="dcterms:W3CDTF">2019-11-23T20:38:53Z</dcterms:created>
  <dcterms:modified xsi:type="dcterms:W3CDTF">2022-01-09T19:52:14Z</dcterms:modified>
</cp:coreProperties>
</file>