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7" r:id="rId2"/>
    <p:sldId id="258" r:id="rId3"/>
    <p:sldId id="259" r:id="rId4"/>
    <p:sldId id="260" r:id="rId5"/>
    <p:sldId id="261" r:id="rId6"/>
    <p:sldId id="263" r:id="rId7"/>
    <p:sldId id="264" r:id="rId8"/>
    <p:sldId id="265" r:id="rId9"/>
    <p:sldId id="288" r:id="rId10"/>
    <p:sldId id="293" r:id="rId11"/>
    <p:sldId id="267" r:id="rId12"/>
    <p:sldId id="268" r:id="rId13"/>
    <p:sldId id="286" r:id="rId14"/>
    <p:sldId id="290" r:id="rId15"/>
    <p:sldId id="271" r:id="rId16"/>
    <p:sldId id="294" r:id="rId17"/>
    <p:sldId id="272" r:id="rId18"/>
    <p:sldId id="273" r:id="rId19"/>
    <p:sldId id="274" r:id="rId20"/>
    <p:sldId id="275" r:id="rId21"/>
    <p:sldId id="276" r:id="rId22"/>
    <p:sldId id="277" r:id="rId23"/>
    <p:sldId id="278" r:id="rId24"/>
    <p:sldId id="279" r:id="rId25"/>
    <p:sldId id="280" r:id="rId26"/>
    <p:sldId id="281" r:id="rId27"/>
    <p:sldId id="295" r:id="rId28"/>
    <p:sldId id="282" r:id="rId29"/>
    <p:sldId id="283"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53" autoAdjust="0"/>
    <p:restoredTop sz="94291" autoAdjust="0"/>
  </p:normalViewPr>
  <p:slideViewPr>
    <p:cSldViewPr>
      <p:cViewPr varScale="1">
        <p:scale>
          <a:sx n="72" d="100"/>
          <a:sy n="72" d="100"/>
        </p:scale>
        <p:origin x="1428" y="7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3DFAB5-F323-47DB-9001-BB295404320E}"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fr-FR"/>
        </a:p>
      </dgm:t>
    </dgm:pt>
    <dgm:pt modelId="{338C361E-68A5-493E-9C35-522D38111E68}">
      <dgm:prSet phldrT="[Texte]"/>
      <dgm:spPr/>
      <dgm:t>
        <a:bodyPr/>
        <a:lstStyle/>
        <a:p>
          <a:r>
            <a:rPr lang="fr-FR" b="1" dirty="0">
              <a:solidFill>
                <a:schemeClr val="tx1"/>
              </a:solidFill>
              <a:latin typeface="Times New Roman"/>
              <a:ea typeface="Calibri"/>
              <a:cs typeface="Times New Roman"/>
            </a:rPr>
            <a:t>Protéines</a:t>
          </a:r>
          <a:endParaRPr lang="fr-FR" dirty="0">
            <a:solidFill>
              <a:schemeClr val="tx1"/>
            </a:solidFill>
          </a:endParaRPr>
        </a:p>
      </dgm:t>
    </dgm:pt>
    <dgm:pt modelId="{7213702B-F025-4356-9B3C-FB9EEF990CF9}" type="parTrans" cxnId="{F5218D21-54CB-43F7-88CE-DA8F6A5CEF32}">
      <dgm:prSet/>
      <dgm:spPr/>
      <dgm:t>
        <a:bodyPr/>
        <a:lstStyle/>
        <a:p>
          <a:endParaRPr lang="fr-FR"/>
        </a:p>
      </dgm:t>
    </dgm:pt>
    <dgm:pt modelId="{5831264A-2334-4CE5-8508-AEC9F06224AA}" type="sibTrans" cxnId="{F5218D21-54CB-43F7-88CE-DA8F6A5CEF32}">
      <dgm:prSet/>
      <dgm:spPr/>
      <dgm:t>
        <a:bodyPr/>
        <a:lstStyle/>
        <a:p>
          <a:endParaRPr lang="fr-FR"/>
        </a:p>
      </dgm:t>
    </dgm:pt>
    <dgm:pt modelId="{E4B63D65-3E37-4EEE-8C53-D9B4DED351FD}">
      <dgm:prSet phldrT="[Texte]"/>
      <dgm:spPr/>
      <dgm:t>
        <a:bodyPr/>
        <a:lstStyle/>
        <a:p>
          <a:r>
            <a:rPr lang="fr-FR" b="1" dirty="0">
              <a:solidFill>
                <a:schemeClr val="tx1"/>
              </a:solidFill>
              <a:latin typeface="Times New Roman"/>
              <a:ea typeface="Calibri"/>
              <a:cs typeface="Times New Roman"/>
            </a:rPr>
            <a:t>ARN</a:t>
          </a:r>
        </a:p>
        <a:p>
          <a:r>
            <a:rPr lang="fr-FR" dirty="0">
              <a:solidFill>
                <a:schemeClr val="tx1"/>
              </a:solidFill>
              <a:latin typeface="Times New Roman"/>
              <a:ea typeface="Calibri"/>
            </a:rPr>
            <a:t> R</a:t>
          </a:r>
          <a:r>
            <a:rPr lang="fr-FR" dirty="0">
              <a:solidFill>
                <a:schemeClr val="tx1"/>
              </a:solidFill>
              <a:latin typeface="Times New Roman"/>
            </a:rPr>
            <a:t>ibozymes</a:t>
          </a:r>
          <a:endParaRPr lang="fr-FR" dirty="0">
            <a:solidFill>
              <a:schemeClr val="tx1"/>
            </a:solidFill>
          </a:endParaRPr>
        </a:p>
      </dgm:t>
    </dgm:pt>
    <dgm:pt modelId="{12FD6A44-9F33-4B2C-8A58-357F3FEF93E9}" type="parTrans" cxnId="{99E8099D-0D98-4E0A-906A-676C43A44DA7}">
      <dgm:prSet/>
      <dgm:spPr/>
      <dgm:t>
        <a:bodyPr/>
        <a:lstStyle/>
        <a:p>
          <a:endParaRPr lang="fr-FR"/>
        </a:p>
      </dgm:t>
    </dgm:pt>
    <dgm:pt modelId="{805C2F7E-652D-4275-B542-349494A041F2}" type="sibTrans" cxnId="{99E8099D-0D98-4E0A-906A-676C43A44DA7}">
      <dgm:prSet/>
      <dgm:spPr/>
      <dgm:t>
        <a:bodyPr/>
        <a:lstStyle/>
        <a:p>
          <a:endParaRPr lang="fr-FR"/>
        </a:p>
      </dgm:t>
    </dgm:pt>
    <dgm:pt modelId="{D70969CD-FC16-4125-8AF4-56320AA97D11}" type="pres">
      <dgm:prSet presAssocID="{733DFAB5-F323-47DB-9001-BB295404320E}" presName="compositeShape" presStyleCnt="0">
        <dgm:presLayoutVars>
          <dgm:chMax val="2"/>
          <dgm:dir/>
          <dgm:resizeHandles val="exact"/>
        </dgm:presLayoutVars>
      </dgm:prSet>
      <dgm:spPr/>
    </dgm:pt>
    <dgm:pt modelId="{66555D63-0F3D-4B12-91B7-70C76115BAAF}" type="pres">
      <dgm:prSet presAssocID="{733DFAB5-F323-47DB-9001-BB295404320E}" presName="divider" presStyleLbl="fgShp" presStyleIdx="0" presStyleCnt="1"/>
      <dgm:spPr/>
    </dgm:pt>
    <dgm:pt modelId="{5B80B805-0E02-481A-B582-EC23B34F6AD2}" type="pres">
      <dgm:prSet presAssocID="{338C361E-68A5-493E-9C35-522D38111E68}" presName="downArrow" presStyleLbl="node1" presStyleIdx="0" presStyleCnt="2"/>
      <dgm:spPr/>
    </dgm:pt>
    <dgm:pt modelId="{78137D69-6785-43D1-9988-AE8370A53722}" type="pres">
      <dgm:prSet presAssocID="{338C361E-68A5-493E-9C35-522D38111E68}" presName="downArrowText" presStyleLbl="revTx" presStyleIdx="0" presStyleCnt="2">
        <dgm:presLayoutVars>
          <dgm:bulletEnabled val="1"/>
        </dgm:presLayoutVars>
      </dgm:prSet>
      <dgm:spPr/>
    </dgm:pt>
    <dgm:pt modelId="{9A40128B-DBE0-4277-AD3B-189ABBBA3FDA}" type="pres">
      <dgm:prSet presAssocID="{E4B63D65-3E37-4EEE-8C53-D9B4DED351FD}" presName="upArrow" presStyleLbl="node1" presStyleIdx="1" presStyleCnt="2" custScaleY="73639"/>
      <dgm:spPr/>
    </dgm:pt>
    <dgm:pt modelId="{33A9DE58-1CA1-493E-AAF8-C9F98BBE89F7}" type="pres">
      <dgm:prSet presAssocID="{E4B63D65-3E37-4EEE-8C53-D9B4DED351FD}" presName="upArrowText" presStyleLbl="revTx" presStyleIdx="1" presStyleCnt="2">
        <dgm:presLayoutVars>
          <dgm:bulletEnabled val="1"/>
        </dgm:presLayoutVars>
      </dgm:prSet>
      <dgm:spPr/>
    </dgm:pt>
  </dgm:ptLst>
  <dgm:cxnLst>
    <dgm:cxn modelId="{4F598E19-C77E-4C35-BC5A-328225B774D1}" type="presOf" srcId="{733DFAB5-F323-47DB-9001-BB295404320E}" destId="{D70969CD-FC16-4125-8AF4-56320AA97D11}" srcOrd="0" destOrd="0" presId="urn:microsoft.com/office/officeart/2005/8/layout/arrow3"/>
    <dgm:cxn modelId="{F5218D21-54CB-43F7-88CE-DA8F6A5CEF32}" srcId="{733DFAB5-F323-47DB-9001-BB295404320E}" destId="{338C361E-68A5-493E-9C35-522D38111E68}" srcOrd="0" destOrd="0" parTransId="{7213702B-F025-4356-9B3C-FB9EEF990CF9}" sibTransId="{5831264A-2334-4CE5-8508-AEC9F06224AA}"/>
    <dgm:cxn modelId="{C5279325-231A-4687-8F20-70D0B7378363}" type="presOf" srcId="{E4B63D65-3E37-4EEE-8C53-D9B4DED351FD}" destId="{33A9DE58-1CA1-493E-AAF8-C9F98BBE89F7}" srcOrd="0" destOrd="0" presId="urn:microsoft.com/office/officeart/2005/8/layout/arrow3"/>
    <dgm:cxn modelId="{99E8099D-0D98-4E0A-906A-676C43A44DA7}" srcId="{733DFAB5-F323-47DB-9001-BB295404320E}" destId="{E4B63D65-3E37-4EEE-8C53-D9B4DED351FD}" srcOrd="1" destOrd="0" parTransId="{12FD6A44-9F33-4B2C-8A58-357F3FEF93E9}" sibTransId="{805C2F7E-652D-4275-B542-349494A041F2}"/>
    <dgm:cxn modelId="{466A35E9-73D3-4234-B025-649FE7B86407}" type="presOf" srcId="{338C361E-68A5-493E-9C35-522D38111E68}" destId="{78137D69-6785-43D1-9988-AE8370A53722}" srcOrd="0" destOrd="0" presId="urn:microsoft.com/office/officeart/2005/8/layout/arrow3"/>
    <dgm:cxn modelId="{04BA5B3D-BACA-4741-8D45-6B3478455270}" type="presParOf" srcId="{D70969CD-FC16-4125-8AF4-56320AA97D11}" destId="{66555D63-0F3D-4B12-91B7-70C76115BAAF}" srcOrd="0" destOrd="0" presId="urn:microsoft.com/office/officeart/2005/8/layout/arrow3"/>
    <dgm:cxn modelId="{5AA52EA2-8E4D-4AD2-9CFB-7C8F3DA30C0C}" type="presParOf" srcId="{D70969CD-FC16-4125-8AF4-56320AA97D11}" destId="{5B80B805-0E02-481A-B582-EC23B34F6AD2}" srcOrd="1" destOrd="0" presId="urn:microsoft.com/office/officeart/2005/8/layout/arrow3"/>
    <dgm:cxn modelId="{A5B9F79A-48CF-4F63-AD11-7453A4BF81AA}" type="presParOf" srcId="{D70969CD-FC16-4125-8AF4-56320AA97D11}" destId="{78137D69-6785-43D1-9988-AE8370A53722}" srcOrd="2" destOrd="0" presId="urn:microsoft.com/office/officeart/2005/8/layout/arrow3"/>
    <dgm:cxn modelId="{8A46A88A-9BD2-4468-ABDB-D647EB38F5DE}" type="presParOf" srcId="{D70969CD-FC16-4125-8AF4-56320AA97D11}" destId="{9A40128B-DBE0-4277-AD3B-189ABBBA3FDA}" srcOrd="3" destOrd="0" presId="urn:microsoft.com/office/officeart/2005/8/layout/arrow3"/>
    <dgm:cxn modelId="{E288BD77-B13D-41A5-8676-78EF99581453}" type="presParOf" srcId="{D70969CD-FC16-4125-8AF4-56320AA97D11}" destId="{33A9DE58-1CA1-493E-AAF8-C9F98BBE89F7}"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E62278-F226-4A31-B8D9-BC3B7AD0963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AA598EEB-8C6F-4528-A979-07A81B0770FF}">
      <dgm:prSet phldrT="[Texte]" custT="1"/>
      <dgm:spPr>
        <a:solidFill>
          <a:schemeClr val="bg1"/>
        </a:solidFill>
        <a:ln>
          <a:solidFill>
            <a:srgbClr val="FF0000"/>
          </a:solidFill>
        </a:ln>
      </dgm:spPr>
      <dgm:t>
        <a:bodyPr/>
        <a:lstStyle/>
        <a:p>
          <a:r>
            <a:rPr lang="fr-FR" sz="3200" b="1" dirty="0">
              <a:solidFill>
                <a:srgbClr val="0000FF"/>
              </a:solidFill>
            </a:rPr>
            <a:t>Holoenzyme </a:t>
          </a:r>
        </a:p>
        <a:p>
          <a:r>
            <a:rPr lang="fr-FR" sz="3200" b="1" dirty="0">
              <a:solidFill>
                <a:srgbClr val="0000FF"/>
              </a:solidFill>
            </a:rPr>
            <a:t>Holoprotéine</a:t>
          </a:r>
        </a:p>
        <a:p>
          <a:r>
            <a:rPr lang="fr-FR" sz="2700" dirty="0">
              <a:solidFill>
                <a:schemeClr val="tx1"/>
              </a:solidFill>
              <a:latin typeface="Arial"/>
              <a:cs typeface="Arial"/>
            </a:rPr>
            <a:t> Pr-                       </a:t>
          </a:r>
        </a:p>
        <a:p>
          <a:r>
            <a:rPr lang="fr-FR" sz="2700" dirty="0">
              <a:solidFill>
                <a:schemeClr val="tx1"/>
              </a:solidFill>
              <a:latin typeface="Arial"/>
              <a:cs typeface="Arial"/>
            </a:rPr>
            <a:t>pas éléments non protéiques</a:t>
          </a:r>
          <a:endParaRPr lang="fr-FR" sz="2700" dirty="0">
            <a:solidFill>
              <a:schemeClr val="tx1"/>
            </a:solidFill>
          </a:endParaRPr>
        </a:p>
      </dgm:t>
    </dgm:pt>
    <dgm:pt modelId="{DE0265A3-1DB3-46B6-A939-F5C60BE354E0}" type="parTrans" cxnId="{950D9E5A-5E55-4D9C-91C6-C8D568F0D1D4}">
      <dgm:prSet/>
      <dgm:spPr/>
      <dgm:t>
        <a:bodyPr/>
        <a:lstStyle/>
        <a:p>
          <a:endParaRPr lang="fr-FR"/>
        </a:p>
      </dgm:t>
    </dgm:pt>
    <dgm:pt modelId="{2A7F0417-AF07-435F-8C05-A40036D0523F}" type="sibTrans" cxnId="{950D9E5A-5E55-4D9C-91C6-C8D568F0D1D4}">
      <dgm:prSet/>
      <dgm:spPr/>
      <dgm:t>
        <a:bodyPr/>
        <a:lstStyle/>
        <a:p>
          <a:endParaRPr lang="fr-FR"/>
        </a:p>
      </dgm:t>
    </dgm:pt>
    <dgm:pt modelId="{ACCBB90D-C566-4FEA-85D6-32AF74E8A1F6}">
      <dgm:prSet phldrT="[Texte]" custT="1"/>
      <dgm:spPr>
        <a:solidFill>
          <a:schemeClr val="bg1"/>
        </a:solidFill>
        <a:ln>
          <a:solidFill>
            <a:srgbClr val="FF0000"/>
          </a:solidFill>
        </a:ln>
      </dgm:spPr>
      <dgm:t>
        <a:bodyPr/>
        <a:lstStyle/>
        <a:p>
          <a:r>
            <a:rPr lang="fr-FR" sz="3200" b="1" dirty="0">
              <a:solidFill>
                <a:srgbClr val="0000FF"/>
              </a:solidFill>
            </a:rPr>
            <a:t>Hétéroenzyme  Hétéroprotéine</a:t>
          </a:r>
        </a:p>
        <a:p>
          <a:endParaRPr lang="fr-FR" sz="3200" b="1" dirty="0">
            <a:solidFill>
              <a:srgbClr val="0000FF"/>
            </a:solidFill>
          </a:endParaRPr>
        </a:p>
        <a:p>
          <a:r>
            <a:rPr lang="fr-FR" sz="2700" dirty="0">
              <a:solidFill>
                <a:schemeClr val="tx1"/>
              </a:solidFill>
            </a:rPr>
            <a:t>éléments non protéiques</a:t>
          </a:r>
        </a:p>
      </dgm:t>
    </dgm:pt>
    <dgm:pt modelId="{E79D1689-B30F-42A6-89D0-9A979F30DAAD}" type="sibTrans" cxnId="{9E03943F-7D9C-46A1-87B8-9ADF5BF73026}">
      <dgm:prSet/>
      <dgm:spPr/>
      <dgm:t>
        <a:bodyPr/>
        <a:lstStyle/>
        <a:p>
          <a:endParaRPr lang="fr-FR"/>
        </a:p>
      </dgm:t>
    </dgm:pt>
    <dgm:pt modelId="{8C4EA2CB-83A3-42AE-92C3-46A5F909D6EA}" type="parTrans" cxnId="{9E03943F-7D9C-46A1-87B8-9ADF5BF73026}">
      <dgm:prSet/>
      <dgm:spPr/>
      <dgm:t>
        <a:bodyPr/>
        <a:lstStyle/>
        <a:p>
          <a:endParaRPr lang="fr-FR"/>
        </a:p>
      </dgm:t>
    </dgm:pt>
    <dgm:pt modelId="{F7F2903A-5CA2-4774-BB5E-2EF4A41890CB}" type="pres">
      <dgm:prSet presAssocID="{20E62278-F226-4A31-B8D9-BC3B7AD09636}" presName="diagram" presStyleCnt="0">
        <dgm:presLayoutVars>
          <dgm:dir/>
          <dgm:resizeHandles val="exact"/>
        </dgm:presLayoutVars>
      </dgm:prSet>
      <dgm:spPr/>
    </dgm:pt>
    <dgm:pt modelId="{3E936E6B-65D1-4B2E-965C-078AA203C999}" type="pres">
      <dgm:prSet presAssocID="{ACCBB90D-C566-4FEA-85D6-32AF74E8A1F6}" presName="node" presStyleLbl="node1" presStyleIdx="0" presStyleCnt="2">
        <dgm:presLayoutVars>
          <dgm:bulletEnabled val="1"/>
        </dgm:presLayoutVars>
      </dgm:prSet>
      <dgm:spPr/>
    </dgm:pt>
    <dgm:pt modelId="{B6CDADF8-4D71-4783-B4E8-632F53C88F9A}" type="pres">
      <dgm:prSet presAssocID="{E79D1689-B30F-42A6-89D0-9A979F30DAAD}" presName="sibTrans" presStyleCnt="0"/>
      <dgm:spPr/>
    </dgm:pt>
    <dgm:pt modelId="{41FAFD34-A860-4CF9-81FB-7A726B6C9C27}" type="pres">
      <dgm:prSet presAssocID="{AA598EEB-8C6F-4528-A979-07A81B0770FF}" presName="node" presStyleLbl="node1" presStyleIdx="1" presStyleCnt="2">
        <dgm:presLayoutVars>
          <dgm:bulletEnabled val="1"/>
        </dgm:presLayoutVars>
      </dgm:prSet>
      <dgm:spPr/>
    </dgm:pt>
  </dgm:ptLst>
  <dgm:cxnLst>
    <dgm:cxn modelId="{9E03943F-7D9C-46A1-87B8-9ADF5BF73026}" srcId="{20E62278-F226-4A31-B8D9-BC3B7AD09636}" destId="{ACCBB90D-C566-4FEA-85D6-32AF74E8A1F6}" srcOrd="0" destOrd="0" parTransId="{8C4EA2CB-83A3-42AE-92C3-46A5F909D6EA}" sibTransId="{E79D1689-B30F-42A6-89D0-9A979F30DAAD}"/>
    <dgm:cxn modelId="{E1C6F848-F5F8-4C1A-AD37-F62B69D24341}" type="presOf" srcId="{ACCBB90D-C566-4FEA-85D6-32AF74E8A1F6}" destId="{3E936E6B-65D1-4B2E-965C-078AA203C999}" srcOrd="0" destOrd="0" presId="urn:microsoft.com/office/officeart/2005/8/layout/default"/>
    <dgm:cxn modelId="{950D9E5A-5E55-4D9C-91C6-C8D568F0D1D4}" srcId="{20E62278-F226-4A31-B8D9-BC3B7AD09636}" destId="{AA598EEB-8C6F-4528-A979-07A81B0770FF}" srcOrd="1" destOrd="0" parTransId="{DE0265A3-1DB3-46B6-A939-F5C60BE354E0}" sibTransId="{2A7F0417-AF07-435F-8C05-A40036D0523F}"/>
    <dgm:cxn modelId="{32714EEF-999E-4FEE-8066-DCADED9736E0}" type="presOf" srcId="{AA598EEB-8C6F-4528-A979-07A81B0770FF}" destId="{41FAFD34-A860-4CF9-81FB-7A726B6C9C27}" srcOrd="0" destOrd="0" presId="urn:microsoft.com/office/officeart/2005/8/layout/default"/>
    <dgm:cxn modelId="{52496CFF-D3F9-4FA3-8B8C-C55D423BADE8}" type="presOf" srcId="{20E62278-F226-4A31-B8D9-BC3B7AD09636}" destId="{F7F2903A-5CA2-4774-BB5E-2EF4A41890CB}" srcOrd="0" destOrd="0" presId="urn:microsoft.com/office/officeart/2005/8/layout/default"/>
    <dgm:cxn modelId="{F94B70D5-D6EC-4125-8DF8-EECF9523373E}" type="presParOf" srcId="{F7F2903A-5CA2-4774-BB5E-2EF4A41890CB}" destId="{3E936E6B-65D1-4B2E-965C-078AA203C999}" srcOrd="0" destOrd="0" presId="urn:microsoft.com/office/officeart/2005/8/layout/default"/>
    <dgm:cxn modelId="{D89F3B3F-5C02-4493-AFAA-77179BD9B0B6}" type="presParOf" srcId="{F7F2903A-5CA2-4774-BB5E-2EF4A41890CB}" destId="{B6CDADF8-4D71-4783-B4E8-632F53C88F9A}" srcOrd="1" destOrd="0" presId="urn:microsoft.com/office/officeart/2005/8/layout/default"/>
    <dgm:cxn modelId="{D23C12CB-A56D-4530-B060-E37BB7939280}" type="presParOf" srcId="{F7F2903A-5CA2-4774-BB5E-2EF4A41890CB}" destId="{41FAFD34-A860-4CF9-81FB-7A726B6C9C27}"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0B16F2-794D-4BCD-842F-26E3777EE31F}" type="doc">
      <dgm:prSet loTypeId="urn:microsoft.com/office/officeart/2005/8/layout/equation1" loCatId="process" qsTypeId="urn:microsoft.com/office/officeart/2005/8/quickstyle/simple1" qsCatId="simple" csTypeId="urn:microsoft.com/office/officeart/2005/8/colors/accent1_2" csCatId="accent1" phldr="1"/>
      <dgm:spPr/>
    </dgm:pt>
    <dgm:pt modelId="{A01E8296-FE09-44E1-BBBC-772E5E3E7E05}">
      <dgm:prSet phldrT="[Texte]"/>
      <dgm:spPr>
        <a:solidFill>
          <a:srgbClr val="FF0000"/>
        </a:solidFill>
      </dgm:spPr>
      <dgm:t>
        <a:bodyPr/>
        <a:lstStyle/>
        <a:p>
          <a:r>
            <a:rPr lang="fr-FR" b="1" dirty="0">
              <a:solidFill>
                <a:prstClr val="black"/>
              </a:solidFill>
              <a:latin typeface="Times New Roman"/>
              <a:ea typeface="Times New Roman"/>
              <a:cs typeface="Times New Roman"/>
            </a:rPr>
            <a:t>Apoenzyme</a:t>
          </a:r>
        </a:p>
        <a:p>
          <a:r>
            <a:rPr lang="fr-FR" b="1" dirty="0">
              <a:solidFill>
                <a:prstClr val="black"/>
              </a:solidFill>
              <a:latin typeface="Times New Roman"/>
              <a:ea typeface="Times New Roman"/>
              <a:cs typeface="Times New Roman"/>
            </a:rPr>
            <a:t>Apoprotéine Pr-</a:t>
          </a:r>
          <a:endParaRPr lang="fr-FR" dirty="0"/>
        </a:p>
      </dgm:t>
    </dgm:pt>
    <dgm:pt modelId="{DE7C9D9A-C7D4-4C0F-B3D2-39A6EB2E75F4}" type="parTrans" cxnId="{BDEA145B-9BED-4006-9789-112B18585368}">
      <dgm:prSet/>
      <dgm:spPr/>
      <dgm:t>
        <a:bodyPr/>
        <a:lstStyle/>
        <a:p>
          <a:endParaRPr lang="fr-FR"/>
        </a:p>
      </dgm:t>
    </dgm:pt>
    <dgm:pt modelId="{3528476F-FEFB-4D96-8B28-62032EB20006}" type="sibTrans" cxnId="{BDEA145B-9BED-4006-9789-112B18585368}">
      <dgm:prSet/>
      <dgm:spPr>
        <a:solidFill>
          <a:schemeClr val="tx1"/>
        </a:solidFill>
      </dgm:spPr>
      <dgm:t>
        <a:bodyPr/>
        <a:lstStyle/>
        <a:p>
          <a:endParaRPr lang="fr-FR"/>
        </a:p>
      </dgm:t>
    </dgm:pt>
    <dgm:pt modelId="{817E7A71-2A7C-4588-9A0F-37D269305A87}">
      <dgm:prSet phldrT="[Texte]"/>
      <dgm:spPr>
        <a:solidFill>
          <a:srgbClr val="FF0000"/>
        </a:solidFill>
      </dgm:spPr>
      <dgm:t>
        <a:bodyPr/>
        <a:lstStyle/>
        <a:p>
          <a:r>
            <a:rPr lang="fr-FR" b="1" dirty="0">
              <a:solidFill>
                <a:prstClr val="black"/>
              </a:solidFill>
              <a:latin typeface="Times New Roman"/>
              <a:ea typeface="Times New Roman"/>
              <a:cs typeface="Times New Roman"/>
            </a:rPr>
            <a:t>Cofacteur</a:t>
          </a:r>
        </a:p>
        <a:p>
          <a:r>
            <a:rPr lang="fr-FR" b="1" dirty="0">
              <a:solidFill>
                <a:prstClr val="black"/>
              </a:solidFill>
              <a:latin typeface="Times New Roman"/>
              <a:ea typeface="Times New Roman"/>
              <a:cs typeface="Times New Roman"/>
            </a:rPr>
            <a:t>Non Pr- </a:t>
          </a:r>
          <a:endParaRPr lang="fr-FR" dirty="0">
            <a:solidFill>
              <a:schemeClr val="bg1"/>
            </a:solidFill>
          </a:endParaRPr>
        </a:p>
      </dgm:t>
    </dgm:pt>
    <dgm:pt modelId="{ADDC23E6-B581-467E-BA24-DE6BD82A1C7A}" type="parTrans" cxnId="{FC70EDBB-E976-4CDE-99C8-E640B998310E}">
      <dgm:prSet/>
      <dgm:spPr/>
      <dgm:t>
        <a:bodyPr/>
        <a:lstStyle/>
        <a:p>
          <a:endParaRPr lang="fr-FR"/>
        </a:p>
      </dgm:t>
    </dgm:pt>
    <dgm:pt modelId="{082143DC-31F9-4D69-B524-A4A10BC0C910}" type="sibTrans" cxnId="{FC70EDBB-E976-4CDE-99C8-E640B998310E}">
      <dgm:prSet/>
      <dgm:spPr>
        <a:solidFill>
          <a:schemeClr val="tx1"/>
        </a:solidFill>
      </dgm:spPr>
      <dgm:t>
        <a:bodyPr/>
        <a:lstStyle/>
        <a:p>
          <a:endParaRPr lang="fr-FR"/>
        </a:p>
      </dgm:t>
    </dgm:pt>
    <dgm:pt modelId="{ED8823CF-C2E3-46A3-98E1-ED9862534736}">
      <dgm:prSet phldrT="[Texte]"/>
      <dgm:spPr>
        <a:solidFill>
          <a:srgbClr val="00B050"/>
        </a:solidFill>
      </dgm:spPr>
      <dgm:t>
        <a:bodyPr/>
        <a:lstStyle/>
        <a:p>
          <a:r>
            <a:rPr lang="fr-FR" b="1" dirty="0">
              <a:solidFill>
                <a:prstClr val="black"/>
              </a:solidFill>
              <a:latin typeface="Times New Roman"/>
              <a:cs typeface="Times New Roman"/>
            </a:rPr>
            <a:t>Hétéro</a:t>
          </a:r>
          <a:r>
            <a:rPr lang="fr-FR" b="1" dirty="0">
              <a:solidFill>
                <a:prstClr val="black"/>
              </a:solidFill>
              <a:latin typeface="Times New Roman"/>
              <a:ea typeface="Times New Roman"/>
              <a:cs typeface="Times New Roman"/>
            </a:rPr>
            <a:t>enzyme</a:t>
          </a:r>
          <a:endParaRPr lang="fr-FR" dirty="0"/>
        </a:p>
      </dgm:t>
    </dgm:pt>
    <dgm:pt modelId="{BF7DD893-13CA-499D-956E-CF594C344315}" type="parTrans" cxnId="{5BDEDDE0-6176-4128-BB1C-6DD2EAEE3B62}">
      <dgm:prSet/>
      <dgm:spPr/>
      <dgm:t>
        <a:bodyPr/>
        <a:lstStyle/>
        <a:p>
          <a:endParaRPr lang="fr-FR"/>
        </a:p>
      </dgm:t>
    </dgm:pt>
    <dgm:pt modelId="{FF432E43-93DC-4410-98E7-69AA71A12A12}" type="sibTrans" cxnId="{5BDEDDE0-6176-4128-BB1C-6DD2EAEE3B62}">
      <dgm:prSet/>
      <dgm:spPr/>
      <dgm:t>
        <a:bodyPr/>
        <a:lstStyle/>
        <a:p>
          <a:endParaRPr lang="fr-FR"/>
        </a:p>
      </dgm:t>
    </dgm:pt>
    <dgm:pt modelId="{E1CD79EF-92DE-45CA-B724-0E1641EFD496}" type="pres">
      <dgm:prSet presAssocID="{3F0B16F2-794D-4BCD-842F-26E3777EE31F}" presName="linearFlow" presStyleCnt="0">
        <dgm:presLayoutVars>
          <dgm:dir/>
          <dgm:resizeHandles val="exact"/>
        </dgm:presLayoutVars>
      </dgm:prSet>
      <dgm:spPr/>
    </dgm:pt>
    <dgm:pt modelId="{A229F2A6-ECE6-4B28-8ED8-07D3A94A9112}" type="pres">
      <dgm:prSet presAssocID="{A01E8296-FE09-44E1-BBBC-772E5E3E7E05}" presName="node" presStyleLbl="node1" presStyleIdx="0" presStyleCnt="3">
        <dgm:presLayoutVars>
          <dgm:bulletEnabled val="1"/>
        </dgm:presLayoutVars>
      </dgm:prSet>
      <dgm:spPr/>
    </dgm:pt>
    <dgm:pt modelId="{814778CB-5A19-47F5-B7D7-2B24EFDE9F23}" type="pres">
      <dgm:prSet presAssocID="{3528476F-FEFB-4D96-8B28-62032EB20006}" presName="spacerL" presStyleCnt="0"/>
      <dgm:spPr/>
    </dgm:pt>
    <dgm:pt modelId="{22858238-1D5C-459F-9392-F9319FD90A9E}" type="pres">
      <dgm:prSet presAssocID="{3528476F-FEFB-4D96-8B28-62032EB20006}" presName="sibTrans" presStyleLbl="sibTrans2D1" presStyleIdx="0" presStyleCnt="2"/>
      <dgm:spPr/>
    </dgm:pt>
    <dgm:pt modelId="{1169A2B6-7733-4581-8031-CA7DD0B84EB7}" type="pres">
      <dgm:prSet presAssocID="{3528476F-FEFB-4D96-8B28-62032EB20006}" presName="spacerR" presStyleCnt="0"/>
      <dgm:spPr/>
    </dgm:pt>
    <dgm:pt modelId="{CCAEE52E-5C2C-44A3-B3DB-162129E8E235}" type="pres">
      <dgm:prSet presAssocID="{817E7A71-2A7C-4588-9A0F-37D269305A87}" presName="node" presStyleLbl="node1" presStyleIdx="1" presStyleCnt="3">
        <dgm:presLayoutVars>
          <dgm:bulletEnabled val="1"/>
        </dgm:presLayoutVars>
      </dgm:prSet>
      <dgm:spPr/>
    </dgm:pt>
    <dgm:pt modelId="{0927A88D-58AE-4DE8-BDAD-D9AD075CCE79}" type="pres">
      <dgm:prSet presAssocID="{082143DC-31F9-4D69-B524-A4A10BC0C910}" presName="spacerL" presStyleCnt="0"/>
      <dgm:spPr/>
    </dgm:pt>
    <dgm:pt modelId="{98ACF294-5E00-4AA9-A971-84183C073F3B}" type="pres">
      <dgm:prSet presAssocID="{082143DC-31F9-4D69-B524-A4A10BC0C910}" presName="sibTrans" presStyleLbl="sibTrans2D1" presStyleIdx="1" presStyleCnt="2"/>
      <dgm:spPr/>
    </dgm:pt>
    <dgm:pt modelId="{F66DECAF-AE61-4846-A940-51EA47A5C120}" type="pres">
      <dgm:prSet presAssocID="{082143DC-31F9-4D69-B524-A4A10BC0C910}" presName="spacerR" presStyleCnt="0"/>
      <dgm:spPr/>
    </dgm:pt>
    <dgm:pt modelId="{8393D613-3405-44AF-9B95-8FC0C8C655C8}" type="pres">
      <dgm:prSet presAssocID="{ED8823CF-C2E3-46A3-98E1-ED9862534736}" presName="node" presStyleLbl="node1" presStyleIdx="2" presStyleCnt="3">
        <dgm:presLayoutVars>
          <dgm:bulletEnabled val="1"/>
        </dgm:presLayoutVars>
      </dgm:prSet>
      <dgm:spPr/>
    </dgm:pt>
  </dgm:ptLst>
  <dgm:cxnLst>
    <dgm:cxn modelId="{94EBCA1B-47FB-46B1-80F0-09EFA3F7B51A}" type="presOf" srcId="{ED8823CF-C2E3-46A3-98E1-ED9862534736}" destId="{8393D613-3405-44AF-9B95-8FC0C8C655C8}" srcOrd="0" destOrd="0" presId="urn:microsoft.com/office/officeart/2005/8/layout/equation1"/>
    <dgm:cxn modelId="{04434621-C2A2-4F7E-993A-6851E3ED44AD}" type="presOf" srcId="{817E7A71-2A7C-4588-9A0F-37D269305A87}" destId="{CCAEE52E-5C2C-44A3-B3DB-162129E8E235}" srcOrd="0" destOrd="0" presId="urn:microsoft.com/office/officeart/2005/8/layout/equation1"/>
    <dgm:cxn modelId="{BDEA145B-9BED-4006-9789-112B18585368}" srcId="{3F0B16F2-794D-4BCD-842F-26E3777EE31F}" destId="{A01E8296-FE09-44E1-BBBC-772E5E3E7E05}" srcOrd="0" destOrd="0" parTransId="{DE7C9D9A-C7D4-4C0F-B3D2-39A6EB2E75F4}" sibTransId="{3528476F-FEFB-4D96-8B28-62032EB20006}"/>
    <dgm:cxn modelId="{114D755F-29C3-4E87-B7F6-643FC5FC1103}" type="presOf" srcId="{3F0B16F2-794D-4BCD-842F-26E3777EE31F}" destId="{E1CD79EF-92DE-45CA-B724-0E1641EFD496}" srcOrd="0" destOrd="0" presId="urn:microsoft.com/office/officeart/2005/8/layout/equation1"/>
    <dgm:cxn modelId="{180E0149-5B6D-4783-AC5C-FB9F24724AA9}" type="presOf" srcId="{3528476F-FEFB-4D96-8B28-62032EB20006}" destId="{22858238-1D5C-459F-9392-F9319FD90A9E}" srcOrd="0" destOrd="0" presId="urn:microsoft.com/office/officeart/2005/8/layout/equation1"/>
    <dgm:cxn modelId="{D4B2117F-573C-451B-AB84-0BFC172C6908}" type="presOf" srcId="{A01E8296-FE09-44E1-BBBC-772E5E3E7E05}" destId="{A229F2A6-ECE6-4B28-8ED8-07D3A94A9112}" srcOrd="0" destOrd="0" presId="urn:microsoft.com/office/officeart/2005/8/layout/equation1"/>
    <dgm:cxn modelId="{E7C6AF98-4DB5-4090-A3DA-92FA0ECF98C4}" type="presOf" srcId="{082143DC-31F9-4D69-B524-A4A10BC0C910}" destId="{98ACF294-5E00-4AA9-A971-84183C073F3B}" srcOrd="0" destOrd="0" presId="urn:microsoft.com/office/officeart/2005/8/layout/equation1"/>
    <dgm:cxn modelId="{FC70EDBB-E976-4CDE-99C8-E640B998310E}" srcId="{3F0B16F2-794D-4BCD-842F-26E3777EE31F}" destId="{817E7A71-2A7C-4588-9A0F-37D269305A87}" srcOrd="1" destOrd="0" parTransId="{ADDC23E6-B581-467E-BA24-DE6BD82A1C7A}" sibTransId="{082143DC-31F9-4D69-B524-A4A10BC0C910}"/>
    <dgm:cxn modelId="{5BDEDDE0-6176-4128-BB1C-6DD2EAEE3B62}" srcId="{3F0B16F2-794D-4BCD-842F-26E3777EE31F}" destId="{ED8823CF-C2E3-46A3-98E1-ED9862534736}" srcOrd="2" destOrd="0" parTransId="{BF7DD893-13CA-499D-956E-CF594C344315}" sibTransId="{FF432E43-93DC-4410-98E7-69AA71A12A12}"/>
    <dgm:cxn modelId="{12634AC6-8729-4986-B1E1-3B9EB89126CD}" type="presParOf" srcId="{E1CD79EF-92DE-45CA-B724-0E1641EFD496}" destId="{A229F2A6-ECE6-4B28-8ED8-07D3A94A9112}" srcOrd="0" destOrd="0" presId="urn:microsoft.com/office/officeart/2005/8/layout/equation1"/>
    <dgm:cxn modelId="{719F1EA8-6749-445D-9AB0-46CA3B704625}" type="presParOf" srcId="{E1CD79EF-92DE-45CA-B724-0E1641EFD496}" destId="{814778CB-5A19-47F5-B7D7-2B24EFDE9F23}" srcOrd="1" destOrd="0" presId="urn:microsoft.com/office/officeart/2005/8/layout/equation1"/>
    <dgm:cxn modelId="{A7E5AE32-6F18-423C-9B1B-D187C58D8D47}" type="presParOf" srcId="{E1CD79EF-92DE-45CA-B724-0E1641EFD496}" destId="{22858238-1D5C-459F-9392-F9319FD90A9E}" srcOrd="2" destOrd="0" presId="urn:microsoft.com/office/officeart/2005/8/layout/equation1"/>
    <dgm:cxn modelId="{3E202E04-4CA7-4C1D-9ED2-B92B2EBDE5AC}" type="presParOf" srcId="{E1CD79EF-92DE-45CA-B724-0E1641EFD496}" destId="{1169A2B6-7733-4581-8031-CA7DD0B84EB7}" srcOrd="3" destOrd="0" presId="urn:microsoft.com/office/officeart/2005/8/layout/equation1"/>
    <dgm:cxn modelId="{756625DD-550F-448C-B4AF-CB4B647F6C66}" type="presParOf" srcId="{E1CD79EF-92DE-45CA-B724-0E1641EFD496}" destId="{CCAEE52E-5C2C-44A3-B3DB-162129E8E235}" srcOrd="4" destOrd="0" presId="urn:microsoft.com/office/officeart/2005/8/layout/equation1"/>
    <dgm:cxn modelId="{ED94EFD2-37CB-46B6-A49E-4253A8E1C4D3}" type="presParOf" srcId="{E1CD79EF-92DE-45CA-B724-0E1641EFD496}" destId="{0927A88D-58AE-4DE8-BDAD-D9AD075CCE79}" srcOrd="5" destOrd="0" presId="urn:microsoft.com/office/officeart/2005/8/layout/equation1"/>
    <dgm:cxn modelId="{357BB653-D52D-48F0-B420-F484AFE140EC}" type="presParOf" srcId="{E1CD79EF-92DE-45CA-B724-0E1641EFD496}" destId="{98ACF294-5E00-4AA9-A971-84183C073F3B}" srcOrd="6" destOrd="0" presId="urn:microsoft.com/office/officeart/2005/8/layout/equation1"/>
    <dgm:cxn modelId="{F4E51E2B-D680-4D1B-8222-4EA345ADBDCD}" type="presParOf" srcId="{E1CD79EF-92DE-45CA-B724-0E1641EFD496}" destId="{F66DECAF-AE61-4846-A940-51EA47A5C120}" srcOrd="7" destOrd="0" presId="urn:microsoft.com/office/officeart/2005/8/layout/equation1"/>
    <dgm:cxn modelId="{F09D55B7-E944-4496-B1FE-02F34FD94AF6}" type="presParOf" srcId="{E1CD79EF-92DE-45CA-B724-0E1641EFD496}" destId="{8393D613-3405-44AF-9B95-8FC0C8C655C8}"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55D63-0F3D-4B12-91B7-70C76115BAAF}">
      <dsp:nvSpPr>
        <dsp:cNvPr id="0" name=""/>
        <dsp:cNvSpPr/>
      </dsp:nvSpPr>
      <dsp:spPr>
        <a:xfrm rot="21300000">
          <a:off x="25254" y="1794666"/>
          <a:ext cx="8179091" cy="936629"/>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80B805-0E02-481A-B582-EC23B34F6AD2}">
      <dsp:nvSpPr>
        <dsp:cNvPr id="0" name=""/>
        <dsp:cNvSpPr/>
      </dsp:nvSpPr>
      <dsp:spPr>
        <a:xfrm>
          <a:off x="987552" y="226298"/>
          <a:ext cx="2468880" cy="1810385"/>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137D69-6785-43D1-9988-AE8370A53722}">
      <dsp:nvSpPr>
        <dsp:cNvPr id="0" name=""/>
        <dsp:cNvSpPr/>
      </dsp:nvSpPr>
      <dsp:spPr>
        <a:xfrm>
          <a:off x="4361687" y="0"/>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fr-FR" sz="3500" b="1" kern="1200" dirty="0">
              <a:solidFill>
                <a:schemeClr val="tx1"/>
              </a:solidFill>
              <a:latin typeface="Times New Roman"/>
              <a:ea typeface="Calibri"/>
              <a:cs typeface="Times New Roman"/>
            </a:rPr>
            <a:t>Protéines</a:t>
          </a:r>
          <a:endParaRPr lang="fr-FR" sz="3500" kern="1200" dirty="0">
            <a:solidFill>
              <a:schemeClr val="tx1"/>
            </a:solidFill>
          </a:endParaRPr>
        </a:p>
      </dsp:txBody>
      <dsp:txXfrm>
        <a:off x="4361687" y="0"/>
        <a:ext cx="2633472" cy="1900904"/>
      </dsp:txXfrm>
    </dsp:sp>
    <dsp:sp modelId="{9A40128B-DBE0-4277-AD3B-189ABBBA3FDA}">
      <dsp:nvSpPr>
        <dsp:cNvPr id="0" name=""/>
        <dsp:cNvSpPr/>
      </dsp:nvSpPr>
      <dsp:spPr>
        <a:xfrm>
          <a:off x="4773168" y="2727897"/>
          <a:ext cx="2468880" cy="1333149"/>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A9DE58-1CA1-493E-AAF8-C9F98BBE89F7}">
      <dsp:nvSpPr>
        <dsp:cNvPr id="0" name=""/>
        <dsp:cNvSpPr/>
      </dsp:nvSpPr>
      <dsp:spPr>
        <a:xfrm>
          <a:off x="1234440" y="2625058"/>
          <a:ext cx="2633472" cy="1900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fr-FR" sz="3500" b="1" kern="1200" dirty="0">
              <a:solidFill>
                <a:schemeClr val="tx1"/>
              </a:solidFill>
              <a:latin typeface="Times New Roman"/>
              <a:ea typeface="Calibri"/>
              <a:cs typeface="Times New Roman"/>
            </a:rPr>
            <a:t>ARN</a:t>
          </a:r>
        </a:p>
        <a:p>
          <a:pPr marL="0" lvl="0" indent="0" algn="ctr" defTabSz="1555750">
            <a:lnSpc>
              <a:spcPct val="90000"/>
            </a:lnSpc>
            <a:spcBef>
              <a:spcPct val="0"/>
            </a:spcBef>
            <a:spcAft>
              <a:spcPct val="35000"/>
            </a:spcAft>
            <a:buNone/>
          </a:pPr>
          <a:r>
            <a:rPr lang="fr-FR" sz="3500" kern="1200" dirty="0">
              <a:solidFill>
                <a:schemeClr val="tx1"/>
              </a:solidFill>
              <a:latin typeface="Times New Roman"/>
              <a:ea typeface="Calibri"/>
            </a:rPr>
            <a:t> R</a:t>
          </a:r>
          <a:r>
            <a:rPr lang="fr-FR" sz="3500" kern="1200" dirty="0">
              <a:solidFill>
                <a:schemeClr val="tx1"/>
              </a:solidFill>
              <a:latin typeface="Times New Roman"/>
            </a:rPr>
            <a:t>ibozymes</a:t>
          </a:r>
          <a:endParaRPr lang="fr-FR" sz="3500" kern="1200" dirty="0">
            <a:solidFill>
              <a:schemeClr val="tx1"/>
            </a:solidFill>
          </a:endParaRPr>
        </a:p>
      </dsp:txBody>
      <dsp:txXfrm>
        <a:off x="1234440" y="2625058"/>
        <a:ext cx="2633472" cy="19009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36E6B-65D1-4B2E-965C-078AA203C999}">
      <dsp:nvSpPr>
        <dsp:cNvPr id="0" name=""/>
        <dsp:cNvSpPr/>
      </dsp:nvSpPr>
      <dsp:spPr>
        <a:xfrm>
          <a:off x="1060" y="739551"/>
          <a:ext cx="4135561" cy="2481336"/>
        </a:xfrm>
        <a:prstGeom prst="rect">
          <a:avLst/>
        </a:prstGeom>
        <a:solidFill>
          <a:schemeClr val="bg1"/>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b="1" kern="1200" dirty="0">
              <a:solidFill>
                <a:srgbClr val="0000FF"/>
              </a:solidFill>
            </a:rPr>
            <a:t>Hétéroenzyme  Hétéroprotéine</a:t>
          </a:r>
        </a:p>
        <a:p>
          <a:pPr marL="0" lvl="0" indent="0" algn="ctr" defTabSz="1422400">
            <a:lnSpc>
              <a:spcPct val="90000"/>
            </a:lnSpc>
            <a:spcBef>
              <a:spcPct val="0"/>
            </a:spcBef>
            <a:spcAft>
              <a:spcPct val="35000"/>
            </a:spcAft>
            <a:buNone/>
          </a:pPr>
          <a:endParaRPr lang="fr-FR" sz="3200" b="1" kern="1200" dirty="0">
            <a:solidFill>
              <a:srgbClr val="0000FF"/>
            </a:solidFill>
          </a:endParaRPr>
        </a:p>
        <a:p>
          <a:pPr marL="0" lvl="0" indent="0" algn="ctr" defTabSz="1422400">
            <a:lnSpc>
              <a:spcPct val="90000"/>
            </a:lnSpc>
            <a:spcBef>
              <a:spcPct val="0"/>
            </a:spcBef>
            <a:spcAft>
              <a:spcPct val="35000"/>
            </a:spcAft>
            <a:buNone/>
          </a:pPr>
          <a:r>
            <a:rPr lang="fr-FR" sz="2700" kern="1200" dirty="0">
              <a:solidFill>
                <a:schemeClr val="tx1"/>
              </a:solidFill>
            </a:rPr>
            <a:t>éléments non protéiques</a:t>
          </a:r>
        </a:p>
      </dsp:txBody>
      <dsp:txXfrm>
        <a:off x="1060" y="739551"/>
        <a:ext cx="4135561" cy="2481336"/>
      </dsp:txXfrm>
    </dsp:sp>
    <dsp:sp modelId="{41FAFD34-A860-4CF9-81FB-7A726B6C9C27}">
      <dsp:nvSpPr>
        <dsp:cNvPr id="0" name=""/>
        <dsp:cNvSpPr/>
      </dsp:nvSpPr>
      <dsp:spPr>
        <a:xfrm>
          <a:off x="4550178" y="739551"/>
          <a:ext cx="4135561" cy="2481336"/>
        </a:xfrm>
        <a:prstGeom prst="rect">
          <a:avLst/>
        </a:prstGeom>
        <a:solidFill>
          <a:schemeClr val="bg1"/>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fr-FR" sz="3200" b="1" kern="1200" dirty="0">
              <a:solidFill>
                <a:srgbClr val="0000FF"/>
              </a:solidFill>
            </a:rPr>
            <a:t>Holoenzyme </a:t>
          </a:r>
        </a:p>
        <a:p>
          <a:pPr marL="0" lvl="0" indent="0" algn="ctr" defTabSz="1422400">
            <a:lnSpc>
              <a:spcPct val="90000"/>
            </a:lnSpc>
            <a:spcBef>
              <a:spcPct val="0"/>
            </a:spcBef>
            <a:spcAft>
              <a:spcPct val="35000"/>
            </a:spcAft>
            <a:buNone/>
          </a:pPr>
          <a:r>
            <a:rPr lang="fr-FR" sz="3200" b="1" kern="1200" dirty="0">
              <a:solidFill>
                <a:srgbClr val="0000FF"/>
              </a:solidFill>
            </a:rPr>
            <a:t>Holoprotéine</a:t>
          </a:r>
        </a:p>
        <a:p>
          <a:pPr marL="0" lvl="0" indent="0" algn="ctr" defTabSz="1422400">
            <a:lnSpc>
              <a:spcPct val="90000"/>
            </a:lnSpc>
            <a:spcBef>
              <a:spcPct val="0"/>
            </a:spcBef>
            <a:spcAft>
              <a:spcPct val="35000"/>
            </a:spcAft>
            <a:buNone/>
          </a:pPr>
          <a:r>
            <a:rPr lang="fr-FR" sz="2700" kern="1200" dirty="0">
              <a:solidFill>
                <a:schemeClr val="tx1"/>
              </a:solidFill>
              <a:latin typeface="Arial"/>
              <a:cs typeface="Arial"/>
            </a:rPr>
            <a:t> Pr-                       </a:t>
          </a:r>
        </a:p>
        <a:p>
          <a:pPr marL="0" lvl="0" indent="0" algn="ctr" defTabSz="1422400">
            <a:lnSpc>
              <a:spcPct val="90000"/>
            </a:lnSpc>
            <a:spcBef>
              <a:spcPct val="0"/>
            </a:spcBef>
            <a:spcAft>
              <a:spcPct val="35000"/>
            </a:spcAft>
            <a:buNone/>
          </a:pPr>
          <a:r>
            <a:rPr lang="fr-FR" sz="2700" kern="1200" dirty="0">
              <a:solidFill>
                <a:schemeClr val="tx1"/>
              </a:solidFill>
              <a:latin typeface="Arial"/>
              <a:cs typeface="Arial"/>
            </a:rPr>
            <a:t>pas éléments non protéiques</a:t>
          </a:r>
          <a:endParaRPr lang="fr-FR" sz="2700" kern="1200" dirty="0">
            <a:solidFill>
              <a:schemeClr val="tx1"/>
            </a:solidFill>
          </a:endParaRPr>
        </a:p>
      </dsp:txBody>
      <dsp:txXfrm>
        <a:off x="4550178" y="739551"/>
        <a:ext cx="4135561" cy="24813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9F2A6-ECE6-4B28-8ED8-07D3A94A9112}">
      <dsp:nvSpPr>
        <dsp:cNvPr id="0" name=""/>
        <dsp:cNvSpPr/>
      </dsp:nvSpPr>
      <dsp:spPr>
        <a:xfrm>
          <a:off x="1383" y="1345790"/>
          <a:ext cx="1834381" cy="1834381"/>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prstClr val="black"/>
              </a:solidFill>
              <a:latin typeface="Times New Roman"/>
              <a:ea typeface="Times New Roman"/>
              <a:cs typeface="Times New Roman"/>
            </a:rPr>
            <a:t>Apoenzyme</a:t>
          </a:r>
        </a:p>
        <a:p>
          <a:pPr marL="0" lvl="0" indent="0" algn="ctr" defTabSz="711200">
            <a:lnSpc>
              <a:spcPct val="90000"/>
            </a:lnSpc>
            <a:spcBef>
              <a:spcPct val="0"/>
            </a:spcBef>
            <a:spcAft>
              <a:spcPct val="35000"/>
            </a:spcAft>
            <a:buNone/>
          </a:pPr>
          <a:r>
            <a:rPr lang="fr-FR" sz="1600" b="1" kern="1200" dirty="0">
              <a:solidFill>
                <a:prstClr val="black"/>
              </a:solidFill>
              <a:latin typeface="Times New Roman"/>
              <a:ea typeface="Times New Roman"/>
              <a:cs typeface="Times New Roman"/>
            </a:rPr>
            <a:t>Apoprotéine Pr-</a:t>
          </a:r>
          <a:endParaRPr lang="fr-FR" sz="1600" kern="1200" dirty="0"/>
        </a:p>
      </dsp:txBody>
      <dsp:txXfrm>
        <a:off x="270022" y="1614429"/>
        <a:ext cx="1297103" cy="1297103"/>
      </dsp:txXfrm>
    </dsp:sp>
    <dsp:sp modelId="{22858238-1D5C-459F-9392-F9319FD90A9E}">
      <dsp:nvSpPr>
        <dsp:cNvPr id="0" name=""/>
        <dsp:cNvSpPr/>
      </dsp:nvSpPr>
      <dsp:spPr>
        <a:xfrm>
          <a:off x="1984716" y="1731010"/>
          <a:ext cx="1063941" cy="1063941"/>
        </a:xfrm>
        <a:prstGeom prst="mathPlus">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fr-FR" sz="1300" kern="1200"/>
        </a:p>
      </dsp:txBody>
      <dsp:txXfrm>
        <a:off x="2125741" y="2137861"/>
        <a:ext cx="781891" cy="250239"/>
      </dsp:txXfrm>
    </dsp:sp>
    <dsp:sp modelId="{CCAEE52E-5C2C-44A3-B3DB-162129E8E235}">
      <dsp:nvSpPr>
        <dsp:cNvPr id="0" name=""/>
        <dsp:cNvSpPr/>
      </dsp:nvSpPr>
      <dsp:spPr>
        <a:xfrm>
          <a:off x="3197609" y="1345790"/>
          <a:ext cx="1834381" cy="1834381"/>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prstClr val="black"/>
              </a:solidFill>
              <a:latin typeface="Times New Roman"/>
              <a:ea typeface="Times New Roman"/>
              <a:cs typeface="Times New Roman"/>
            </a:rPr>
            <a:t>Cofacteur</a:t>
          </a:r>
        </a:p>
        <a:p>
          <a:pPr marL="0" lvl="0" indent="0" algn="ctr" defTabSz="711200">
            <a:lnSpc>
              <a:spcPct val="90000"/>
            </a:lnSpc>
            <a:spcBef>
              <a:spcPct val="0"/>
            </a:spcBef>
            <a:spcAft>
              <a:spcPct val="35000"/>
            </a:spcAft>
            <a:buNone/>
          </a:pPr>
          <a:r>
            <a:rPr lang="fr-FR" sz="1600" b="1" kern="1200" dirty="0">
              <a:solidFill>
                <a:prstClr val="black"/>
              </a:solidFill>
              <a:latin typeface="Times New Roman"/>
              <a:ea typeface="Times New Roman"/>
              <a:cs typeface="Times New Roman"/>
            </a:rPr>
            <a:t>Non Pr- </a:t>
          </a:r>
          <a:endParaRPr lang="fr-FR" sz="1600" kern="1200" dirty="0">
            <a:solidFill>
              <a:schemeClr val="bg1"/>
            </a:solidFill>
          </a:endParaRPr>
        </a:p>
      </dsp:txBody>
      <dsp:txXfrm>
        <a:off x="3466248" y="1614429"/>
        <a:ext cx="1297103" cy="1297103"/>
      </dsp:txXfrm>
    </dsp:sp>
    <dsp:sp modelId="{98ACF294-5E00-4AA9-A971-84183C073F3B}">
      <dsp:nvSpPr>
        <dsp:cNvPr id="0" name=""/>
        <dsp:cNvSpPr/>
      </dsp:nvSpPr>
      <dsp:spPr>
        <a:xfrm>
          <a:off x="5180942" y="1731010"/>
          <a:ext cx="1063941" cy="1063941"/>
        </a:xfrm>
        <a:prstGeom prst="mathEqual">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fr-FR" sz="1300" kern="1200"/>
        </a:p>
      </dsp:txBody>
      <dsp:txXfrm>
        <a:off x="5321967" y="1950182"/>
        <a:ext cx="781891" cy="625597"/>
      </dsp:txXfrm>
    </dsp:sp>
    <dsp:sp modelId="{8393D613-3405-44AF-9B95-8FC0C8C655C8}">
      <dsp:nvSpPr>
        <dsp:cNvPr id="0" name=""/>
        <dsp:cNvSpPr/>
      </dsp:nvSpPr>
      <dsp:spPr>
        <a:xfrm>
          <a:off x="6393835" y="1345790"/>
          <a:ext cx="1834381" cy="1834381"/>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fr-FR" sz="1600" b="1" kern="1200" dirty="0">
              <a:solidFill>
                <a:prstClr val="black"/>
              </a:solidFill>
              <a:latin typeface="Times New Roman"/>
              <a:cs typeface="Times New Roman"/>
            </a:rPr>
            <a:t>Hétéro</a:t>
          </a:r>
          <a:r>
            <a:rPr lang="fr-FR" sz="1600" b="1" kern="1200" dirty="0">
              <a:solidFill>
                <a:prstClr val="black"/>
              </a:solidFill>
              <a:latin typeface="Times New Roman"/>
              <a:ea typeface="Times New Roman"/>
              <a:cs typeface="Times New Roman"/>
            </a:rPr>
            <a:t>enzyme</a:t>
          </a:r>
          <a:endParaRPr lang="fr-FR" sz="1600" kern="1200" dirty="0"/>
        </a:p>
      </dsp:txBody>
      <dsp:txXfrm>
        <a:off x="6662474" y="1614429"/>
        <a:ext cx="1297103" cy="1297103"/>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A55BC6-2220-4C47-B173-8C24380C196C}" type="datetimeFigureOut">
              <a:rPr lang="fr-FR" smtClean="0"/>
              <a:t>01/06/2021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84C95-F427-4F0D-9632-65670D6ADBA5}" type="slidenum">
              <a:rPr lang="fr-FR" smtClean="0"/>
              <a:t>‹N°›</a:t>
            </a:fld>
            <a:endParaRPr lang="fr-FR"/>
          </a:p>
        </p:txBody>
      </p:sp>
    </p:spTree>
    <p:extLst>
      <p:ext uri="{BB962C8B-B14F-4D97-AF65-F5344CB8AC3E}">
        <p14:creationId xmlns:p14="http://schemas.microsoft.com/office/powerpoint/2010/main" val="862783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5884C95-F427-4F0D-9632-65670D6ADBA5}" type="slidenum">
              <a:rPr lang="fr-FR" smtClean="0"/>
              <a:t>1</a:t>
            </a:fld>
            <a:endParaRPr lang="fr-FR"/>
          </a:p>
        </p:txBody>
      </p:sp>
    </p:spTree>
    <p:extLst>
      <p:ext uri="{BB962C8B-B14F-4D97-AF65-F5344CB8AC3E}">
        <p14:creationId xmlns:p14="http://schemas.microsoft.com/office/powerpoint/2010/main" val="1062279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pPr>
              <a:lnSpc>
                <a:spcPct val="115000"/>
              </a:lnSpc>
              <a:spcAft>
                <a:spcPts val="0"/>
              </a:spcAft>
            </a:pPr>
            <a:r>
              <a:rPr lang="fr-FR" sz="1200" dirty="0">
                <a:solidFill>
                  <a:srgbClr val="000000"/>
                </a:solidFill>
                <a:effectLst/>
                <a:latin typeface="+mn-lt"/>
                <a:ea typeface="Calibri"/>
                <a:cs typeface="Times New Roman"/>
              </a:rPr>
              <a:t>-sans catalyse enzymatique, durée…plusieurs mois !!</a:t>
            </a:r>
            <a:endParaRPr lang="fr-FR" sz="2000" dirty="0">
              <a:effectLst/>
              <a:latin typeface="+mn-lt"/>
              <a:ea typeface="Calibri"/>
              <a:cs typeface="Times New Roman"/>
            </a:endParaRPr>
          </a:p>
          <a:p>
            <a:pPr>
              <a:lnSpc>
                <a:spcPct val="115000"/>
              </a:lnSpc>
              <a:spcAft>
                <a:spcPts val="0"/>
              </a:spcAft>
            </a:pPr>
            <a:r>
              <a:rPr lang="fr-FR" sz="1200" dirty="0">
                <a:solidFill>
                  <a:srgbClr val="000000"/>
                </a:solidFill>
                <a:effectLst/>
                <a:latin typeface="+mn-lt"/>
                <a:ea typeface="Calibri"/>
                <a:cs typeface="Times New Roman"/>
              </a:rPr>
              <a:t>-avec catalyse enzymatique, durée…quelques secondes !!</a:t>
            </a:r>
            <a:endParaRPr lang="fr-FR" sz="2000" dirty="0">
              <a:effectLst/>
              <a:latin typeface="+mn-lt"/>
              <a:ea typeface="Calibri"/>
              <a:cs typeface="Times New Roman"/>
            </a:endParaRPr>
          </a:p>
          <a:p>
            <a:endParaRPr lang="fr-FR" dirty="0"/>
          </a:p>
        </p:txBody>
      </p:sp>
      <p:sp>
        <p:nvSpPr>
          <p:cNvPr id="4" name="Espace réservé du numéro de diapositive 3"/>
          <p:cNvSpPr>
            <a:spLocks noGrp="1"/>
          </p:cNvSpPr>
          <p:nvPr>
            <p:ph type="sldNum" sz="quarter" idx="10"/>
          </p:nvPr>
        </p:nvSpPr>
        <p:spPr/>
        <p:txBody>
          <a:bodyPr/>
          <a:lstStyle/>
          <a:p>
            <a:fld id="{3666B514-952B-4D15-A6AD-12EF23132711}" type="slidenum">
              <a:rPr lang="fr-FR" smtClean="0">
                <a:solidFill>
                  <a:prstClr val="black"/>
                </a:solidFill>
              </a:rPr>
              <a:pPr/>
              <a:t>6</a:t>
            </a:fld>
            <a:endParaRPr lang="fr-FR">
              <a:solidFill>
                <a:prstClr val="black"/>
              </a:solidFill>
            </a:endParaRPr>
          </a:p>
        </p:txBody>
      </p:sp>
    </p:spTree>
    <p:extLst>
      <p:ext uri="{BB962C8B-B14F-4D97-AF65-F5344CB8AC3E}">
        <p14:creationId xmlns:p14="http://schemas.microsoft.com/office/powerpoint/2010/main" val="3990054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666B514-952B-4D15-A6AD-12EF23132711}" type="slidenum">
              <a:rPr lang="fr-FR">
                <a:solidFill>
                  <a:prstClr val="black"/>
                </a:solidFill>
              </a:rPr>
              <a:pPr/>
              <a:t>13</a:t>
            </a:fld>
            <a:endParaRPr lang="fr-FR">
              <a:solidFill>
                <a:prstClr val="black"/>
              </a:solidFill>
            </a:endParaRPr>
          </a:p>
        </p:txBody>
      </p:sp>
    </p:spTree>
    <p:extLst>
      <p:ext uri="{BB962C8B-B14F-4D97-AF65-F5344CB8AC3E}">
        <p14:creationId xmlns:p14="http://schemas.microsoft.com/office/powerpoint/2010/main" val="2648827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r>
              <a:rPr lang="fr-FR" dirty="0"/>
              <a:t>on peut classer les enzymes en six catégories suivant la réaction biochimique qu'elles réalisent </a:t>
            </a:r>
          </a:p>
        </p:txBody>
      </p:sp>
      <p:sp>
        <p:nvSpPr>
          <p:cNvPr id="4" name="Espace réservé du numéro de diapositive 3"/>
          <p:cNvSpPr>
            <a:spLocks noGrp="1"/>
          </p:cNvSpPr>
          <p:nvPr>
            <p:ph type="sldNum" sz="quarter" idx="10"/>
          </p:nvPr>
        </p:nvSpPr>
        <p:spPr/>
        <p:txBody>
          <a:bodyPr/>
          <a:lstStyle/>
          <a:p>
            <a:fld id="{3666B514-952B-4D15-A6AD-12EF23132711}" type="slidenum">
              <a:rPr lang="fr-FR" smtClean="0">
                <a:solidFill>
                  <a:prstClr val="black"/>
                </a:solidFill>
              </a:rPr>
              <a:pPr/>
              <a:t>25</a:t>
            </a:fld>
            <a:endParaRPr lang="fr-FR">
              <a:solidFill>
                <a:prstClr val="black"/>
              </a:solidFill>
            </a:endParaRPr>
          </a:p>
        </p:txBody>
      </p:sp>
    </p:spTree>
    <p:extLst>
      <p:ext uri="{BB962C8B-B14F-4D97-AF65-F5344CB8AC3E}">
        <p14:creationId xmlns:p14="http://schemas.microsoft.com/office/powerpoint/2010/main" val="2593355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r>
              <a:rPr lang="fr-FR" dirty="0"/>
              <a:t>‐	L’énergie libre d'activation ou énergie d'activation (ΔGA) est l'énergie nécessaire pour que les liaisons du substrat  soient rompues.</a:t>
            </a:r>
          </a:p>
          <a:p>
            <a:r>
              <a:rPr lang="fr-FR" dirty="0"/>
              <a:t>‐	La présence de l’enzyme a pour effet de la diminuer de façon très importante.</a:t>
            </a:r>
          </a:p>
          <a:p>
            <a:r>
              <a:rPr lang="fr-FR" dirty="0"/>
              <a:t>‐	Lors de l'absorption de cette énergie, la vitesse des molécules de réactifs (substrats)  augmente et donc la fréquence et le nombre de collisions entre molécules de réactants. De même, l'agitation thermique augmente ce qui fragilise les liaisons qui sont donc plus faciles à rompre.</a:t>
            </a:r>
          </a:p>
          <a:p>
            <a:r>
              <a:rPr lang="fr-FR" dirty="0"/>
              <a:t>‐	Quand toute l'énergie d'activation est absorbée, la molécule de réactif est dans l'état de transition : c'est l'état le plus énergétique, donc le plus instable, donc celui qui évolue spontanément, la réaction peut avoir lieu.</a:t>
            </a:r>
          </a:p>
          <a:p>
            <a:r>
              <a:rPr lang="fr-FR" dirty="0"/>
              <a:t>‐	ΔGA est la différence d'énergie  de l’énergie l’état initiale (substrats)  et l’énergie à l'état de transition </a:t>
            </a:r>
          </a:p>
          <a:p>
            <a:r>
              <a:rPr lang="fr-FR" dirty="0"/>
              <a:t>‐	Les nouvelles liaisons des produits se forment en libérant de l'énergie et ces nouvelles molécules tendent vers un état plus stable.</a:t>
            </a:r>
          </a:p>
          <a:p>
            <a:r>
              <a:rPr lang="fr-FR" dirty="0"/>
              <a:t>‐	La différence d'énergie libre entre réactifs et  les produits est la variation d'énergie libre de Gibbs de la réaction : </a:t>
            </a:r>
            <a:r>
              <a:rPr lang="fr-FR" dirty="0" err="1"/>
              <a:t>ΔGréaction</a:t>
            </a:r>
            <a:r>
              <a:rPr lang="fr-FR" dirty="0"/>
              <a:t>.</a:t>
            </a:r>
          </a:p>
          <a:p>
            <a:r>
              <a:rPr lang="fr-FR" dirty="0"/>
              <a:t>‐	Les enzymes ne modifient pas la variation d'énergie libre de Gibbs.</a:t>
            </a:r>
          </a:p>
          <a:p>
            <a:r>
              <a:rPr lang="fr-FR" dirty="0"/>
              <a:t>‐	Même une réaction </a:t>
            </a:r>
            <a:r>
              <a:rPr lang="fr-FR" dirty="0" err="1"/>
              <a:t>exergonique</a:t>
            </a:r>
            <a:r>
              <a:rPr lang="fr-FR" dirty="0"/>
              <a:t>, où le G est négatif, requiert l'absorption d'énergie pour atteindre l'état de transition.</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3666B514-952B-4D15-A6AD-12EF23132711}" type="slidenum">
              <a:rPr lang="fr-FR" smtClean="0">
                <a:solidFill>
                  <a:prstClr val="black"/>
                </a:solidFill>
              </a:rPr>
              <a:pPr/>
              <a:t>28</a:t>
            </a:fld>
            <a:endParaRPr lang="fr-FR">
              <a:solidFill>
                <a:prstClr val="black"/>
              </a:solidFill>
            </a:endParaRPr>
          </a:p>
        </p:txBody>
      </p:sp>
    </p:spTree>
    <p:extLst>
      <p:ext uri="{BB962C8B-B14F-4D97-AF65-F5344CB8AC3E}">
        <p14:creationId xmlns:p14="http://schemas.microsoft.com/office/powerpoint/2010/main" val="977041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5427" indent="0" algn="ctr">
              <a:buNone/>
              <a:defRPr>
                <a:solidFill>
                  <a:schemeClr val="tx1">
                    <a:tint val="75000"/>
                  </a:schemeClr>
                </a:solidFill>
              </a:defRPr>
            </a:lvl2pPr>
            <a:lvl3pPr marL="910840" indent="0" algn="ctr">
              <a:buNone/>
              <a:defRPr>
                <a:solidFill>
                  <a:schemeClr val="tx1">
                    <a:tint val="75000"/>
                  </a:schemeClr>
                </a:solidFill>
              </a:defRPr>
            </a:lvl3pPr>
            <a:lvl4pPr marL="1366274" indent="0" algn="ctr">
              <a:buNone/>
              <a:defRPr>
                <a:solidFill>
                  <a:schemeClr val="tx1">
                    <a:tint val="75000"/>
                  </a:schemeClr>
                </a:solidFill>
              </a:defRPr>
            </a:lvl4pPr>
            <a:lvl5pPr marL="1821684" indent="0" algn="ctr">
              <a:buNone/>
              <a:defRPr>
                <a:solidFill>
                  <a:schemeClr val="tx1">
                    <a:tint val="75000"/>
                  </a:schemeClr>
                </a:solidFill>
              </a:defRPr>
            </a:lvl5pPr>
            <a:lvl6pPr marL="2277127" indent="0" algn="ctr">
              <a:buNone/>
              <a:defRPr>
                <a:solidFill>
                  <a:schemeClr val="tx1">
                    <a:tint val="75000"/>
                  </a:schemeClr>
                </a:solidFill>
              </a:defRPr>
            </a:lvl6pPr>
            <a:lvl7pPr marL="2732543" indent="0" algn="ctr">
              <a:buNone/>
              <a:defRPr>
                <a:solidFill>
                  <a:schemeClr val="tx1">
                    <a:tint val="75000"/>
                  </a:schemeClr>
                </a:solidFill>
              </a:defRPr>
            </a:lvl7pPr>
            <a:lvl8pPr marL="3187972" indent="0" algn="ctr">
              <a:buNone/>
              <a:defRPr>
                <a:solidFill>
                  <a:schemeClr val="tx1">
                    <a:tint val="75000"/>
                  </a:schemeClr>
                </a:solidFill>
              </a:defRPr>
            </a:lvl8pPr>
            <a:lvl9pPr marL="3643384"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12C9FF5-49A2-45A5-BFD4-13946BE0151C}"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29789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38E847F4-7C87-425A-84D1-7479AFA2BC0C}"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2865420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41"/>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B3E1E803-30A9-4239-8AFF-59E09963B444}"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417794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3A2CFBE8-2568-435F-9B2D-3BD65E8D37A1}"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599418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4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8"/>
            <a:ext cx="7772400" cy="1500187"/>
          </a:xfrm>
        </p:spPr>
        <p:txBody>
          <a:bodyPr anchor="b"/>
          <a:lstStyle>
            <a:lvl1pPr marL="0" indent="0">
              <a:buNone/>
              <a:defRPr sz="2000">
                <a:solidFill>
                  <a:schemeClr val="tx1">
                    <a:tint val="75000"/>
                  </a:schemeClr>
                </a:solidFill>
              </a:defRPr>
            </a:lvl1pPr>
            <a:lvl2pPr marL="455427" indent="0">
              <a:buNone/>
              <a:defRPr sz="1800">
                <a:solidFill>
                  <a:schemeClr val="tx1">
                    <a:tint val="75000"/>
                  </a:schemeClr>
                </a:solidFill>
              </a:defRPr>
            </a:lvl2pPr>
            <a:lvl3pPr marL="910840" indent="0">
              <a:buNone/>
              <a:defRPr sz="1600">
                <a:solidFill>
                  <a:schemeClr val="tx1">
                    <a:tint val="75000"/>
                  </a:schemeClr>
                </a:solidFill>
              </a:defRPr>
            </a:lvl3pPr>
            <a:lvl4pPr marL="1366274" indent="0">
              <a:buNone/>
              <a:defRPr sz="1400">
                <a:solidFill>
                  <a:schemeClr val="tx1">
                    <a:tint val="75000"/>
                  </a:schemeClr>
                </a:solidFill>
              </a:defRPr>
            </a:lvl4pPr>
            <a:lvl5pPr marL="1821684" indent="0">
              <a:buNone/>
              <a:defRPr sz="1400">
                <a:solidFill>
                  <a:schemeClr val="tx1">
                    <a:tint val="75000"/>
                  </a:schemeClr>
                </a:solidFill>
              </a:defRPr>
            </a:lvl5pPr>
            <a:lvl6pPr marL="2277127" indent="0">
              <a:buNone/>
              <a:defRPr sz="1400">
                <a:solidFill>
                  <a:schemeClr val="tx1">
                    <a:tint val="75000"/>
                  </a:schemeClr>
                </a:solidFill>
              </a:defRPr>
            </a:lvl6pPr>
            <a:lvl7pPr marL="2732543" indent="0">
              <a:buNone/>
              <a:defRPr sz="1400">
                <a:solidFill>
                  <a:schemeClr val="tx1">
                    <a:tint val="75000"/>
                  </a:schemeClr>
                </a:solidFill>
              </a:defRPr>
            </a:lvl7pPr>
            <a:lvl8pPr marL="3187972" indent="0">
              <a:buNone/>
              <a:defRPr sz="1400">
                <a:solidFill>
                  <a:schemeClr val="tx1">
                    <a:tint val="75000"/>
                  </a:schemeClr>
                </a:solidFill>
              </a:defRPr>
            </a:lvl8pPr>
            <a:lvl9pPr marL="3643384"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4E4A0B54-2660-457E-9D47-70E421452842}"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126080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4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4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A5C14B52-4E8D-49E7-B792-9021568600B8}"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2401826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5427" indent="0">
              <a:buNone/>
              <a:defRPr sz="2000" b="1"/>
            </a:lvl2pPr>
            <a:lvl3pPr marL="910840" indent="0">
              <a:buNone/>
              <a:defRPr sz="1800" b="1"/>
            </a:lvl3pPr>
            <a:lvl4pPr marL="1366274" indent="0">
              <a:buNone/>
              <a:defRPr sz="1600" b="1"/>
            </a:lvl4pPr>
            <a:lvl5pPr marL="1821684" indent="0">
              <a:buNone/>
              <a:defRPr sz="1600" b="1"/>
            </a:lvl5pPr>
            <a:lvl6pPr marL="2277127" indent="0">
              <a:buNone/>
              <a:defRPr sz="1600" b="1"/>
            </a:lvl6pPr>
            <a:lvl7pPr marL="2732543" indent="0">
              <a:buNone/>
              <a:defRPr sz="1600" b="1"/>
            </a:lvl7pPr>
            <a:lvl8pPr marL="3187972" indent="0">
              <a:buNone/>
              <a:defRPr sz="1600" b="1"/>
            </a:lvl8pPr>
            <a:lvl9pPr marL="3643384"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65" y="1535113"/>
            <a:ext cx="4041775" cy="639762"/>
          </a:xfrm>
        </p:spPr>
        <p:txBody>
          <a:bodyPr anchor="b"/>
          <a:lstStyle>
            <a:lvl1pPr marL="0" indent="0">
              <a:buNone/>
              <a:defRPr sz="2400" b="1"/>
            </a:lvl1pPr>
            <a:lvl2pPr marL="455427" indent="0">
              <a:buNone/>
              <a:defRPr sz="2000" b="1"/>
            </a:lvl2pPr>
            <a:lvl3pPr marL="910840" indent="0">
              <a:buNone/>
              <a:defRPr sz="1800" b="1"/>
            </a:lvl3pPr>
            <a:lvl4pPr marL="1366274" indent="0">
              <a:buNone/>
              <a:defRPr sz="1600" b="1"/>
            </a:lvl4pPr>
            <a:lvl5pPr marL="1821684" indent="0">
              <a:buNone/>
              <a:defRPr sz="1600" b="1"/>
            </a:lvl5pPr>
            <a:lvl6pPr marL="2277127" indent="0">
              <a:buNone/>
              <a:defRPr sz="1600" b="1"/>
            </a:lvl6pPr>
            <a:lvl7pPr marL="2732543" indent="0">
              <a:buNone/>
              <a:defRPr sz="1600" b="1"/>
            </a:lvl7pPr>
            <a:lvl8pPr marL="3187972" indent="0">
              <a:buNone/>
              <a:defRPr sz="1600" b="1"/>
            </a:lvl8pPr>
            <a:lvl9pPr marL="3643384"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6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endParaRPr 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5F7246AC-D234-4468-ACC2-4399D441ED0A}"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2910503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endParaRPr 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229C8961-6AB6-4823-B77A-909A06D4CCFE}"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969319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979544A0-D486-4DC9-82EC-85A70737E71D}"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95760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40" y="273054"/>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9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40" y="1435100"/>
            <a:ext cx="3008313" cy="4691063"/>
          </a:xfrm>
        </p:spPr>
        <p:txBody>
          <a:bodyPr/>
          <a:lstStyle>
            <a:lvl1pPr marL="0" indent="0">
              <a:buNone/>
              <a:defRPr sz="1400"/>
            </a:lvl1pPr>
            <a:lvl2pPr marL="455427" indent="0">
              <a:buNone/>
              <a:defRPr sz="1200"/>
            </a:lvl2pPr>
            <a:lvl3pPr marL="910840" indent="0">
              <a:buNone/>
              <a:defRPr sz="1000"/>
            </a:lvl3pPr>
            <a:lvl4pPr marL="1366274" indent="0">
              <a:buNone/>
              <a:defRPr sz="900"/>
            </a:lvl4pPr>
            <a:lvl5pPr marL="1821684" indent="0">
              <a:buNone/>
              <a:defRPr sz="900"/>
            </a:lvl5pPr>
            <a:lvl6pPr marL="2277127" indent="0">
              <a:buNone/>
              <a:defRPr sz="900"/>
            </a:lvl6pPr>
            <a:lvl7pPr marL="2732543" indent="0">
              <a:buNone/>
              <a:defRPr sz="900"/>
            </a:lvl7pPr>
            <a:lvl8pPr marL="3187972" indent="0">
              <a:buNone/>
              <a:defRPr sz="900"/>
            </a:lvl8pPr>
            <a:lvl9pPr marL="3643384"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C35A6912-032E-4124-819B-A7BC40E54B0D}"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335100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5427" indent="0">
              <a:buNone/>
              <a:defRPr sz="2800"/>
            </a:lvl2pPr>
            <a:lvl3pPr marL="910840" indent="0">
              <a:buNone/>
              <a:defRPr sz="2400"/>
            </a:lvl3pPr>
            <a:lvl4pPr marL="1366274" indent="0">
              <a:buNone/>
              <a:defRPr sz="2000"/>
            </a:lvl4pPr>
            <a:lvl5pPr marL="1821684" indent="0">
              <a:buNone/>
              <a:defRPr sz="2000"/>
            </a:lvl5pPr>
            <a:lvl6pPr marL="2277127" indent="0">
              <a:buNone/>
              <a:defRPr sz="2000"/>
            </a:lvl6pPr>
            <a:lvl7pPr marL="2732543" indent="0">
              <a:buNone/>
              <a:defRPr sz="2000"/>
            </a:lvl7pPr>
            <a:lvl8pPr marL="3187972" indent="0">
              <a:buNone/>
              <a:defRPr sz="2000"/>
            </a:lvl8pPr>
            <a:lvl9pPr marL="3643384"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5427" indent="0">
              <a:buNone/>
              <a:defRPr sz="1200"/>
            </a:lvl2pPr>
            <a:lvl3pPr marL="910840" indent="0">
              <a:buNone/>
              <a:defRPr sz="1000"/>
            </a:lvl3pPr>
            <a:lvl4pPr marL="1366274" indent="0">
              <a:buNone/>
              <a:defRPr sz="900"/>
            </a:lvl4pPr>
            <a:lvl5pPr marL="1821684" indent="0">
              <a:buNone/>
              <a:defRPr sz="900"/>
            </a:lvl5pPr>
            <a:lvl6pPr marL="2277127" indent="0">
              <a:buNone/>
              <a:defRPr sz="900"/>
            </a:lvl6pPr>
            <a:lvl7pPr marL="2732543" indent="0">
              <a:buNone/>
              <a:defRPr sz="900"/>
            </a:lvl7pPr>
            <a:lvl8pPr marL="3187972" indent="0">
              <a:buNone/>
              <a:defRPr sz="900"/>
            </a:lvl8pPr>
            <a:lvl9pPr marL="3643384"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F8B8BC53-6CC6-4548-BB8B-2DB3F5BD0234}" type="slidenum">
              <a:rPr lang="fr-FR">
                <a:solidFill>
                  <a:prstClr val="black">
                    <a:tint val="75000"/>
                  </a:prstClr>
                </a:solidFill>
              </a:rPr>
              <a:pPr>
                <a:defRPr/>
              </a:pPr>
              <a:t>‹N°›</a:t>
            </a:fld>
            <a:endParaRPr lang="fr-FR">
              <a:solidFill>
                <a:prstClr val="black">
                  <a:tint val="75000"/>
                </a:prstClr>
              </a:solidFill>
            </a:endParaRPr>
          </a:p>
        </p:txBody>
      </p:sp>
    </p:spTree>
    <p:extLst>
      <p:ext uri="{BB962C8B-B14F-4D97-AF65-F5344CB8AC3E}">
        <p14:creationId xmlns:p14="http://schemas.microsoft.com/office/powerpoint/2010/main" val="161232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84" tIns="45537" rIns="91084" bIns="45537" numCol="1" anchor="ctr" anchorCtr="0" compatLnSpc="1">
            <a:prstTxWarp prst="textNoShape">
              <a:avLst/>
            </a:prstTxWarp>
          </a:bodyPr>
          <a:lstStyle/>
          <a:p>
            <a:pPr lvl="0"/>
            <a:r>
              <a:rPr lang="fr-FR"/>
              <a:t>Modifiez le style du titre</a:t>
            </a:r>
          </a:p>
        </p:txBody>
      </p:sp>
      <p:sp>
        <p:nvSpPr>
          <p:cNvPr id="3075" name="Espace réservé du texte 2"/>
          <p:cNvSpPr>
            <a:spLocks noGrp="1"/>
          </p:cNvSpPr>
          <p:nvPr>
            <p:ph type="body" idx="1"/>
          </p:nvPr>
        </p:nvSpPr>
        <p:spPr bwMode="auto">
          <a:xfrm>
            <a:off x="457200" y="160024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84" tIns="45537" rIns="91084" bIns="45537"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1" y="6356350"/>
            <a:ext cx="2133600" cy="365125"/>
          </a:xfrm>
          <a:prstGeom prst="rect">
            <a:avLst/>
          </a:prstGeom>
        </p:spPr>
        <p:txBody>
          <a:bodyPr vert="horz" lIns="91084" tIns="45537" rIns="91084" bIns="45537" rtlCol="0" anchor="ctr"/>
          <a:lstStyle>
            <a:lvl1pPr algn="l">
              <a:defRPr sz="1200">
                <a:solidFill>
                  <a:schemeClr val="tx1">
                    <a:tint val="75000"/>
                  </a:schemeClr>
                </a:solidFill>
                <a:cs typeface="Times New Roman" charset="0"/>
              </a:defRPr>
            </a:lvl1pPr>
          </a:lstStyle>
          <a:p>
            <a:pPr defTabSz="910840" fontAlgn="base">
              <a:spcBef>
                <a:spcPct val="0"/>
              </a:spcBef>
              <a:spcAft>
                <a:spcPct val="0"/>
              </a:spcAft>
              <a:defRPr/>
            </a:pPr>
            <a:endParaRPr lang="fr-FR">
              <a:solidFill>
                <a:prstClr val="black">
                  <a:tint val="75000"/>
                </a:prstClr>
              </a:solidFill>
              <a:latin typeface="Comic Sans MS" pitchFamily="66" charset="0"/>
            </a:endParaRPr>
          </a:p>
        </p:txBody>
      </p:sp>
      <p:sp>
        <p:nvSpPr>
          <p:cNvPr id="5" name="Espace réservé du pied de page 4"/>
          <p:cNvSpPr>
            <a:spLocks noGrp="1"/>
          </p:cNvSpPr>
          <p:nvPr>
            <p:ph type="ftr" sz="quarter" idx="3"/>
          </p:nvPr>
        </p:nvSpPr>
        <p:spPr>
          <a:xfrm>
            <a:off x="3124203" y="6356350"/>
            <a:ext cx="2895600" cy="365125"/>
          </a:xfrm>
          <a:prstGeom prst="rect">
            <a:avLst/>
          </a:prstGeom>
        </p:spPr>
        <p:txBody>
          <a:bodyPr vert="horz" lIns="91084" tIns="45537" rIns="91084" bIns="45537" rtlCol="0" anchor="ctr"/>
          <a:lstStyle>
            <a:lvl1pPr algn="ctr">
              <a:defRPr sz="1200">
                <a:solidFill>
                  <a:schemeClr val="tx1">
                    <a:tint val="75000"/>
                  </a:schemeClr>
                </a:solidFill>
                <a:cs typeface="Times New Roman" charset="0"/>
              </a:defRPr>
            </a:lvl1pPr>
          </a:lstStyle>
          <a:p>
            <a:pPr defTabSz="910840" fontAlgn="base">
              <a:spcBef>
                <a:spcPct val="0"/>
              </a:spcBef>
              <a:spcAft>
                <a:spcPct val="0"/>
              </a:spcAft>
              <a:defRPr/>
            </a:pPr>
            <a:endParaRPr lang="fr-FR">
              <a:solidFill>
                <a:prstClr val="black">
                  <a:tint val="75000"/>
                </a:prstClr>
              </a:solidFill>
              <a:latin typeface="Comic Sans MS" pitchFamily="66" charset="0"/>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084" tIns="45537" rIns="91084" bIns="45537" rtlCol="0" anchor="ctr"/>
          <a:lstStyle>
            <a:lvl1pPr algn="r">
              <a:defRPr sz="1200">
                <a:solidFill>
                  <a:schemeClr val="tx1">
                    <a:tint val="75000"/>
                  </a:schemeClr>
                </a:solidFill>
                <a:cs typeface="Times New Roman" charset="0"/>
              </a:defRPr>
            </a:lvl1pPr>
          </a:lstStyle>
          <a:p>
            <a:pPr defTabSz="910840" fontAlgn="base">
              <a:spcBef>
                <a:spcPct val="0"/>
              </a:spcBef>
              <a:spcAft>
                <a:spcPct val="0"/>
              </a:spcAft>
              <a:defRPr/>
            </a:pPr>
            <a:fld id="{09C2C8DE-63B4-4AA7-AB3F-F0B819152CC0}" type="slidenum">
              <a:rPr lang="fr-FR" smtClean="0">
                <a:solidFill>
                  <a:prstClr val="black">
                    <a:tint val="75000"/>
                  </a:prstClr>
                </a:solidFill>
                <a:latin typeface="Comic Sans MS" pitchFamily="66" charset="0"/>
              </a:rPr>
              <a:pPr defTabSz="910840" fontAlgn="base">
                <a:spcBef>
                  <a:spcPct val="0"/>
                </a:spcBef>
                <a:spcAft>
                  <a:spcPct val="0"/>
                </a:spcAft>
                <a:defRPr/>
              </a:pPr>
              <a:t>‹N°›</a:t>
            </a:fld>
            <a:endParaRPr lang="fr-FR">
              <a:solidFill>
                <a:prstClr val="black">
                  <a:tint val="75000"/>
                </a:prstClr>
              </a:solidFill>
              <a:latin typeface="Comic Sans MS" pitchFamily="66" charset="0"/>
            </a:endParaRPr>
          </a:p>
        </p:txBody>
      </p:sp>
    </p:spTree>
    <p:extLst>
      <p:ext uri="{BB962C8B-B14F-4D97-AF65-F5344CB8AC3E}">
        <p14:creationId xmlns:p14="http://schemas.microsoft.com/office/powerpoint/2010/main" val="1813321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5427" algn="ctr" rtl="0" fontAlgn="base">
        <a:spcBef>
          <a:spcPct val="0"/>
        </a:spcBef>
        <a:spcAft>
          <a:spcPct val="0"/>
        </a:spcAft>
        <a:defRPr sz="4400">
          <a:solidFill>
            <a:schemeClr val="tx1"/>
          </a:solidFill>
          <a:latin typeface="Calibri" pitchFamily="34" charset="0"/>
        </a:defRPr>
      </a:lvl6pPr>
      <a:lvl7pPr marL="910840" algn="ctr" rtl="0" fontAlgn="base">
        <a:spcBef>
          <a:spcPct val="0"/>
        </a:spcBef>
        <a:spcAft>
          <a:spcPct val="0"/>
        </a:spcAft>
        <a:defRPr sz="4400">
          <a:solidFill>
            <a:schemeClr val="tx1"/>
          </a:solidFill>
          <a:latin typeface="Calibri" pitchFamily="34" charset="0"/>
        </a:defRPr>
      </a:lvl7pPr>
      <a:lvl8pPr marL="1366274" algn="ctr" rtl="0" fontAlgn="base">
        <a:spcBef>
          <a:spcPct val="0"/>
        </a:spcBef>
        <a:spcAft>
          <a:spcPct val="0"/>
        </a:spcAft>
        <a:defRPr sz="4400">
          <a:solidFill>
            <a:schemeClr val="tx1"/>
          </a:solidFill>
          <a:latin typeface="Calibri" pitchFamily="34" charset="0"/>
        </a:defRPr>
      </a:lvl8pPr>
      <a:lvl9pPr marL="1821684" algn="ctr" rtl="0" fontAlgn="base">
        <a:spcBef>
          <a:spcPct val="0"/>
        </a:spcBef>
        <a:spcAft>
          <a:spcPct val="0"/>
        </a:spcAft>
        <a:defRPr sz="4400">
          <a:solidFill>
            <a:schemeClr val="tx1"/>
          </a:solidFill>
          <a:latin typeface="Calibri" pitchFamily="34" charset="0"/>
        </a:defRPr>
      </a:lvl9pPr>
    </p:titleStyle>
    <p:bodyStyle>
      <a:lvl1pPr marL="341567" indent="-341567"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0068" indent="-284635"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38562" indent="-227715"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93982" indent="-22771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49417" indent="-227715"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04834" indent="-227715" algn="l" defTabSz="91084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0258" indent="-227715" algn="l" defTabSz="91084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5681" indent="-227715" algn="l" defTabSz="91084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1107" indent="-227715" algn="l" defTabSz="91084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0840" rtl="0" eaLnBrk="1" latinLnBrk="0" hangingPunct="1">
        <a:defRPr sz="1800" kern="1200">
          <a:solidFill>
            <a:schemeClr val="tx1"/>
          </a:solidFill>
          <a:latin typeface="+mn-lt"/>
          <a:ea typeface="+mn-ea"/>
          <a:cs typeface="+mn-cs"/>
        </a:defRPr>
      </a:lvl1pPr>
      <a:lvl2pPr marL="455427" algn="l" defTabSz="910840" rtl="0" eaLnBrk="1" latinLnBrk="0" hangingPunct="1">
        <a:defRPr sz="1800" kern="1200">
          <a:solidFill>
            <a:schemeClr val="tx1"/>
          </a:solidFill>
          <a:latin typeface="+mn-lt"/>
          <a:ea typeface="+mn-ea"/>
          <a:cs typeface="+mn-cs"/>
        </a:defRPr>
      </a:lvl2pPr>
      <a:lvl3pPr marL="910840" algn="l" defTabSz="910840" rtl="0" eaLnBrk="1" latinLnBrk="0" hangingPunct="1">
        <a:defRPr sz="1800" kern="1200">
          <a:solidFill>
            <a:schemeClr val="tx1"/>
          </a:solidFill>
          <a:latin typeface="+mn-lt"/>
          <a:ea typeface="+mn-ea"/>
          <a:cs typeface="+mn-cs"/>
        </a:defRPr>
      </a:lvl3pPr>
      <a:lvl4pPr marL="1366274" algn="l" defTabSz="910840" rtl="0" eaLnBrk="1" latinLnBrk="0" hangingPunct="1">
        <a:defRPr sz="1800" kern="1200">
          <a:solidFill>
            <a:schemeClr val="tx1"/>
          </a:solidFill>
          <a:latin typeface="+mn-lt"/>
          <a:ea typeface="+mn-ea"/>
          <a:cs typeface="+mn-cs"/>
        </a:defRPr>
      </a:lvl4pPr>
      <a:lvl5pPr marL="1821684" algn="l" defTabSz="910840" rtl="0" eaLnBrk="1" latinLnBrk="0" hangingPunct="1">
        <a:defRPr sz="1800" kern="1200">
          <a:solidFill>
            <a:schemeClr val="tx1"/>
          </a:solidFill>
          <a:latin typeface="+mn-lt"/>
          <a:ea typeface="+mn-ea"/>
          <a:cs typeface="+mn-cs"/>
        </a:defRPr>
      </a:lvl5pPr>
      <a:lvl6pPr marL="2277127" algn="l" defTabSz="910840" rtl="0" eaLnBrk="1" latinLnBrk="0" hangingPunct="1">
        <a:defRPr sz="1800" kern="1200">
          <a:solidFill>
            <a:schemeClr val="tx1"/>
          </a:solidFill>
          <a:latin typeface="+mn-lt"/>
          <a:ea typeface="+mn-ea"/>
          <a:cs typeface="+mn-cs"/>
        </a:defRPr>
      </a:lvl6pPr>
      <a:lvl7pPr marL="2732543" algn="l" defTabSz="910840" rtl="0" eaLnBrk="1" latinLnBrk="0" hangingPunct="1">
        <a:defRPr sz="1800" kern="1200">
          <a:solidFill>
            <a:schemeClr val="tx1"/>
          </a:solidFill>
          <a:latin typeface="+mn-lt"/>
          <a:ea typeface="+mn-ea"/>
          <a:cs typeface="+mn-cs"/>
        </a:defRPr>
      </a:lvl7pPr>
      <a:lvl8pPr marL="3187972" algn="l" defTabSz="910840" rtl="0" eaLnBrk="1" latinLnBrk="0" hangingPunct="1">
        <a:defRPr sz="1800" kern="1200">
          <a:solidFill>
            <a:schemeClr val="tx1"/>
          </a:solidFill>
          <a:latin typeface="+mn-lt"/>
          <a:ea typeface="+mn-ea"/>
          <a:cs typeface="+mn-cs"/>
        </a:defRPr>
      </a:lvl8pPr>
      <a:lvl9pPr marL="3643384" algn="l" defTabSz="91084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rPr>
              <a:t>CHAPITRE DES ENZYMES</a:t>
            </a:r>
          </a:p>
        </p:txBody>
      </p:sp>
      <p:sp>
        <p:nvSpPr>
          <p:cNvPr id="3" name="Espace réservé du contenu 2"/>
          <p:cNvSpPr>
            <a:spLocks noGrp="1"/>
          </p:cNvSpPr>
          <p:nvPr>
            <p:ph idx="1"/>
          </p:nvPr>
        </p:nvSpPr>
        <p:spPr>
          <a:xfrm>
            <a:off x="457200" y="1600240"/>
            <a:ext cx="8363272" cy="4525963"/>
          </a:xfrm>
        </p:spPr>
        <p:txBody>
          <a:bodyPr/>
          <a:lstStyle/>
          <a:p>
            <a:pPr algn="ctr"/>
            <a:r>
              <a:rPr lang="fr-FR" b="1" dirty="0">
                <a:solidFill>
                  <a:srgbClr val="00B050"/>
                </a:solidFill>
              </a:rPr>
              <a:t>CHAPITRE DES ENZYMES </a:t>
            </a:r>
            <a:r>
              <a:rPr lang="fr-FR" dirty="0"/>
              <a:t>(4 COURS)</a:t>
            </a:r>
          </a:p>
          <a:p>
            <a:pPr marL="0" indent="0" algn="ctr">
              <a:buNone/>
            </a:pPr>
            <a:endParaRPr lang="fr-FR" b="1" dirty="0"/>
          </a:p>
          <a:p>
            <a:pPr marL="970001" lvl="1" indent="-571500">
              <a:buFont typeface="+mj-lt"/>
              <a:buAutoNum type="romanUcPeriod"/>
            </a:pPr>
            <a:r>
              <a:rPr lang="fr-FR" b="1" dirty="0"/>
              <a:t>STRUCTURE DES ENZYMES ET MECANISME D’ACTION (	Séance 1)</a:t>
            </a:r>
          </a:p>
          <a:p>
            <a:pPr marL="970001" lvl="1" indent="-571500">
              <a:buFont typeface="+mj-lt"/>
              <a:buAutoNum type="romanUcPeriod"/>
            </a:pPr>
            <a:r>
              <a:rPr lang="fr-FR" b="1" dirty="0"/>
              <a:t>LA CINETIQUE ENZYMATIQUE </a:t>
            </a:r>
            <a:r>
              <a:rPr lang="fr-FR" b="1" dirty="0">
                <a:solidFill>
                  <a:prstClr val="black"/>
                </a:solidFill>
              </a:rPr>
              <a:t>(	Séance 2)</a:t>
            </a:r>
            <a:endParaRPr lang="fr-FR" b="1" dirty="0"/>
          </a:p>
          <a:p>
            <a:pPr marL="970001" lvl="1" indent="-571500">
              <a:buFont typeface="+mj-lt"/>
              <a:buAutoNum type="romanUcPeriod"/>
            </a:pPr>
            <a:r>
              <a:rPr lang="fr-FR" b="1" dirty="0"/>
              <a:t>MODLATION DES ACTIVITÉS ENZYMATIQUES/LES FACTEURS INFLUENÇANT LA REACTION ENZYMATIQUE (Séance 3)</a:t>
            </a:r>
          </a:p>
          <a:p>
            <a:pPr marL="970001" lvl="1" indent="-571500">
              <a:buFont typeface="+mj-lt"/>
              <a:buAutoNum type="romanUcPeriod"/>
            </a:pPr>
            <a:r>
              <a:rPr lang="fr-FR" b="1" dirty="0"/>
              <a:t>LES ENZYMES ALLOSTERIQUES (Séance 3)</a:t>
            </a:r>
            <a:br>
              <a:rPr lang="fr-FR" b="1" dirty="0"/>
            </a:br>
            <a:endParaRPr lang="fr-FR" b="1" dirty="0"/>
          </a:p>
        </p:txBody>
      </p:sp>
    </p:spTree>
    <p:extLst>
      <p:ext uri="{BB962C8B-B14F-4D97-AF65-F5344CB8AC3E}">
        <p14:creationId xmlns:p14="http://schemas.microsoft.com/office/powerpoint/2010/main" val="205153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rPr>
              <a:t>3. Nature des enzymes </a:t>
            </a:r>
          </a:p>
        </p:txBody>
      </p:sp>
      <p:sp>
        <p:nvSpPr>
          <p:cNvPr id="3" name="Espace réservé du contenu 2"/>
          <p:cNvSpPr>
            <a:spLocks noGrp="1"/>
          </p:cNvSpPr>
          <p:nvPr>
            <p:ph idx="1"/>
          </p:nvPr>
        </p:nvSpPr>
        <p:spPr>
          <a:xfrm>
            <a:off x="0" y="1600240"/>
            <a:ext cx="9036496" cy="5717201"/>
          </a:xfrm>
        </p:spPr>
        <p:txBody>
          <a:bodyPr/>
          <a:lstStyle/>
          <a:p>
            <a:pPr marL="342600" indent="-342600">
              <a:spcAft>
                <a:spcPts val="0"/>
              </a:spcAft>
              <a:buFont typeface="Wingdings 2"/>
              <a:buChar char=""/>
            </a:pPr>
            <a:r>
              <a:rPr lang="fr-FR" b="1" dirty="0">
                <a:solidFill>
                  <a:srgbClr val="FF0000"/>
                </a:solidFill>
                <a:latin typeface="Times New Roman"/>
                <a:ea typeface="Calibri"/>
                <a:cs typeface="Times New Roman"/>
              </a:rPr>
              <a:t>+++Protéine</a:t>
            </a:r>
            <a:r>
              <a:rPr lang="fr-FR" dirty="0">
                <a:latin typeface="Times New Roman"/>
                <a:ea typeface="Calibri"/>
                <a:cs typeface="Times New Roman"/>
              </a:rPr>
              <a:t>:</a:t>
            </a:r>
            <a:r>
              <a:rPr lang="en-US" dirty="0">
                <a:latin typeface="Times New Roman"/>
                <a:ea typeface="Tahoma"/>
                <a:cs typeface="Times New Roman"/>
              </a:rPr>
              <a:t> </a:t>
            </a:r>
            <a:r>
              <a:rPr lang="en-US" dirty="0" err="1">
                <a:latin typeface="Times New Roman"/>
                <a:ea typeface="Tahoma"/>
                <a:cs typeface="Times New Roman"/>
              </a:rPr>
              <a:t>polymère</a:t>
            </a:r>
            <a:r>
              <a:rPr lang="en-US" dirty="0">
                <a:latin typeface="Times New Roman"/>
                <a:ea typeface="Tahoma"/>
                <a:cs typeface="Times New Roman"/>
              </a:rPr>
              <a:t>  </a:t>
            </a:r>
            <a:r>
              <a:rPr lang="en-US" dirty="0">
                <a:latin typeface="Arial"/>
                <a:ea typeface="Tahoma"/>
                <a:cs typeface="Arial"/>
              </a:rPr>
              <a:t>&gt;100 </a:t>
            </a:r>
            <a:r>
              <a:rPr lang="en-US" dirty="0" err="1">
                <a:latin typeface="Arial"/>
                <a:ea typeface="Tahoma"/>
                <a:cs typeface="Arial"/>
              </a:rPr>
              <a:t>Aa</a:t>
            </a:r>
            <a:r>
              <a:rPr lang="en-US" dirty="0">
                <a:latin typeface="Arial"/>
                <a:ea typeface="Tahoma"/>
                <a:cs typeface="Arial"/>
              </a:rPr>
              <a:t> </a:t>
            </a:r>
            <a:endParaRPr lang="fr-FR" dirty="0">
              <a:ea typeface="Calibri"/>
              <a:cs typeface="Times New Roman"/>
            </a:endParaRPr>
          </a:p>
          <a:p>
            <a:pPr marL="741101" lvl="1" indent="-342600">
              <a:spcAft>
                <a:spcPts val="0"/>
              </a:spcAft>
              <a:buFont typeface="Symbol"/>
              <a:buChar char=""/>
            </a:pPr>
            <a:r>
              <a:rPr lang="en-US" sz="2400" dirty="0">
                <a:latin typeface="Times New Roman"/>
                <a:ea typeface="Tahoma"/>
                <a:cs typeface="Times New Roman"/>
              </a:rPr>
              <a:t>Structure III </a:t>
            </a:r>
            <a:r>
              <a:rPr lang="en-US" sz="2400" dirty="0" err="1">
                <a:latin typeface="Times New Roman"/>
                <a:ea typeface="Tahoma"/>
                <a:cs typeface="Times New Roman"/>
              </a:rPr>
              <a:t>aire</a:t>
            </a:r>
            <a:r>
              <a:rPr lang="en-US" sz="2400" dirty="0">
                <a:latin typeface="Times New Roman"/>
                <a:ea typeface="Tahoma"/>
                <a:cs typeface="Times New Roman"/>
              </a:rPr>
              <a:t> </a:t>
            </a:r>
          </a:p>
          <a:p>
            <a:pPr marL="741101" lvl="1" indent="-342600">
              <a:spcAft>
                <a:spcPts val="0"/>
              </a:spcAft>
              <a:buFont typeface="Symbol"/>
              <a:buChar char=""/>
            </a:pPr>
            <a:r>
              <a:rPr lang="fr-FR" sz="2400" dirty="0">
                <a:latin typeface="Times New Roman"/>
                <a:ea typeface="Tahoma"/>
                <a:cs typeface="Times New Roman"/>
              </a:rPr>
              <a:t>Structure</a:t>
            </a:r>
            <a:r>
              <a:rPr lang="en-US" sz="2400" dirty="0">
                <a:solidFill>
                  <a:prstClr val="black"/>
                </a:solidFill>
                <a:latin typeface="Times New Roman"/>
                <a:ea typeface="Tahoma"/>
                <a:cs typeface="Times New Roman"/>
              </a:rPr>
              <a:t> IV </a:t>
            </a:r>
            <a:r>
              <a:rPr lang="en-US" sz="2400" dirty="0" err="1">
                <a:solidFill>
                  <a:prstClr val="black"/>
                </a:solidFill>
                <a:latin typeface="Times New Roman"/>
                <a:ea typeface="Tahoma"/>
                <a:cs typeface="Times New Roman"/>
              </a:rPr>
              <a:t>aire</a:t>
            </a:r>
            <a:r>
              <a:rPr lang="fr-FR" sz="2400" dirty="0">
                <a:latin typeface="Times New Roman"/>
                <a:ea typeface="Tahoma"/>
                <a:cs typeface="Times New Roman"/>
              </a:rPr>
              <a:t> </a:t>
            </a:r>
            <a:r>
              <a:rPr lang="fr-FR" sz="2400" dirty="0">
                <a:latin typeface="Arial"/>
                <a:ea typeface="Tahoma"/>
                <a:cs typeface="Arial"/>
              </a:rPr>
              <a:t>= ∑ </a:t>
            </a:r>
            <a:r>
              <a:rPr lang="fr-FR" sz="2400" dirty="0">
                <a:latin typeface="Times New Roman"/>
                <a:ea typeface="Tahoma"/>
                <a:cs typeface="Times New Roman"/>
              </a:rPr>
              <a:t>monomères ou sous unités (Ss U) </a:t>
            </a:r>
          </a:p>
          <a:p>
            <a:pPr marL="398501" lvl="1" indent="0">
              <a:spcAft>
                <a:spcPts val="0"/>
              </a:spcAft>
              <a:buNone/>
            </a:pPr>
            <a:r>
              <a:rPr lang="fr-FR" sz="2400" dirty="0">
                <a:latin typeface="Times New Roman"/>
                <a:ea typeface="Tahoma"/>
                <a:cs typeface="Times New Roman"/>
              </a:rPr>
              <a:t>   2-4 </a:t>
            </a:r>
            <a:r>
              <a:rPr lang="fr-FR" sz="2400" dirty="0">
                <a:solidFill>
                  <a:prstClr val="black"/>
                </a:solidFill>
                <a:latin typeface="Times New Roman"/>
                <a:ea typeface="Tahoma"/>
                <a:cs typeface="Times New Roman"/>
              </a:rPr>
              <a:t>Ss U</a:t>
            </a:r>
            <a:r>
              <a:rPr lang="fr-FR" sz="2400" dirty="0">
                <a:latin typeface="Times New Roman"/>
                <a:ea typeface="Tahoma"/>
                <a:cs typeface="Times New Roman"/>
              </a:rPr>
              <a:t> →“oligomère”</a:t>
            </a:r>
          </a:p>
          <a:p>
            <a:pPr marL="398501" lvl="1" indent="0">
              <a:spcAft>
                <a:spcPts val="0"/>
              </a:spcAft>
              <a:buNone/>
            </a:pPr>
            <a:r>
              <a:rPr lang="fr-FR" sz="2400" dirty="0">
                <a:latin typeface="Times New Roman"/>
                <a:ea typeface="Tahoma"/>
                <a:cs typeface="Times New Roman"/>
              </a:rPr>
              <a:t>     </a:t>
            </a:r>
            <a:r>
              <a:rPr lang="fr-FR" sz="2400" b="1" dirty="0" err="1">
                <a:solidFill>
                  <a:srgbClr val="FF0000"/>
                </a:solidFill>
                <a:latin typeface="Times New Roman"/>
                <a:ea typeface="Tahoma"/>
                <a:cs typeface="Times New Roman"/>
              </a:rPr>
              <a:t>Exp</a:t>
            </a:r>
            <a:r>
              <a:rPr lang="fr-FR" sz="2400" b="1" dirty="0">
                <a:solidFill>
                  <a:srgbClr val="FF0000"/>
                </a:solidFill>
                <a:latin typeface="Times New Roman"/>
                <a:ea typeface="Tahoma"/>
                <a:cs typeface="Times New Roman"/>
              </a:rPr>
              <a:t>:</a:t>
            </a:r>
            <a:r>
              <a:rPr lang="fr-FR" sz="2400" dirty="0">
                <a:latin typeface="Times New Roman"/>
                <a:ea typeface="Tahoma"/>
                <a:cs typeface="Times New Roman"/>
              </a:rPr>
              <a:t> 2 Ss U (dimère) → la pyruvate kinase PK </a:t>
            </a:r>
          </a:p>
          <a:p>
            <a:pPr marL="398500" lvl="1" indent="0">
              <a:spcAft>
                <a:spcPts val="0"/>
              </a:spcAft>
              <a:buNone/>
              <a:tabLst>
                <a:tab pos="784175" algn="l"/>
              </a:tabLst>
            </a:pPr>
            <a:r>
              <a:rPr lang="fr-FR" sz="2400" dirty="0">
                <a:latin typeface="Times New Roman"/>
                <a:ea typeface="Tahoma"/>
                <a:cs typeface="Times New Roman"/>
              </a:rPr>
              <a:t>              3 Ss U (trimère) → la </a:t>
            </a:r>
            <a:r>
              <a:rPr lang="fr-FR" sz="2400" dirty="0" err="1">
                <a:latin typeface="Times New Roman"/>
                <a:ea typeface="Tahoma"/>
                <a:cs typeface="Times New Roman"/>
              </a:rPr>
              <a:t>succinate</a:t>
            </a:r>
            <a:r>
              <a:rPr lang="fr-FR" sz="2400" dirty="0">
                <a:latin typeface="Times New Roman"/>
                <a:ea typeface="Tahoma"/>
                <a:cs typeface="Times New Roman"/>
              </a:rPr>
              <a:t> déshydrogénase SDH</a:t>
            </a:r>
          </a:p>
          <a:p>
            <a:pPr marL="398500" lvl="1" indent="0">
              <a:spcAft>
                <a:spcPts val="0"/>
              </a:spcAft>
              <a:buNone/>
              <a:tabLst>
                <a:tab pos="784175" algn="l"/>
              </a:tabLst>
            </a:pPr>
            <a:endParaRPr lang="fr-FR" sz="2400" dirty="0">
              <a:latin typeface="Times New Roman"/>
              <a:ea typeface="Tahoma"/>
              <a:cs typeface="Times New Roman"/>
            </a:endParaRPr>
          </a:p>
          <a:p>
            <a:pPr marL="741400" lvl="1" indent="-342900">
              <a:spcAft>
                <a:spcPts val="0"/>
              </a:spcAft>
              <a:buFont typeface="Wingdings" pitchFamily="2" charset="2"/>
              <a:buChar char="q"/>
              <a:tabLst>
                <a:tab pos="784175" algn="l"/>
              </a:tabLst>
            </a:pPr>
            <a:r>
              <a:rPr lang="fr-FR" sz="2400" b="1" dirty="0">
                <a:solidFill>
                  <a:srgbClr val="0000FF"/>
                </a:solidFill>
                <a:latin typeface="Times New Roman"/>
                <a:ea typeface="Tahoma"/>
                <a:cs typeface="Times New Roman"/>
              </a:rPr>
              <a:t>Etat natif (forme opérative ou Fx) </a:t>
            </a:r>
          </a:p>
          <a:p>
            <a:pPr marL="796995" lvl="2" indent="0">
              <a:spcAft>
                <a:spcPts val="0"/>
              </a:spcAft>
              <a:buNone/>
              <a:tabLst>
                <a:tab pos="784175" algn="l"/>
              </a:tabLst>
            </a:pPr>
            <a:r>
              <a:rPr lang="fr-FR" b="1" dirty="0">
                <a:solidFill>
                  <a:srgbClr val="0000FF"/>
                </a:solidFill>
                <a:latin typeface="Times New Roman"/>
                <a:ea typeface="Tahoma"/>
                <a:cs typeface="Times New Roman"/>
              </a:rPr>
              <a:t>→ </a:t>
            </a:r>
            <a:r>
              <a:rPr lang="fr-FR" b="1" dirty="0">
                <a:latin typeface="Times New Roman"/>
                <a:ea typeface="Tahoma"/>
                <a:cs typeface="Times New Roman"/>
              </a:rPr>
              <a:t>structure III aire </a:t>
            </a:r>
          </a:p>
          <a:p>
            <a:pPr marL="796995" lvl="2" indent="0">
              <a:spcAft>
                <a:spcPts val="0"/>
              </a:spcAft>
              <a:buNone/>
              <a:tabLst>
                <a:tab pos="784175" algn="l"/>
              </a:tabLst>
            </a:pPr>
            <a:r>
              <a:rPr lang="fr-FR" b="1" dirty="0">
                <a:solidFill>
                  <a:srgbClr val="0000FF"/>
                </a:solidFill>
                <a:latin typeface="Times New Roman"/>
                <a:ea typeface="Tahoma"/>
                <a:cs typeface="Times New Roman"/>
              </a:rPr>
              <a:t>→ </a:t>
            </a:r>
            <a:r>
              <a:rPr lang="fr-FR" b="1" dirty="0">
                <a:latin typeface="Times New Roman"/>
                <a:ea typeface="Tahoma"/>
                <a:cs typeface="Times New Roman"/>
              </a:rPr>
              <a:t>monomère structure IV aire </a:t>
            </a:r>
          </a:p>
          <a:p>
            <a:pPr marL="0" indent="0">
              <a:buNone/>
            </a:pPr>
            <a:endParaRPr lang="fr-FR" sz="2400" dirty="0"/>
          </a:p>
        </p:txBody>
      </p:sp>
    </p:spTree>
    <p:extLst>
      <p:ext uri="{BB962C8B-B14F-4D97-AF65-F5344CB8AC3E}">
        <p14:creationId xmlns:p14="http://schemas.microsoft.com/office/powerpoint/2010/main" val="363401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404664"/>
            <a:ext cx="8229600" cy="1143000"/>
          </a:xfrm>
          <a:ln>
            <a:solidFill>
              <a:srgbClr val="FF0000"/>
            </a:solidFill>
          </a:ln>
        </p:spPr>
        <p:txBody>
          <a:bodyPr/>
          <a:lstStyle/>
          <a:p>
            <a:r>
              <a:rPr lang="fr-FR" b="1" dirty="0">
                <a:solidFill>
                  <a:srgbClr val="FF0000"/>
                </a:solidFill>
              </a:rPr>
              <a:t>4. Structure des enzymes</a:t>
            </a:r>
          </a:p>
        </p:txBody>
      </p:sp>
      <p:sp>
        <p:nvSpPr>
          <p:cNvPr id="3" name="Espace réservé du contenu 2"/>
          <p:cNvSpPr>
            <a:spLocks noGrp="1"/>
          </p:cNvSpPr>
          <p:nvPr>
            <p:ph idx="1"/>
          </p:nvPr>
        </p:nvSpPr>
        <p:spPr>
          <a:xfrm>
            <a:off x="-32973" y="1470818"/>
            <a:ext cx="10945216" cy="4525963"/>
          </a:xfrm>
        </p:spPr>
        <p:txBody>
          <a:bodyPr/>
          <a:lstStyle/>
          <a:p>
            <a:pPr marL="0" indent="0">
              <a:buNone/>
            </a:pPr>
            <a:endParaRPr lang="fr-FR" sz="4000" dirty="0">
              <a:solidFill>
                <a:prstClr val="black"/>
              </a:solidFill>
              <a:latin typeface="Arial"/>
              <a:cs typeface="Arial"/>
            </a:endParaRPr>
          </a:p>
          <a:p>
            <a:endParaRPr lang="fr-FR" sz="4000" dirty="0"/>
          </a:p>
        </p:txBody>
      </p:sp>
      <p:graphicFrame>
        <p:nvGraphicFramePr>
          <p:cNvPr id="6" name="Diagramme 5"/>
          <p:cNvGraphicFramePr/>
          <p:nvPr>
            <p:extLst>
              <p:ext uri="{D42A27DB-BD31-4B8C-83A1-F6EECF244321}">
                <p14:modId xmlns:p14="http://schemas.microsoft.com/office/powerpoint/2010/main" val="2187070860"/>
              </p:ext>
            </p:extLst>
          </p:nvPr>
        </p:nvGraphicFramePr>
        <p:xfrm>
          <a:off x="185057" y="1933600"/>
          <a:ext cx="8686800"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7579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pPr lvl="0"/>
            <a:br>
              <a:rPr lang="en-US" sz="3600" b="1" dirty="0">
                <a:solidFill>
                  <a:srgbClr val="FF0000"/>
                </a:solidFill>
                <a:latin typeface="Times New Roman"/>
                <a:ea typeface="Tahoma"/>
                <a:cs typeface="Times New Roman"/>
              </a:rPr>
            </a:br>
            <a:br>
              <a:rPr lang="en-US" sz="3600" b="1" dirty="0">
                <a:solidFill>
                  <a:srgbClr val="FF0000"/>
                </a:solidFill>
                <a:latin typeface="Times New Roman"/>
                <a:ea typeface="Tahoma"/>
                <a:cs typeface="Times New Roman"/>
              </a:rPr>
            </a:br>
            <a:br>
              <a:rPr lang="en-US" sz="3600" b="1" dirty="0">
                <a:solidFill>
                  <a:srgbClr val="FF0000"/>
                </a:solidFill>
                <a:latin typeface="Times New Roman"/>
                <a:ea typeface="Tahoma"/>
                <a:cs typeface="Times New Roman"/>
              </a:rPr>
            </a:br>
            <a:r>
              <a:rPr lang="en-US" sz="3600" b="1" dirty="0">
                <a:solidFill>
                  <a:srgbClr val="FF0000"/>
                </a:solidFill>
                <a:latin typeface="Times New Roman"/>
                <a:ea typeface="Tahoma"/>
                <a:cs typeface="Times New Roman"/>
              </a:rPr>
              <a:t>Notion d’apoenzyme/</a:t>
            </a:r>
            <a:r>
              <a:rPr lang="en-US" sz="3600" b="1" dirty="0" err="1">
                <a:solidFill>
                  <a:srgbClr val="FF0000"/>
                </a:solidFill>
                <a:latin typeface="Times New Roman"/>
                <a:ea typeface="Tahoma"/>
                <a:cs typeface="Times New Roman"/>
              </a:rPr>
              <a:t>Hétéroenzyme</a:t>
            </a:r>
            <a:br>
              <a:rPr lang="en-US" sz="3600" b="1" dirty="0">
                <a:solidFill>
                  <a:srgbClr val="FF0000"/>
                </a:solidFill>
                <a:latin typeface="Times New Roman"/>
                <a:ea typeface="Tahoma"/>
                <a:cs typeface="Times New Roman"/>
              </a:rPr>
            </a:br>
            <a:br>
              <a:rPr lang="fr-FR" b="1" dirty="0">
                <a:solidFill>
                  <a:prstClr val="black"/>
                </a:solidFill>
                <a:latin typeface="Times New Roman"/>
                <a:ea typeface="Times New Roman"/>
                <a:cs typeface="Times New Roman"/>
              </a:rPr>
            </a:br>
            <a:br>
              <a:rPr lang="fr-FR" dirty="0">
                <a:ea typeface="Calibri"/>
                <a:cs typeface="Times New Roman"/>
              </a:rPr>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967594885"/>
              </p:ext>
            </p:extLst>
          </p:nvPr>
        </p:nvGraphicFramePr>
        <p:xfrm>
          <a:off x="457200" y="119675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664332" y="4932784"/>
            <a:ext cx="8424936" cy="13464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b="1" dirty="0">
              <a:solidFill>
                <a:prstClr val="black"/>
              </a:solidFill>
              <a:latin typeface="Times New Roman"/>
              <a:ea typeface="Times New Roman"/>
              <a:cs typeface="Times New Roman"/>
            </a:endParaRPr>
          </a:p>
          <a:p>
            <a:pPr algn="ctr"/>
            <a:r>
              <a:rPr lang="fr-FR" sz="2000" b="1" dirty="0">
                <a:solidFill>
                  <a:prstClr val="black"/>
                </a:solidFill>
                <a:latin typeface="Times New Roman"/>
                <a:ea typeface="Times New Roman"/>
                <a:cs typeface="Times New Roman"/>
              </a:rPr>
              <a:t>Inactive                                    Inactif                                          Active</a:t>
            </a:r>
            <a:endParaRPr lang="fr-FR" dirty="0">
              <a:solidFill>
                <a:prstClr val="white"/>
              </a:solidFill>
            </a:endParaRPr>
          </a:p>
        </p:txBody>
      </p:sp>
    </p:spTree>
    <p:extLst>
      <p:ext uri="{BB962C8B-B14F-4D97-AF65-F5344CB8AC3E}">
        <p14:creationId xmlns:p14="http://schemas.microsoft.com/office/powerpoint/2010/main" val="785194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143000"/>
          </a:xfrm>
          <a:ln>
            <a:solidFill>
              <a:srgbClr val="FF0000"/>
            </a:solidFill>
          </a:ln>
        </p:spPr>
        <p:txBody>
          <a:bodyPr/>
          <a:lstStyle/>
          <a:p>
            <a:r>
              <a:rPr lang="fr-FR" b="1" dirty="0">
                <a:solidFill>
                  <a:srgbClr val="FF0000"/>
                </a:solidFill>
              </a:rPr>
              <a:t>LES COFACTEURS </a:t>
            </a:r>
          </a:p>
        </p:txBody>
      </p:sp>
      <p:sp>
        <p:nvSpPr>
          <p:cNvPr id="3" name="Espace réservé du contenu 2"/>
          <p:cNvSpPr>
            <a:spLocks noGrp="1"/>
          </p:cNvSpPr>
          <p:nvPr>
            <p:ph idx="1"/>
          </p:nvPr>
        </p:nvSpPr>
        <p:spPr>
          <a:xfrm>
            <a:off x="107504" y="1556792"/>
            <a:ext cx="8661648" cy="2592288"/>
          </a:xfrm>
        </p:spPr>
        <p:txBody>
          <a:bodyPr/>
          <a:lstStyle/>
          <a:p>
            <a:pPr marL="455433" lvl="1" indent="0">
              <a:buNone/>
            </a:pPr>
            <a:endParaRPr lang="fr-FR" sz="2000" dirty="0">
              <a:solidFill>
                <a:prstClr val="black"/>
              </a:solidFill>
            </a:endParaRPr>
          </a:p>
          <a:p>
            <a:pPr lvl="1">
              <a:buFont typeface="Wingdings" pitchFamily="2" charset="2"/>
              <a:buChar char="q"/>
            </a:pPr>
            <a:endParaRPr lang="fr-FR" sz="20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743858"/>
            <a:ext cx="3779837"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1717427"/>
            <a:ext cx="3895725"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040" y="2348880"/>
            <a:ext cx="3913187"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2188" y="2613602"/>
            <a:ext cx="37242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5111" y="3435927"/>
            <a:ext cx="2206625"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2788" y="4149646"/>
            <a:ext cx="2505075" cy="15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12000" y="4149080"/>
            <a:ext cx="2828925"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1"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1757" y="5085184"/>
            <a:ext cx="2378075"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2"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81996" y="4960948"/>
            <a:ext cx="2500087" cy="835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529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8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8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sz="5400" b="1" dirty="0">
                <a:solidFill>
                  <a:srgbClr val="FF0000"/>
                </a:solidFill>
              </a:rPr>
              <a:t> Exemples de coenzymes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74549890"/>
              </p:ext>
            </p:extLst>
          </p:nvPr>
        </p:nvGraphicFramePr>
        <p:xfrm>
          <a:off x="467544" y="1628800"/>
          <a:ext cx="8244407" cy="3547873"/>
        </p:xfrm>
        <a:graphic>
          <a:graphicData uri="http://schemas.openxmlformats.org/drawingml/2006/table">
            <a:tbl>
              <a:tblPr firstRow="1" bandRow="1">
                <a:tableStyleId>{5C22544A-7EE6-4342-B048-85BDC9FD1C3A}</a:tableStyleId>
              </a:tblPr>
              <a:tblGrid>
                <a:gridCol w="2808311">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2339752">
                  <a:extLst>
                    <a:ext uri="{9D8B030D-6E8A-4147-A177-3AD203B41FA5}">
                      <a16:colId xmlns:a16="http://schemas.microsoft.com/office/drawing/2014/main" val="20002"/>
                    </a:ext>
                  </a:extLst>
                </a:gridCol>
              </a:tblGrid>
              <a:tr h="349164">
                <a:tc>
                  <a:txBody>
                    <a:bodyPr/>
                    <a:lstStyle/>
                    <a:p>
                      <a:r>
                        <a:rPr lang="fr-FR" sz="1800" b="1" dirty="0">
                          <a:solidFill>
                            <a:schemeClr val="tx1"/>
                          </a:solidFill>
                        </a:rPr>
                        <a:t>VITAMINES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b="1" dirty="0">
                          <a:solidFill>
                            <a:schemeClr val="tx1"/>
                          </a:solidFill>
                        </a:rPr>
                        <a:t>COENZYMES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sz="1800" b="1" dirty="0">
                          <a:solidFill>
                            <a:schemeClr val="tx1"/>
                          </a:solidFill>
                        </a:rPr>
                        <a:t>TYPES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49164">
                <a:tc>
                  <a:txBody>
                    <a:bodyPr/>
                    <a:lstStyle/>
                    <a:p>
                      <a:r>
                        <a:rPr kumimoji="0" lang="en-US" sz="1800" b="1" i="0" u="none" strike="noStrike" kern="1200" cap="none" spc="0" normalizeH="0" baseline="0" noProof="0" dirty="0">
                          <a:ln>
                            <a:noFill/>
                          </a:ln>
                          <a:solidFill>
                            <a:prstClr val="black"/>
                          </a:solidFill>
                          <a:effectLst/>
                          <a:uLnTx/>
                          <a:uFillTx/>
                          <a:latin typeface="Times New Roman"/>
                          <a:ea typeface="Tahoma"/>
                          <a:cs typeface="Times New Roman"/>
                        </a:rPr>
                        <a:t>B1(Thiamine)</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1" dirty="0"/>
                        <a:t>TPP: Thiamine pyrophosphate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1" dirty="0"/>
                        <a:t>Groupement prosthétique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86396">
                <a:tc>
                  <a:txBody>
                    <a:bodyPr/>
                    <a:lstStyle/>
                    <a:p>
                      <a:pPr marL="0" marR="719455" lvl="0" indent="0" algn="just" defTabSz="910840" rtl="0" eaLnBrk="1" fontAlgn="auto" latinLnBrk="0" hangingPunct="1">
                        <a:lnSpc>
                          <a:spcPct val="115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a:ea typeface="Tahoma"/>
                          <a:cs typeface="Times New Roman"/>
                        </a:rPr>
                        <a:t>B2 (Riboflavine)</a:t>
                      </a:r>
                      <a:endParaRPr kumimoji="0" lang="fr-FR" sz="1800" b="1" i="0" u="none" strike="noStrike" kern="1200" cap="none" spc="0" normalizeH="0" baseline="0" noProof="0" dirty="0">
                        <a:ln>
                          <a:noFill/>
                        </a:ln>
                        <a:solidFill>
                          <a:prstClr val="black"/>
                        </a:solidFill>
                        <a:effectLst/>
                        <a:uLnTx/>
                        <a:uFillTx/>
                        <a:latin typeface="+mn-lt"/>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1000"/>
                        </a:spcAft>
                      </a:pPr>
                      <a:r>
                        <a:rPr lang="fr-FR" b="1" dirty="0"/>
                        <a:t>FAD: </a:t>
                      </a:r>
                      <a:r>
                        <a:rPr lang="fr-FR" sz="1800" b="1" dirty="0">
                          <a:effectLst/>
                          <a:latin typeface="+mn-lt"/>
                          <a:ea typeface="Calibri"/>
                          <a:cs typeface="Times New Roman"/>
                        </a:rPr>
                        <a:t>La flavine adénine </a:t>
                      </a:r>
                      <a:r>
                        <a:rPr lang="fr-FR" sz="1800" b="1" dirty="0" err="1">
                          <a:effectLst/>
                          <a:latin typeface="+mn-lt"/>
                          <a:ea typeface="Calibri"/>
                          <a:cs typeface="Times New Roman"/>
                        </a:rPr>
                        <a:t>dinucléotide</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1" dirty="0"/>
                        <a:t>Groupement prosthétique</a:t>
                      </a:r>
                    </a:p>
                    <a:p>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86566">
                <a:tc>
                  <a:txBody>
                    <a:bodyPr/>
                    <a:lstStyle/>
                    <a:p>
                      <a:pPr marL="0" marR="719455" lvl="0" indent="0" algn="just" defTabSz="910840" rtl="0" eaLnBrk="1" fontAlgn="auto" latinLnBrk="0" hangingPunct="1">
                        <a:lnSpc>
                          <a:spcPct val="115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imes New Roman"/>
                          <a:ea typeface="Tahoma"/>
                          <a:cs typeface="Times New Roman"/>
                        </a:rPr>
                        <a:t>B3(</a:t>
                      </a:r>
                      <a:r>
                        <a:rPr kumimoji="0" lang="en-US" sz="1800" b="1" i="0" u="none" strike="noStrike" kern="1200" cap="none" spc="0" normalizeH="0" baseline="0" noProof="0" dirty="0" err="1">
                          <a:ln>
                            <a:noFill/>
                          </a:ln>
                          <a:solidFill>
                            <a:prstClr val="black"/>
                          </a:solidFill>
                          <a:effectLst/>
                          <a:uLnTx/>
                          <a:uFillTx/>
                          <a:latin typeface="Times New Roman"/>
                          <a:ea typeface="Tahoma"/>
                          <a:cs typeface="Times New Roman"/>
                        </a:rPr>
                        <a:t>Pantothénate</a:t>
                      </a:r>
                      <a:r>
                        <a:rPr kumimoji="0" lang="en-US" sz="1800" b="1" i="0" u="none" strike="noStrike" kern="1200" cap="none" spc="0" normalizeH="0" baseline="0" noProof="0" dirty="0">
                          <a:ln>
                            <a:noFill/>
                          </a:ln>
                          <a:solidFill>
                            <a:prstClr val="black"/>
                          </a:solidFill>
                          <a:effectLst/>
                          <a:uLnTx/>
                          <a:uFillTx/>
                          <a:latin typeface="Times New Roman"/>
                          <a:ea typeface="Tahoma"/>
                          <a:cs typeface="Times New Roman"/>
                        </a:rPr>
                        <a:t>)</a:t>
                      </a:r>
                      <a:endParaRPr kumimoji="0" lang="fr-FR" sz="1800" b="1" i="0" u="none" strike="noStrike" kern="1200" cap="none" spc="0" normalizeH="0" baseline="0" noProof="0" dirty="0">
                        <a:ln>
                          <a:noFill/>
                        </a:ln>
                        <a:solidFill>
                          <a:prstClr val="black"/>
                        </a:solidFill>
                        <a:effectLst/>
                        <a:uLnTx/>
                        <a:uFillTx/>
                        <a:latin typeface="+mn-lt"/>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1" dirty="0" err="1"/>
                        <a:t>CoA</a:t>
                      </a:r>
                      <a:r>
                        <a:rPr lang="fr-FR" b="1" dirty="0"/>
                        <a:t>: L’</a:t>
                      </a:r>
                      <a:r>
                        <a:rPr lang="fr-FR" b="1" dirty="0" err="1"/>
                        <a:t>acétyl</a:t>
                      </a:r>
                      <a:r>
                        <a:rPr lang="fr-FR" b="1" dirty="0"/>
                        <a:t> coenzyme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1" dirty="0"/>
                        <a:t>Co-substrat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869071">
                <a:tc>
                  <a:txBody>
                    <a:bodyPr/>
                    <a:lstStyle/>
                    <a:p>
                      <a:r>
                        <a:rPr lang="fr-FR" b="1" dirty="0"/>
                        <a:t>Niacine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1" dirty="0"/>
                        <a:t>NAD :Le nicotinamide adénine </a:t>
                      </a:r>
                      <a:r>
                        <a:rPr lang="fr-FR" b="1" dirty="0" err="1"/>
                        <a:t>dinucléotide</a:t>
                      </a:r>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1" dirty="0"/>
                        <a:t>Co-substrat</a:t>
                      </a:r>
                    </a:p>
                    <a:p>
                      <a:endParaRPr lang="fr-F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7570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latin typeface="Times New Roman"/>
                <a:ea typeface="Times New Roman"/>
              </a:rPr>
              <a:t>5. Site actif </a:t>
            </a:r>
            <a:r>
              <a:rPr lang="fr-FR" b="1">
                <a:solidFill>
                  <a:srgbClr val="FF0000"/>
                </a:solidFill>
                <a:latin typeface="Times New Roman"/>
                <a:ea typeface="Times New Roman"/>
              </a:rPr>
              <a:t>des enzymes</a:t>
            </a:r>
            <a:br>
              <a:rPr lang="fr-FR" b="1" dirty="0">
                <a:solidFill>
                  <a:srgbClr val="FF0000"/>
                </a:solidFill>
                <a:latin typeface="Times New Roman"/>
                <a:ea typeface="Times New Roman"/>
              </a:rPr>
            </a:br>
            <a:r>
              <a:rPr lang="fr-FR" sz="3200" dirty="0">
                <a:solidFill>
                  <a:prstClr val="black"/>
                </a:solidFill>
                <a:ea typeface="+mn-ea"/>
                <a:cs typeface="+mn-cs"/>
              </a:rPr>
              <a:t> </a:t>
            </a:r>
            <a:endParaRPr lang="fr-FR" dirty="0">
              <a:solidFill>
                <a:srgbClr val="FF0000"/>
              </a:solidFill>
            </a:endParaRPr>
          </a:p>
        </p:txBody>
      </p:sp>
      <p:sp>
        <p:nvSpPr>
          <p:cNvPr id="3" name="Espace réservé du contenu 2"/>
          <p:cNvSpPr>
            <a:spLocks noGrp="1"/>
          </p:cNvSpPr>
          <p:nvPr>
            <p:ph idx="1"/>
          </p:nvPr>
        </p:nvSpPr>
        <p:spPr>
          <a:xfrm>
            <a:off x="457200" y="1470818"/>
            <a:ext cx="8229600" cy="4525963"/>
          </a:xfrm>
        </p:spPr>
        <p:txBody>
          <a:bodyPr/>
          <a:lstStyle/>
          <a:p>
            <a:r>
              <a:rPr lang="fr-FR" sz="2000" b="1" dirty="0"/>
              <a:t>Lieu :</a:t>
            </a:r>
          </a:p>
          <a:p>
            <a:pPr lvl="1"/>
            <a:r>
              <a:rPr lang="fr-FR" sz="1600" b="1" dirty="0"/>
              <a:t>fond d’une poche de la zone interne hydrophobe de la Pr-</a:t>
            </a:r>
          </a:p>
          <a:p>
            <a:pPr lvl="1"/>
            <a:r>
              <a:rPr lang="fr-FR" sz="1600" b="1" dirty="0"/>
              <a:t> fixation : substrat(s) et/ ou </a:t>
            </a:r>
            <a:r>
              <a:rPr lang="fr-FR" sz="1600" b="1" dirty="0" err="1"/>
              <a:t>Coenz</a:t>
            </a:r>
            <a:endParaRPr lang="fr-FR" sz="1600" b="1" dirty="0"/>
          </a:p>
          <a:p>
            <a:endParaRPr lang="fr-F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580368"/>
            <a:ext cx="5460876" cy="40315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292080" y="2580368"/>
            <a:ext cx="2076500" cy="19360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436640" y="2646561"/>
            <a:ext cx="1440160"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Apoenzyme</a:t>
            </a:r>
          </a:p>
        </p:txBody>
      </p:sp>
      <p:sp>
        <p:nvSpPr>
          <p:cNvPr id="7" name="Rectangle 6"/>
          <p:cNvSpPr/>
          <p:nvPr/>
        </p:nvSpPr>
        <p:spPr>
          <a:xfrm>
            <a:off x="6156176" y="4365104"/>
            <a:ext cx="288032"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9"/>
          <p:cNvCxnSpPr/>
          <p:nvPr/>
        </p:nvCxnSpPr>
        <p:spPr>
          <a:xfrm>
            <a:off x="1907704" y="2580368"/>
            <a:ext cx="54608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7368580" y="2580367"/>
            <a:ext cx="0" cy="20157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220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latin typeface="Times New Roman"/>
                <a:ea typeface="Times New Roman"/>
              </a:rPr>
              <a:t>5. Site actif </a:t>
            </a:r>
            <a:r>
              <a:rPr lang="fr-FR" b="1">
                <a:solidFill>
                  <a:srgbClr val="FF0000"/>
                </a:solidFill>
                <a:latin typeface="Times New Roman"/>
                <a:ea typeface="Times New Roman"/>
              </a:rPr>
              <a:t>des enzymes</a:t>
            </a:r>
            <a:br>
              <a:rPr lang="fr-FR" b="1" dirty="0">
                <a:solidFill>
                  <a:srgbClr val="FF0000"/>
                </a:solidFill>
                <a:latin typeface="Times New Roman"/>
                <a:ea typeface="Times New Roman"/>
              </a:rPr>
            </a:br>
            <a:r>
              <a:rPr lang="fr-FR" sz="3200" dirty="0">
                <a:solidFill>
                  <a:prstClr val="black"/>
                </a:solidFill>
                <a:ea typeface="+mn-ea"/>
                <a:cs typeface="+mn-cs"/>
              </a:rPr>
              <a:t> </a:t>
            </a:r>
            <a:endParaRPr lang="fr-FR" dirty="0">
              <a:solidFill>
                <a:srgbClr val="FF0000"/>
              </a:solidFill>
            </a:endParaRPr>
          </a:p>
        </p:txBody>
      </p:sp>
      <p:sp>
        <p:nvSpPr>
          <p:cNvPr id="3" name="Espace réservé du contenu 2"/>
          <p:cNvSpPr>
            <a:spLocks noGrp="1"/>
          </p:cNvSpPr>
          <p:nvPr>
            <p:ph idx="1"/>
          </p:nvPr>
        </p:nvSpPr>
        <p:spPr/>
        <p:txBody>
          <a:bodyPr/>
          <a:lstStyle/>
          <a:p>
            <a:r>
              <a:rPr lang="fr-FR" sz="2000" b="1" dirty="0"/>
              <a:t>Peut être séparé en :</a:t>
            </a:r>
          </a:p>
          <a:p>
            <a:pPr lvl="1">
              <a:buFont typeface="Wingdings" pitchFamily="2" charset="2"/>
              <a:buChar char="Ø"/>
            </a:pPr>
            <a:r>
              <a:rPr lang="fr-FR" sz="2000" b="1" dirty="0">
                <a:solidFill>
                  <a:srgbClr val="FF0000"/>
                </a:solidFill>
              </a:rPr>
              <a:t>le site de fixation du S : </a:t>
            </a:r>
            <a:r>
              <a:rPr lang="fr-FR" sz="2000" b="1" dirty="0"/>
              <a:t>/ des liaisons faibles  (non covalentes) </a:t>
            </a:r>
          </a:p>
          <a:p>
            <a:pPr marL="455433" lvl="1" indent="0">
              <a:buNone/>
            </a:pPr>
            <a:r>
              <a:rPr lang="fr-FR" sz="2000" b="1" dirty="0">
                <a:solidFill>
                  <a:prstClr val="black"/>
                </a:solidFill>
              </a:rPr>
              <a:t>     </a:t>
            </a:r>
            <a:r>
              <a:rPr lang="fr-FR" sz="2000" b="1" u="sng" dirty="0">
                <a:solidFill>
                  <a:prstClr val="black"/>
                </a:solidFill>
              </a:rPr>
              <a:t>Rôle</a:t>
            </a:r>
            <a:r>
              <a:rPr lang="fr-FR" sz="2000" b="1" dirty="0">
                <a:solidFill>
                  <a:prstClr val="black"/>
                </a:solidFill>
              </a:rPr>
              <a:t>:</a:t>
            </a:r>
            <a:r>
              <a:rPr lang="fr-FR" sz="2000" b="1" dirty="0"/>
              <a:t>  spécificité de E pour  S  </a:t>
            </a:r>
          </a:p>
          <a:p>
            <a:pPr lvl="1">
              <a:buFont typeface="Wingdings" pitchFamily="2" charset="2"/>
              <a:buChar char="Ø"/>
            </a:pPr>
            <a:r>
              <a:rPr lang="fr-FR" sz="2000" b="1" dirty="0">
                <a:solidFill>
                  <a:srgbClr val="FF0000"/>
                </a:solidFill>
              </a:rPr>
              <a:t>le site catalytique : </a:t>
            </a:r>
            <a:r>
              <a:rPr lang="fr-FR" sz="2000" b="1" dirty="0"/>
              <a:t>lieu de la R (S →P) </a:t>
            </a:r>
          </a:p>
          <a:p>
            <a:pPr marL="455433" lvl="1" indent="0">
              <a:buNone/>
            </a:pPr>
            <a:r>
              <a:rPr lang="fr-FR" sz="2000" b="1" dirty="0"/>
              <a:t>     </a:t>
            </a:r>
            <a:r>
              <a:rPr lang="fr-FR" sz="2000" b="1" u="sng" dirty="0"/>
              <a:t>Rôle: </a:t>
            </a:r>
            <a:r>
              <a:rPr lang="fr-FR" sz="2000" b="1" dirty="0"/>
              <a:t>spécificité d'action  E</a:t>
            </a:r>
          </a:p>
          <a:p>
            <a:endParaRPr lang="fr-FR" dirty="0"/>
          </a:p>
          <a:p>
            <a:endParaRPr lang="fr-FR" dirty="0"/>
          </a:p>
        </p:txBody>
      </p:sp>
      <p:pic>
        <p:nvPicPr>
          <p:cNvPr id="5" name="Picture 2" descr="C:\Users\pc\Downloads\4197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4197" y="3733800"/>
            <a:ext cx="5485206" cy="2832100"/>
          </a:xfrm>
          <a:prstGeom prst="rect">
            <a:avLst/>
          </a:prstGeom>
          <a:noFill/>
          <a:ln>
            <a:solidFill>
              <a:schemeClr val="tx1"/>
            </a:solidFill>
            <a:prstDash val="sysDot"/>
          </a:ln>
          <a:extLst>
            <a:ext uri="{909E8E84-426E-40DD-AFC4-6F175D3DCCD1}">
              <a14:hiddenFill xmlns:a14="http://schemas.microsoft.com/office/drawing/2010/main">
                <a:solidFill>
                  <a:srgbClr val="FFFFFF"/>
                </a:solidFill>
              </a14:hiddenFill>
            </a:ext>
          </a:extLst>
        </p:spPr>
      </p:pic>
      <p:sp>
        <p:nvSpPr>
          <p:cNvPr id="6" name="Rectangle 5"/>
          <p:cNvSpPr/>
          <p:nvPr/>
        </p:nvSpPr>
        <p:spPr>
          <a:xfrm>
            <a:off x="4716016" y="6309320"/>
            <a:ext cx="2903387" cy="256580"/>
          </a:xfrm>
          <a:prstGeom prst="rect">
            <a:avLst/>
          </a:prstGeom>
          <a:noFill/>
          <a:ln>
            <a:solidFill>
              <a:srgbClr val="33CCC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2411760" y="4437112"/>
            <a:ext cx="1855440" cy="712738"/>
          </a:xfrm>
          <a:prstGeom prst="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8763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latin typeface="Times New Roman"/>
                <a:ea typeface="Times New Roman"/>
              </a:rPr>
              <a:t> </a:t>
            </a:r>
            <a:r>
              <a:rPr lang="fr-FR" b="1" dirty="0">
                <a:solidFill>
                  <a:srgbClr val="FF0000"/>
                </a:solidFill>
                <a:latin typeface="Times New Roman"/>
                <a:ea typeface="Times New Roman"/>
              </a:rPr>
              <a:t>6. Les </a:t>
            </a:r>
            <a:r>
              <a:rPr lang="fr-FR" b="1" dirty="0" err="1">
                <a:solidFill>
                  <a:srgbClr val="FF0000"/>
                </a:solidFill>
                <a:latin typeface="Times New Roman"/>
                <a:ea typeface="Times New Roman"/>
              </a:rPr>
              <a:t>isoenzymes</a:t>
            </a:r>
            <a:r>
              <a:rPr lang="fr-FR" b="1" dirty="0">
                <a:solidFill>
                  <a:srgbClr val="FF0000"/>
                </a:solidFill>
                <a:latin typeface="Times New Roman"/>
                <a:ea typeface="Times New Roman"/>
              </a:rPr>
              <a:t> ou </a:t>
            </a:r>
            <a:r>
              <a:rPr lang="fr-FR" b="1" dirty="0" err="1">
                <a:solidFill>
                  <a:srgbClr val="FF0000"/>
                </a:solidFill>
                <a:latin typeface="Times New Roman"/>
                <a:ea typeface="Times New Roman"/>
              </a:rPr>
              <a:t>isoformes</a:t>
            </a:r>
            <a:r>
              <a:rPr lang="fr-FR" b="1" dirty="0">
                <a:solidFill>
                  <a:srgbClr val="FF0000"/>
                </a:solidFill>
                <a:latin typeface="Times New Roman"/>
                <a:ea typeface="Times New Roman"/>
              </a:rPr>
              <a:t> </a:t>
            </a:r>
            <a:endParaRPr lang="fr-FR" b="1" dirty="0">
              <a:solidFill>
                <a:srgbClr val="FF0000"/>
              </a:solidFill>
            </a:endParaRPr>
          </a:p>
        </p:txBody>
      </p:sp>
      <p:sp>
        <p:nvSpPr>
          <p:cNvPr id="3" name="Espace réservé du contenu 2"/>
          <p:cNvSpPr>
            <a:spLocks noGrp="1"/>
          </p:cNvSpPr>
          <p:nvPr>
            <p:ph idx="1"/>
          </p:nvPr>
        </p:nvSpPr>
        <p:spPr>
          <a:xfrm>
            <a:off x="-9276" y="1484784"/>
            <a:ext cx="9153275" cy="4525963"/>
          </a:xfrm>
        </p:spPr>
        <p:txBody>
          <a:bodyPr/>
          <a:lstStyle/>
          <a:p>
            <a:pPr>
              <a:lnSpc>
                <a:spcPct val="115000"/>
              </a:lnSpc>
              <a:spcAft>
                <a:spcPts val="0"/>
              </a:spcAft>
              <a:buFont typeface="Wingdings" pitchFamily="2" charset="2"/>
              <a:buChar char="§"/>
            </a:pPr>
            <a:r>
              <a:rPr lang="fr-FR" sz="2400" b="1" dirty="0">
                <a:latin typeface="Times New Roman"/>
                <a:ea typeface="Times New Roman"/>
                <a:cs typeface="Times New Roman"/>
              </a:rPr>
              <a:t> </a:t>
            </a:r>
            <a:r>
              <a:rPr lang="fr-FR" sz="2400" b="1" dirty="0">
                <a:solidFill>
                  <a:prstClr val="black"/>
                </a:solidFill>
                <a:latin typeface="Times New Roman"/>
                <a:ea typeface="Times New Roman"/>
                <a:cs typeface="Times New Roman"/>
              </a:rPr>
              <a:t>Même  propriété catalytique (</a:t>
            </a:r>
            <a:r>
              <a:rPr lang="fr-FR" sz="2400" b="1" dirty="0">
                <a:latin typeface="Times New Roman"/>
                <a:ea typeface="Times New Roman"/>
                <a:cs typeface="Times New Roman"/>
              </a:rPr>
              <a:t>catalysent la même  R : S</a:t>
            </a:r>
            <a:r>
              <a:rPr lang="fr-FR" sz="2400" b="1" dirty="0">
                <a:latin typeface="Arial"/>
                <a:ea typeface="Times New Roman"/>
                <a:cs typeface="Arial"/>
              </a:rPr>
              <a:t>→</a:t>
            </a:r>
            <a:r>
              <a:rPr lang="fr-FR" sz="2400" b="1" dirty="0">
                <a:latin typeface="Times New Roman"/>
                <a:ea typeface="Times New Roman"/>
                <a:cs typeface="Times New Roman"/>
              </a:rPr>
              <a:t>P) </a:t>
            </a:r>
          </a:p>
          <a:p>
            <a:pPr>
              <a:lnSpc>
                <a:spcPct val="115000"/>
              </a:lnSpc>
              <a:spcAft>
                <a:spcPts val="0"/>
              </a:spcAft>
              <a:buFont typeface="Wingdings" pitchFamily="2" charset="2"/>
              <a:buChar char="§"/>
            </a:pPr>
            <a:r>
              <a:rPr lang="fr-FR" sz="2400" b="1" dirty="0">
                <a:latin typeface="Arial"/>
                <a:ea typeface="Times New Roman"/>
                <a:cs typeface="Arial"/>
              </a:rPr>
              <a:t>≠ </a:t>
            </a:r>
            <a:r>
              <a:rPr lang="fr-FR" sz="2400" b="1" dirty="0">
                <a:latin typeface="Times New Roman"/>
                <a:ea typeface="Times New Roman"/>
                <a:cs typeface="Times New Roman"/>
              </a:rPr>
              <a:t>/ leurs propriétés physico-chimiques (Aa </a:t>
            </a:r>
            <a:r>
              <a:rPr lang="fr-FR" sz="2400" b="1" dirty="0">
                <a:solidFill>
                  <a:prstClr val="black"/>
                </a:solidFill>
                <a:latin typeface="Arial"/>
                <a:ea typeface="Times New Roman"/>
                <a:cs typeface="Arial"/>
              </a:rPr>
              <a:t>≠ </a:t>
            </a:r>
            <a:r>
              <a:rPr lang="fr-FR" sz="2400" b="1" dirty="0">
                <a:latin typeface="Times New Roman"/>
                <a:ea typeface="Times New Roman"/>
                <a:cs typeface="Times New Roman"/>
              </a:rPr>
              <a:t>)</a:t>
            </a:r>
          </a:p>
          <a:p>
            <a:pPr>
              <a:lnSpc>
                <a:spcPct val="115000"/>
              </a:lnSpc>
              <a:spcAft>
                <a:spcPts val="0"/>
              </a:spcAft>
              <a:buFont typeface="Wingdings" pitchFamily="2" charset="2"/>
              <a:buChar char="§"/>
            </a:pPr>
            <a:r>
              <a:rPr lang="fr-FR" sz="2400" b="1" dirty="0">
                <a:latin typeface="Times New Roman"/>
                <a:ea typeface="Times New Roman"/>
                <a:cs typeface="Times New Roman"/>
              </a:rPr>
              <a:t>Origine tissulaire  </a:t>
            </a:r>
            <a:r>
              <a:rPr lang="fr-FR" sz="2400" b="1" dirty="0">
                <a:latin typeface="Arial"/>
                <a:ea typeface="Times New Roman"/>
                <a:cs typeface="Arial"/>
              </a:rPr>
              <a:t>≠</a:t>
            </a:r>
            <a:endParaRPr lang="fr-FR" sz="2400" b="1" dirty="0">
              <a:ea typeface="Calibri"/>
              <a:cs typeface="Times New Roman"/>
            </a:endParaRPr>
          </a:p>
          <a:p>
            <a:pPr lvl="1">
              <a:lnSpc>
                <a:spcPct val="115000"/>
              </a:lnSpc>
              <a:spcAft>
                <a:spcPts val="0"/>
              </a:spcAft>
            </a:pPr>
            <a:r>
              <a:rPr lang="fr-FR" sz="2000" b="1" dirty="0" err="1">
                <a:solidFill>
                  <a:srgbClr val="FF0000"/>
                </a:solidFill>
                <a:latin typeface="Times New Roman"/>
                <a:ea typeface="Times New Roman"/>
                <a:cs typeface="Times New Roman"/>
              </a:rPr>
              <a:t>Exp</a:t>
            </a:r>
            <a:r>
              <a:rPr lang="fr-FR" sz="2000" b="1" dirty="0">
                <a:solidFill>
                  <a:srgbClr val="FF0000"/>
                </a:solidFill>
                <a:latin typeface="Times New Roman"/>
                <a:ea typeface="Times New Roman"/>
                <a:cs typeface="Times New Roman"/>
              </a:rPr>
              <a:t> </a:t>
            </a:r>
            <a:r>
              <a:rPr lang="fr-FR" sz="2000" dirty="0">
                <a:latin typeface="Times New Roman"/>
                <a:ea typeface="Times New Roman"/>
                <a:cs typeface="Times New Roman"/>
              </a:rPr>
              <a:t>:Créatine kinase ou  Créatine  </a:t>
            </a:r>
            <a:r>
              <a:rPr lang="fr-FR" sz="2000" dirty="0" err="1">
                <a:latin typeface="Times New Roman"/>
                <a:ea typeface="Times New Roman"/>
                <a:cs typeface="Times New Roman"/>
              </a:rPr>
              <a:t>phosphokinase</a:t>
            </a:r>
            <a:r>
              <a:rPr lang="fr-FR" sz="2000" dirty="0">
                <a:latin typeface="Times New Roman"/>
                <a:ea typeface="Times New Roman"/>
                <a:cs typeface="Times New Roman"/>
              </a:rPr>
              <a:t> </a:t>
            </a:r>
            <a:r>
              <a:rPr lang="fr-FR" sz="2000" dirty="0">
                <a:latin typeface="Arial"/>
                <a:ea typeface="Times New Roman"/>
                <a:cs typeface="Arial"/>
              </a:rPr>
              <a:t>  </a:t>
            </a:r>
            <a:r>
              <a:rPr lang="fr-FR" sz="2000" dirty="0">
                <a:latin typeface="Times New Roman"/>
                <a:ea typeface="Times New Roman"/>
                <a:cs typeface="Times New Roman"/>
              </a:rPr>
              <a:t>CPK </a:t>
            </a:r>
            <a:r>
              <a:rPr lang="fr-FR" sz="2000" dirty="0">
                <a:solidFill>
                  <a:prstClr val="black"/>
                </a:solidFill>
                <a:latin typeface="Times New Roman"/>
                <a:ea typeface="Times New Roman"/>
                <a:cs typeface="Times New Roman"/>
              </a:rPr>
              <a:t> </a:t>
            </a:r>
          </a:p>
          <a:p>
            <a:pPr lvl="1">
              <a:lnSpc>
                <a:spcPct val="115000"/>
              </a:lnSpc>
              <a:spcAft>
                <a:spcPts val="0"/>
              </a:spcAft>
            </a:pPr>
            <a:endParaRPr lang="fr-FR" sz="2000" b="1" i="1" dirty="0">
              <a:solidFill>
                <a:prstClr val="black"/>
              </a:solidFill>
              <a:latin typeface="Times New Roman"/>
              <a:ea typeface="Times New Roman"/>
              <a:cs typeface="Times New Roman"/>
            </a:endParaRPr>
          </a:p>
          <a:p>
            <a:pPr marL="455433" lvl="1" indent="0">
              <a:lnSpc>
                <a:spcPct val="115000"/>
              </a:lnSpc>
              <a:spcAft>
                <a:spcPts val="0"/>
              </a:spcAft>
              <a:buNone/>
            </a:pPr>
            <a:r>
              <a:rPr lang="fr-FR" sz="2000" b="1" i="1" dirty="0">
                <a:solidFill>
                  <a:prstClr val="black"/>
                </a:solidFill>
                <a:latin typeface="Times New Roman"/>
                <a:ea typeface="Times New Roman"/>
                <a:cs typeface="Times New Roman"/>
              </a:rPr>
              <a:t>          créatine-phosphate  +  ADP  ↔  créatine  +  ATP</a:t>
            </a:r>
          </a:p>
          <a:p>
            <a:pPr marL="455433" lvl="1" indent="0">
              <a:lnSpc>
                <a:spcPct val="115000"/>
              </a:lnSpc>
              <a:spcAft>
                <a:spcPts val="0"/>
              </a:spcAft>
              <a:buNone/>
            </a:pPr>
            <a:endParaRPr lang="fr-FR" sz="2000" dirty="0">
              <a:latin typeface="Times New Roman"/>
              <a:ea typeface="Times New Roman"/>
              <a:cs typeface="Times New Roman"/>
            </a:endParaRPr>
          </a:p>
          <a:p>
            <a:pPr lvl="1">
              <a:lnSpc>
                <a:spcPct val="115000"/>
              </a:lnSpc>
              <a:spcAft>
                <a:spcPts val="0"/>
              </a:spcAft>
            </a:pPr>
            <a:r>
              <a:rPr lang="fr-FR" sz="2000" dirty="0">
                <a:latin typeface="Times New Roman"/>
                <a:ea typeface="Times New Roman"/>
                <a:cs typeface="Times New Roman"/>
              </a:rPr>
              <a:t>CPK ( E </a:t>
            </a:r>
            <a:r>
              <a:rPr lang="fr-FR" sz="2000" dirty="0" err="1">
                <a:latin typeface="Times New Roman"/>
                <a:ea typeface="Times New Roman"/>
                <a:cs typeface="Times New Roman"/>
              </a:rPr>
              <a:t>dimérique</a:t>
            </a:r>
            <a:r>
              <a:rPr lang="fr-FR" sz="2000" dirty="0">
                <a:latin typeface="Times New Roman"/>
                <a:ea typeface="Times New Roman"/>
                <a:cs typeface="Times New Roman"/>
              </a:rPr>
              <a:t>) :</a:t>
            </a:r>
            <a:r>
              <a:rPr lang="fr-FR" sz="2000" dirty="0">
                <a:latin typeface="Times New Roman"/>
                <a:ea typeface="Calibri"/>
                <a:cs typeface="Times New Roman"/>
              </a:rPr>
              <a:t>Ss U M (muscle) ou Ss U B (</a:t>
            </a:r>
            <a:r>
              <a:rPr lang="fr-FR" sz="2000" dirty="0" err="1">
                <a:latin typeface="Times New Roman"/>
                <a:ea typeface="Calibri"/>
                <a:cs typeface="Times New Roman"/>
              </a:rPr>
              <a:t>Brain</a:t>
            </a:r>
            <a:r>
              <a:rPr lang="fr-FR" sz="2000" dirty="0">
                <a:latin typeface="Times New Roman"/>
                <a:ea typeface="Calibri"/>
                <a:cs typeface="Times New Roman"/>
              </a:rPr>
              <a:t> </a:t>
            </a:r>
            <a:r>
              <a:rPr lang="fr-FR" sz="2000" dirty="0">
                <a:latin typeface="Arial"/>
                <a:ea typeface="Calibri"/>
                <a:cs typeface="Arial"/>
              </a:rPr>
              <a:t>= </a:t>
            </a:r>
            <a:r>
              <a:rPr lang="fr-FR" sz="2000" dirty="0">
                <a:latin typeface="Times New Roman"/>
                <a:ea typeface="Calibri"/>
                <a:cs typeface="Times New Roman"/>
              </a:rPr>
              <a:t>cerveau)</a:t>
            </a:r>
          </a:p>
          <a:p>
            <a:pPr lvl="1">
              <a:lnSpc>
                <a:spcPct val="115000"/>
              </a:lnSpc>
              <a:spcAft>
                <a:spcPts val="0"/>
              </a:spcAft>
            </a:pPr>
            <a:r>
              <a:rPr lang="fr-FR" sz="2000" dirty="0">
                <a:ea typeface="Calibri"/>
                <a:cs typeface="Times New Roman"/>
              </a:rPr>
              <a:t>il existe 3  </a:t>
            </a:r>
            <a:r>
              <a:rPr lang="fr-FR" sz="2000" dirty="0" err="1">
                <a:ea typeface="Calibri"/>
                <a:cs typeface="Times New Roman"/>
              </a:rPr>
              <a:t>isoenzymes</a:t>
            </a:r>
            <a:r>
              <a:rPr lang="fr-FR" sz="2000" dirty="0">
                <a:ea typeface="Calibri"/>
                <a:cs typeface="Times New Roman"/>
              </a:rPr>
              <a:t>:  </a:t>
            </a:r>
          </a:p>
          <a:p>
            <a:pPr lvl="2">
              <a:lnSpc>
                <a:spcPct val="115000"/>
              </a:lnSpc>
              <a:spcAft>
                <a:spcPts val="0"/>
              </a:spcAft>
            </a:pPr>
            <a:r>
              <a:rPr lang="fr-FR" sz="1600" b="1" dirty="0">
                <a:latin typeface="Times New Roman"/>
                <a:ea typeface="Times New Roman"/>
                <a:cs typeface="Times New Roman"/>
              </a:rPr>
              <a:t>CPK-MB </a:t>
            </a:r>
            <a:r>
              <a:rPr lang="fr-FR" sz="1600" dirty="0">
                <a:latin typeface="Times New Roman"/>
                <a:ea typeface="Times New Roman"/>
                <a:cs typeface="Times New Roman"/>
              </a:rPr>
              <a:t>: myocarde</a:t>
            </a:r>
            <a:endParaRPr lang="fr-FR" sz="1600" dirty="0">
              <a:ea typeface="Calibri"/>
              <a:cs typeface="Times New Roman"/>
            </a:endParaRPr>
          </a:p>
          <a:p>
            <a:pPr lvl="2">
              <a:lnSpc>
                <a:spcPct val="115000"/>
              </a:lnSpc>
              <a:spcAft>
                <a:spcPts val="0"/>
              </a:spcAft>
            </a:pPr>
            <a:r>
              <a:rPr lang="fr-FR" sz="1600" b="1" dirty="0">
                <a:latin typeface="Times New Roman"/>
                <a:ea typeface="Times New Roman"/>
                <a:cs typeface="Times New Roman"/>
              </a:rPr>
              <a:t>CPK-BB</a:t>
            </a:r>
            <a:r>
              <a:rPr lang="fr-FR" sz="1600" dirty="0">
                <a:latin typeface="Times New Roman"/>
                <a:ea typeface="Times New Roman"/>
                <a:cs typeface="Times New Roman"/>
              </a:rPr>
              <a:t> : cérébrale</a:t>
            </a:r>
            <a:endParaRPr lang="fr-FR" sz="1600" dirty="0">
              <a:ea typeface="Calibri"/>
              <a:cs typeface="Times New Roman"/>
            </a:endParaRPr>
          </a:p>
          <a:p>
            <a:pPr lvl="2">
              <a:lnSpc>
                <a:spcPct val="115000"/>
              </a:lnSpc>
              <a:spcAft>
                <a:spcPts val="0"/>
              </a:spcAft>
            </a:pPr>
            <a:r>
              <a:rPr lang="fr-FR" sz="1600" b="1" dirty="0">
                <a:latin typeface="Times New Roman"/>
                <a:ea typeface="Times New Roman"/>
                <a:cs typeface="Times New Roman"/>
              </a:rPr>
              <a:t>CPK-MM</a:t>
            </a:r>
            <a:r>
              <a:rPr lang="fr-FR" sz="1600" dirty="0">
                <a:latin typeface="Times New Roman"/>
                <a:ea typeface="Times New Roman"/>
                <a:cs typeface="Times New Roman"/>
              </a:rPr>
              <a:t> : muscles squelettiques</a:t>
            </a:r>
            <a:endParaRPr lang="fr-FR" sz="1600" dirty="0">
              <a:ea typeface="Calibri"/>
              <a:cs typeface="Times New Roman"/>
            </a:endParaRPr>
          </a:p>
          <a:p>
            <a:pPr marL="0" indent="0">
              <a:lnSpc>
                <a:spcPct val="115000"/>
              </a:lnSpc>
              <a:spcAft>
                <a:spcPts val="0"/>
              </a:spcAft>
              <a:buNone/>
            </a:pPr>
            <a:r>
              <a:rPr lang="fr-FR" sz="2400" dirty="0">
                <a:latin typeface="Times New Roman"/>
                <a:ea typeface="Times New Roman"/>
                <a:cs typeface="Times New Roman"/>
              </a:rPr>
              <a:t> </a:t>
            </a:r>
            <a:endParaRPr lang="fr-FR" sz="2400" dirty="0">
              <a:ea typeface="Calibri"/>
              <a:cs typeface="Times New Roman"/>
            </a:endParaRPr>
          </a:p>
          <a:p>
            <a:endParaRPr lang="fr-FR" dirty="0"/>
          </a:p>
        </p:txBody>
      </p:sp>
    </p:spTree>
    <p:extLst>
      <p:ext uri="{BB962C8B-B14F-4D97-AF65-F5344CB8AC3E}">
        <p14:creationId xmlns:p14="http://schemas.microsoft.com/office/powerpoint/2010/main" val="211857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6024" y="260648"/>
            <a:ext cx="8907384" cy="1143000"/>
          </a:xfrm>
          <a:ln>
            <a:solidFill>
              <a:srgbClr val="FF0000"/>
            </a:solidFill>
          </a:ln>
        </p:spPr>
        <p:txBody>
          <a:bodyPr/>
          <a:lstStyle/>
          <a:p>
            <a:r>
              <a:rPr lang="fr-FR" sz="3600" b="1" dirty="0">
                <a:solidFill>
                  <a:srgbClr val="FF0000"/>
                </a:solidFill>
                <a:latin typeface="Times New Roman"/>
                <a:ea typeface="Times New Roman"/>
              </a:rPr>
              <a:t>7. Les complexes multienzymatiques</a:t>
            </a:r>
            <a:r>
              <a:rPr lang="fr-FR" dirty="0">
                <a:solidFill>
                  <a:srgbClr val="FF0000"/>
                </a:solidFill>
                <a:latin typeface="Times New Roman"/>
                <a:ea typeface="Times New Roman"/>
              </a:rPr>
              <a:t> </a:t>
            </a:r>
            <a:endParaRPr lang="fr-FR" dirty="0">
              <a:solidFill>
                <a:srgbClr val="FF0000"/>
              </a:solidFill>
            </a:endParaRPr>
          </a:p>
        </p:txBody>
      </p:sp>
      <p:sp>
        <p:nvSpPr>
          <p:cNvPr id="3" name="Espace réservé du contenu 2"/>
          <p:cNvSpPr>
            <a:spLocks noGrp="1"/>
          </p:cNvSpPr>
          <p:nvPr>
            <p:ph idx="1"/>
          </p:nvPr>
        </p:nvSpPr>
        <p:spPr>
          <a:xfrm>
            <a:off x="0" y="1340768"/>
            <a:ext cx="8686800" cy="3484944"/>
          </a:xfrm>
        </p:spPr>
        <p:txBody>
          <a:bodyPr/>
          <a:lstStyle/>
          <a:p>
            <a:pPr marL="0" indent="0">
              <a:buNone/>
            </a:pPr>
            <a:r>
              <a:rPr lang="fr-FR" dirty="0"/>
              <a:t>                       E</a:t>
            </a:r>
            <a:r>
              <a:rPr lang="fr-FR" sz="2800" dirty="0"/>
              <a:t>1 </a:t>
            </a:r>
            <a:r>
              <a:rPr lang="fr-FR" dirty="0"/>
              <a:t>+ E</a:t>
            </a:r>
            <a:r>
              <a:rPr lang="fr-FR" sz="2400" dirty="0"/>
              <a:t>2 </a:t>
            </a:r>
            <a:r>
              <a:rPr lang="fr-FR" dirty="0"/>
              <a:t>+ E</a:t>
            </a:r>
            <a:r>
              <a:rPr lang="fr-FR" sz="2400" dirty="0"/>
              <a:t>3 </a:t>
            </a:r>
            <a:r>
              <a:rPr lang="fr-FR" dirty="0">
                <a:solidFill>
                  <a:prstClr val="black"/>
                </a:solidFill>
              </a:rPr>
              <a:t>+….</a:t>
            </a:r>
            <a:r>
              <a:rPr lang="fr-FR" sz="2400" dirty="0"/>
              <a:t>.	 </a:t>
            </a:r>
            <a:r>
              <a:rPr lang="fr-FR" dirty="0">
                <a:latin typeface="Arial"/>
                <a:cs typeface="Arial"/>
              </a:rPr>
              <a:t>= </a:t>
            </a:r>
            <a:r>
              <a:rPr lang="fr-FR" dirty="0" err="1"/>
              <a:t>Cplx</a:t>
            </a:r>
            <a:r>
              <a:rPr lang="fr-FR" dirty="0"/>
              <a:t> </a:t>
            </a:r>
            <a:r>
              <a:rPr lang="fr-FR" dirty="0" err="1"/>
              <a:t>Enz</a:t>
            </a:r>
            <a:endParaRPr lang="fr-FR" dirty="0"/>
          </a:p>
          <a:p>
            <a:pPr marL="0" indent="0">
              <a:buNone/>
            </a:pPr>
            <a:endParaRPr lang="fr-FR" dirty="0"/>
          </a:p>
          <a:p>
            <a:r>
              <a:rPr lang="fr-FR" sz="2800" dirty="0"/>
              <a:t>Localisation : mb  biologiques ou </a:t>
            </a:r>
            <a:r>
              <a:rPr lang="fr-FR" sz="2800" dirty="0" err="1"/>
              <a:t>Cyp</a:t>
            </a:r>
            <a:endParaRPr lang="fr-FR" sz="2800" dirty="0"/>
          </a:p>
          <a:p>
            <a:endParaRPr lang="fr-FR" sz="2800" dirty="0"/>
          </a:p>
          <a:p>
            <a:pPr marL="0" indent="0">
              <a:buNone/>
            </a:pPr>
            <a:r>
              <a:rPr lang="fr-FR" dirty="0"/>
              <a:t>                      </a:t>
            </a:r>
            <a:r>
              <a:rPr lang="fr-FR" dirty="0">
                <a:solidFill>
                  <a:srgbClr val="FF0000"/>
                </a:solidFill>
              </a:rPr>
              <a:t>E</a:t>
            </a:r>
            <a:r>
              <a:rPr lang="fr-FR" sz="2400" dirty="0">
                <a:solidFill>
                  <a:srgbClr val="FF0000"/>
                </a:solidFill>
              </a:rPr>
              <a:t>1</a:t>
            </a:r>
            <a:r>
              <a:rPr lang="fr-FR" dirty="0">
                <a:solidFill>
                  <a:srgbClr val="FF0000"/>
                </a:solidFill>
              </a:rPr>
              <a:t>             E</a:t>
            </a:r>
            <a:r>
              <a:rPr lang="fr-FR" sz="2400" dirty="0">
                <a:solidFill>
                  <a:srgbClr val="FF0000"/>
                </a:solidFill>
              </a:rPr>
              <a:t>2 </a:t>
            </a:r>
            <a:r>
              <a:rPr lang="fr-FR" dirty="0">
                <a:solidFill>
                  <a:srgbClr val="FF0000"/>
                </a:solidFill>
              </a:rPr>
              <a:t>            E</a:t>
            </a:r>
            <a:r>
              <a:rPr lang="fr-FR" sz="2400" dirty="0">
                <a:solidFill>
                  <a:srgbClr val="FF0000"/>
                </a:solidFill>
              </a:rPr>
              <a:t>3 </a:t>
            </a:r>
          </a:p>
          <a:p>
            <a:pPr marL="0" indent="0">
              <a:buNone/>
            </a:pPr>
            <a:r>
              <a:rPr lang="fr-FR" sz="2400" dirty="0">
                <a:solidFill>
                  <a:srgbClr val="FF0000"/>
                </a:solidFill>
              </a:rPr>
              <a:t>                        </a:t>
            </a:r>
            <a:r>
              <a:rPr lang="fr-FR" dirty="0"/>
              <a:t>S    →     P1   →      P2    →      P3</a:t>
            </a:r>
          </a:p>
          <a:p>
            <a:pPr marL="0" indent="0">
              <a:buNone/>
            </a:pPr>
            <a:endParaRPr lang="fr-FR" dirty="0"/>
          </a:p>
          <a:p>
            <a:pPr marL="0" indent="0">
              <a:buNone/>
            </a:pPr>
            <a:r>
              <a:rPr lang="fr-FR" b="1" dirty="0">
                <a:solidFill>
                  <a:srgbClr val="FF0000"/>
                </a:solidFill>
              </a:rPr>
              <a:t>       </a:t>
            </a:r>
            <a:r>
              <a:rPr lang="fr-FR" b="1" dirty="0" err="1">
                <a:solidFill>
                  <a:srgbClr val="FF0000"/>
                </a:solidFill>
              </a:rPr>
              <a:t>Exp</a:t>
            </a:r>
            <a:r>
              <a:rPr lang="fr-FR" dirty="0"/>
              <a:t> :  Pyruvate déshydrogénase PDH</a:t>
            </a:r>
          </a:p>
          <a:p>
            <a:endParaRPr lang="fr-FR" dirty="0"/>
          </a:p>
          <a:p>
            <a:endParaRPr lang="fr-FR" dirty="0"/>
          </a:p>
        </p:txBody>
      </p:sp>
      <p:sp>
        <p:nvSpPr>
          <p:cNvPr id="6" name="Rectangle 5"/>
          <p:cNvSpPr/>
          <p:nvPr/>
        </p:nvSpPr>
        <p:spPr>
          <a:xfrm>
            <a:off x="1887844" y="3501008"/>
            <a:ext cx="4032448" cy="576064"/>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courbée vers le haut 6"/>
          <p:cNvSpPr/>
          <p:nvPr/>
        </p:nvSpPr>
        <p:spPr>
          <a:xfrm>
            <a:off x="2987824" y="4725144"/>
            <a:ext cx="916244" cy="3600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Flèche courbée vers le haut 7"/>
          <p:cNvSpPr/>
          <p:nvPr/>
        </p:nvSpPr>
        <p:spPr>
          <a:xfrm>
            <a:off x="4716016" y="4725144"/>
            <a:ext cx="864096" cy="36004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Rectangle 9"/>
          <p:cNvSpPr/>
          <p:nvPr/>
        </p:nvSpPr>
        <p:spPr>
          <a:xfrm>
            <a:off x="6228184" y="3392996"/>
            <a:ext cx="1368152"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rgbClr val="FF0000"/>
                </a:solidFill>
              </a:rPr>
              <a:t>Cplx</a:t>
            </a:r>
            <a:r>
              <a:rPr lang="fr-FR" sz="2400" b="1" dirty="0">
                <a:solidFill>
                  <a:srgbClr val="FF0000"/>
                </a:solidFill>
              </a:rPr>
              <a:t> </a:t>
            </a:r>
            <a:r>
              <a:rPr lang="fr-FR" sz="2400" b="1" dirty="0" err="1">
                <a:solidFill>
                  <a:srgbClr val="FF0000"/>
                </a:solidFill>
              </a:rPr>
              <a:t>Enz</a:t>
            </a:r>
            <a:endParaRPr lang="fr-FR" sz="2400" b="1" dirty="0">
              <a:solidFill>
                <a:srgbClr val="FF0000"/>
              </a:solidFill>
            </a:endParaRPr>
          </a:p>
        </p:txBody>
      </p:sp>
    </p:spTree>
    <p:extLst>
      <p:ext uri="{BB962C8B-B14F-4D97-AF65-F5344CB8AC3E}">
        <p14:creationId xmlns:p14="http://schemas.microsoft.com/office/powerpoint/2010/main" val="342468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807357"/>
            <a:ext cx="4104456" cy="1541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5741" y="2399520"/>
            <a:ext cx="4978896" cy="4137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64088" y="6093296"/>
            <a:ext cx="2088232" cy="5391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5" name="Flèche vers le bas 4"/>
          <p:cNvSpPr/>
          <p:nvPr/>
        </p:nvSpPr>
        <p:spPr>
          <a:xfrm>
            <a:off x="3967210" y="4053705"/>
            <a:ext cx="417437" cy="41459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Tree>
    <p:extLst>
      <p:ext uri="{BB962C8B-B14F-4D97-AF65-F5344CB8AC3E}">
        <p14:creationId xmlns:p14="http://schemas.microsoft.com/office/powerpoint/2010/main" val="74271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ln>
            <a:solidFill>
              <a:srgbClr val="FF0000"/>
            </a:solidFill>
          </a:ln>
        </p:spPr>
        <p:txBody>
          <a:bodyPr/>
          <a:lstStyle/>
          <a:p>
            <a:r>
              <a:rPr lang="fr-FR" b="1" dirty="0">
                <a:solidFill>
                  <a:srgbClr val="FF0000"/>
                </a:solidFill>
              </a:rPr>
              <a:t>STRUCTURE DES ENZYMES ET MECANISME D’ACTION</a:t>
            </a:r>
          </a:p>
        </p:txBody>
      </p:sp>
      <p:sp>
        <p:nvSpPr>
          <p:cNvPr id="3" name="Sous-titre 2"/>
          <p:cNvSpPr>
            <a:spLocks noGrp="1"/>
          </p:cNvSpPr>
          <p:nvPr>
            <p:ph type="subTitle" idx="1"/>
          </p:nvPr>
        </p:nvSpPr>
        <p:spPr/>
        <p:txBody>
          <a:bodyPr/>
          <a:lstStyle/>
          <a:p>
            <a:r>
              <a:rPr lang="fr-FR" dirty="0"/>
              <a:t>                                               2020/2021</a:t>
            </a:r>
          </a:p>
        </p:txBody>
      </p:sp>
    </p:spTree>
    <p:extLst>
      <p:ext uri="{BB962C8B-B14F-4D97-AF65-F5344CB8AC3E}">
        <p14:creationId xmlns:p14="http://schemas.microsoft.com/office/powerpoint/2010/main" val="1356301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descr="C:\Users\pc\Documents\Complexe+de+pyruvate+déshydrogénas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0"/>
            <a:ext cx="8568952" cy="666936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37841" y="5229200"/>
            <a:ext cx="1728192"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prstClr val="black"/>
                </a:solidFill>
              </a:rPr>
              <a:t>Thiamine pyrophosphate</a:t>
            </a:r>
          </a:p>
        </p:txBody>
      </p:sp>
      <p:sp>
        <p:nvSpPr>
          <p:cNvPr id="3" name="Ellipse 2"/>
          <p:cNvSpPr/>
          <p:nvPr/>
        </p:nvSpPr>
        <p:spPr>
          <a:xfrm>
            <a:off x="7452320" y="2971898"/>
            <a:ext cx="1368152"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5" name="Ellipse 4"/>
          <p:cNvSpPr/>
          <p:nvPr/>
        </p:nvSpPr>
        <p:spPr>
          <a:xfrm>
            <a:off x="7020272" y="5229200"/>
            <a:ext cx="1800200" cy="10801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6" name="Ellipse 5"/>
          <p:cNvSpPr/>
          <p:nvPr/>
        </p:nvSpPr>
        <p:spPr>
          <a:xfrm>
            <a:off x="1259632" y="3475954"/>
            <a:ext cx="504056" cy="38509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7" name="Rectangle 6"/>
          <p:cNvSpPr/>
          <p:nvPr/>
        </p:nvSpPr>
        <p:spPr>
          <a:xfrm>
            <a:off x="251520" y="4797152"/>
            <a:ext cx="1656184"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8" name="Rectangle à coins arrondis 7"/>
          <p:cNvSpPr/>
          <p:nvPr/>
        </p:nvSpPr>
        <p:spPr>
          <a:xfrm>
            <a:off x="6444208" y="6165304"/>
            <a:ext cx="576064"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9" name="Rectangle à coins arrondis 8"/>
          <p:cNvSpPr/>
          <p:nvPr/>
        </p:nvSpPr>
        <p:spPr>
          <a:xfrm>
            <a:off x="7308304" y="1916832"/>
            <a:ext cx="612068"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14" name="Rectangle 13"/>
          <p:cNvSpPr/>
          <p:nvPr/>
        </p:nvSpPr>
        <p:spPr>
          <a:xfrm>
            <a:off x="2537841" y="4221088"/>
            <a:ext cx="1424559"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Pyruvate déshydrogénase </a:t>
            </a:r>
          </a:p>
        </p:txBody>
      </p:sp>
    </p:spTree>
    <p:extLst>
      <p:ext uri="{BB962C8B-B14F-4D97-AF65-F5344CB8AC3E}">
        <p14:creationId xmlns:p14="http://schemas.microsoft.com/office/powerpoint/2010/main" val="3209554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3074" name="Picture 2"/>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323528" y="764704"/>
            <a:ext cx="8064896" cy="4869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775232" y="5538185"/>
            <a:ext cx="1512168"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5" name="Rectangle 4"/>
          <p:cNvSpPr/>
          <p:nvPr/>
        </p:nvSpPr>
        <p:spPr>
          <a:xfrm>
            <a:off x="467544" y="5445224"/>
            <a:ext cx="2088232" cy="20097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prstClr val="white"/>
              </a:solidFill>
            </a:endParaRPr>
          </a:p>
        </p:txBody>
      </p:sp>
      <p:sp>
        <p:nvSpPr>
          <p:cNvPr id="7" name="Rectangle 6"/>
          <p:cNvSpPr/>
          <p:nvPr/>
        </p:nvSpPr>
        <p:spPr>
          <a:xfrm>
            <a:off x="755576" y="476672"/>
            <a:ext cx="7632848" cy="86409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prstClr val="black"/>
                </a:solidFill>
              </a:rPr>
              <a:t>Complexe de pyruvate déshydrogénase </a:t>
            </a:r>
            <a:endParaRPr lang="fr-FR" b="1" dirty="0"/>
          </a:p>
        </p:txBody>
      </p:sp>
      <p:sp>
        <p:nvSpPr>
          <p:cNvPr id="8" name="Ellipse 7"/>
          <p:cNvSpPr/>
          <p:nvPr/>
        </p:nvSpPr>
        <p:spPr>
          <a:xfrm>
            <a:off x="3923928" y="1772816"/>
            <a:ext cx="1363472" cy="64807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46179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latin typeface="Times New Roman"/>
                <a:ea typeface="Times New Roman"/>
              </a:rPr>
              <a:t>8. Nomenclature des enzymes </a:t>
            </a:r>
            <a:endParaRPr lang="fr-FR" b="1" dirty="0">
              <a:solidFill>
                <a:srgbClr val="FF0000"/>
              </a:solidFill>
            </a:endParaRPr>
          </a:p>
        </p:txBody>
      </p:sp>
      <p:sp>
        <p:nvSpPr>
          <p:cNvPr id="3" name="Espace réservé du contenu 2"/>
          <p:cNvSpPr>
            <a:spLocks noGrp="1"/>
          </p:cNvSpPr>
          <p:nvPr>
            <p:ph idx="1"/>
          </p:nvPr>
        </p:nvSpPr>
        <p:spPr>
          <a:xfrm>
            <a:off x="457200" y="1600240"/>
            <a:ext cx="8229600" cy="4853096"/>
          </a:xfrm>
          <a:ln>
            <a:solidFill>
              <a:srgbClr val="FF0000"/>
            </a:solidFill>
          </a:ln>
        </p:spPr>
        <p:txBody>
          <a:bodyPr/>
          <a:lstStyle/>
          <a:p>
            <a:pPr marL="449189">
              <a:lnSpc>
                <a:spcPct val="115000"/>
              </a:lnSpc>
              <a:spcAft>
                <a:spcPts val="0"/>
              </a:spcAft>
            </a:pPr>
            <a:r>
              <a:rPr lang="fr-FR" b="1" dirty="0">
                <a:solidFill>
                  <a:srgbClr val="FF0000"/>
                </a:solidFill>
                <a:latin typeface="Times New Roman"/>
                <a:ea typeface="Times New Roman"/>
                <a:cs typeface="Times New Roman"/>
              </a:rPr>
              <a:t>Conceptions anciennes :</a:t>
            </a:r>
          </a:p>
          <a:p>
            <a:pPr marL="449189">
              <a:lnSpc>
                <a:spcPct val="115000"/>
              </a:lnSpc>
              <a:spcAft>
                <a:spcPts val="0"/>
              </a:spcAft>
            </a:pPr>
            <a:endParaRPr lang="fr-FR" b="1" dirty="0">
              <a:solidFill>
                <a:srgbClr val="FF0000"/>
              </a:solidFill>
              <a:ea typeface="Calibri"/>
              <a:cs typeface="Times New Roman"/>
            </a:endParaRPr>
          </a:p>
          <a:p>
            <a:pPr lvl="1" algn="just">
              <a:lnSpc>
                <a:spcPct val="115000"/>
              </a:lnSpc>
              <a:spcAft>
                <a:spcPts val="0"/>
              </a:spcAft>
              <a:buFont typeface="Wingdings" pitchFamily="2" charset="2"/>
              <a:buChar char="q"/>
            </a:pPr>
            <a:r>
              <a:rPr lang="fr-FR" sz="2000" dirty="0">
                <a:latin typeface="Times New Roman"/>
                <a:ea typeface="Times New Roman"/>
                <a:cs typeface="Times New Roman"/>
              </a:rPr>
              <a:t>Noms communs, consacrés par l’usage</a:t>
            </a:r>
          </a:p>
          <a:p>
            <a:pPr marL="398501" lvl="1" indent="0" algn="just">
              <a:lnSpc>
                <a:spcPct val="115000"/>
              </a:lnSpc>
              <a:spcAft>
                <a:spcPts val="0"/>
              </a:spcAft>
              <a:buNone/>
            </a:pPr>
            <a:r>
              <a:rPr lang="fr-FR" sz="2000" dirty="0">
                <a:latin typeface="Times New Roman"/>
                <a:ea typeface="Times New Roman"/>
                <a:cs typeface="Times New Roman"/>
              </a:rPr>
              <a:t>    </a:t>
            </a:r>
            <a:r>
              <a:rPr lang="fr-FR" sz="2000" b="1" dirty="0" err="1">
                <a:latin typeface="Times New Roman"/>
                <a:ea typeface="Times New Roman"/>
                <a:cs typeface="Times New Roman"/>
              </a:rPr>
              <a:t>Exp</a:t>
            </a:r>
            <a:r>
              <a:rPr lang="fr-FR" sz="2000" dirty="0">
                <a:latin typeface="Times New Roman"/>
                <a:ea typeface="Times New Roman"/>
                <a:cs typeface="Times New Roman"/>
              </a:rPr>
              <a:t> :pepsine, trypsine, chymotrypsine, papaïne, ….</a:t>
            </a:r>
          </a:p>
          <a:p>
            <a:pPr marL="398501" lvl="1" indent="0" algn="just">
              <a:lnSpc>
                <a:spcPct val="115000"/>
              </a:lnSpc>
              <a:spcAft>
                <a:spcPts val="0"/>
              </a:spcAft>
              <a:buNone/>
            </a:pPr>
            <a:endParaRPr lang="fr-FR" sz="2000" dirty="0">
              <a:ea typeface="Calibri"/>
              <a:cs typeface="Times New Roman"/>
            </a:endParaRPr>
          </a:p>
          <a:p>
            <a:pPr lvl="1" algn="just">
              <a:lnSpc>
                <a:spcPct val="115000"/>
              </a:lnSpc>
              <a:spcAft>
                <a:spcPts val="0"/>
              </a:spcAft>
              <a:buFont typeface="Wingdings" pitchFamily="2" charset="2"/>
              <a:buChar char="q"/>
            </a:pPr>
            <a:r>
              <a:rPr lang="fr-FR" sz="2000" dirty="0">
                <a:latin typeface="Times New Roman"/>
                <a:ea typeface="Times New Roman"/>
                <a:cs typeface="Times New Roman"/>
              </a:rPr>
              <a:t>Nom du substrat  / suffixe « </a:t>
            </a:r>
            <a:r>
              <a:rPr lang="fr-FR" sz="2000" dirty="0">
                <a:solidFill>
                  <a:srgbClr val="FF0000"/>
                </a:solidFill>
                <a:latin typeface="Times New Roman"/>
                <a:ea typeface="Times New Roman"/>
                <a:cs typeface="Times New Roman"/>
              </a:rPr>
              <a:t>ase</a:t>
            </a:r>
            <a:r>
              <a:rPr lang="fr-FR" sz="2000" dirty="0">
                <a:latin typeface="Times New Roman"/>
                <a:ea typeface="Times New Roman"/>
                <a:cs typeface="Times New Roman"/>
              </a:rPr>
              <a:t> » </a:t>
            </a:r>
          </a:p>
          <a:p>
            <a:pPr marL="398501" lvl="1" indent="0" algn="just">
              <a:lnSpc>
                <a:spcPct val="115000"/>
              </a:lnSpc>
              <a:spcAft>
                <a:spcPts val="0"/>
              </a:spcAft>
              <a:buNone/>
            </a:pPr>
            <a:r>
              <a:rPr lang="fr-FR" sz="2000" b="1" dirty="0">
                <a:latin typeface="Times New Roman"/>
                <a:ea typeface="Times New Roman"/>
                <a:cs typeface="Times New Roman"/>
              </a:rPr>
              <a:t>     </a:t>
            </a:r>
            <a:r>
              <a:rPr lang="fr-FR" sz="2000" b="1" dirty="0" err="1">
                <a:latin typeface="Times New Roman"/>
                <a:ea typeface="Times New Roman"/>
                <a:cs typeface="Times New Roman"/>
              </a:rPr>
              <a:t>Exp</a:t>
            </a:r>
            <a:r>
              <a:rPr lang="fr-FR" sz="2000" b="1" dirty="0">
                <a:latin typeface="Times New Roman"/>
                <a:ea typeface="Times New Roman"/>
                <a:cs typeface="Times New Roman"/>
              </a:rPr>
              <a:t> :</a:t>
            </a:r>
            <a:r>
              <a:rPr lang="fr-FR" sz="2000" dirty="0">
                <a:latin typeface="Times New Roman"/>
                <a:ea typeface="Times New Roman"/>
                <a:cs typeface="Times New Roman"/>
              </a:rPr>
              <a:t>peptid</a:t>
            </a:r>
            <a:r>
              <a:rPr lang="fr-FR" sz="2000" dirty="0">
                <a:solidFill>
                  <a:srgbClr val="FF0000"/>
                </a:solidFill>
                <a:latin typeface="Times New Roman"/>
                <a:ea typeface="Times New Roman"/>
                <a:cs typeface="Times New Roman"/>
              </a:rPr>
              <a:t>ase</a:t>
            </a:r>
            <a:r>
              <a:rPr lang="fr-FR" sz="2000" dirty="0">
                <a:latin typeface="Times New Roman"/>
                <a:ea typeface="Times New Roman"/>
                <a:cs typeface="Times New Roman"/>
              </a:rPr>
              <a:t>, phosphat</a:t>
            </a:r>
            <a:r>
              <a:rPr lang="fr-FR" sz="2000" dirty="0">
                <a:solidFill>
                  <a:srgbClr val="FF0000"/>
                </a:solidFill>
                <a:latin typeface="Times New Roman"/>
                <a:ea typeface="Times New Roman"/>
                <a:cs typeface="Times New Roman"/>
              </a:rPr>
              <a:t>ase</a:t>
            </a:r>
            <a:r>
              <a:rPr lang="fr-FR" sz="2000" dirty="0">
                <a:latin typeface="Times New Roman"/>
                <a:ea typeface="Times New Roman"/>
                <a:cs typeface="Times New Roman"/>
              </a:rPr>
              <a:t>,…...</a:t>
            </a:r>
          </a:p>
          <a:p>
            <a:pPr marL="398501" lvl="1" indent="0" algn="just">
              <a:lnSpc>
                <a:spcPct val="115000"/>
              </a:lnSpc>
              <a:spcAft>
                <a:spcPts val="0"/>
              </a:spcAft>
              <a:buNone/>
            </a:pPr>
            <a:endParaRPr lang="fr-FR" sz="2000" dirty="0">
              <a:ea typeface="Calibri"/>
              <a:cs typeface="Times New Roman"/>
            </a:endParaRPr>
          </a:p>
          <a:p>
            <a:pPr lvl="1" algn="just">
              <a:lnSpc>
                <a:spcPct val="115000"/>
              </a:lnSpc>
              <a:spcAft>
                <a:spcPts val="0"/>
              </a:spcAft>
              <a:buFont typeface="Wingdings" pitchFamily="2" charset="2"/>
              <a:buChar char="q"/>
            </a:pPr>
            <a:r>
              <a:rPr lang="fr-FR" sz="2000" dirty="0">
                <a:latin typeface="Times New Roman"/>
                <a:ea typeface="Times New Roman"/>
                <a:cs typeface="Times New Roman"/>
              </a:rPr>
              <a:t>Nom du substrat / nom de la R  réaction  / le suffixe « </a:t>
            </a:r>
            <a:r>
              <a:rPr lang="fr-FR" sz="2000" dirty="0">
                <a:solidFill>
                  <a:srgbClr val="FF0000"/>
                </a:solidFill>
                <a:latin typeface="Times New Roman"/>
                <a:ea typeface="Times New Roman"/>
                <a:cs typeface="Times New Roman"/>
              </a:rPr>
              <a:t>ase</a:t>
            </a:r>
            <a:r>
              <a:rPr lang="fr-FR" sz="2000" dirty="0">
                <a:latin typeface="Times New Roman"/>
                <a:ea typeface="Times New Roman"/>
                <a:cs typeface="Times New Roman"/>
              </a:rPr>
              <a:t> » </a:t>
            </a:r>
          </a:p>
          <a:p>
            <a:pPr marL="398501" lvl="1" indent="0" algn="just">
              <a:lnSpc>
                <a:spcPct val="115000"/>
              </a:lnSpc>
              <a:spcAft>
                <a:spcPts val="0"/>
              </a:spcAft>
              <a:buNone/>
            </a:pPr>
            <a:r>
              <a:rPr lang="fr-FR" sz="2000" dirty="0">
                <a:latin typeface="Times New Roman"/>
                <a:ea typeface="Times New Roman"/>
                <a:cs typeface="Times New Roman"/>
              </a:rPr>
              <a:t>     </a:t>
            </a:r>
            <a:r>
              <a:rPr lang="fr-FR" sz="2000" b="1" dirty="0" err="1">
                <a:latin typeface="Times New Roman"/>
                <a:ea typeface="Times New Roman"/>
                <a:cs typeface="Times New Roman"/>
              </a:rPr>
              <a:t>Exp</a:t>
            </a:r>
            <a:r>
              <a:rPr lang="fr-FR" sz="2000" dirty="0">
                <a:latin typeface="Times New Roman"/>
                <a:ea typeface="Times New Roman"/>
                <a:cs typeface="Times New Roman"/>
              </a:rPr>
              <a:t> : </a:t>
            </a:r>
            <a:r>
              <a:rPr lang="fr-FR" sz="2000" dirty="0" err="1">
                <a:latin typeface="Times New Roman"/>
                <a:ea typeface="Times New Roman"/>
                <a:cs typeface="Times New Roman"/>
              </a:rPr>
              <a:t>malate</a:t>
            </a:r>
            <a:r>
              <a:rPr lang="fr-FR" sz="2000" dirty="0">
                <a:latin typeface="Times New Roman"/>
                <a:ea typeface="Times New Roman"/>
                <a:cs typeface="Times New Roman"/>
              </a:rPr>
              <a:t> déshydrogén</a:t>
            </a:r>
            <a:r>
              <a:rPr lang="fr-FR" sz="2000" dirty="0">
                <a:solidFill>
                  <a:srgbClr val="FF0000"/>
                </a:solidFill>
                <a:latin typeface="Times New Roman"/>
                <a:ea typeface="Times New Roman"/>
                <a:cs typeface="Times New Roman"/>
              </a:rPr>
              <a:t>ase</a:t>
            </a:r>
            <a:endParaRPr lang="fr-FR" sz="2000" dirty="0">
              <a:ea typeface="Calibri"/>
              <a:cs typeface="Times New Roman"/>
            </a:endParaRPr>
          </a:p>
          <a:p>
            <a:pPr>
              <a:buFont typeface="Wingdings" pitchFamily="2" charset="2"/>
              <a:buChar char="q"/>
            </a:pPr>
            <a:endParaRPr lang="fr-FR" sz="2400" dirty="0"/>
          </a:p>
        </p:txBody>
      </p:sp>
    </p:spTree>
    <p:extLst>
      <p:ext uri="{BB962C8B-B14F-4D97-AF65-F5344CB8AC3E}">
        <p14:creationId xmlns:p14="http://schemas.microsoft.com/office/powerpoint/2010/main" val="196246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latin typeface="Times New Roman"/>
                <a:ea typeface="Times New Roman"/>
              </a:rPr>
              <a:t>8. Nomenclature des enzymes </a:t>
            </a:r>
            <a:endParaRPr lang="fr-FR" b="1" dirty="0">
              <a:solidFill>
                <a:srgbClr val="FF0000"/>
              </a:solidFill>
            </a:endParaRPr>
          </a:p>
        </p:txBody>
      </p:sp>
      <p:sp>
        <p:nvSpPr>
          <p:cNvPr id="3" name="Espace réservé du contenu 2"/>
          <p:cNvSpPr>
            <a:spLocks noGrp="1"/>
          </p:cNvSpPr>
          <p:nvPr>
            <p:ph idx="1"/>
          </p:nvPr>
        </p:nvSpPr>
        <p:spPr>
          <a:xfrm>
            <a:off x="107504" y="1628800"/>
            <a:ext cx="8579296" cy="4497403"/>
          </a:xfrm>
          <a:ln>
            <a:noFill/>
          </a:ln>
        </p:spPr>
        <p:txBody>
          <a:bodyPr/>
          <a:lstStyle/>
          <a:p>
            <a:pPr marL="449189">
              <a:lnSpc>
                <a:spcPct val="115000"/>
              </a:lnSpc>
              <a:spcAft>
                <a:spcPts val="0"/>
              </a:spcAft>
            </a:pPr>
            <a:r>
              <a:rPr lang="fr-FR" b="1" dirty="0">
                <a:solidFill>
                  <a:srgbClr val="FF0000"/>
                </a:solidFill>
                <a:latin typeface="Times New Roman"/>
                <a:ea typeface="Times New Roman"/>
                <a:cs typeface="Times New Roman"/>
              </a:rPr>
              <a:t>Conceptions actuelles : </a:t>
            </a:r>
            <a:r>
              <a:rPr lang="fr-FR" sz="2400" dirty="0">
                <a:latin typeface="Times New Roman"/>
                <a:ea typeface="Times New Roman"/>
                <a:cs typeface="Times New Roman"/>
              </a:rPr>
              <a:t>recommandation UIB (1964)</a:t>
            </a:r>
          </a:p>
          <a:p>
            <a:pPr marL="0" indent="0" algn="just">
              <a:lnSpc>
                <a:spcPct val="115000"/>
              </a:lnSpc>
              <a:spcAft>
                <a:spcPts val="0"/>
              </a:spcAft>
              <a:buNone/>
            </a:pPr>
            <a:r>
              <a:rPr lang="fr-FR" sz="2400" dirty="0">
                <a:latin typeface="Times New Roman"/>
                <a:ea typeface="Times New Roman"/>
                <a:cs typeface="Times New Roman"/>
              </a:rPr>
              <a:t>         EC(enzyme commission)  / 4 chiffres séparés par des points</a:t>
            </a:r>
          </a:p>
          <a:p>
            <a:pPr marL="0" indent="0" algn="just">
              <a:lnSpc>
                <a:spcPct val="115000"/>
              </a:lnSpc>
              <a:spcAft>
                <a:spcPts val="0"/>
              </a:spcAft>
              <a:buNone/>
            </a:pPr>
            <a:endParaRPr lang="fr-FR" sz="2400" dirty="0">
              <a:latin typeface="Times New Roman"/>
              <a:ea typeface="Times New Roman"/>
              <a:cs typeface="Times New Roman"/>
            </a:endParaRPr>
          </a:p>
          <a:p>
            <a:pPr lvl="1" algn="just">
              <a:lnSpc>
                <a:spcPct val="115000"/>
              </a:lnSpc>
              <a:spcAft>
                <a:spcPts val="0"/>
              </a:spcAft>
              <a:buFont typeface="Wingdings" pitchFamily="2" charset="2"/>
              <a:buChar char="Ø"/>
            </a:pPr>
            <a:r>
              <a:rPr lang="fr-FR" sz="2000" spc="-150" dirty="0">
                <a:solidFill>
                  <a:srgbClr val="FF0000"/>
                </a:solidFill>
                <a:latin typeface="Times New Roman"/>
                <a:ea typeface="Times New Roman"/>
                <a:cs typeface="Times New Roman"/>
              </a:rPr>
              <a:t>1</a:t>
            </a:r>
            <a:r>
              <a:rPr lang="fr-FR" sz="2000" spc="-150" baseline="30000" dirty="0">
                <a:solidFill>
                  <a:srgbClr val="FF0000"/>
                </a:solidFill>
                <a:latin typeface="Times New Roman"/>
                <a:ea typeface="Times New Roman"/>
                <a:cs typeface="Times New Roman"/>
              </a:rPr>
              <a:t>er</a:t>
            </a:r>
            <a:r>
              <a:rPr lang="fr-FR" sz="2000" spc="-150" dirty="0">
                <a:solidFill>
                  <a:srgbClr val="FF0000"/>
                </a:solidFill>
                <a:latin typeface="Times New Roman"/>
                <a:ea typeface="Times New Roman"/>
                <a:cs typeface="Times New Roman"/>
              </a:rPr>
              <a:t>  chiffre </a:t>
            </a:r>
            <a:r>
              <a:rPr lang="fr-FR" sz="2000" spc="-150" dirty="0">
                <a:latin typeface="Times New Roman"/>
                <a:ea typeface="Times New Roman"/>
                <a:cs typeface="Times New Roman"/>
              </a:rPr>
              <a:t>: </a:t>
            </a:r>
            <a:r>
              <a:rPr lang="fr-FR" sz="2000" b="1" spc="-150" dirty="0">
                <a:latin typeface="Times New Roman"/>
                <a:ea typeface="Times New Roman"/>
                <a:cs typeface="Times New Roman"/>
              </a:rPr>
              <a:t>classe des l’enzyme</a:t>
            </a:r>
          </a:p>
          <a:p>
            <a:pPr lvl="1" algn="just">
              <a:lnSpc>
                <a:spcPct val="115000"/>
              </a:lnSpc>
              <a:spcAft>
                <a:spcPts val="0"/>
              </a:spcAft>
              <a:buFont typeface="Wingdings" pitchFamily="2" charset="2"/>
              <a:buChar char="Ø"/>
            </a:pPr>
            <a:r>
              <a:rPr lang="fr-FR" sz="2000" spc="-150" dirty="0">
                <a:solidFill>
                  <a:srgbClr val="FF0000"/>
                </a:solidFill>
                <a:latin typeface="Times New Roman"/>
                <a:ea typeface="Times New Roman"/>
                <a:cs typeface="Times New Roman"/>
              </a:rPr>
              <a:t>2</a:t>
            </a:r>
            <a:r>
              <a:rPr lang="fr-FR" sz="2000" spc="-150" baseline="30000" dirty="0">
                <a:solidFill>
                  <a:srgbClr val="FF0000"/>
                </a:solidFill>
                <a:latin typeface="Times New Roman"/>
                <a:ea typeface="Times New Roman"/>
                <a:cs typeface="Times New Roman"/>
              </a:rPr>
              <a:t>ème</a:t>
            </a:r>
            <a:r>
              <a:rPr lang="fr-FR" sz="2000" spc="-150" dirty="0">
                <a:solidFill>
                  <a:srgbClr val="FF0000"/>
                </a:solidFill>
                <a:latin typeface="Times New Roman"/>
                <a:ea typeface="Times New Roman"/>
                <a:cs typeface="Times New Roman"/>
              </a:rPr>
              <a:t> chiffre</a:t>
            </a:r>
            <a:r>
              <a:rPr lang="fr-FR" sz="2000" spc="-150" dirty="0">
                <a:latin typeface="Times New Roman"/>
                <a:ea typeface="Times New Roman"/>
                <a:cs typeface="Times New Roman"/>
              </a:rPr>
              <a:t>: </a:t>
            </a:r>
            <a:r>
              <a:rPr lang="fr-FR" sz="2000" b="1" spc="-150" dirty="0">
                <a:latin typeface="Times New Roman"/>
                <a:ea typeface="Times New Roman"/>
                <a:cs typeface="Times New Roman"/>
              </a:rPr>
              <a:t>sous classe </a:t>
            </a:r>
          </a:p>
          <a:p>
            <a:pPr lvl="1" algn="just">
              <a:lnSpc>
                <a:spcPct val="115000"/>
              </a:lnSpc>
              <a:spcAft>
                <a:spcPts val="0"/>
              </a:spcAft>
              <a:buFont typeface="Wingdings" pitchFamily="2" charset="2"/>
              <a:buChar char="Ø"/>
            </a:pPr>
            <a:r>
              <a:rPr lang="fr-FR" sz="2000" spc="-150" dirty="0">
                <a:solidFill>
                  <a:srgbClr val="FF0000"/>
                </a:solidFill>
                <a:latin typeface="Times New Roman"/>
                <a:ea typeface="Times New Roman"/>
                <a:cs typeface="Times New Roman"/>
              </a:rPr>
              <a:t>3</a:t>
            </a:r>
            <a:r>
              <a:rPr lang="fr-FR" sz="2000" spc="-150" baseline="30000" dirty="0">
                <a:solidFill>
                  <a:srgbClr val="FF0000"/>
                </a:solidFill>
                <a:latin typeface="Times New Roman"/>
                <a:ea typeface="Times New Roman"/>
                <a:cs typeface="Times New Roman"/>
              </a:rPr>
              <a:t>ème</a:t>
            </a:r>
            <a:r>
              <a:rPr lang="fr-FR" sz="2000" spc="-150" dirty="0">
                <a:solidFill>
                  <a:srgbClr val="FF0000"/>
                </a:solidFill>
                <a:latin typeface="Times New Roman"/>
                <a:ea typeface="Times New Roman"/>
                <a:cs typeface="Times New Roman"/>
              </a:rPr>
              <a:t> chiffre</a:t>
            </a:r>
            <a:r>
              <a:rPr lang="fr-FR" sz="2000" spc="-150" dirty="0">
                <a:latin typeface="Times New Roman"/>
                <a:ea typeface="Times New Roman"/>
                <a:cs typeface="Times New Roman"/>
              </a:rPr>
              <a:t>: </a:t>
            </a:r>
            <a:r>
              <a:rPr lang="fr-FR" sz="2000" b="1" spc="-150" dirty="0">
                <a:latin typeface="Times New Roman"/>
                <a:ea typeface="Times New Roman"/>
                <a:cs typeface="Times New Roman"/>
              </a:rPr>
              <a:t>sous </a:t>
            </a:r>
            <a:r>
              <a:rPr lang="fr-FR" sz="2000" b="1" spc="-150" dirty="0" err="1">
                <a:latin typeface="Times New Roman"/>
                <a:ea typeface="Times New Roman"/>
                <a:cs typeface="Times New Roman"/>
              </a:rPr>
              <a:t>sous</a:t>
            </a:r>
            <a:r>
              <a:rPr lang="fr-FR" sz="2000" b="1" spc="-150" dirty="0">
                <a:latin typeface="Times New Roman"/>
                <a:ea typeface="Times New Roman"/>
                <a:cs typeface="Times New Roman"/>
              </a:rPr>
              <a:t> classe </a:t>
            </a:r>
          </a:p>
          <a:p>
            <a:pPr lvl="1" algn="just">
              <a:lnSpc>
                <a:spcPct val="115000"/>
              </a:lnSpc>
              <a:spcAft>
                <a:spcPts val="0"/>
              </a:spcAft>
              <a:buFont typeface="Wingdings" pitchFamily="2" charset="2"/>
              <a:buChar char="Ø"/>
            </a:pPr>
            <a:r>
              <a:rPr lang="fr-FR" sz="2000" spc="-150" dirty="0">
                <a:solidFill>
                  <a:srgbClr val="FF0000"/>
                </a:solidFill>
                <a:latin typeface="Times New Roman"/>
                <a:ea typeface="Times New Roman"/>
                <a:cs typeface="Times New Roman"/>
              </a:rPr>
              <a:t>4</a:t>
            </a:r>
            <a:r>
              <a:rPr lang="fr-FR" sz="2000" spc="-150" baseline="30000" dirty="0">
                <a:solidFill>
                  <a:srgbClr val="FF0000"/>
                </a:solidFill>
                <a:latin typeface="Times New Roman"/>
                <a:ea typeface="Times New Roman"/>
                <a:cs typeface="Times New Roman"/>
              </a:rPr>
              <a:t>ème</a:t>
            </a:r>
            <a:r>
              <a:rPr lang="fr-FR" sz="2000" spc="-150" dirty="0">
                <a:solidFill>
                  <a:srgbClr val="FF0000"/>
                </a:solidFill>
                <a:latin typeface="Times New Roman"/>
                <a:ea typeface="Times New Roman"/>
                <a:cs typeface="Times New Roman"/>
              </a:rPr>
              <a:t>  chiffre</a:t>
            </a:r>
            <a:r>
              <a:rPr lang="fr-FR" sz="2000" spc="-150" dirty="0">
                <a:latin typeface="Times New Roman"/>
                <a:ea typeface="Times New Roman"/>
                <a:cs typeface="Times New Roman"/>
              </a:rPr>
              <a:t>: </a:t>
            </a:r>
            <a:r>
              <a:rPr lang="fr-FR" sz="2000" b="1" spc="-150" dirty="0">
                <a:latin typeface="Times New Roman"/>
                <a:ea typeface="Times New Roman"/>
                <a:cs typeface="Times New Roman"/>
              </a:rPr>
              <a:t>numéro d’ordre ou groupe</a:t>
            </a:r>
            <a:endParaRPr lang="fr-FR" sz="2000" spc="-150" dirty="0">
              <a:latin typeface="Times New Roman"/>
              <a:ea typeface="Times New Roman"/>
              <a:cs typeface="Times New Roman"/>
            </a:endParaRPr>
          </a:p>
        </p:txBody>
      </p:sp>
    </p:spTree>
    <p:extLst>
      <p:ext uri="{BB962C8B-B14F-4D97-AF65-F5344CB8AC3E}">
        <p14:creationId xmlns:p14="http://schemas.microsoft.com/office/powerpoint/2010/main" val="402459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rPr>
              <a:t>8. Nomenclature des enzymes </a:t>
            </a:r>
          </a:p>
        </p:txBody>
      </p:sp>
      <p:sp>
        <p:nvSpPr>
          <p:cNvPr id="3" name="Espace réservé du contenu 2"/>
          <p:cNvSpPr>
            <a:spLocks noGrp="1"/>
          </p:cNvSpPr>
          <p:nvPr>
            <p:ph idx="1"/>
          </p:nvPr>
        </p:nvSpPr>
        <p:spPr/>
        <p:txBody>
          <a:bodyPr/>
          <a:lstStyle/>
          <a:p>
            <a:pPr marL="556806" indent="0">
              <a:lnSpc>
                <a:spcPct val="115000"/>
              </a:lnSpc>
              <a:spcAft>
                <a:spcPts val="0"/>
              </a:spcAft>
              <a:buNone/>
            </a:pPr>
            <a:r>
              <a:rPr lang="fr-FR" b="1" dirty="0">
                <a:solidFill>
                  <a:srgbClr val="FF0000"/>
                </a:solidFill>
                <a:latin typeface="Times New Roman"/>
                <a:ea typeface="Times New Roman"/>
                <a:cs typeface="Times New Roman"/>
              </a:rPr>
              <a:t>Exemple</a:t>
            </a:r>
            <a:r>
              <a:rPr lang="fr-FR" dirty="0">
                <a:latin typeface="Times New Roman"/>
                <a:ea typeface="Times New Roman"/>
                <a:cs typeface="Times New Roman"/>
              </a:rPr>
              <a:t> : </a:t>
            </a:r>
          </a:p>
          <a:p>
            <a:pPr marL="556806" indent="0">
              <a:lnSpc>
                <a:spcPct val="115000"/>
              </a:lnSpc>
              <a:spcAft>
                <a:spcPts val="0"/>
              </a:spcAft>
              <a:buNone/>
            </a:pPr>
            <a:r>
              <a:rPr lang="fr-FR" dirty="0">
                <a:latin typeface="Times New Roman"/>
                <a:ea typeface="Times New Roman"/>
                <a:cs typeface="Times New Roman"/>
              </a:rPr>
              <a:t>ATP Glucose </a:t>
            </a:r>
            <a:r>
              <a:rPr lang="fr-FR" dirty="0" err="1">
                <a:latin typeface="Times New Roman"/>
                <a:ea typeface="Times New Roman"/>
                <a:cs typeface="Times New Roman"/>
              </a:rPr>
              <a:t>phosphotransférase</a:t>
            </a:r>
            <a:r>
              <a:rPr lang="fr-FR" dirty="0">
                <a:latin typeface="Times New Roman"/>
                <a:ea typeface="Times New Roman"/>
                <a:cs typeface="Times New Roman"/>
              </a:rPr>
              <a:t> EC 2.7.1.1</a:t>
            </a:r>
            <a:endParaRPr lang="fr-FR" sz="2800" dirty="0">
              <a:ea typeface="Calibri"/>
              <a:cs typeface="Times New Roman"/>
            </a:endParaRPr>
          </a:p>
          <a:p>
            <a:pPr marL="1461426" lvl="1" indent="0">
              <a:lnSpc>
                <a:spcPct val="115000"/>
              </a:lnSpc>
              <a:spcAft>
                <a:spcPts val="0"/>
              </a:spcAft>
              <a:buNone/>
            </a:pPr>
            <a:r>
              <a:rPr lang="fr-FR" dirty="0">
                <a:latin typeface="Times New Roman"/>
                <a:ea typeface="Times New Roman"/>
                <a:cs typeface="Times New Roman"/>
              </a:rPr>
              <a:t>2 : classe</a:t>
            </a:r>
            <a:endParaRPr lang="fr-FR" sz="2400" dirty="0">
              <a:ea typeface="Calibri"/>
              <a:cs typeface="Times New Roman"/>
            </a:endParaRPr>
          </a:p>
          <a:p>
            <a:pPr marL="1461426" lvl="1" indent="0">
              <a:lnSpc>
                <a:spcPct val="115000"/>
              </a:lnSpc>
              <a:spcAft>
                <a:spcPts val="0"/>
              </a:spcAft>
              <a:buNone/>
            </a:pPr>
            <a:r>
              <a:rPr lang="fr-FR" dirty="0">
                <a:latin typeface="Times New Roman"/>
                <a:ea typeface="Times New Roman"/>
                <a:cs typeface="Times New Roman"/>
              </a:rPr>
              <a:t>7 : sous classe</a:t>
            </a:r>
            <a:endParaRPr lang="fr-FR" sz="2400" dirty="0">
              <a:ea typeface="Calibri"/>
              <a:cs typeface="Times New Roman"/>
            </a:endParaRPr>
          </a:p>
          <a:p>
            <a:pPr marL="1461426" lvl="1" indent="0">
              <a:lnSpc>
                <a:spcPct val="115000"/>
              </a:lnSpc>
              <a:spcAft>
                <a:spcPts val="0"/>
              </a:spcAft>
              <a:buNone/>
            </a:pPr>
            <a:r>
              <a:rPr lang="fr-FR" dirty="0">
                <a:latin typeface="Times New Roman"/>
                <a:ea typeface="Times New Roman"/>
                <a:cs typeface="Times New Roman"/>
              </a:rPr>
              <a:t>1 : </a:t>
            </a:r>
            <a:r>
              <a:rPr lang="fr-FR" dirty="0" err="1">
                <a:latin typeface="Times New Roman"/>
                <a:ea typeface="Times New Roman"/>
                <a:cs typeface="Times New Roman"/>
              </a:rPr>
              <a:t>sous-sous</a:t>
            </a:r>
            <a:r>
              <a:rPr lang="fr-FR" dirty="0">
                <a:latin typeface="Times New Roman"/>
                <a:ea typeface="Times New Roman"/>
                <a:cs typeface="Times New Roman"/>
              </a:rPr>
              <a:t> classe</a:t>
            </a:r>
            <a:endParaRPr lang="fr-FR" sz="2400" dirty="0">
              <a:ea typeface="Calibri"/>
              <a:cs typeface="Times New Roman"/>
            </a:endParaRPr>
          </a:p>
          <a:p>
            <a:pPr marL="1461426" lvl="1" indent="0">
              <a:lnSpc>
                <a:spcPct val="115000"/>
              </a:lnSpc>
              <a:spcAft>
                <a:spcPts val="0"/>
              </a:spcAft>
              <a:buNone/>
            </a:pPr>
            <a:r>
              <a:rPr lang="fr-FR" dirty="0">
                <a:latin typeface="Times New Roman"/>
                <a:ea typeface="Times New Roman"/>
                <a:cs typeface="Times New Roman"/>
              </a:rPr>
              <a:t>1 : numéro d’ordre</a:t>
            </a:r>
            <a:endParaRPr lang="fr-FR" sz="2400" dirty="0">
              <a:ea typeface="Calibri"/>
              <a:cs typeface="Times New Roman"/>
            </a:endParaRPr>
          </a:p>
          <a:p>
            <a:endParaRPr lang="fr-FR" dirty="0"/>
          </a:p>
        </p:txBody>
      </p:sp>
    </p:spTree>
    <p:extLst>
      <p:ext uri="{BB962C8B-B14F-4D97-AF65-F5344CB8AC3E}">
        <p14:creationId xmlns:p14="http://schemas.microsoft.com/office/powerpoint/2010/main" val="240829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latin typeface="Times New Roman"/>
                <a:ea typeface="Times New Roman"/>
              </a:rPr>
              <a:t>9. Classification des enzymes</a:t>
            </a:r>
            <a:br>
              <a:rPr lang="fr-FR" b="1" dirty="0">
                <a:solidFill>
                  <a:srgbClr val="FF0000"/>
                </a:solidFill>
                <a:latin typeface="Times New Roman"/>
                <a:ea typeface="Times New Roman"/>
              </a:rPr>
            </a:br>
            <a:r>
              <a:rPr lang="fr-FR" b="1" dirty="0">
                <a:latin typeface="Times New Roman"/>
                <a:ea typeface="Times New Roman"/>
              </a:rPr>
              <a:t>(</a:t>
            </a:r>
            <a:r>
              <a:rPr lang="fr-FR" dirty="0">
                <a:latin typeface="Times New Roman"/>
                <a:ea typeface="Times New Roman"/>
              </a:rPr>
              <a:t>Classes)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8102906"/>
              </p:ext>
            </p:extLst>
          </p:nvPr>
        </p:nvGraphicFramePr>
        <p:xfrm>
          <a:off x="251520" y="1772816"/>
          <a:ext cx="8640959" cy="4637162"/>
        </p:xfrm>
        <a:graphic>
          <a:graphicData uri="http://schemas.openxmlformats.org/drawingml/2006/table">
            <a:tbl>
              <a:tblPr firstRow="1" firstCol="1" bandRow="1"/>
              <a:tblGrid>
                <a:gridCol w="1152128">
                  <a:extLst>
                    <a:ext uri="{9D8B030D-6E8A-4147-A177-3AD203B41FA5}">
                      <a16:colId xmlns:a16="http://schemas.microsoft.com/office/drawing/2014/main" val="20000"/>
                    </a:ext>
                  </a:extLst>
                </a:gridCol>
                <a:gridCol w="1778284">
                  <a:extLst>
                    <a:ext uri="{9D8B030D-6E8A-4147-A177-3AD203B41FA5}">
                      <a16:colId xmlns:a16="http://schemas.microsoft.com/office/drawing/2014/main" val="20001"/>
                    </a:ext>
                  </a:extLst>
                </a:gridCol>
                <a:gridCol w="3005551">
                  <a:extLst>
                    <a:ext uri="{9D8B030D-6E8A-4147-A177-3AD203B41FA5}">
                      <a16:colId xmlns:a16="http://schemas.microsoft.com/office/drawing/2014/main" val="20002"/>
                    </a:ext>
                  </a:extLst>
                </a:gridCol>
                <a:gridCol w="2704996">
                  <a:extLst>
                    <a:ext uri="{9D8B030D-6E8A-4147-A177-3AD203B41FA5}">
                      <a16:colId xmlns:a16="http://schemas.microsoft.com/office/drawing/2014/main" val="20003"/>
                    </a:ext>
                  </a:extLst>
                </a:gridCol>
              </a:tblGrid>
              <a:tr h="392256">
                <a:tc>
                  <a:txBody>
                    <a:bodyPr/>
                    <a:lstStyle/>
                    <a:p>
                      <a:pPr>
                        <a:lnSpc>
                          <a:spcPct val="115000"/>
                        </a:lnSpc>
                        <a:spcAft>
                          <a:spcPts val="1000"/>
                        </a:spcAft>
                      </a:pPr>
                      <a:r>
                        <a:rPr lang="fr-FR" sz="1600" b="1" dirty="0">
                          <a:effectLst/>
                          <a:latin typeface="+mj-lt"/>
                          <a:ea typeface="Times New Roman"/>
                          <a:cs typeface="Times New Roman"/>
                        </a:rPr>
                        <a:t>n° attitré de la classe</a:t>
                      </a:r>
                      <a:endParaRPr lang="fr-FR" sz="1600" b="1" dirty="0">
                        <a:effectLst/>
                        <a:latin typeface="+mj-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Calibri"/>
                          <a:cs typeface="Times New Roman"/>
                        </a:rPr>
                        <a:t>Enzymes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0840" rtl="0" eaLnBrk="1" fontAlgn="auto" latinLnBrk="0" hangingPunct="1">
                        <a:lnSpc>
                          <a:spcPct val="115000"/>
                        </a:lnSpc>
                        <a:spcBef>
                          <a:spcPts val="0"/>
                        </a:spcBef>
                        <a:spcAft>
                          <a:spcPts val="1000"/>
                        </a:spcAft>
                        <a:buClrTx/>
                        <a:buSzTx/>
                        <a:buFontTx/>
                        <a:buNone/>
                        <a:tabLst/>
                        <a:defRPr/>
                      </a:pPr>
                      <a:r>
                        <a:rPr kumimoji="0" lang="fr-FR" sz="1600" b="1" i="0" u="none" strike="noStrike" kern="1200" cap="none" spc="0" normalizeH="0" baseline="0" noProof="0" dirty="0">
                          <a:ln>
                            <a:noFill/>
                          </a:ln>
                          <a:solidFill>
                            <a:prstClr val="black"/>
                          </a:solidFill>
                          <a:effectLst/>
                          <a:uLnTx/>
                          <a:uFillTx/>
                          <a:latin typeface="+mn-lt"/>
                          <a:ea typeface="Calibri"/>
                          <a:cs typeface="Times New Roman"/>
                        </a:rPr>
                        <a:t>Fonction</a:t>
                      </a:r>
                    </a:p>
                    <a:p>
                      <a:pPr>
                        <a:lnSpc>
                          <a:spcPct val="115000"/>
                        </a:lnSpc>
                        <a:spcAft>
                          <a:spcPts val="1000"/>
                        </a:spcAft>
                      </a:pP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Times New Roman"/>
                          <a:cs typeface="Times New Roman"/>
                        </a:rPr>
                        <a:t>Exemple</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04798">
                <a:tc>
                  <a:txBody>
                    <a:bodyPr/>
                    <a:lstStyle/>
                    <a:p>
                      <a:pPr algn="ctr">
                        <a:lnSpc>
                          <a:spcPct val="115000"/>
                        </a:lnSpc>
                        <a:spcAft>
                          <a:spcPts val="1000"/>
                        </a:spcAft>
                      </a:pPr>
                      <a:r>
                        <a:rPr lang="fr-FR" sz="1600" b="1" dirty="0">
                          <a:effectLst/>
                          <a:latin typeface="+mj-lt"/>
                          <a:ea typeface="Times New Roman"/>
                          <a:cs typeface="Times New Roman"/>
                        </a:rPr>
                        <a:t>Classe 1</a:t>
                      </a:r>
                      <a:endParaRPr lang="fr-FR" sz="1600" b="1" dirty="0">
                        <a:effectLst/>
                        <a:latin typeface="+mj-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err="1">
                          <a:effectLst/>
                          <a:latin typeface="+mj-lt"/>
                          <a:ea typeface="Times New Roman"/>
                          <a:cs typeface="Times New Roman"/>
                        </a:rPr>
                        <a:t>Oxydo-Réductase</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Times New Roman"/>
                          <a:cs typeface="Times New Roman"/>
                        </a:rPr>
                        <a:t>Transfert de H</a:t>
                      </a:r>
                      <a:r>
                        <a:rPr lang="fr-FR" sz="1600" b="1" baseline="30000" dirty="0">
                          <a:effectLst/>
                          <a:latin typeface="+mj-lt"/>
                          <a:ea typeface="Times New Roman"/>
                          <a:cs typeface="Times New Roman"/>
                        </a:rPr>
                        <a:t>+</a:t>
                      </a:r>
                      <a:r>
                        <a:rPr lang="fr-FR" sz="1600" b="1" dirty="0">
                          <a:effectLst/>
                          <a:latin typeface="+mj-lt"/>
                          <a:ea typeface="Times New Roman"/>
                          <a:cs typeface="Times New Roman"/>
                        </a:rPr>
                        <a:t> ou e</a:t>
                      </a:r>
                      <a:r>
                        <a:rPr lang="fr-FR" sz="1600" b="1" baseline="30000" dirty="0">
                          <a:effectLst/>
                          <a:latin typeface="+mj-lt"/>
                          <a:ea typeface="Times New Roman"/>
                          <a:cs typeface="Times New Roman"/>
                        </a:rPr>
                        <a:t>-</a:t>
                      </a:r>
                      <a:r>
                        <a:rPr lang="fr-FR" sz="1600" b="1" dirty="0">
                          <a:effectLst/>
                          <a:latin typeface="+mj-lt"/>
                          <a:ea typeface="Times New Roman"/>
                          <a:cs typeface="Times New Roman"/>
                        </a:rPr>
                        <a:t> </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fr-FR" sz="1600" b="1" dirty="0">
                          <a:effectLst/>
                          <a:latin typeface="+mj-lt"/>
                          <a:ea typeface="Times New Roman"/>
                          <a:cs typeface="Times New Roman"/>
                        </a:rPr>
                        <a:t>-Peroxydase</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62467">
                <a:tc>
                  <a:txBody>
                    <a:bodyPr/>
                    <a:lstStyle/>
                    <a:p>
                      <a:pPr algn="ctr">
                        <a:lnSpc>
                          <a:spcPct val="115000"/>
                        </a:lnSpc>
                        <a:spcAft>
                          <a:spcPts val="1000"/>
                        </a:spcAft>
                      </a:pPr>
                      <a:r>
                        <a:rPr lang="fr-FR" sz="1600" b="1" dirty="0">
                          <a:effectLst/>
                          <a:latin typeface="+mj-lt"/>
                          <a:ea typeface="Times New Roman"/>
                          <a:cs typeface="Times New Roman"/>
                        </a:rPr>
                        <a:t>Classe 2</a:t>
                      </a:r>
                      <a:endParaRPr lang="fr-FR" sz="1600" b="1" dirty="0">
                        <a:effectLst/>
                        <a:latin typeface="+mj-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Times New Roman"/>
                          <a:cs typeface="Times New Roman"/>
                        </a:rPr>
                        <a:t>Transférase</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Times New Roman"/>
                          <a:cs typeface="Times New Roman"/>
                        </a:rPr>
                        <a:t>Transfert d’atome ou de g</a:t>
                      </a:r>
                      <a:r>
                        <a:rPr lang="fr-FR" sz="1600" b="1" baseline="0" dirty="0">
                          <a:effectLst/>
                          <a:latin typeface="+mj-lt"/>
                          <a:ea typeface="Times New Roman"/>
                          <a:cs typeface="Times New Roman"/>
                        </a:rPr>
                        <a:t> p </a:t>
                      </a:r>
                      <a:r>
                        <a:rPr lang="fr-FR" sz="1600" b="1" dirty="0">
                          <a:effectLst/>
                          <a:latin typeface="+mj-lt"/>
                          <a:ea typeface="Times New Roman"/>
                          <a:cs typeface="Times New Roman"/>
                        </a:rPr>
                        <a:t>d’atomes</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fr-FR" sz="1600" b="1" dirty="0">
                          <a:effectLst/>
                          <a:latin typeface="+mj-lt"/>
                          <a:ea typeface="Times New Roman"/>
                          <a:cs typeface="Times New Roman"/>
                        </a:rPr>
                        <a:t>-</a:t>
                      </a:r>
                      <a:r>
                        <a:rPr lang="fr-FR" sz="1600" b="1" dirty="0" err="1">
                          <a:effectLst/>
                          <a:latin typeface="+mj-lt"/>
                          <a:ea typeface="Times New Roman"/>
                          <a:cs typeface="Times New Roman"/>
                        </a:rPr>
                        <a:t>Méthyltransférase</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33677">
                <a:tc>
                  <a:txBody>
                    <a:bodyPr/>
                    <a:lstStyle/>
                    <a:p>
                      <a:pPr algn="ctr">
                        <a:lnSpc>
                          <a:spcPct val="115000"/>
                        </a:lnSpc>
                        <a:spcAft>
                          <a:spcPts val="1000"/>
                        </a:spcAft>
                      </a:pPr>
                      <a:r>
                        <a:rPr lang="fr-FR" sz="1600" b="1" dirty="0">
                          <a:effectLst/>
                          <a:latin typeface="+mj-lt"/>
                          <a:ea typeface="Times New Roman"/>
                          <a:cs typeface="Times New Roman"/>
                        </a:rPr>
                        <a:t>Classe 3</a:t>
                      </a:r>
                      <a:endParaRPr lang="fr-FR" sz="1600" b="1" dirty="0">
                        <a:effectLst/>
                        <a:latin typeface="+mj-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Times New Roman"/>
                          <a:cs typeface="Times New Roman"/>
                        </a:rPr>
                        <a:t>Hydrolase</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Times New Roman"/>
                          <a:cs typeface="Times New Roman"/>
                        </a:rPr>
                        <a:t>Coupure de molécules en présence d’eau</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0000"/>
                        </a:lnSpc>
                        <a:spcAft>
                          <a:spcPts val="1000"/>
                        </a:spcAft>
                      </a:pPr>
                      <a:r>
                        <a:rPr lang="fr-FR" sz="1600" b="1" dirty="0">
                          <a:effectLst/>
                          <a:latin typeface="+mn-lt"/>
                          <a:ea typeface="Times New Roman"/>
                          <a:cs typeface="Times New Roman"/>
                        </a:rPr>
                        <a:t>-</a:t>
                      </a:r>
                      <a:r>
                        <a:rPr lang="fr-FR" sz="1600" b="1" baseline="0" dirty="0">
                          <a:effectLst/>
                          <a:latin typeface="+mn-lt"/>
                          <a:ea typeface="Times New Roman"/>
                          <a:cs typeface="Times New Roman"/>
                        </a:rPr>
                        <a:t> </a:t>
                      </a:r>
                      <a:r>
                        <a:rPr lang="fr-FR" sz="1600" b="1" baseline="0" dirty="0">
                          <a:effectLst/>
                          <a:latin typeface="+mn-lt"/>
                          <a:ea typeface="Times New Roman"/>
                          <a:cs typeface="Arial"/>
                        </a:rPr>
                        <a:t>Lipase</a:t>
                      </a:r>
                      <a:endParaRPr lang="fr-FR" sz="1600" b="1"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76064">
                <a:tc>
                  <a:txBody>
                    <a:bodyPr/>
                    <a:lstStyle/>
                    <a:p>
                      <a:pPr algn="ctr">
                        <a:lnSpc>
                          <a:spcPct val="115000"/>
                        </a:lnSpc>
                        <a:spcAft>
                          <a:spcPts val="1000"/>
                        </a:spcAft>
                      </a:pPr>
                      <a:r>
                        <a:rPr lang="fr-FR" sz="1600" b="1" dirty="0">
                          <a:effectLst/>
                          <a:latin typeface="+mj-lt"/>
                          <a:ea typeface="Times New Roman"/>
                          <a:cs typeface="Times New Roman"/>
                        </a:rPr>
                        <a:t>Classe 4</a:t>
                      </a:r>
                      <a:endParaRPr lang="fr-FR" sz="1600" b="1" dirty="0">
                        <a:effectLst/>
                        <a:latin typeface="+mj-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Times New Roman"/>
                          <a:cs typeface="Times New Roman"/>
                        </a:rPr>
                        <a:t> Lyase</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Times New Roman"/>
                          <a:cs typeface="Times New Roman"/>
                        </a:rPr>
                        <a:t>Rompre des liaisons mais en produisent de nouvelles</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fr-FR" sz="1600" b="1" dirty="0">
                          <a:effectLst/>
                          <a:latin typeface="+mj-lt"/>
                          <a:ea typeface="Times New Roman"/>
                          <a:cs typeface="Times New Roman"/>
                        </a:rPr>
                        <a:t>-</a:t>
                      </a:r>
                      <a:r>
                        <a:rPr lang="fr-FR" sz="1600" b="1" dirty="0" err="1">
                          <a:effectLst/>
                          <a:latin typeface="+mj-lt"/>
                          <a:ea typeface="Times New Roman"/>
                          <a:cs typeface="Times New Roman"/>
                        </a:rPr>
                        <a:t>Adénylate</a:t>
                      </a:r>
                      <a:r>
                        <a:rPr lang="fr-FR" sz="1600" b="1" dirty="0">
                          <a:effectLst/>
                          <a:latin typeface="+mj-lt"/>
                          <a:ea typeface="Times New Roman"/>
                          <a:cs typeface="Times New Roman"/>
                        </a:rPr>
                        <a:t> </a:t>
                      </a:r>
                      <a:r>
                        <a:rPr lang="fr-FR" sz="1600" b="1" dirty="0" err="1">
                          <a:effectLst/>
                          <a:latin typeface="+mj-lt"/>
                          <a:ea typeface="Times New Roman"/>
                          <a:cs typeface="Times New Roman"/>
                        </a:rPr>
                        <a:t>cyclase</a:t>
                      </a:r>
                      <a:r>
                        <a:rPr lang="fr-FR" sz="1600" b="1" dirty="0">
                          <a:effectLst/>
                          <a:latin typeface="+mj-lt"/>
                          <a:ea typeface="Times New Roman"/>
                          <a:cs typeface="Times New Roman"/>
                        </a:rPr>
                        <a:t>: ATP</a:t>
                      </a:r>
                      <a:r>
                        <a:rPr lang="fr-FR" sz="1600" b="1" dirty="0">
                          <a:effectLst/>
                          <a:latin typeface="Arial"/>
                          <a:ea typeface="Times New Roman"/>
                          <a:cs typeface="Arial"/>
                        </a:rPr>
                        <a:t>→</a:t>
                      </a:r>
                      <a:r>
                        <a:rPr lang="fr-FR" sz="1600" b="1" baseline="0" dirty="0">
                          <a:effectLst/>
                          <a:latin typeface="Arial"/>
                          <a:ea typeface="Times New Roman"/>
                          <a:cs typeface="Arial"/>
                        </a:rPr>
                        <a:t> </a:t>
                      </a:r>
                      <a:r>
                        <a:rPr lang="fr-FR" sz="1600" b="1" dirty="0" err="1">
                          <a:effectLst/>
                          <a:latin typeface="+mj-lt"/>
                          <a:ea typeface="Times New Roman"/>
                          <a:cs typeface="Arial"/>
                        </a:rPr>
                        <a:t>AMPc</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864096">
                <a:tc>
                  <a:txBody>
                    <a:bodyPr/>
                    <a:lstStyle/>
                    <a:p>
                      <a:pPr algn="ctr">
                        <a:lnSpc>
                          <a:spcPct val="115000"/>
                        </a:lnSpc>
                        <a:spcAft>
                          <a:spcPts val="1000"/>
                        </a:spcAft>
                      </a:pPr>
                      <a:r>
                        <a:rPr lang="fr-FR" sz="1600" b="1" dirty="0">
                          <a:effectLst/>
                          <a:latin typeface="+mj-lt"/>
                          <a:ea typeface="Times New Roman"/>
                          <a:cs typeface="Times New Roman"/>
                        </a:rPr>
                        <a:t> Classe 5</a:t>
                      </a:r>
                      <a:endParaRPr lang="fr-FR" sz="1600" b="1" dirty="0">
                        <a:effectLst/>
                        <a:latin typeface="+mj-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Times New Roman"/>
                          <a:cs typeface="Times New Roman"/>
                        </a:rPr>
                        <a:t>Isomérase</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Times New Roman"/>
                          <a:cs typeface="Times New Roman"/>
                        </a:rPr>
                        <a:t>Réarrangent intra- moléculaire</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fr-FR" sz="1600" b="1" dirty="0">
                          <a:effectLst/>
                          <a:latin typeface="+mj-lt"/>
                          <a:ea typeface="Times New Roman"/>
                          <a:cs typeface="Times New Roman"/>
                        </a:rPr>
                        <a:t>-Glucose 6-P- isomérase PHI </a:t>
                      </a:r>
                    </a:p>
                    <a:p>
                      <a:pPr>
                        <a:lnSpc>
                          <a:spcPct val="115000"/>
                        </a:lnSpc>
                        <a:spcAft>
                          <a:spcPts val="0"/>
                        </a:spcAft>
                      </a:pPr>
                      <a:r>
                        <a:rPr lang="fr-FR" sz="1600" b="1" dirty="0">
                          <a:effectLst/>
                          <a:latin typeface="+mj-lt"/>
                          <a:ea typeface="Times New Roman"/>
                          <a:cs typeface="Times New Roman"/>
                        </a:rPr>
                        <a:t>G6P </a:t>
                      </a:r>
                      <a:r>
                        <a:rPr lang="fr-FR" sz="1600" b="1" dirty="0">
                          <a:effectLst/>
                          <a:latin typeface="Arial"/>
                          <a:ea typeface="Times New Roman"/>
                          <a:cs typeface="Arial"/>
                        </a:rPr>
                        <a:t>↔</a:t>
                      </a:r>
                      <a:r>
                        <a:rPr lang="fr-FR" sz="1600" b="1" dirty="0">
                          <a:effectLst/>
                          <a:latin typeface="+mj-lt"/>
                          <a:ea typeface="Times New Roman"/>
                          <a:cs typeface="Times New Roman"/>
                        </a:rPr>
                        <a:t>F6P</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87981">
                <a:tc>
                  <a:txBody>
                    <a:bodyPr/>
                    <a:lstStyle/>
                    <a:p>
                      <a:pPr algn="ctr">
                        <a:lnSpc>
                          <a:spcPct val="115000"/>
                        </a:lnSpc>
                        <a:spcAft>
                          <a:spcPts val="1000"/>
                        </a:spcAft>
                      </a:pPr>
                      <a:r>
                        <a:rPr lang="fr-FR" sz="1600" b="1" dirty="0">
                          <a:effectLst/>
                          <a:latin typeface="+mj-lt"/>
                          <a:ea typeface="Times New Roman"/>
                          <a:cs typeface="Times New Roman"/>
                        </a:rPr>
                        <a:t>Classe 6</a:t>
                      </a:r>
                      <a:endParaRPr lang="fr-FR" sz="1600" b="1" dirty="0">
                        <a:effectLst/>
                        <a:latin typeface="+mj-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dirty="0">
                          <a:effectLst/>
                          <a:latin typeface="+mj-lt"/>
                          <a:ea typeface="Times New Roman"/>
                          <a:cs typeface="Times New Roman"/>
                        </a:rPr>
                        <a:t> Ligase = Synthétase</a:t>
                      </a:r>
                      <a:endParaRPr lang="fr-FR" sz="1600" b="1"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i="0" dirty="0">
                          <a:effectLst/>
                          <a:latin typeface="+mj-lt"/>
                          <a:ea typeface="Times New Roman"/>
                          <a:cs typeface="Times New Roman"/>
                        </a:rPr>
                        <a:t>Formation de nouvelles liaisons (avec consommation d’énergie ATP)</a:t>
                      </a:r>
                      <a:endParaRPr lang="fr-FR" sz="1600" b="1" i="0"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1000"/>
                        </a:spcAft>
                      </a:pPr>
                      <a:r>
                        <a:rPr lang="fr-FR" sz="1600" b="1" i="0" dirty="0">
                          <a:effectLst/>
                          <a:latin typeface="+mj-lt"/>
                          <a:ea typeface="Times New Roman"/>
                          <a:cs typeface="Times New Roman"/>
                        </a:rPr>
                        <a:t>- ADN polymérase</a:t>
                      </a:r>
                      <a:endParaRPr lang="fr-FR" sz="1600" b="1" i="0" dirty="0">
                        <a:effectLst/>
                        <a:latin typeface="+mj-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6535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br>
              <a:rPr lang="fr-FR" b="1" dirty="0">
                <a:solidFill>
                  <a:srgbClr val="FF0000"/>
                </a:solidFill>
                <a:latin typeface="Times New Roman"/>
                <a:ea typeface="Times New Roman"/>
              </a:rPr>
            </a:br>
            <a:r>
              <a:rPr lang="fr-FR" b="1" dirty="0">
                <a:solidFill>
                  <a:srgbClr val="FF0000"/>
                </a:solidFill>
                <a:latin typeface="Times New Roman"/>
                <a:ea typeface="Times New Roman"/>
              </a:rPr>
              <a:t>9. Classification des enzymes</a:t>
            </a:r>
            <a:br>
              <a:rPr lang="fr-FR" b="1" dirty="0">
                <a:solidFill>
                  <a:srgbClr val="FF0000"/>
                </a:solidFill>
                <a:latin typeface="Times New Roman"/>
                <a:ea typeface="Times New Roman"/>
              </a:rPr>
            </a:br>
            <a:endParaRPr lang="fr-FR" b="1" dirty="0">
              <a:solidFill>
                <a:srgbClr val="FF0000"/>
              </a:solidFill>
            </a:endParaRPr>
          </a:p>
        </p:txBody>
      </p:sp>
      <p:sp>
        <p:nvSpPr>
          <p:cNvPr id="3" name="Espace réservé du contenu 2"/>
          <p:cNvSpPr>
            <a:spLocks noGrp="1"/>
          </p:cNvSpPr>
          <p:nvPr>
            <p:ph idx="1"/>
          </p:nvPr>
        </p:nvSpPr>
        <p:spPr>
          <a:xfrm>
            <a:off x="457200" y="1556792"/>
            <a:ext cx="8229600" cy="4569411"/>
          </a:xfrm>
          <a:ln>
            <a:solidFill>
              <a:srgbClr val="FF0000"/>
            </a:solidFill>
          </a:ln>
        </p:spPr>
        <p:txBody>
          <a:bodyPr/>
          <a:lstStyle/>
          <a:p>
            <a:pPr marL="556806" indent="0">
              <a:lnSpc>
                <a:spcPct val="115000"/>
              </a:lnSpc>
              <a:spcAft>
                <a:spcPts val="0"/>
              </a:spcAft>
              <a:buNone/>
            </a:pPr>
            <a:r>
              <a:rPr lang="fr-FR" b="1" dirty="0">
                <a:solidFill>
                  <a:srgbClr val="FF0000"/>
                </a:solidFill>
                <a:latin typeface="Times New Roman"/>
                <a:ea typeface="Times New Roman"/>
                <a:cs typeface="Times New Roman"/>
              </a:rPr>
              <a:t>Exemple</a:t>
            </a:r>
            <a:r>
              <a:rPr lang="fr-FR" dirty="0">
                <a:latin typeface="Times New Roman"/>
                <a:ea typeface="Times New Roman"/>
                <a:cs typeface="Times New Roman"/>
              </a:rPr>
              <a:t> : </a:t>
            </a:r>
          </a:p>
          <a:p>
            <a:pPr marL="556806" indent="0">
              <a:lnSpc>
                <a:spcPct val="115000"/>
              </a:lnSpc>
              <a:spcAft>
                <a:spcPts val="0"/>
              </a:spcAft>
              <a:buNone/>
            </a:pPr>
            <a:r>
              <a:rPr lang="fr-FR" dirty="0">
                <a:latin typeface="Times New Roman"/>
                <a:ea typeface="Times New Roman"/>
                <a:cs typeface="Times New Roman"/>
              </a:rPr>
              <a:t>ATP Glucose </a:t>
            </a:r>
            <a:r>
              <a:rPr lang="fr-FR" dirty="0" err="1">
                <a:latin typeface="Times New Roman"/>
                <a:ea typeface="Times New Roman"/>
                <a:cs typeface="Times New Roman"/>
              </a:rPr>
              <a:t>Phosphotransférase</a:t>
            </a:r>
            <a:r>
              <a:rPr lang="fr-FR" dirty="0">
                <a:latin typeface="Times New Roman"/>
                <a:ea typeface="Times New Roman"/>
                <a:cs typeface="Times New Roman"/>
              </a:rPr>
              <a:t> EC 2.7.1.1</a:t>
            </a:r>
            <a:endParaRPr lang="fr-FR" sz="2800" dirty="0">
              <a:ea typeface="Calibri"/>
              <a:cs typeface="Times New Roman"/>
            </a:endParaRPr>
          </a:p>
          <a:p>
            <a:pPr marL="1461426" lvl="1" indent="0">
              <a:lnSpc>
                <a:spcPct val="115000"/>
              </a:lnSpc>
              <a:spcAft>
                <a:spcPts val="0"/>
              </a:spcAft>
              <a:buNone/>
            </a:pPr>
            <a:endParaRPr lang="fr-FR" b="1" dirty="0">
              <a:solidFill>
                <a:srgbClr val="FF0000"/>
              </a:solidFill>
              <a:latin typeface="Times New Roman"/>
              <a:ea typeface="Times New Roman"/>
              <a:cs typeface="Times New Roman"/>
            </a:endParaRPr>
          </a:p>
          <a:p>
            <a:pPr marL="1461426" lvl="1" indent="0">
              <a:lnSpc>
                <a:spcPct val="115000"/>
              </a:lnSpc>
              <a:spcAft>
                <a:spcPts val="0"/>
              </a:spcAft>
              <a:buNone/>
            </a:pPr>
            <a:r>
              <a:rPr lang="fr-FR" b="1" dirty="0">
                <a:solidFill>
                  <a:srgbClr val="FF0000"/>
                </a:solidFill>
                <a:latin typeface="Times New Roman"/>
                <a:ea typeface="Times New Roman"/>
                <a:cs typeface="Times New Roman"/>
              </a:rPr>
              <a:t>Indiquez moi la classe de cette enzyme?</a:t>
            </a:r>
          </a:p>
          <a:p>
            <a:pPr marL="1461426" lvl="1" indent="0">
              <a:lnSpc>
                <a:spcPct val="115000"/>
              </a:lnSpc>
              <a:spcAft>
                <a:spcPts val="0"/>
              </a:spcAft>
              <a:buNone/>
            </a:pPr>
            <a:endParaRPr lang="fr-FR" b="1" dirty="0">
              <a:solidFill>
                <a:srgbClr val="FF0000"/>
              </a:solidFill>
              <a:latin typeface="Times New Roman"/>
              <a:ea typeface="Times New Roman"/>
              <a:cs typeface="Times New Roman"/>
            </a:endParaRPr>
          </a:p>
          <a:p>
            <a:pPr marL="556806" lvl="0" indent="0">
              <a:lnSpc>
                <a:spcPct val="115000"/>
              </a:lnSpc>
              <a:spcAft>
                <a:spcPts val="0"/>
              </a:spcAft>
              <a:buNone/>
            </a:pPr>
            <a:r>
              <a:rPr lang="fr-FR" dirty="0">
                <a:solidFill>
                  <a:prstClr val="black"/>
                </a:solidFill>
                <a:latin typeface="Times New Roman"/>
                <a:ea typeface="Times New Roman"/>
                <a:cs typeface="Times New Roman"/>
              </a:rPr>
              <a:t>EC </a:t>
            </a:r>
            <a:r>
              <a:rPr lang="fr-FR" b="1" dirty="0">
                <a:solidFill>
                  <a:srgbClr val="0000FF"/>
                </a:solidFill>
                <a:latin typeface="Times New Roman"/>
                <a:ea typeface="Times New Roman"/>
                <a:cs typeface="Times New Roman"/>
              </a:rPr>
              <a:t>2</a:t>
            </a:r>
            <a:r>
              <a:rPr lang="fr-FR" dirty="0">
                <a:solidFill>
                  <a:prstClr val="black"/>
                </a:solidFill>
                <a:latin typeface="Times New Roman"/>
                <a:ea typeface="Times New Roman"/>
                <a:cs typeface="Times New Roman"/>
              </a:rPr>
              <a:t>.7.1.1</a:t>
            </a:r>
            <a:endParaRPr lang="fr-FR" b="1" dirty="0">
              <a:solidFill>
                <a:srgbClr val="FF0000"/>
              </a:solidFill>
              <a:latin typeface="Times New Roman"/>
              <a:ea typeface="Times New Roman"/>
              <a:cs typeface="Times New Roman"/>
            </a:endParaRPr>
          </a:p>
          <a:p>
            <a:pPr marL="1461426" lvl="1" indent="0">
              <a:lnSpc>
                <a:spcPct val="115000"/>
              </a:lnSpc>
              <a:spcAft>
                <a:spcPts val="0"/>
              </a:spcAft>
              <a:buNone/>
            </a:pPr>
            <a:r>
              <a:rPr lang="fr-FR" b="1" dirty="0">
                <a:solidFill>
                  <a:srgbClr val="0000FF"/>
                </a:solidFill>
                <a:latin typeface="Times New Roman"/>
                <a:ea typeface="Times New Roman"/>
                <a:cs typeface="Times New Roman"/>
              </a:rPr>
              <a:t>2 : classe </a:t>
            </a:r>
            <a:r>
              <a:rPr lang="fr-FR" b="1" dirty="0">
                <a:solidFill>
                  <a:srgbClr val="0000FF"/>
                </a:solidFill>
                <a:latin typeface="Arial"/>
                <a:ea typeface="Times New Roman"/>
                <a:cs typeface="Arial"/>
              </a:rPr>
              <a:t> = </a:t>
            </a:r>
            <a:r>
              <a:rPr lang="fr-FR" b="1" dirty="0">
                <a:solidFill>
                  <a:srgbClr val="0000FF"/>
                </a:solidFill>
                <a:latin typeface="Times New Roman"/>
                <a:ea typeface="Times New Roman"/>
                <a:cs typeface="Times New Roman"/>
              </a:rPr>
              <a:t>Transférase</a:t>
            </a:r>
            <a:endParaRPr lang="fr-FR" sz="2400" b="1" dirty="0">
              <a:solidFill>
                <a:srgbClr val="0000FF"/>
              </a:solidFill>
              <a:ea typeface="Calibri"/>
              <a:cs typeface="Times New Roman"/>
            </a:endParaRPr>
          </a:p>
          <a:p>
            <a:pPr marL="1461426" lvl="1" indent="0">
              <a:lnSpc>
                <a:spcPct val="115000"/>
              </a:lnSpc>
              <a:spcAft>
                <a:spcPts val="0"/>
              </a:spcAft>
              <a:buNone/>
            </a:pPr>
            <a:endParaRPr lang="fr-FR" dirty="0"/>
          </a:p>
        </p:txBody>
      </p:sp>
    </p:spTree>
    <p:extLst>
      <p:ext uri="{BB962C8B-B14F-4D97-AF65-F5344CB8AC3E}">
        <p14:creationId xmlns:p14="http://schemas.microsoft.com/office/powerpoint/2010/main" val="303523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u="sng" dirty="0">
                <a:solidFill>
                  <a:srgbClr val="FF0000"/>
                </a:solidFill>
                <a:ea typeface="Calibri"/>
                <a:cs typeface="Times New Roman"/>
              </a:rPr>
              <a:t>EXERCICE</a:t>
            </a:r>
            <a:r>
              <a:rPr lang="fr-FR" sz="3200" b="1" u="sng" dirty="0">
                <a:solidFill>
                  <a:prstClr val="black"/>
                </a:solidFill>
                <a:ea typeface="Calibri"/>
                <a:cs typeface="Times New Roman"/>
              </a:rPr>
              <a:t> </a:t>
            </a:r>
            <a:endParaRPr lang="fr-FR" dirty="0"/>
          </a:p>
        </p:txBody>
      </p:sp>
      <p:sp>
        <p:nvSpPr>
          <p:cNvPr id="3" name="Espace réservé du contenu 2"/>
          <p:cNvSpPr>
            <a:spLocks noGrp="1"/>
          </p:cNvSpPr>
          <p:nvPr>
            <p:ph idx="1"/>
          </p:nvPr>
        </p:nvSpPr>
        <p:spPr/>
        <p:txBody>
          <a:bodyPr/>
          <a:lstStyle/>
          <a:p>
            <a:pPr marL="0" indent="0" algn="ctr">
              <a:lnSpc>
                <a:spcPct val="115000"/>
              </a:lnSpc>
              <a:spcAft>
                <a:spcPts val="0"/>
              </a:spcAft>
              <a:buNone/>
            </a:pPr>
            <a:r>
              <a:rPr lang="fr-FR" b="1" dirty="0">
                <a:ea typeface="Calibri"/>
                <a:cs typeface="Times New Roman"/>
              </a:rPr>
              <a:t>L’enzyme EC 3.4.21.4 </a:t>
            </a:r>
            <a:endParaRPr lang="fr-FR" dirty="0">
              <a:ea typeface="Calibri"/>
              <a:cs typeface="Times New Roman"/>
            </a:endParaRPr>
          </a:p>
          <a:p>
            <a:pPr marL="0" indent="0">
              <a:lnSpc>
                <a:spcPct val="115000"/>
              </a:lnSpc>
              <a:spcAft>
                <a:spcPts val="0"/>
              </a:spcAft>
              <a:buNone/>
            </a:pPr>
            <a:r>
              <a:rPr lang="fr-FR" b="1" dirty="0">
                <a:ea typeface="Calibri"/>
                <a:cs typeface="Times New Roman"/>
              </a:rPr>
              <a:t>-</a:t>
            </a:r>
            <a:r>
              <a:rPr lang="fr-FR" dirty="0">
                <a:ea typeface="Calibri"/>
                <a:cs typeface="Times New Roman"/>
              </a:rPr>
              <a:t>Indiquez la classe, Que représentent  les 4 chiffres ?</a:t>
            </a:r>
          </a:p>
          <a:p>
            <a:pPr marL="0" indent="0">
              <a:lnSpc>
                <a:spcPct val="115000"/>
              </a:lnSpc>
              <a:spcAft>
                <a:spcPts val="0"/>
              </a:spcAft>
              <a:buNone/>
            </a:pPr>
            <a:r>
              <a:rPr lang="fr-FR" b="1" u="sng" dirty="0">
                <a:ea typeface="Calibri"/>
                <a:cs typeface="Times New Roman"/>
              </a:rPr>
              <a:t>La solution:</a:t>
            </a:r>
          </a:p>
          <a:p>
            <a:pPr marL="455433" lvl="1" indent="0">
              <a:buNone/>
            </a:pPr>
            <a:r>
              <a:rPr lang="fr-FR" b="1" dirty="0"/>
              <a:t> </a:t>
            </a:r>
            <a:r>
              <a:rPr lang="fr-FR" sz="2400" b="1" dirty="0"/>
              <a:t>3</a:t>
            </a:r>
            <a:r>
              <a:rPr lang="fr-FR" sz="2400" dirty="0"/>
              <a:t> : classe :donc c’est la classe 3 d’hydrolase responsable de coupure de molécules en présence d’eau</a:t>
            </a:r>
          </a:p>
          <a:p>
            <a:pPr marL="455433" lvl="1" indent="0">
              <a:buNone/>
            </a:pPr>
            <a:r>
              <a:rPr lang="fr-FR" sz="2400" b="1" dirty="0"/>
              <a:t>4 </a:t>
            </a:r>
            <a:r>
              <a:rPr lang="fr-FR" sz="2400" dirty="0"/>
              <a:t>: sous classe</a:t>
            </a:r>
          </a:p>
          <a:p>
            <a:pPr marL="455433" lvl="1" indent="0">
              <a:buNone/>
            </a:pPr>
            <a:r>
              <a:rPr lang="fr-FR" sz="2400" b="1" dirty="0"/>
              <a:t>21</a:t>
            </a:r>
            <a:r>
              <a:rPr lang="fr-FR" sz="2400" dirty="0"/>
              <a:t> : </a:t>
            </a:r>
            <a:r>
              <a:rPr lang="fr-FR" sz="2400" dirty="0" err="1"/>
              <a:t>sous-sous</a:t>
            </a:r>
            <a:r>
              <a:rPr lang="fr-FR" sz="2400" dirty="0"/>
              <a:t> classe</a:t>
            </a:r>
          </a:p>
          <a:p>
            <a:pPr marL="455433" lvl="1" indent="0">
              <a:buNone/>
            </a:pPr>
            <a:r>
              <a:rPr lang="fr-FR" sz="2400" b="1" dirty="0"/>
              <a:t>4</a:t>
            </a:r>
            <a:r>
              <a:rPr lang="fr-FR" sz="2400"/>
              <a:t> </a:t>
            </a:r>
            <a:r>
              <a:rPr lang="fr-FR" sz="2400" dirty="0"/>
              <a:t>: numéro d’ordre</a:t>
            </a:r>
          </a:p>
          <a:p>
            <a:endParaRPr lang="fr-FR" dirty="0"/>
          </a:p>
        </p:txBody>
      </p:sp>
    </p:spTree>
    <p:extLst>
      <p:ext uri="{BB962C8B-B14F-4D97-AF65-F5344CB8AC3E}">
        <p14:creationId xmlns:p14="http://schemas.microsoft.com/office/powerpoint/2010/main" val="1013933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br>
              <a:rPr lang="fr-FR" b="1" dirty="0">
                <a:solidFill>
                  <a:srgbClr val="FF0000"/>
                </a:solidFill>
              </a:rPr>
            </a:br>
            <a:r>
              <a:rPr lang="fr-FR" b="1" dirty="0">
                <a:solidFill>
                  <a:srgbClr val="FF0000"/>
                </a:solidFill>
              </a:rPr>
              <a:t>10. Mécanisme d’action des enzymes </a:t>
            </a:r>
            <a:br>
              <a:rPr lang="fr-FR" dirty="0"/>
            </a:br>
            <a:endParaRPr lang="fr-FR" dirty="0"/>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65730" y="1734944"/>
            <a:ext cx="6707107" cy="4529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8"/>
          <p:cNvSpPr>
            <a:spLocks noChangeArrowheads="1"/>
          </p:cNvSpPr>
          <p:nvPr/>
        </p:nvSpPr>
        <p:spPr bwMode="auto">
          <a:xfrm>
            <a:off x="0" y="-1425690"/>
            <a:ext cx="256802" cy="330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1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1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1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1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1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1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3</a:t>
            </a:r>
          </a:p>
          <a:p>
            <a:pPr marL="0" marR="0" lvl="0" indent="0" algn="l" defTabSz="914400" rtl="0" eaLnBrk="1" fontAlgn="base" latinLnBrk="0" hangingPunct="1">
              <a:lnSpc>
                <a:spcPct val="100000"/>
              </a:lnSpc>
              <a:spcBef>
                <a:spcPct val="0"/>
              </a:spcBef>
              <a:spcAft>
                <a:spcPct val="0"/>
              </a:spcAft>
              <a:buClrTx/>
              <a:buSzTx/>
              <a:buFontTx/>
              <a:buNone/>
              <a:tabLst/>
            </a:pPr>
            <a:endParaRPr lang="fr-FR" sz="11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100"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sz="1100" dirty="0">
              <a:latin typeface="Calibri" pitchFamily="34" charset="0"/>
              <a:ea typeface="Calibri" pitchFamily="34" charset="0"/>
              <a:cs typeface="Times New Roman" pitchFamily="18" charset="0"/>
            </a:endParaRPr>
          </a:p>
        </p:txBody>
      </p:sp>
      <p:sp>
        <p:nvSpPr>
          <p:cNvPr id="10" name="Rectangle 9"/>
          <p:cNvSpPr/>
          <p:nvPr/>
        </p:nvSpPr>
        <p:spPr>
          <a:xfrm>
            <a:off x="2411760" y="2396254"/>
            <a:ext cx="1944216" cy="1368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rgbClr val="0000FF"/>
                </a:solidFill>
                <a:ea typeface="Calibri"/>
                <a:cs typeface="Times New Roman"/>
                <a:sym typeface="Symbol"/>
              </a:rPr>
              <a:t></a:t>
            </a:r>
            <a:r>
              <a:rPr lang="fr-FR" sz="1600" b="1" dirty="0">
                <a:solidFill>
                  <a:srgbClr val="0000FF"/>
                </a:solidFill>
                <a:ea typeface="Calibri"/>
                <a:cs typeface="Times New Roman"/>
              </a:rPr>
              <a:t>GA</a:t>
            </a:r>
            <a:endParaRPr lang="fr-FR" b="1" dirty="0"/>
          </a:p>
        </p:txBody>
      </p:sp>
      <p:sp>
        <p:nvSpPr>
          <p:cNvPr id="11" name="Rectangle 10"/>
          <p:cNvSpPr/>
          <p:nvPr/>
        </p:nvSpPr>
        <p:spPr>
          <a:xfrm>
            <a:off x="2761230" y="3224346"/>
            <a:ext cx="1440160"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sz="1600" b="1" dirty="0">
                <a:solidFill>
                  <a:srgbClr val="FF0000"/>
                </a:solidFill>
                <a:ea typeface="Calibri"/>
                <a:cs typeface="Times New Roman"/>
                <a:sym typeface="Symbol"/>
              </a:rPr>
              <a:t></a:t>
            </a:r>
            <a:r>
              <a:rPr lang="fr-FR" sz="1600" b="1" dirty="0">
                <a:solidFill>
                  <a:srgbClr val="FF0000"/>
                </a:solidFill>
                <a:ea typeface="Calibri"/>
                <a:cs typeface="Times New Roman"/>
              </a:rPr>
              <a:t>GA</a:t>
            </a:r>
            <a:endParaRPr lang="fr-FR" b="1" dirty="0">
              <a:solidFill>
                <a:srgbClr val="FF0000"/>
              </a:solidFill>
            </a:endParaRPr>
          </a:p>
        </p:txBody>
      </p:sp>
      <p:sp>
        <p:nvSpPr>
          <p:cNvPr id="12" name="Rectangle 11"/>
          <p:cNvSpPr/>
          <p:nvPr/>
        </p:nvSpPr>
        <p:spPr>
          <a:xfrm>
            <a:off x="6084168" y="1772816"/>
            <a:ext cx="1656184"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1187624" y="2090220"/>
            <a:ext cx="1872208" cy="612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Etat de transition</a:t>
            </a:r>
          </a:p>
        </p:txBody>
      </p:sp>
      <p:sp>
        <p:nvSpPr>
          <p:cNvPr id="14" name="Rectangle 13"/>
          <p:cNvSpPr/>
          <p:nvPr/>
        </p:nvSpPr>
        <p:spPr>
          <a:xfrm>
            <a:off x="256802" y="3430178"/>
            <a:ext cx="1368152" cy="6684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chemeClr val="tx1"/>
                </a:solidFill>
              </a:rPr>
              <a:t>Etat initiale</a:t>
            </a:r>
          </a:p>
        </p:txBody>
      </p:sp>
      <p:sp>
        <p:nvSpPr>
          <p:cNvPr id="15" name="Rectangle 14"/>
          <p:cNvSpPr/>
          <p:nvPr/>
        </p:nvSpPr>
        <p:spPr>
          <a:xfrm>
            <a:off x="4067944" y="1522868"/>
            <a:ext cx="5065779" cy="7200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5000"/>
              </a:lnSpc>
              <a:spcAft>
                <a:spcPts val="0"/>
              </a:spcAft>
            </a:pPr>
            <a:endParaRPr lang="fr-FR" dirty="0">
              <a:solidFill>
                <a:srgbClr val="000000"/>
              </a:solidFill>
              <a:ea typeface="Times New Roman"/>
              <a:cs typeface="Times New Roman"/>
            </a:endParaRPr>
          </a:p>
          <a:p>
            <a:pPr lvl="0">
              <a:lnSpc>
                <a:spcPct val="115000"/>
              </a:lnSpc>
              <a:spcAft>
                <a:spcPts val="0"/>
              </a:spcAft>
            </a:pPr>
            <a:r>
              <a:rPr lang="fr-FR" dirty="0">
                <a:solidFill>
                  <a:srgbClr val="000000"/>
                </a:solidFill>
                <a:ea typeface="Times New Roman"/>
                <a:cs typeface="Times New Roman"/>
              </a:rPr>
              <a:t> </a:t>
            </a:r>
          </a:p>
          <a:p>
            <a:pPr lvl="0">
              <a:lnSpc>
                <a:spcPct val="115000"/>
              </a:lnSpc>
              <a:spcAft>
                <a:spcPts val="0"/>
              </a:spcAft>
            </a:pPr>
            <a:r>
              <a:rPr lang="fr-FR" dirty="0">
                <a:solidFill>
                  <a:srgbClr val="000000"/>
                </a:solidFill>
                <a:ea typeface="Times New Roman"/>
                <a:cs typeface="Times New Roman"/>
              </a:rPr>
              <a:t>ΔGA </a:t>
            </a:r>
            <a:r>
              <a:rPr lang="fr-FR" dirty="0">
                <a:solidFill>
                  <a:srgbClr val="000000"/>
                </a:solidFill>
                <a:latin typeface="Arial"/>
                <a:ea typeface="Times New Roman"/>
                <a:cs typeface="Arial"/>
              </a:rPr>
              <a:t>= E </a:t>
            </a:r>
            <a:r>
              <a:rPr lang="fr-FR" dirty="0">
                <a:solidFill>
                  <a:srgbClr val="000000"/>
                </a:solidFill>
                <a:ea typeface="Times New Roman"/>
                <a:cs typeface="Times New Roman"/>
              </a:rPr>
              <a:t> état initiale – E  état de transition</a:t>
            </a:r>
          </a:p>
          <a:p>
            <a:pPr lvl="0">
              <a:lnSpc>
                <a:spcPct val="115000"/>
              </a:lnSpc>
            </a:pPr>
            <a:r>
              <a:rPr lang="fr-FR" dirty="0">
                <a:solidFill>
                  <a:srgbClr val="000000"/>
                </a:solidFill>
                <a:ea typeface="Times New Roman"/>
                <a:cs typeface="Times New Roman"/>
              </a:rPr>
              <a:t> ΔGA </a:t>
            </a:r>
            <a:r>
              <a:rPr lang="fr-FR" dirty="0">
                <a:solidFill>
                  <a:srgbClr val="000000"/>
                </a:solidFill>
                <a:latin typeface="Arial"/>
                <a:ea typeface="Times New Roman"/>
                <a:cs typeface="Arial"/>
              </a:rPr>
              <a:t>= E </a:t>
            </a:r>
            <a:r>
              <a:rPr lang="fr-FR" dirty="0">
                <a:solidFill>
                  <a:srgbClr val="000000"/>
                </a:solidFill>
                <a:ea typeface="Times New Roman"/>
                <a:cs typeface="Times New Roman"/>
              </a:rPr>
              <a:t>Réactifs (substrats) – E  l'état de transition</a:t>
            </a:r>
          </a:p>
          <a:p>
            <a:pPr lvl="0">
              <a:lnSpc>
                <a:spcPct val="115000"/>
              </a:lnSpc>
            </a:pPr>
            <a:endParaRPr lang="fr-FR" dirty="0">
              <a:solidFill>
                <a:prstClr val="white"/>
              </a:solidFill>
              <a:ea typeface="Calibri"/>
              <a:cs typeface="Times New Roman"/>
            </a:endParaRPr>
          </a:p>
          <a:p>
            <a:pPr lvl="0">
              <a:lnSpc>
                <a:spcPct val="115000"/>
              </a:lnSpc>
              <a:spcAft>
                <a:spcPts val="0"/>
              </a:spcAft>
            </a:pPr>
            <a:endParaRPr lang="fr-FR" dirty="0">
              <a:ea typeface="Calibri"/>
              <a:cs typeface="Times New Roman"/>
            </a:endParaRPr>
          </a:p>
        </p:txBody>
      </p:sp>
      <p:cxnSp>
        <p:nvCxnSpPr>
          <p:cNvPr id="21" name="Connecteur droit avec flèche 20"/>
          <p:cNvCxnSpPr/>
          <p:nvPr/>
        </p:nvCxnSpPr>
        <p:spPr>
          <a:xfrm flipH="1" flipV="1">
            <a:off x="1464651" y="3748240"/>
            <a:ext cx="28275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flipH="1">
            <a:off x="1747401" y="3055893"/>
            <a:ext cx="232311" cy="2273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id="{C97C178F-C3AA-4154-80C6-0B48AA5F4EEF}"/>
              </a:ext>
            </a:extLst>
          </p:cNvPr>
          <p:cNvCxnSpPr>
            <a:cxnSpLocks/>
          </p:cNvCxnSpPr>
          <p:nvPr/>
        </p:nvCxnSpPr>
        <p:spPr>
          <a:xfrm>
            <a:off x="-180528" y="4050965"/>
            <a:ext cx="4381918" cy="20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193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sz="2800" b="1" dirty="0">
                <a:solidFill>
                  <a:srgbClr val="FF0000"/>
                </a:solidFill>
                <a:latin typeface="Times New Roman"/>
                <a:ea typeface="Calibri"/>
              </a:rPr>
              <a:t>11. Exemples de dosage d’enzymes en pathologie humaine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825872267"/>
              </p:ext>
            </p:extLst>
          </p:nvPr>
        </p:nvGraphicFramePr>
        <p:xfrm>
          <a:off x="215515" y="1988840"/>
          <a:ext cx="8712970" cy="4256339"/>
        </p:xfrm>
        <a:graphic>
          <a:graphicData uri="http://schemas.openxmlformats.org/drawingml/2006/table">
            <a:tbl>
              <a:tblPr firstRow="1" firstCol="1" bandRow="1"/>
              <a:tblGrid>
                <a:gridCol w="1260141">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2559917">
                  <a:extLst>
                    <a:ext uri="{9D8B030D-6E8A-4147-A177-3AD203B41FA5}">
                      <a16:colId xmlns:a16="http://schemas.microsoft.com/office/drawing/2014/main" val="20002"/>
                    </a:ext>
                  </a:extLst>
                </a:gridCol>
                <a:gridCol w="1582360">
                  <a:extLst>
                    <a:ext uri="{9D8B030D-6E8A-4147-A177-3AD203B41FA5}">
                      <a16:colId xmlns:a16="http://schemas.microsoft.com/office/drawing/2014/main" val="20003"/>
                    </a:ext>
                  </a:extLst>
                </a:gridCol>
                <a:gridCol w="1582360">
                  <a:extLst>
                    <a:ext uri="{9D8B030D-6E8A-4147-A177-3AD203B41FA5}">
                      <a16:colId xmlns:a16="http://schemas.microsoft.com/office/drawing/2014/main" val="20004"/>
                    </a:ext>
                  </a:extLst>
                </a:gridCol>
              </a:tblGrid>
              <a:tr h="477119">
                <a:tc>
                  <a:txBody>
                    <a:bodyPr/>
                    <a:lstStyle/>
                    <a:p>
                      <a:pPr>
                        <a:lnSpc>
                          <a:spcPct val="115000"/>
                        </a:lnSpc>
                        <a:spcAft>
                          <a:spcPts val="0"/>
                        </a:spcAft>
                      </a:pPr>
                      <a:r>
                        <a:rPr lang="fr-FR" sz="1400" b="1" dirty="0">
                          <a:solidFill>
                            <a:srgbClr val="000000"/>
                          </a:solidFill>
                          <a:effectLst/>
                          <a:latin typeface="Times New Roman"/>
                          <a:ea typeface="Calibri"/>
                          <a:cs typeface="Times New Roman"/>
                        </a:rPr>
                        <a:t>BILAN</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dirty="0">
                          <a:solidFill>
                            <a:srgbClr val="000000"/>
                          </a:solidFill>
                          <a:effectLst/>
                          <a:latin typeface="Times New Roman"/>
                          <a:ea typeface="Calibri"/>
                          <a:cs typeface="Times New Roman"/>
                        </a:rPr>
                        <a:t>ENZYME</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a:solidFill>
                            <a:srgbClr val="000000"/>
                          </a:solidFill>
                          <a:effectLst/>
                          <a:latin typeface="Times New Roman"/>
                          <a:ea typeface="Calibri"/>
                          <a:cs typeface="Times New Roman"/>
                        </a:rPr>
                        <a:t>ACTION</a:t>
                      </a:r>
                      <a:endParaRPr lang="fr-FR" sz="1400" b="1">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a:solidFill>
                            <a:srgbClr val="000000"/>
                          </a:solidFill>
                          <a:effectLst/>
                          <a:latin typeface="Times New Roman"/>
                          <a:ea typeface="Calibri"/>
                          <a:cs typeface="Times New Roman"/>
                        </a:rPr>
                        <a:t>ORIGINE</a:t>
                      </a:r>
                      <a:endParaRPr lang="fr-FR" sz="1400" b="1">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dirty="0">
                          <a:solidFill>
                            <a:srgbClr val="000000"/>
                          </a:solidFill>
                          <a:effectLst/>
                          <a:latin typeface="Times New Roman"/>
                          <a:ea typeface="Calibri"/>
                          <a:cs typeface="Times New Roman"/>
                        </a:rPr>
                        <a:t>PATHOLOGIES </a:t>
                      </a:r>
                      <a:endParaRPr lang="fr-FR" sz="1400" b="1" dirty="0">
                        <a:effectLst/>
                        <a:latin typeface="Calibri"/>
                        <a:ea typeface="Calibri"/>
                        <a:cs typeface="Times New Roman"/>
                      </a:endParaRPr>
                    </a:p>
                    <a:p>
                      <a:pPr>
                        <a:lnSpc>
                          <a:spcPct val="115000"/>
                        </a:lnSpc>
                        <a:spcAft>
                          <a:spcPts val="0"/>
                        </a:spcAft>
                      </a:pPr>
                      <a:r>
                        <a:rPr lang="fr-FR" sz="1400" b="1" dirty="0">
                          <a:solidFill>
                            <a:srgbClr val="000000"/>
                          </a:solidFill>
                          <a:effectLst/>
                          <a:latin typeface="Times New Roman"/>
                          <a:ea typeface="Calibri"/>
                          <a:cs typeface="Times New Roman"/>
                        </a:rPr>
                        <a:t>(↑ du taux)</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77119">
                <a:tc rowSpan="3">
                  <a:txBody>
                    <a:bodyPr/>
                    <a:lstStyle/>
                    <a:p>
                      <a:pPr>
                        <a:lnSpc>
                          <a:spcPct val="115000"/>
                        </a:lnSpc>
                        <a:spcAft>
                          <a:spcPts val="0"/>
                        </a:spcAft>
                      </a:pPr>
                      <a:r>
                        <a:rPr lang="fr-FR" sz="1400" b="1">
                          <a:solidFill>
                            <a:srgbClr val="000000"/>
                          </a:solidFill>
                          <a:effectLst/>
                          <a:latin typeface="Times New Roman"/>
                          <a:ea typeface="Calibri"/>
                          <a:cs typeface="Times New Roman"/>
                        </a:rPr>
                        <a:t>Hépato-gastro-entérologie</a:t>
                      </a:r>
                      <a:endParaRPr lang="fr-FR" sz="1400" b="1">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400" b="1" dirty="0">
                          <a:solidFill>
                            <a:srgbClr val="000000"/>
                          </a:solidFill>
                          <a:effectLst/>
                          <a:latin typeface="Times New Roman"/>
                          <a:ea typeface="Calibri"/>
                          <a:cs typeface="Times New Roman"/>
                        </a:rPr>
                        <a:t> Transaminases:</a:t>
                      </a:r>
                    </a:p>
                    <a:p>
                      <a:pPr algn="ctr">
                        <a:lnSpc>
                          <a:spcPct val="115000"/>
                        </a:lnSpc>
                        <a:spcAft>
                          <a:spcPts val="0"/>
                        </a:spcAft>
                      </a:pPr>
                      <a:endParaRPr lang="fr-FR" sz="1400" b="1" dirty="0">
                        <a:solidFill>
                          <a:srgbClr val="000000"/>
                        </a:solidFill>
                        <a:effectLst/>
                        <a:latin typeface="Times New Roman"/>
                        <a:ea typeface="Calibri"/>
                        <a:cs typeface="Times New Roman"/>
                      </a:endParaRPr>
                    </a:p>
                    <a:p>
                      <a:pPr algn="ctr">
                        <a:lnSpc>
                          <a:spcPct val="115000"/>
                        </a:lnSpc>
                        <a:spcAft>
                          <a:spcPts val="0"/>
                        </a:spcAft>
                      </a:pPr>
                      <a:r>
                        <a:rPr lang="fr-FR" sz="1400" b="1" dirty="0">
                          <a:solidFill>
                            <a:srgbClr val="FF0000"/>
                          </a:solidFill>
                          <a:effectLst/>
                          <a:latin typeface="Times New Roman"/>
                          <a:ea typeface="Calibri"/>
                          <a:cs typeface="Times New Roman"/>
                        </a:rPr>
                        <a:t>ALAT, TGP</a:t>
                      </a:r>
                      <a:endParaRPr lang="fr-FR" sz="1400" b="1" dirty="0">
                        <a:effectLst/>
                        <a:latin typeface="Calibri"/>
                        <a:ea typeface="Calibri"/>
                        <a:cs typeface="Times New Roman"/>
                      </a:endParaRPr>
                    </a:p>
                    <a:p>
                      <a:pPr algn="ctr">
                        <a:lnSpc>
                          <a:spcPct val="115000"/>
                        </a:lnSpc>
                        <a:spcAft>
                          <a:spcPts val="0"/>
                        </a:spcAft>
                      </a:pPr>
                      <a:r>
                        <a:rPr lang="fr-FR" sz="1400" b="1" dirty="0">
                          <a:solidFill>
                            <a:srgbClr val="000000"/>
                          </a:solidFill>
                          <a:effectLst/>
                          <a:latin typeface="Times New Roman"/>
                          <a:ea typeface="Calibri"/>
                          <a:cs typeface="Times New Roman"/>
                        </a:rPr>
                        <a:t> </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endParaRPr lang="fr-FR" sz="1400" b="1" dirty="0">
                        <a:solidFill>
                          <a:srgbClr val="000000"/>
                        </a:solidFill>
                        <a:effectLst/>
                        <a:latin typeface="Times New Roman"/>
                        <a:ea typeface="Calibri"/>
                        <a:cs typeface="Times New Roman"/>
                      </a:endParaRPr>
                    </a:p>
                    <a:p>
                      <a:pPr>
                        <a:lnSpc>
                          <a:spcPct val="115000"/>
                        </a:lnSpc>
                        <a:spcAft>
                          <a:spcPts val="0"/>
                        </a:spcAft>
                      </a:pPr>
                      <a:r>
                        <a:rPr lang="fr-FR" sz="1400" b="1" dirty="0">
                          <a:solidFill>
                            <a:srgbClr val="000000"/>
                          </a:solidFill>
                          <a:effectLst/>
                          <a:latin typeface="Times New Roman"/>
                          <a:ea typeface="Calibri"/>
                          <a:cs typeface="Times New Roman"/>
                        </a:rPr>
                        <a:t>-Catabolisme Aa-</a:t>
                      </a:r>
                    </a:p>
                    <a:p>
                      <a:pPr>
                        <a:lnSpc>
                          <a:spcPct val="115000"/>
                        </a:lnSpc>
                        <a:spcAft>
                          <a:spcPts val="0"/>
                        </a:spcAft>
                      </a:pPr>
                      <a:r>
                        <a:rPr lang="fr-FR" sz="1400" b="1" dirty="0">
                          <a:solidFill>
                            <a:srgbClr val="000000"/>
                          </a:solidFill>
                          <a:effectLst/>
                          <a:latin typeface="Times New Roman"/>
                          <a:ea typeface="Calibri"/>
                          <a:cs typeface="Times New Roman"/>
                        </a:rPr>
                        <a:t>-R</a:t>
                      </a:r>
                      <a:r>
                        <a:rPr lang="fr-FR" sz="1400" b="1" baseline="0" dirty="0">
                          <a:solidFill>
                            <a:srgbClr val="000000"/>
                          </a:solidFill>
                          <a:effectLst/>
                          <a:latin typeface="Times New Roman"/>
                          <a:ea typeface="Calibri"/>
                          <a:cs typeface="Times New Roman"/>
                        </a:rPr>
                        <a:t> </a:t>
                      </a:r>
                      <a:r>
                        <a:rPr lang="fr-FR" sz="1400" b="1" dirty="0">
                          <a:solidFill>
                            <a:srgbClr val="000000"/>
                          </a:solidFill>
                          <a:effectLst/>
                          <a:latin typeface="Times New Roman"/>
                          <a:ea typeface="Calibri"/>
                          <a:cs typeface="Times New Roman"/>
                        </a:rPr>
                        <a:t>de transamination :</a:t>
                      </a:r>
                    </a:p>
                    <a:p>
                      <a:pPr>
                        <a:lnSpc>
                          <a:spcPct val="115000"/>
                        </a:lnSpc>
                        <a:spcAft>
                          <a:spcPts val="0"/>
                        </a:spcAft>
                      </a:pPr>
                      <a:r>
                        <a:rPr lang="fr-FR" sz="1400" b="1" dirty="0">
                          <a:solidFill>
                            <a:srgbClr val="000000"/>
                          </a:solidFill>
                          <a:effectLst/>
                          <a:latin typeface="Times New Roman"/>
                          <a:ea typeface="Calibri"/>
                          <a:cs typeface="Times New Roman"/>
                        </a:rPr>
                        <a:t>transfert NH2 d’un </a:t>
                      </a:r>
                      <a:r>
                        <a:rPr lang="fr-FR" sz="1400" b="1" baseline="0" dirty="0">
                          <a:solidFill>
                            <a:srgbClr val="000000"/>
                          </a:solidFill>
                          <a:effectLst/>
                          <a:latin typeface="Times New Roman"/>
                          <a:ea typeface="Calibri"/>
                          <a:cs typeface="Times New Roman"/>
                        </a:rPr>
                        <a:t> Aa</a:t>
                      </a:r>
                      <a:r>
                        <a:rPr lang="fr-FR" sz="1400" b="1" dirty="0">
                          <a:solidFill>
                            <a:srgbClr val="000000"/>
                          </a:solidFill>
                          <a:effectLst/>
                          <a:latin typeface="Times New Roman"/>
                          <a:ea typeface="Calibri"/>
                          <a:cs typeface="Times New Roman"/>
                        </a:rPr>
                        <a:t> sur </a:t>
                      </a:r>
                      <a:r>
                        <a:rPr lang="fr-FR" sz="1400" b="1" baseline="0" dirty="0">
                          <a:solidFill>
                            <a:srgbClr val="000000"/>
                          </a:solidFill>
                          <a:effectLst/>
                          <a:latin typeface="Times New Roman"/>
                          <a:ea typeface="Calibri"/>
                          <a:cs typeface="Times New Roman"/>
                        </a:rPr>
                        <a:t> A c</a:t>
                      </a:r>
                      <a:r>
                        <a:rPr lang="fr-FR" sz="1400" b="1" dirty="0">
                          <a:solidFill>
                            <a:srgbClr val="000000"/>
                          </a:solidFill>
                          <a:effectLst/>
                          <a:latin typeface="Times New Roman"/>
                          <a:ea typeface="Calibri"/>
                          <a:cs typeface="Times New Roman"/>
                        </a:rPr>
                        <a:t>étonique.</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a:solidFill>
                            <a:srgbClr val="000000"/>
                          </a:solidFill>
                          <a:effectLst/>
                          <a:latin typeface="Times New Roman"/>
                          <a:ea typeface="Calibri"/>
                          <a:cs typeface="Times New Roman"/>
                        </a:rPr>
                        <a:t>+++Foie</a:t>
                      </a:r>
                      <a:endParaRPr lang="fr-FR" sz="1400" b="1">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dirty="0">
                          <a:solidFill>
                            <a:srgbClr val="000000"/>
                          </a:solidFill>
                          <a:effectLst/>
                          <a:latin typeface="Times New Roman"/>
                          <a:ea typeface="Calibri"/>
                          <a:cs typeface="Times New Roman"/>
                        </a:rPr>
                        <a:t>Pathologies hépatiques</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2598">
                <a:tc vMerge="1">
                  <a:txBody>
                    <a:bodyPr/>
                    <a:lstStyle/>
                    <a:p>
                      <a:endParaRPr lang="fr-FR"/>
                    </a:p>
                  </a:txBody>
                  <a:tcPr/>
                </a:tc>
                <a:tc>
                  <a:txBody>
                    <a:bodyPr/>
                    <a:lstStyle/>
                    <a:p>
                      <a:pPr algn="ctr">
                        <a:lnSpc>
                          <a:spcPct val="115000"/>
                        </a:lnSpc>
                        <a:spcAft>
                          <a:spcPts val="0"/>
                        </a:spcAft>
                      </a:pPr>
                      <a:endParaRPr lang="fr-FR" sz="1400" b="1" dirty="0">
                        <a:solidFill>
                          <a:srgbClr val="000000"/>
                        </a:solidFill>
                        <a:effectLst/>
                        <a:latin typeface="Times New Roman"/>
                        <a:ea typeface="Calibri"/>
                        <a:cs typeface="Times New Roman"/>
                      </a:endParaRPr>
                    </a:p>
                    <a:p>
                      <a:pPr algn="ctr">
                        <a:lnSpc>
                          <a:spcPct val="115000"/>
                        </a:lnSpc>
                        <a:spcAft>
                          <a:spcPts val="0"/>
                        </a:spcAft>
                      </a:pPr>
                      <a:r>
                        <a:rPr lang="fr-FR" sz="1400" b="1" dirty="0">
                          <a:solidFill>
                            <a:srgbClr val="FF0000"/>
                          </a:solidFill>
                          <a:effectLst/>
                          <a:latin typeface="Times New Roman"/>
                          <a:ea typeface="Calibri"/>
                          <a:cs typeface="Times New Roman"/>
                        </a:rPr>
                        <a:t>ASAT, TGO</a:t>
                      </a:r>
                      <a:endParaRPr lang="fr-FR" sz="1400" b="1" dirty="0">
                        <a:effectLst/>
                        <a:latin typeface="Calibri"/>
                        <a:ea typeface="Calibri"/>
                        <a:cs typeface="Times New Roman"/>
                      </a:endParaRPr>
                    </a:p>
                    <a:p>
                      <a:pPr algn="ctr">
                        <a:lnSpc>
                          <a:spcPct val="115000"/>
                        </a:lnSpc>
                        <a:spcAft>
                          <a:spcPts val="0"/>
                        </a:spcAft>
                      </a:pPr>
                      <a:r>
                        <a:rPr lang="fr-FR" sz="1400" b="1" dirty="0">
                          <a:solidFill>
                            <a:srgbClr val="000000"/>
                          </a:solidFill>
                          <a:effectLst/>
                          <a:latin typeface="Times New Roman"/>
                          <a:ea typeface="Calibri"/>
                          <a:cs typeface="Times New Roman"/>
                        </a:rPr>
                        <a:t> </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nSpc>
                          <a:spcPct val="115000"/>
                        </a:lnSpc>
                        <a:spcAft>
                          <a:spcPts val="0"/>
                        </a:spcAft>
                      </a:pPr>
                      <a:r>
                        <a:rPr lang="fr-FR" sz="1400" b="1">
                          <a:solidFill>
                            <a:srgbClr val="000000"/>
                          </a:solidFill>
                          <a:effectLst/>
                          <a:latin typeface="Times New Roman"/>
                          <a:ea typeface="Calibri"/>
                          <a:cs typeface="Times New Roman"/>
                        </a:rPr>
                        <a:t>Foie+, muscle, cœur+, rein, hématie</a:t>
                      </a:r>
                      <a:endParaRPr lang="fr-FR" sz="1400" b="1">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dirty="0">
                          <a:solidFill>
                            <a:srgbClr val="000000"/>
                          </a:solidFill>
                          <a:effectLst/>
                          <a:latin typeface="Times New Roman"/>
                          <a:ea typeface="Calibri"/>
                          <a:cs typeface="Times New Roman"/>
                        </a:rPr>
                        <a:t>Pathologies hépatiques , musculaires</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36159">
                <a:tc vMerge="1">
                  <a:txBody>
                    <a:bodyPr/>
                    <a:lstStyle/>
                    <a:p>
                      <a:endParaRPr lang="fr-FR"/>
                    </a:p>
                  </a:txBody>
                  <a:tcPr/>
                </a:tc>
                <a:tc>
                  <a:txBody>
                    <a:bodyPr/>
                    <a:lstStyle/>
                    <a:p>
                      <a:pPr>
                        <a:lnSpc>
                          <a:spcPct val="115000"/>
                        </a:lnSpc>
                        <a:spcAft>
                          <a:spcPts val="0"/>
                        </a:spcAft>
                      </a:pPr>
                      <a:r>
                        <a:rPr lang="fr-FR" sz="1400" b="1" dirty="0">
                          <a:solidFill>
                            <a:srgbClr val="FF0000"/>
                          </a:solidFill>
                          <a:effectLst/>
                          <a:latin typeface="Times New Roman"/>
                          <a:ea typeface="Calibri"/>
                          <a:cs typeface="Times New Roman"/>
                        </a:rPr>
                        <a:t>Lipase pancréatique </a:t>
                      </a:r>
                      <a:endParaRPr lang="fr-FR" sz="1400" b="1" dirty="0">
                        <a:solidFill>
                          <a:srgbClr val="FF0000"/>
                        </a:solidFill>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dirty="0">
                          <a:solidFill>
                            <a:srgbClr val="000000"/>
                          </a:solidFill>
                          <a:effectLst/>
                          <a:latin typeface="Times New Roman"/>
                          <a:ea typeface="Calibri"/>
                          <a:cs typeface="Times New Roman"/>
                        </a:rPr>
                        <a:t>-Hydrolyse </a:t>
                      </a:r>
                    </a:p>
                    <a:p>
                      <a:pPr>
                        <a:lnSpc>
                          <a:spcPct val="115000"/>
                        </a:lnSpc>
                        <a:spcAft>
                          <a:spcPts val="0"/>
                        </a:spcAft>
                      </a:pPr>
                      <a:r>
                        <a:rPr lang="fr-FR" sz="1400" b="1" dirty="0">
                          <a:solidFill>
                            <a:srgbClr val="000000"/>
                          </a:solidFill>
                          <a:effectLst/>
                          <a:latin typeface="Times New Roman"/>
                          <a:ea typeface="Calibri"/>
                          <a:cs typeface="Times New Roman"/>
                        </a:rPr>
                        <a:t>TG</a:t>
                      </a:r>
                      <a:r>
                        <a:rPr lang="fr-FR" sz="1400" b="1" dirty="0">
                          <a:solidFill>
                            <a:srgbClr val="000000"/>
                          </a:solidFill>
                          <a:effectLst/>
                          <a:latin typeface="Arial"/>
                          <a:ea typeface="Calibri"/>
                          <a:cs typeface="Arial"/>
                        </a:rPr>
                        <a:t>→</a:t>
                      </a:r>
                      <a:r>
                        <a:rPr lang="fr-FR" sz="1400" b="1" dirty="0">
                          <a:solidFill>
                            <a:srgbClr val="000000"/>
                          </a:solidFill>
                          <a:effectLst/>
                          <a:latin typeface="Times New Roman"/>
                          <a:ea typeface="Calibri"/>
                          <a:cs typeface="Times New Roman"/>
                        </a:rPr>
                        <a:t> glycérol  +AG</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dirty="0">
                          <a:solidFill>
                            <a:srgbClr val="000000"/>
                          </a:solidFill>
                          <a:effectLst/>
                          <a:latin typeface="Times New Roman"/>
                          <a:ea typeface="Calibri"/>
                          <a:cs typeface="Times New Roman"/>
                        </a:rPr>
                        <a:t>Pancréas</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dirty="0">
                          <a:solidFill>
                            <a:srgbClr val="000000"/>
                          </a:solidFill>
                          <a:effectLst/>
                          <a:latin typeface="Times New Roman"/>
                          <a:ea typeface="Calibri"/>
                          <a:cs typeface="Times New Roman"/>
                        </a:rPr>
                        <a:t>Pathologies du pancréas</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95198">
                <a:tc>
                  <a:txBody>
                    <a:bodyPr/>
                    <a:lstStyle/>
                    <a:p>
                      <a:pPr>
                        <a:lnSpc>
                          <a:spcPct val="115000"/>
                        </a:lnSpc>
                        <a:spcAft>
                          <a:spcPts val="0"/>
                        </a:spcAft>
                      </a:pPr>
                      <a:r>
                        <a:rPr lang="fr-FR" sz="1400" b="1" dirty="0">
                          <a:solidFill>
                            <a:srgbClr val="000000"/>
                          </a:solidFill>
                          <a:effectLst/>
                          <a:latin typeface="Times New Roman"/>
                          <a:ea typeface="Calibri"/>
                          <a:cs typeface="Times New Roman"/>
                        </a:rPr>
                        <a:t>cardiologie</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dirty="0">
                          <a:solidFill>
                            <a:srgbClr val="000000"/>
                          </a:solidFill>
                          <a:effectLst/>
                          <a:latin typeface="Times New Roman"/>
                          <a:ea typeface="Calibri"/>
                          <a:cs typeface="Times New Roman"/>
                        </a:rPr>
                        <a:t> </a:t>
                      </a:r>
                      <a:r>
                        <a:rPr lang="fr-FR" sz="1400" b="1" dirty="0">
                          <a:solidFill>
                            <a:srgbClr val="FF0000"/>
                          </a:solidFill>
                          <a:effectLst/>
                          <a:latin typeface="Times New Roman"/>
                          <a:ea typeface="Calibri"/>
                          <a:cs typeface="Times New Roman"/>
                        </a:rPr>
                        <a:t>CPK-MB</a:t>
                      </a:r>
                      <a:endParaRPr lang="fr-FR" sz="1400" b="1" dirty="0">
                        <a:solidFill>
                          <a:srgbClr val="FF0000"/>
                        </a:solidFill>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dirty="0">
                          <a:solidFill>
                            <a:srgbClr val="000000"/>
                          </a:solidFill>
                          <a:effectLst/>
                          <a:latin typeface="Times New Roman"/>
                          <a:ea typeface="Calibri"/>
                          <a:cs typeface="Times New Roman"/>
                        </a:rPr>
                        <a:t>-Mise en réserve de l’énergie</a:t>
                      </a:r>
                      <a:r>
                        <a:rPr lang="fr-FR" sz="1400" b="1" dirty="0">
                          <a:effectLst/>
                          <a:latin typeface="Calibri"/>
                          <a:ea typeface="Calibri"/>
                          <a:cs typeface="Times New Roman"/>
                        </a:rPr>
                        <a:t> </a:t>
                      </a:r>
                    </a:p>
                    <a:p>
                      <a:pPr>
                        <a:lnSpc>
                          <a:spcPct val="115000"/>
                        </a:lnSpc>
                        <a:spcAft>
                          <a:spcPts val="0"/>
                        </a:spcAft>
                      </a:pPr>
                      <a:r>
                        <a:rPr lang="fr-FR" sz="1200" b="1" dirty="0">
                          <a:solidFill>
                            <a:srgbClr val="000000"/>
                          </a:solidFill>
                          <a:effectLst/>
                          <a:latin typeface="Times New Roman"/>
                          <a:ea typeface="Calibri"/>
                          <a:cs typeface="Times New Roman"/>
                        </a:rPr>
                        <a:t>créatine-phosphate + ADP ↔ créatine + ATP</a:t>
                      </a:r>
                      <a:endParaRPr lang="fr-FR" sz="12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dirty="0">
                          <a:solidFill>
                            <a:srgbClr val="000000"/>
                          </a:solidFill>
                          <a:effectLst/>
                          <a:latin typeface="Times New Roman"/>
                          <a:ea typeface="Calibri"/>
                          <a:cs typeface="Times New Roman"/>
                        </a:rPr>
                        <a:t>Myocarde</a:t>
                      </a:r>
                    </a:p>
                    <a:p>
                      <a:pPr>
                        <a:lnSpc>
                          <a:spcPct val="115000"/>
                        </a:lnSpc>
                        <a:spcAft>
                          <a:spcPts val="0"/>
                        </a:spcAft>
                      </a:pPr>
                      <a:r>
                        <a:rPr lang="fr-FR" sz="1400" b="1">
                          <a:solidFill>
                            <a:srgbClr val="000000"/>
                          </a:solidFill>
                          <a:effectLst/>
                          <a:latin typeface="Times New Roman"/>
                          <a:ea typeface="Calibri"/>
                          <a:cs typeface="Times New Roman"/>
                        </a:rPr>
                        <a:t>(muscle cardiaque)</a:t>
                      </a:r>
                      <a:endParaRPr lang="fr-FR" sz="1400" b="1" dirty="0">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400" b="1" dirty="0">
                          <a:solidFill>
                            <a:srgbClr val="000000"/>
                          </a:solidFill>
                          <a:effectLst/>
                          <a:latin typeface="Times New Roman"/>
                          <a:ea typeface="Calibri"/>
                          <a:cs typeface="Times New Roman"/>
                        </a:rPr>
                        <a:t>Marqueur précoce de la nécrose du myocarde : </a:t>
                      </a:r>
                      <a:r>
                        <a:rPr lang="fr-FR" sz="1400" b="1" dirty="0">
                          <a:solidFill>
                            <a:srgbClr val="FF0000"/>
                          </a:solidFill>
                          <a:effectLst/>
                          <a:latin typeface="Times New Roman"/>
                          <a:ea typeface="Calibri"/>
                          <a:cs typeface="Times New Roman"/>
                        </a:rPr>
                        <a:t>infarctus du myocarde</a:t>
                      </a:r>
                    </a:p>
                    <a:p>
                      <a:pPr>
                        <a:lnSpc>
                          <a:spcPct val="115000"/>
                        </a:lnSpc>
                        <a:spcAft>
                          <a:spcPts val="0"/>
                        </a:spcAft>
                      </a:pPr>
                      <a:r>
                        <a:rPr lang="fr-FR" sz="1400" b="1" dirty="0">
                          <a:solidFill>
                            <a:srgbClr val="FF0000"/>
                          </a:solidFill>
                          <a:effectLst/>
                          <a:latin typeface="Times New Roman"/>
                          <a:ea typeface="Calibri"/>
                          <a:cs typeface="Times New Roman"/>
                        </a:rPr>
                        <a:t>IDM</a:t>
                      </a:r>
                      <a:endParaRPr lang="fr-FR" sz="1400" b="1" dirty="0">
                        <a:solidFill>
                          <a:srgbClr val="FF0000"/>
                        </a:solidFill>
                        <a:effectLst/>
                        <a:latin typeface="Calibri"/>
                        <a:ea typeface="Calibri"/>
                        <a:cs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40516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defTabSz="909596" eaLnBrk="1" fontAlgn="auto" hangingPunct="1">
              <a:spcBef>
                <a:spcPts val="720"/>
              </a:spcBef>
              <a:spcAft>
                <a:spcPts val="0"/>
              </a:spcAft>
            </a:pPr>
            <a:br>
              <a:rPr lang="fr-FR" sz="2200" b="1" i="1" u="sng" dirty="0">
                <a:solidFill>
                  <a:srgbClr val="00B0F0"/>
                </a:solidFill>
                <a:latin typeface="Times New Roman"/>
                <a:ea typeface="Times New Roman"/>
                <a:cs typeface="+mn-cs"/>
              </a:rPr>
            </a:br>
            <a:r>
              <a:rPr lang="fr-FR" sz="2200" b="1" i="1" u="sng" dirty="0">
                <a:solidFill>
                  <a:srgbClr val="00B0F0"/>
                </a:solidFill>
                <a:latin typeface="Times New Roman"/>
                <a:ea typeface="Times New Roman"/>
                <a:cs typeface="+mn-cs"/>
              </a:rPr>
              <a:t>PLAN DU COURS</a:t>
            </a:r>
            <a:br>
              <a:rPr lang="fr-FR" sz="2500" dirty="0">
                <a:solidFill>
                  <a:prstClr val="black"/>
                </a:solidFill>
                <a:latin typeface="Times New Roman"/>
                <a:ea typeface="Times New Roman"/>
                <a:cs typeface="+mn-cs"/>
              </a:rPr>
            </a:br>
            <a:endParaRPr lang="fr-FR" dirty="0"/>
          </a:p>
        </p:txBody>
      </p:sp>
      <p:sp>
        <p:nvSpPr>
          <p:cNvPr id="3" name="Espace réservé du contenu 2"/>
          <p:cNvSpPr>
            <a:spLocks noGrp="1"/>
          </p:cNvSpPr>
          <p:nvPr>
            <p:ph idx="1"/>
          </p:nvPr>
        </p:nvSpPr>
        <p:spPr>
          <a:xfrm>
            <a:off x="457200" y="1600240"/>
            <a:ext cx="8229600" cy="2044793"/>
          </a:xfrm>
        </p:spPr>
        <p:txBody>
          <a:bodyPr/>
          <a:lstStyle/>
          <a:p>
            <a:pPr marL="0" indent="0">
              <a:buNone/>
            </a:pPr>
            <a:r>
              <a:rPr lang="fr-FR" sz="2000" b="1" dirty="0">
                <a:latin typeface="Times New Roman"/>
                <a:ea typeface="Times New Roman"/>
              </a:rPr>
              <a:t>1</a:t>
            </a:r>
            <a:r>
              <a:rPr lang="fr-FR" sz="2000" b="1" dirty="0">
                <a:ea typeface="Times New Roman"/>
              </a:rPr>
              <a:t>. Introduction </a:t>
            </a:r>
          </a:p>
          <a:p>
            <a:pPr marL="0" indent="0">
              <a:buNone/>
            </a:pPr>
            <a:r>
              <a:rPr lang="fr-FR" sz="2000" b="1" dirty="0">
                <a:ea typeface="Times New Roman"/>
              </a:rPr>
              <a:t>2. Propriétés des enzymes</a:t>
            </a:r>
          </a:p>
          <a:p>
            <a:pPr marL="0" indent="0">
              <a:buNone/>
            </a:pPr>
            <a:r>
              <a:rPr lang="fr-FR" sz="2000" b="1" dirty="0"/>
              <a:t>3. Nature des enzymes </a:t>
            </a:r>
          </a:p>
          <a:p>
            <a:pPr marL="0" indent="0">
              <a:buNone/>
            </a:pPr>
            <a:r>
              <a:rPr lang="fr-FR" sz="2000" b="1" dirty="0"/>
              <a:t>4. Structure des enzymes</a:t>
            </a:r>
          </a:p>
          <a:p>
            <a:pPr marL="0" indent="0">
              <a:buNone/>
            </a:pPr>
            <a:r>
              <a:rPr lang="fr-FR" sz="2000" b="1" dirty="0"/>
              <a:t>5. Le site actif des enzymes</a:t>
            </a:r>
          </a:p>
          <a:p>
            <a:pPr marL="0" indent="0">
              <a:buNone/>
            </a:pPr>
            <a:r>
              <a:rPr lang="fr-FR" sz="2000" b="1" dirty="0"/>
              <a:t>6. Les </a:t>
            </a:r>
            <a:r>
              <a:rPr lang="fr-FR" sz="2000" b="1" dirty="0" err="1"/>
              <a:t>isoenzymes</a:t>
            </a:r>
            <a:r>
              <a:rPr lang="fr-FR" sz="2000" b="1" dirty="0"/>
              <a:t> ou </a:t>
            </a:r>
            <a:r>
              <a:rPr lang="fr-FR" sz="2000" b="1" dirty="0" err="1"/>
              <a:t>isoformes</a:t>
            </a:r>
            <a:endParaRPr lang="fr-FR" sz="2000" b="1" dirty="0"/>
          </a:p>
          <a:p>
            <a:pPr marL="0" indent="0">
              <a:buNone/>
            </a:pPr>
            <a:r>
              <a:rPr lang="fr-FR" sz="2000" b="1" dirty="0"/>
              <a:t>7. Les complexes multienzymatiques</a:t>
            </a:r>
          </a:p>
          <a:p>
            <a:pPr marL="0" indent="0">
              <a:buNone/>
            </a:pPr>
            <a:r>
              <a:rPr lang="fr-FR" sz="2000" b="1" dirty="0"/>
              <a:t> 8. Nomenclature des enzymes </a:t>
            </a:r>
          </a:p>
          <a:p>
            <a:pPr marL="0" indent="0">
              <a:buNone/>
            </a:pPr>
            <a:r>
              <a:rPr lang="fr-FR" sz="2000" b="1" dirty="0"/>
              <a:t> 9. Classification des enzymes </a:t>
            </a:r>
          </a:p>
          <a:p>
            <a:pPr marL="0" indent="0">
              <a:buNone/>
            </a:pPr>
            <a:r>
              <a:rPr lang="fr-FR" sz="2000" b="1" dirty="0"/>
              <a:t>10. Mécanisme d’action des enzymes</a:t>
            </a:r>
          </a:p>
          <a:p>
            <a:pPr marL="0" indent="0">
              <a:buNone/>
            </a:pPr>
            <a:r>
              <a:rPr lang="fr-FR" sz="2000" b="1" dirty="0"/>
              <a:t>11. Exemples de dosage d’enzymes en pathologie humaine</a:t>
            </a:r>
          </a:p>
        </p:txBody>
      </p:sp>
    </p:spTree>
    <p:extLst>
      <p:ext uri="{BB962C8B-B14F-4D97-AF65-F5344CB8AC3E}">
        <p14:creationId xmlns:p14="http://schemas.microsoft.com/office/powerpoint/2010/main" val="122542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dirty="0">
                <a:solidFill>
                  <a:srgbClr val="FF0000"/>
                </a:solidFill>
                <a:latin typeface="Times New Roman"/>
                <a:ea typeface="Calibri"/>
              </a:rPr>
              <a:t>1. Introduction </a:t>
            </a:r>
            <a:endParaRPr lang="fr-FR" dirty="0">
              <a:solidFill>
                <a:srgbClr val="FF0000"/>
              </a:solidFill>
            </a:endParaRPr>
          </a:p>
        </p:txBody>
      </p:sp>
      <p:sp>
        <p:nvSpPr>
          <p:cNvPr id="6" name="Rectangle 5"/>
          <p:cNvSpPr/>
          <p:nvPr/>
        </p:nvSpPr>
        <p:spPr>
          <a:xfrm>
            <a:off x="3923928" y="2405344"/>
            <a:ext cx="936104"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359" tIns="45678" rIns="91359" bIns="45678" rtlCol="0" anchor="ctr"/>
          <a:lstStyle/>
          <a:p>
            <a:pPr algn="ctr" defTabSz="913599"/>
            <a:r>
              <a:rPr lang="fr-FR" sz="4000" dirty="0">
                <a:solidFill>
                  <a:prstClr val="black"/>
                </a:solidFill>
              </a:rPr>
              <a:t>S</a:t>
            </a:r>
          </a:p>
        </p:txBody>
      </p:sp>
      <p:sp>
        <p:nvSpPr>
          <p:cNvPr id="7" name="Flèche droite 6"/>
          <p:cNvSpPr/>
          <p:nvPr/>
        </p:nvSpPr>
        <p:spPr>
          <a:xfrm>
            <a:off x="4932040" y="2564904"/>
            <a:ext cx="2160240" cy="3960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359" tIns="45678" rIns="91359" bIns="45678" rtlCol="0" anchor="ctr"/>
          <a:lstStyle/>
          <a:p>
            <a:pPr algn="ctr" defTabSz="913599"/>
            <a:endParaRPr lang="fr-FR">
              <a:solidFill>
                <a:prstClr val="white"/>
              </a:solidFill>
            </a:endParaRPr>
          </a:p>
        </p:txBody>
      </p:sp>
      <p:sp>
        <p:nvSpPr>
          <p:cNvPr id="8" name="Rectangle 7"/>
          <p:cNvSpPr/>
          <p:nvPr/>
        </p:nvSpPr>
        <p:spPr>
          <a:xfrm>
            <a:off x="7092280" y="2366882"/>
            <a:ext cx="1008112"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59" tIns="45678" rIns="91359" bIns="45678" rtlCol="0" anchor="ctr"/>
          <a:lstStyle/>
          <a:p>
            <a:pPr algn="ctr" defTabSz="913599"/>
            <a:r>
              <a:rPr lang="fr-FR" sz="4000" dirty="0">
                <a:solidFill>
                  <a:prstClr val="black"/>
                </a:solidFill>
              </a:rPr>
              <a:t>P</a:t>
            </a:r>
          </a:p>
        </p:txBody>
      </p:sp>
      <p:sp>
        <p:nvSpPr>
          <p:cNvPr id="9" name="Rectangle 8"/>
          <p:cNvSpPr/>
          <p:nvPr/>
        </p:nvSpPr>
        <p:spPr>
          <a:xfrm>
            <a:off x="5508104" y="1884071"/>
            <a:ext cx="720080" cy="6932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59" tIns="45678" rIns="91359" bIns="45678" rtlCol="0" anchor="ctr"/>
          <a:lstStyle/>
          <a:p>
            <a:pPr algn="ctr" defTabSz="913599"/>
            <a:r>
              <a:rPr lang="fr-FR" sz="4000" dirty="0">
                <a:solidFill>
                  <a:srgbClr val="FF0000"/>
                </a:solidFill>
              </a:rPr>
              <a:t>E</a:t>
            </a:r>
          </a:p>
        </p:txBody>
      </p:sp>
      <p:sp>
        <p:nvSpPr>
          <p:cNvPr id="3" name="Espace réservé du contenu 2"/>
          <p:cNvSpPr>
            <a:spLocks noGrp="1"/>
          </p:cNvSpPr>
          <p:nvPr>
            <p:ph idx="1"/>
          </p:nvPr>
        </p:nvSpPr>
        <p:spPr>
          <a:xfrm>
            <a:off x="457200" y="3284984"/>
            <a:ext cx="8686800" cy="3096344"/>
          </a:xfrm>
        </p:spPr>
        <p:txBody>
          <a:bodyPr/>
          <a:lstStyle/>
          <a:p>
            <a:pPr marL="342600" lvl="0" indent="-342600">
              <a:lnSpc>
                <a:spcPct val="115000"/>
              </a:lnSpc>
              <a:spcAft>
                <a:spcPts val="1000"/>
              </a:spcAft>
              <a:buFont typeface="Arial"/>
              <a:buChar char="•"/>
            </a:pPr>
            <a:r>
              <a:rPr lang="fr-FR" sz="2400" b="1" dirty="0">
                <a:solidFill>
                  <a:prstClr val="black"/>
                </a:solidFill>
                <a:ea typeface="Calibri"/>
                <a:cs typeface="Times New Roman"/>
              </a:rPr>
              <a:t>S: composé transformé / </a:t>
            </a:r>
            <a:r>
              <a:rPr lang="fr-FR" sz="2400" b="1" dirty="0">
                <a:solidFill>
                  <a:srgbClr val="FF0000"/>
                </a:solidFill>
                <a:ea typeface="Calibri"/>
                <a:cs typeface="Times New Roman"/>
              </a:rPr>
              <a:t>E</a:t>
            </a:r>
          </a:p>
          <a:p>
            <a:pPr marL="342600" lvl="0" indent="-342600">
              <a:lnSpc>
                <a:spcPct val="115000"/>
              </a:lnSpc>
              <a:spcAft>
                <a:spcPts val="1000"/>
              </a:spcAft>
              <a:buFont typeface="Arial"/>
              <a:buChar char="•"/>
            </a:pPr>
            <a:r>
              <a:rPr lang="fr-FR" sz="2400" b="1" dirty="0">
                <a:solidFill>
                  <a:prstClr val="black"/>
                </a:solidFill>
                <a:ea typeface="Calibri"/>
                <a:cs typeface="Times New Roman"/>
              </a:rPr>
              <a:t>P: composé obtenu /</a:t>
            </a:r>
            <a:r>
              <a:rPr lang="fr-FR" sz="2400" b="1" dirty="0">
                <a:solidFill>
                  <a:srgbClr val="FF0000"/>
                </a:solidFill>
                <a:ea typeface="Calibri"/>
                <a:cs typeface="Times New Roman"/>
              </a:rPr>
              <a:t> E</a:t>
            </a:r>
          </a:p>
          <a:p>
            <a:pPr marL="342600" lvl="0" indent="-342600">
              <a:lnSpc>
                <a:spcPct val="115000"/>
              </a:lnSpc>
              <a:spcAft>
                <a:spcPts val="1000"/>
              </a:spcAft>
              <a:buFont typeface="Arial"/>
              <a:buChar char="•"/>
            </a:pPr>
            <a:r>
              <a:rPr lang="fr-FR" sz="2400" b="1" dirty="0">
                <a:solidFill>
                  <a:srgbClr val="FF0000"/>
                </a:solidFill>
                <a:ea typeface="Calibri"/>
                <a:cs typeface="Times New Roman"/>
              </a:rPr>
              <a:t>E</a:t>
            </a:r>
            <a:r>
              <a:rPr lang="fr-FR" sz="2400" b="1" dirty="0">
                <a:solidFill>
                  <a:prstClr val="black"/>
                </a:solidFill>
                <a:ea typeface="Calibri"/>
                <a:cs typeface="Times New Roman"/>
              </a:rPr>
              <a:t>  : </a:t>
            </a:r>
            <a:r>
              <a:rPr lang="fr-FR" sz="2400" b="1" dirty="0">
                <a:solidFill>
                  <a:srgbClr val="0000FF"/>
                </a:solidFill>
                <a:ea typeface="Calibri"/>
                <a:cs typeface="Times New Roman"/>
              </a:rPr>
              <a:t>Catalyseur</a:t>
            </a:r>
            <a:r>
              <a:rPr lang="fr-FR" sz="2400" b="1" dirty="0">
                <a:solidFill>
                  <a:prstClr val="black"/>
                </a:solidFill>
                <a:ea typeface="Calibri"/>
                <a:cs typeface="Times New Roman"/>
              </a:rPr>
              <a:t>   </a:t>
            </a:r>
            <a:r>
              <a:rPr lang="fr-FR" sz="2400" b="1" dirty="0">
                <a:solidFill>
                  <a:srgbClr val="0000FF"/>
                </a:solidFill>
                <a:ea typeface="Calibri"/>
                <a:cs typeface="Times New Roman"/>
              </a:rPr>
              <a:t>biologique</a:t>
            </a:r>
          </a:p>
          <a:p>
            <a:pPr marL="0" lvl="0" indent="0">
              <a:lnSpc>
                <a:spcPct val="115000"/>
              </a:lnSpc>
              <a:spcAft>
                <a:spcPts val="1000"/>
              </a:spcAft>
              <a:buNone/>
            </a:pPr>
            <a:r>
              <a:rPr lang="fr-FR" sz="2400" b="1" dirty="0">
                <a:solidFill>
                  <a:prstClr val="black"/>
                </a:solidFill>
                <a:ea typeface="Calibri"/>
                <a:cs typeface="Times New Roman"/>
              </a:rPr>
              <a:t>             ↑V de la R  </a:t>
            </a:r>
            <a:r>
              <a:rPr lang="fr-FR" sz="2400" b="1" dirty="0">
                <a:solidFill>
                  <a:srgbClr val="0000FF"/>
                </a:solidFill>
                <a:ea typeface="Calibri"/>
                <a:cs typeface="Times New Roman"/>
              </a:rPr>
              <a:t>  </a:t>
            </a:r>
            <a:r>
              <a:rPr lang="fr-FR" sz="2400" b="1" dirty="0">
                <a:ea typeface="Calibri"/>
                <a:cs typeface="Times New Roman"/>
              </a:rPr>
              <a:t>Pr-</a:t>
            </a:r>
          </a:p>
          <a:p>
            <a:pPr marL="342600" lvl="0" indent="-342600">
              <a:lnSpc>
                <a:spcPct val="115000"/>
              </a:lnSpc>
              <a:spcAft>
                <a:spcPts val="1000"/>
              </a:spcAft>
              <a:buFont typeface="Arial"/>
              <a:buChar char="•"/>
            </a:pPr>
            <a:r>
              <a:rPr lang="fr-FR" sz="2400" b="1" dirty="0">
                <a:solidFill>
                  <a:prstClr val="black"/>
                </a:solidFill>
                <a:ea typeface="Calibri"/>
                <a:cs typeface="Times New Roman"/>
              </a:rPr>
              <a:t>Les </a:t>
            </a:r>
            <a:r>
              <a:rPr lang="fr-FR" sz="2400" b="1" dirty="0">
                <a:solidFill>
                  <a:srgbClr val="FF0000"/>
                </a:solidFill>
                <a:ea typeface="Calibri"/>
                <a:cs typeface="Times New Roman"/>
              </a:rPr>
              <a:t>E</a:t>
            </a:r>
            <a:r>
              <a:rPr lang="fr-FR" sz="2400" b="1" dirty="0">
                <a:solidFill>
                  <a:prstClr val="black"/>
                </a:solidFill>
                <a:ea typeface="Calibri"/>
                <a:cs typeface="Times New Roman"/>
              </a:rPr>
              <a:t>  permettent de répondre aux besoins vitaux des Ȼ dans lesquelles les  R doivent avoir lieu quasi-instantanément</a:t>
            </a:r>
          </a:p>
          <a:p>
            <a:pPr marL="0" indent="0">
              <a:buNone/>
            </a:pPr>
            <a:endParaRPr lang="fr-FR" dirty="0"/>
          </a:p>
        </p:txBody>
      </p:sp>
      <p:sp>
        <p:nvSpPr>
          <p:cNvPr id="10" name="Rectangle 9"/>
          <p:cNvSpPr/>
          <p:nvPr/>
        </p:nvSpPr>
        <p:spPr>
          <a:xfrm>
            <a:off x="753111" y="1641574"/>
            <a:ext cx="2159203" cy="1846659"/>
          </a:xfrm>
          <a:prstGeom prst="rect">
            <a:avLst/>
          </a:prstGeom>
        </p:spPr>
        <p:txBody>
          <a:bodyPr wrap="square">
            <a:spAutoFit/>
          </a:bodyPr>
          <a:lstStyle/>
          <a:p>
            <a:r>
              <a:rPr lang="fr-FR" sz="2400" b="1" dirty="0">
                <a:solidFill>
                  <a:srgbClr val="FF0000"/>
                </a:solidFill>
                <a:ea typeface="Calibri"/>
                <a:cs typeface="Times New Roman"/>
              </a:rPr>
              <a:t>E </a:t>
            </a:r>
            <a:r>
              <a:rPr lang="fr-FR" sz="2400" dirty="0">
                <a:solidFill>
                  <a:prstClr val="black"/>
                </a:solidFill>
                <a:ea typeface="Calibri"/>
                <a:cs typeface="Times New Roman"/>
              </a:rPr>
              <a:t>= enzyme</a:t>
            </a:r>
          </a:p>
          <a:p>
            <a:r>
              <a:rPr lang="fr-FR" sz="2400" b="1" dirty="0">
                <a:solidFill>
                  <a:prstClr val="black"/>
                </a:solidFill>
                <a:ea typeface="Calibri"/>
                <a:cs typeface="Times New Roman"/>
              </a:rPr>
              <a:t>S</a:t>
            </a:r>
            <a:r>
              <a:rPr lang="fr-FR" sz="2400" dirty="0">
                <a:solidFill>
                  <a:prstClr val="black"/>
                </a:solidFill>
                <a:ea typeface="Calibri"/>
                <a:cs typeface="Times New Roman"/>
              </a:rPr>
              <a:t> </a:t>
            </a:r>
            <a:r>
              <a:rPr lang="fr-FR" sz="2400" dirty="0">
                <a:solidFill>
                  <a:prstClr val="black"/>
                </a:solidFill>
                <a:latin typeface="Arial"/>
                <a:ea typeface="Calibri"/>
                <a:cs typeface="Arial"/>
              </a:rPr>
              <a:t>= </a:t>
            </a:r>
            <a:r>
              <a:rPr lang="fr-FR" sz="2400" dirty="0">
                <a:solidFill>
                  <a:prstClr val="black"/>
                </a:solidFill>
                <a:ea typeface="Calibri"/>
                <a:cs typeface="Times New Roman"/>
              </a:rPr>
              <a:t>substrat </a:t>
            </a:r>
          </a:p>
          <a:p>
            <a:r>
              <a:rPr lang="fr-FR" sz="2400" b="1" dirty="0">
                <a:solidFill>
                  <a:prstClr val="black"/>
                </a:solidFill>
                <a:ea typeface="Calibri"/>
                <a:cs typeface="Times New Roman"/>
              </a:rPr>
              <a:t>P</a:t>
            </a:r>
            <a:r>
              <a:rPr lang="fr-FR" sz="2400" dirty="0">
                <a:solidFill>
                  <a:prstClr val="black"/>
                </a:solidFill>
                <a:ea typeface="Calibri"/>
                <a:cs typeface="Times New Roman"/>
              </a:rPr>
              <a:t> = produit  </a:t>
            </a:r>
          </a:p>
          <a:p>
            <a:endParaRPr lang="fr-FR" sz="2400" dirty="0">
              <a:solidFill>
                <a:srgbClr val="FF0000"/>
              </a:solidFill>
              <a:ea typeface="Calibri"/>
              <a:cs typeface="Times New Roman"/>
            </a:endParaRPr>
          </a:p>
          <a:p>
            <a:endParaRPr lang="fr-FR" dirty="0">
              <a:solidFill>
                <a:prstClr val="black"/>
              </a:solidFill>
            </a:endParaRPr>
          </a:p>
        </p:txBody>
      </p:sp>
      <p:cxnSp>
        <p:nvCxnSpPr>
          <p:cNvPr id="5" name="Connecteur droit avec flèche 4"/>
          <p:cNvCxnSpPr/>
          <p:nvPr/>
        </p:nvCxnSpPr>
        <p:spPr>
          <a:xfrm>
            <a:off x="2051720" y="5013176"/>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3275856" y="5013176"/>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11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dirty="0">
                <a:solidFill>
                  <a:srgbClr val="FF0000"/>
                </a:solidFill>
                <a:latin typeface="Times New Roman"/>
                <a:ea typeface="Calibri"/>
              </a:rPr>
              <a:t>1. Introduction </a:t>
            </a:r>
            <a:endParaRPr lang="fr-FR" dirty="0">
              <a:solidFill>
                <a:srgbClr val="FF0000"/>
              </a:solidFill>
            </a:endParaRPr>
          </a:p>
        </p:txBody>
      </p:sp>
      <p:pic>
        <p:nvPicPr>
          <p:cNvPr id="4" name="Espace réservé du conten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8280920" cy="4680522"/>
          </a:xfrm>
          <a:prstGeom prst="rect">
            <a:avLst/>
          </a:prstGeom>
          <a:noFill/>
          <a:ln>
            <a:solidFill>
              <a:srgbClr val="4F81BD">
                <a:shade val="50000"/>
              </a:srgb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82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rPr>
              <a:t>2. Propriétés des enzymes</a:t>
            </a:r>
          </a:p>
        </p:txBody>
      </p:sp>
      <p:sp>
        <p:nvSpPr>
          <p:cNvPr id="3" name="Espace réservé du contenu 2"/>
          <p:cNvSpPr>
            <a:spLocks noGrp="1"/>
          </p:cNvSpPr>
          <p:nvPr>
            <p:ph idx="1"/>
          </p:nvPr>
        </p:nvSpPr>
        <p:spPr>
          <a:xfrm>
            <a:off x="457200" y="1600240"/>
            <a:ext cx="9227368" cy="4525963"/>
          </a:xfrm>
        </p:spPr>
        <p:txBody>
          <a:bodyPr/>
          <a:lstStyle/>
          <a:p>
            <a:pPr marL="342600" indent="-342600">
              <a:lnSpc>
                <a:spcPct val="115000"/>
              </a:lnSpc>
              <a:spcAft>
                <a:spcPts val="0"/>
              </a:spcAft>
              <a:buFont typeface="Arial"/>
              <a:buChar char="•"/>
            </a:pPr>
            <a:r>
              <a:rPr lang="fr-FR" sz="2400" b="1" dirty="0">
                <a:solidFill>
                  <a:srgbClr val="FF0000"/>
                </a:solidFill>
                <a:latin typeface="Times New Roman"/>
                <a:ea typeface="Times New Roman"/>
                <a:cs typeface="Times New Roman"/>
              </a:rPr>
              <a:t>Catalyseurs biologiques</a:t>
            </a:r>
            <a:r>
              <a:rPr lang="fr-FR" sz="2400" dirty="0">
                <a:solidFill>
                  <a:srgbClr val="FF0000"/>
                </a:solidFill>
                <a:ea typeface="Calibri"/>
                <a:cs typeface="Times New Roman"/>
              </a:rPr>
              <a:t> </a:t>
            </a:r>
            <a:r>
              <a:rPr lang="fr-FR" sz="2400" b="1" dirty="0">
                <a:solidFill>
                  <a:srgbClr val="FF0000"/>
                </a:solidFill>
                <a:latin typeface="Times New Roman"/>
                <a:ea typeface="Times New Roman"/>
                <a:cs typeface="Times New Roman"/>
              </a:rPr>
              <a:t>ou biocatalyseurs :</a:t>
            </a:r>
            <a:endParaRPr lang="fr-FR" sz="2400" dirty="0">
              <a:solidFill>
                <a:srgbClr val="FF0000"/>
              </a:solidFill>
              <a:ea typeface="Calibri"/>
              <a:cs typeface="Times New Roman"/>
            </a:endParaRPr>
          </a:p>
          <a:p>
            <a:pPr marL="742301" lvl="1" indent="-285499">
              <a:lnSpc>
                <a:spcPct val="115000"/>
              </a:lnSpc>
              <a:spcAft>
                <a:spcPts val="0"/>
              </a:spcAft>
              <a:buFont typeface="Courier New"/>
              <a:buChar char="o"/>
            </a:pPr>
            <a:r>
              <a:rPr lang="fr-FR" sz="1800" b="1" dirty="0">
                <a:solidFill>
                  <a:srgbClr val="0000FF"/>
                </a:solidFill>
                <a:latin typeface="Times New Roman"/>
                <a:ea typeface="Times New Roman"/>
                <a:cs typeface="Times New Roman"/>
              </a:rPr>
              <a:t>catalyseur : </a:t>
            </a:r>
          </a:p>
          <a:p>
            <a:pPr marL="1596465" lvl="3" indent="-285750">
              <a:lnSpc>
                <a:spcPct val="115000"/>
              </a:lnSpc>
              <a:spcAft>
                <a:spcPts val="0"/>
              </a:spcAft>
            </a:pPr>
            <a:r>
              <a:rPr lang="fr-FR" sz="1600" dirty="0">
                <a:solidFill>
                  <a:srgbClr val="0000FF"/>
                </a:solidFill>
                <a:latin typeface="Times New Roman"/>
                <a:ea typeface="Times New Roman"/>
                <a:cs typeface="Times New Roman"/>
              </a:rPr>
              <a:t>↑ la V de  R (V </a:t>
            </a:r>
            <a:r>
              <a:rPr lang="fr-FR" sz="1200" dirty="0">
                <a:solidFill>
                  <a:srgbClr val="0000FF"/>
                </a:solidFill>
                <a:latin typeface="Times New Roman"/>
                <a:ea typeface="Times New Roman"/>
                <a:cs typeface="Times New Roman"/>
              </a:rPr>
              <a:t>X</a:t>
            </a:r>
            <a:r>
              <a:rPr lang="fr-FR" sz="1600" dirty="0">
                <a:solidFill>
                  <a:srgbClr val="0000FF"/>
                </a:solidFill>
                <a:latin typeface="Times New Roman"/>
                <a:ea typeface="Times New Roman"/>
                <a:cs typeface="Times New Roman"/>
              </a:rPr>
              <a:t> 10</a:t>
            </a:r>
            <a:r>
              <a:rPr lang="fr-FR" sz="1600" baseline="30000" dirty="0">
                <a:solidFill>
                  <a:srgbClr val="0000FF"/>
                </a:solidFill>
                <a:latin typeface="Times New Roman"/>
                <a:ea typeface="Times New Roman"/>
                <a:cs typeface="Times New Roman"/>
              </a:rPr>
              <a:t>3 </a:t>
            </a:r>
            <a:r>
              <a:rPr lang="fr-FR" sz="1600" dirty="0">
                <a:solidFill>
                  <a:srgbClr val="0000FF"/>
                </a:solidFill>
                <a:latin typeface="Times New Roman"/>
                <a:ea typeface="Times New Roman"/>
                <a:cs typeface="Times New Roman"/>
              </a:rPr>
              <a:t>à 10</a:t>
            </a:r>
            <a:r>
              <a:rPr lang="fr-FR" sz="1600" baseline="30000" dirty="0">
                <a:solidFill>
                  <a:srgbClr val="0000FF"/>
                </a:solidFill>
                <a:latin typeface="Times New Roman"/>
                <a:ea typeface="Times New Roman"/>
                <a:cs typeface="Times New Roman"/>
              </a:rPr>
              <a:t>6</a:t>
            </a:r>
            <a:r>
              <a:rPr lang="fr-FR" sz="1600" dirty="0">
                <a:solidFill>
                  <a:srgbClr val="0000FF"/>
                </a:solidFill>
                <a:latin typeface="Times New Roman"/>
                <a:ea typeface="Times New Roman"/>
                <a:cs typeface="Times New Roman"/>
              </a:rPr>
              <a:t>)</a:t>
            </a:r>
          </a:p>
          <a:p>
            <a:pPr marL="1596465" lvl="3" indent="-285750">
              <a:lnSpc>
                <a:spcPct val="115000"/>
              </a:lnSpc>
              <a:spcAft>
                <a:spcPts val="0"/>
              </a:spcAft>
            </a:pPr>
            <a:r>
              <a:rPr lang="fr-FR" sz="1600" dirty="0">
                <a:solidFill>
                  <a:srgbClr val="0000FF"/>
                </a:solidFill>
                <a:latin typeface="Times New Roman"/>
                <a:ea typeface="Times New Roman"/>
                <a:cs typeface="Times New Roman"/>
              </a:rPr>
              <a:t>sans modifier la  </a:t>
            </a:r>
            <a:r>
              <a:rPr lang="fr-FR" sz="1600" dirty="0" err="1">
                <a:solidFill>
                  <a:srgbClr val="0000FF"/>
                </a:solidFill>
                <a:latin typeface="Times New Roman"/>
                <a:ea typeface="Times New Roman"/>
                <a:cs typeface="Times New Roman"/>
              </a:rPr>
              <a:t>Cst</a:t>
            </a:r>
            <a:r>
              <a:rPr lang="fr-FR" sz="1600" dirty="0">
                <a:solidFill>
                  <a:srgbClr val="0000FF"/>
                </a:solidFill>
                <a:latin typeface="Times New Roman"/>
                <a:ea typeface="Times New Roman"/>
                <a:cs typeface="Times New Roman"/>
              </a:rPr>
              <a:t> ↔ </a:t>
            </a:r>
          </a:p>
          <a:p>
            <a:pPr marL="1596465" lvl="3" indent="-285750">
              <a:lnSpc>
                <a:spcPct val="115000"/>
              </a:lnSpc>
              <a:spcAft>
                <a:spcPts val="0"/>
              </a:spcAft>
            </a:pPr>
            <a:r>
              <a:rPr lang="fr-FR" sz="1600" dirty="0">
                <a:solidFill>
                  <a:srgbClr val="0000FF"/>
                </a:solidFill>
                <a:latin typeface="Arial"/>
                <a:ea typeface="Times New Roman"/>
                <a:cs typeface="Arial"/>
              </a:rPr>
              <a:t>↓</a:t>
            </a:r>
            <a:r>
              <a:rPr lang="fr-FR" sz="1600" dirty="0">
                <a:solidFill>
                  <a:srgbClr val="0000FF"/>
                </a:solidFill>
                <a:latin typeface="Times New Roman"/>
                <a:ea typeface="Times New Roman"/>
                <a:cs typeface="Times New Roman"/>
              </a:rPr>
              <a:t> l’énergie libre d’activation </a:t>
            </a:r>
            <a:r>
              <a:rPr lang="fr-FR" sz="1600" dirty="0">
                <a:solidFill>
                  <a:srgbClr val="0000FF"/>
                </a:solidFill>
                <a:ea typeface="Calibri"/>
                <a:cs typeface="Times New Roman"/>
              </a:rPr>
              <a:t>( </a:t>
            </a:r>
            <a:r>
              <a:rPr lang="fr-FR" sz="1600" dirty="0">
                <a:solidFill>
                  <a:srgbClr val="0000FF"/>
                </a:solidFill>
                <a:ea typeface="Calibri"/>
                <a:cs typeface="Times New Roman"/>
                <a:sym typeface="Symbol"/>
              </a:rPr>
              <a:t></a:t>
            </a:r>
            <a:r>
              <a:rPr lang="fr-FR" sz="1600" dirty="0">
                <a:solidFill>
                  <a:srgbClr val="0000FF"/>
                </a:solidFill>
                <a:ea typeface="Calibri"/>
                <a:cs typeface="Times New Roman"/>
              </a:rPr>
              <a:t>GA) </a:t>
            </a:r>
            <a:endParaRPr lang="fr-FR" sz="1600" dirty="0">
              <a:solidFill>
                <a:srgbClr val="0000FF"/>
              </a:solidFill>
              <a:latin typeface="Times New Roman"/>
              <a:ea typeface="Times New Roman"/>
              <a:cs typeface="Times New Roman"/>
            </a:endParaRPr>
          </a:p>
          <a:p>
            <a:pPr marL="1310715" lvl="3" indent="0">
              <a:lnSpc>
                <a:spcPct val="115000"/>
              </a:lnSpc>
              <a:spcAft>
                <a:spcPts val="0"/>
              </a:spcAft>
              <a:buNone/>
            </a:pPr>
            <a:r>
              <a:rPr lang="fr-FR" sz="1600" dirty="0">
                <a:latin typeface="Times New Roman"/>
                <a:ea typeface="Times New Roman"/>
                <a:cs typeface="Times New Roman"/>
              </a:rPr>
              <a:t>      nécessaires à la réalisation d’une R</a:t>
            </a:r>
          </a:p>
          <a:p>
            <a:pPr marL="1596465" lvl="3" indent="-285750">
              <a:lnSpc>
                <a:spcPct val="115000"/>
              </a:lnSpc>
              <a:spcAft>
                <a:spcPts val="0"/>
              </a:spcAft>
            </a:pPr>
            <a:endParaRPr lang="fr-FR" sz="1600" u="sng" dirty="0">
              <a:solidFill>
                <a:srgbClr val="0070C0"/>
              </a:solidFill>
              <a:latin typeface="Times New Roman"/>
              <a:ea typeface="Times New Roman"/>
              <a:cs typeface="Times New Roman"/>
            </a:endParaRPr>
          </a:p>
          <a:p>
            <a:pPr marL="456801" lvl="1" indent="0">
              <a:lnSpc>
                <a:spcPct val="115000"/>
              </a:lnSpc>
              <a:spcAft>
                <a:spcPts val="0"/>
              </a:spcAft>
              <a:buNone/>
            </a:pPr>
            <a:endParaRPr lang="fr-FR" sz="1800" u="sng" dirty="0">
              <a:solidFill>
                <a:srgbClr val="0070C0"/>
              </a:solidFill>
              <a:latin typeface="Times New Roman"/>
              <a:ea typeface="Times New Roman"/>
              <a:cs typeface="Times New Roman"/>
            </a:endParaRPr>
          </a:p>
          <a:p>
            <a:pPr marL="456801" lvl="1" indent="0">
              <a:lnSpc>
                <a:spcPct val="115000"/>
              </a:lnSpc>
              <a:spcAft>
                <a:spcPts val="0"/>
              </a:spcAft>
              <a:buNone/>
            </a:pPr>
            <a:endParaRPr lang="fr-FR" sz="1800" u="sng" dirty="0">
              <a:solidFill>
                <a:srgbClr val="0070C0"/>
              </a:solidFill>
              <a:latin typeface="Times New Roman"/>
              <a:ea typeface="Calibri"/>
              <a:cs typeface="Times New Roman"/>
            </a:endParaRPr>
          </a:p>
          <a:p>
            <a:pPr marL="456801" lvl="1" indent="0">
              <a:lnSpc>
                <a:spcPct val="115000"/>
              </a:lnSpc>
              <a:spcAft>
                <a:spcPts val="0"/>
              </a:spcAft>
              <a:buNone/>
            </a:pPr>
            <a:endParaRPr lang="fr-FR" sz="1800" u="sng" dirty="0">
              <a:solidFill>
                <a:srgbClr val="0070C0"/>
              </a:solidFill>
              <a:latin typeface="Times New Roman"/>
              <a:ea typeface="Calibri"/>
              <a:cs typeface="Times New Roman"/>
            </a:endParaRPr>
          </a:p>
          <a:p>
            <a:pPr marL="456801" lvl="1" indent="0">
              <a:lnSpc>
                <a:spcPct val="115000"/>
              </a:lnSpc>
              <a:spcAft>
                <a:spcPts val="0"/>
              </a:spcAft>
              <a:buNone/>
            </a:pPr>
            <a:endParaRPr lang="fr-FR" sz="1800" dirty="0">
              <a:solidFill>
                <a:srgbClr val="0070C0"/>
              </a:solidFill>
              <a:ea typeface="Calibri"/>
              <a:cs typeface="Times New Roman"/>
            </a:endParaRPr>
          </a:p>
          <a:p>
            <a:pPr marL="456801" lvl="1" indent="0">
              <a:lnSpc>
                <a:spcPct val="115000"/>
              </a:lnSpc>
              <a:spcAft>
                <a:spcPts val="0"/>
              </a:spcAft>
              <a:buNone/>
            </a:pPr>
            <a:endParaRPr lang="fr-FR" sz="1800" dirty="0">
              <a:solidFill>
                <a:srgbClr val="0070C0"/>
              </a:solidFill>
              <a:ea typeface="Calibri"/>
              <a:cs typeface="Times New Roman"/>
            </a:endParaRPr>
          </a:p>
          <a:p>
            <a:pPr marL="0" indent="0">
              <a:lnSpc>
                <a:spcPct val="115000"/>
              </a:lnSpc>
              <a:spcAft>
                <a:spcPts val="0"/>
              </a:spcAft>
              <a:buNone/>
            </a:pPr>
            <a:r>
              <a:rPr lang="fr-FR" sz="1800" dirty="0"/>
              <a:t>                    -   </a:t>
            </a:r>
            <a:r>
              <a:rPr lang="fr-FR" sz="1800" dirty="0">
                <a:solidFill>
                  <a:srgbClr val="FF0000"/>
                </a:solidFill>
              </a:rPr>
              <a:t>E</a:t>
            </a:r>
            <a:r>
              <a:rPr lang="fr-FR" sz="1800" dirty="0"/>
              <a:t> A</a:t>
            </a:r>
            <a:r>
              <a:rPr lang="fr-FR" sz="1800" dirty="0">
                <a:latin typeface="Times New Roman"/>
                <a:ea typeface="Times New Roman"/>
                <a:cs typeface="Times New Roman"/>
              </a:rPr>
              <a:t>gissent à faible dose / [ S</a:t>
            </a:r>
            <a:r>
              <a:rPr lang="fr-FR" sz="1800" dirty="0">
                <a:latin typeface="Arial"/>
                <a:ea typeface="Times New Roman"/>
                <a:cs typeface="Arial"/>
              </a:rPr>
              <a:t>] </a:t>
            </a:r>
            <a:r>
              <a:rPr lang="fr-FR" sz="1800" dirty="0">
                <a:latin typeface="Times New Roman"/>
                <a:ea typeface="Times New Roman"/>
                <a:cs typeface="Times New Roman"/>
              </a:rPr>
              <a:t>   </a:t>
            </a:r>
            <a:endParaRPr lang="fr-FR" sz="1800" dirty="0">
              <a:ea typeface="Tahoma"/>
              <a:cs typeface="Times New Roman"/>
            </a:endParaRPr>
          </a:p>
          <a:p>
            <a:pPr marL="913599" lvl="2" indent="0">
              <a:lnSpc>
                <a:spcPct val="115000"/>
              </a:lnSpc>
              <a:spcAft>
                <a:spcPts val="0"/>
              </a:spcAft>
              <a:buSzPts val="1100"/>
              <a:buNone/>
            </a:pPr>
            <a:r>
              <a:rPr lang="fr-FR" sz="1800" dirty="0">
                <a:latin typeface="Times New Roman"/>
                <a:ea typeface="Times New Roman"/>
                <a:cs typeface="Times New Roman"/>
              </a:rPr>
              <a:t>  - En fin de R : </a:t>
            </a:r>
            <a:r>
              <a:rPr lang="fr-FR" sz="1800" dirty="0">
                <a:solidFill>
                  <a:srgbClr val="FF0000"/>
                </a:solidFill>
                <a:latin typeface="Times New Roman"/>
                <a:ea typeface="Times New Roman"/>
                <a:cs typeface="Times New Roman"/>
              </a:rPr>
              <a:t>E</a:t>
            </a:r>
            <a:r>
              <a:rPr lang="fr-FR" sz="1800" dirty="0">
                <a:latin typeface="Times New Roman"/>
                <a:ea typeface="Times New Roman"/>
                <a:cs typeface="Times New Roman"/>
              </a:rPr>
              <a:t> intacte</a:t>
            </a:r>
            <a:endParaRPr lang="fr-FR" sz="1800" dirty="0">
              <a:ea typeface="Tahoma"/>
              <a:cs typeface="Times New Roman"/>
            </a:endParaRPr>
          </a:p>
          <a:p>
            <a:endParaRPr lang="fr-FR" sz="16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411760" y="3933056"/>
            <a:ext cx="3960440" cy="2019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967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rPr>
              <a:t>2. Propriétés des enzymes</a:t>
            </a:r>
          </a:p>
        </p:txBody>
      </p:sp>
      <p:sp>
        <p:nvSpPr>
          <p:cNvPr id="3" name="Espace réservé du contenu 2"/>
          <p:cNvSpPr>
            <a:spLocks noGrp="1"/>
          </p:cNvSpPr>
          <p:nvPr>
            <p:ph idx="1"/>
          </p:nvPr>
        </p:nvSpPr>
        <p:spPr/>
        <p:txBody>
          <a:bodyPr/>
          <a:lstStyle/>
          <a:p>
            <a:pPr marL="342600" indent="-342600">
              <a:lnSpc>
                <a:spcPct val="115000"/>
              </a:lnSpc>
              <a:spcAft>
                <a:spcPts val="0"/>
              </a:spcAft>
              <a:buFont typeface="Arial"/>
              <a:buChar char="•"/>
            </a:pPr>
            <a:r>
              <a:rPr lang="fr-FR" b="1" dirty="0">
                <a:solidFill>
                  <a:srgbClr val="FF0000"/>
                </a:solidFill>
                <a:latin typeface="Times New Roman"/>
                <a:ea typeface="Times New Roman"/>
                <a:cs typeface="Times New Roman"/>
              </a:rPr>
              <a:t>Catalyseurs biologiques</a:t>
            </a:r>
            <a:r>
              <a:rPr lang="fr-FR" dirty="0">
                <a:solidFill>
                  <a:srgbClr val="FF0000"/>
                </a:solidFill>
                <a:ea typeface="Calibri"/>
                <a:cs typeface="Times New Roman"/>
              </a:rPr>
              <a:t> </a:t>
            </a:r>
            <a:r>
              <a:rPr lang="fr-FR" b="1" dirty="0">
                <a:solidFill>
                  <a:srgbClr val="FF0000"/>
                </a:solidFill>
                <a:latin typeface="Times New Roman"/>
                <a:ea typeface="Times New Roman"/>
                <a:cs typeface="Times New Roman"/>
              </a:rPr>
              <a:t>ou biocatalyseurs :</a:t>
            </a:r>
            <a:endParaRPr lang="fr-FR" dirty="0">
              <a:solidFill>
                <a:srgbClr val="FF0000"/>
              </a:solidFill>
              <a:ea typeface="Calibri"/>
              <a:cs typeface="Times New Roman"/>
            </a:endParaRPr>
          </a:p>
          <a:p>
            <a:pPr marL="742301" lvl="1" indent="-285499">
              <a:lnSpc>
                <a:spcPct val="115000"/>
              </a:lnSpc>
              <a:spcAft>
                <a:spcPts val="0"/>
              </a:spcAft>
              <a:buFont typeface="Courier New"/>
              <a:buChar char="o"/>
            </a:pPr>
            <a:r>
              <a:rPr lang="fr-FR" sz="2400" b="1" dirty="0">
                <a:solidFill>
                  <a:srgbClr val="FF0000"/>
                </a:solidFill>
                <a:latin typeface="Times New Roman"/>
                <a:ea typeface="Times New Roman"/>
                <a:cs typeface="Times New Roman"/>
              </a:rPr>
              <a:t>biologique</a:t>
            </a:r>
            <a:r>
              <a:rPr lang="fr-FR" sz="2400" dirty="0">
                <a:solidFill>
                  <a:prstClr val="black"/>
                </a:solidFill>
                <a:latin typeface="Times New Roman"/>
                <a:ea typeface="Times New Roman"/>
                <a:cs typeface="Times New Roman"/>
              </a:rPr>
              <a:t> :</a:t>
            </a:r>
          </a:p>
          <a:p>
            <a:pPr marL="1142000" lvl="2" indent="-228401">
              <a:lnSpc>
                <a:spcPct val="115000"/>
              </a:lnSpc>
              <a:spcAft>
                <a:spcPts val="0"/>
              </a:spcAft>
              <a:buSzPts val="1100"/>
              <a:buFont typeface="Tahoma"/>
              <a:buChar char="-"/>
            </a:pPr>
            <a:r>
              <a:rPr lang="fr-FR" dirty="0">
                <a:solidFill>
                  <a:prstClr val="black"/>
                </a:solidFill>
                <a:latin typeface="Arial"/>
                <a:ea typeface="Times New Roman"/>
                <a:cs typeface="Arial"/>
              </a:rPr>
              <a:t>$ </a:t>
            </a:r>
            <a:r>
              <a:rPr lang="fr-FR" dirty="0">
                <a:solidFill>
                  <a:prstClr val="black"/>
                </a:solidFill>
                <a:latin typeface="Times New Roman"/>
                <a:ea typeface="Times New Roman"/>
                <a:cs typeface="Times New Roman"/>
              </a:rPr>
              <a:t>/ la  Ȼ (protéines +++).</a:t>
            </a:r>
          </a:p>
          <a:p>
            <a:pPr marL="1142000" lvl="2" indent="-228401">
              <a:lnSpc>
                <a:spcPct val="115000"/>
              </a:lnSpc>
              <a:spcAft>
                <a:spcPts val="0"/>
              </a:spcAft>
              <a:buSzPts val="1100"/>
              <a:buFont typeface="Tahoma"/>
              <a:buChar char="-"/>
            </a:pPr>
            <a:r>
              <a:rPr lang="fr-FR" dirty="0">
                <a:solidFill>
                  <a:prstClr val="black"/>
                </a:solidFill>
                <a:latin typeface="Times New Roman"/>
                <a:ea typeface="Times New Roman"/>
                <a:cs typeface="Times New Roman"/>
              </a:rPr>
              <a:t>détruit  ↑  T</a:t>
            </a:r>
            <a:r>
              <a:rPr lang="fr-FR" dirty="0">
                <a:solidFill>
                  <a:prstClr val="black"/>
                </a:solidFill>
                <a:latin typeface="Arial"/>
                <a:ea typeface="Times New Roman"/>
                <a:cs typeface="Arial"/>
              </a:rPr>
              <a:t>° </a:t>
            </a:r>
            <a:r>
              <a:rPr lang="fr-FR" dirty="0">
                <a:solidFill>
                  <a:prstClr val="black"/>
                </a:solidFill>
                <a:latin typeface="Times New Roman"/>
                <a:ea typeface="Times New Roman"/>
                <a:cs typeface="Times New Roman"/>
              </a:rPr>
              <a:t>et  inactive  </a:t>
            </a:r>
            <a:r>
              <a:rPr lang="fr-FR" dirty="0">
                <a:solidFill>
                  <a:prstClr val="black"/>
                </a:solidFill>
                <a:latin typeface="Arial"/>
                <a:ea typeface="Times New Roman"/>
                <a:cs typeface="Arial"/>
              </a:rPr>
              <a:t>↓</a:t>
            </a:r>
            <a:r>
              <a:rPr lang="fr-FR" dirty="0">
                <a:solidFill>
                  <a:prstClr val="black"/>
                </a:solidFill>
                <a:latin typeface="Times New Roman"/>
                <a:ea typeface="Times New Roman"/>
                <a:cs typeface="Times New Roman"/>
              </a:rPr>
              <a:t>T</a:t>
            </a:r>
            <a:r>
              <a:rPr lang="fr-FR" dirty="0">
                <a:solidFill>
                  <a:prstClr val="black"/>
                </a:solidFill>
                <a:latin typeface="Arial"/>
                <a:ea typeface="Times New Roman"/>
                <a:cs typeface="Arial"/>
              </a:rPr>
              <a:t>°</a:t>
            </a:r>
            <a:endParaRPr lang="fr-FR" dirty="0">
              <a:solidFill>
                <a:prstClr val="black"/>
              </a:solidFill>
              <a:ea typeface="Tahoma"/>
              <a:cs typeface="Times New Roman"/>
            </a:endParaRPr>
          </a:p>
          <a:p>
            <a:pPr marL="1142000" lvl="2" indent="-228401">
              <a:lnSpc>
                <a:spcPct val="115000"/>
              </a:lnSpc>
              <a:spcAft>
                <a:spcPts val="0"/>
              </a:spcAft>
              <a:buSzPts val="1100"/>
              <a:buFont typeface="Tahoma"/>
              <a:buChar char="-"/>
            </a:pPr>
            <a:r>
              <a:rPr lang="fr-FR" dirty="0">
                <a:solidFill>
                  <a:prstClr val="black"/>
                </a:solidFill>
                <a:ea typeface="Times New Roman"/>
                <a:cs typeface="Times New Roman"/>
              </a:rPr>
              <a:t>Max d’activité : </a:t>
            </a:r>
            <a:r>
              <a:rPr lang="fr-FR" dirty="0">
                <a:solidFill>
                  <a:srgbClr val="0000FF"/>
                </a:solidFill>
                <a:ea typeface="Times New Roman"/>
                <a:cs typeface="Times New Roman"/>
              </a:rPr>
              <a:t>T</a:t>
            </a:r>
            <a:r>
              <a:rPr lang="fr-FR" dirty="0">
                <a:solidFill>
                  <a:srgbClr val="0000FF"/>
                </a:solidFill>
                <a:ea typeface="Times New Roman"/>
                <a:cs typeface="Arial"/>
              </a:rPr>
              <a:t>° optimale</a:t>
            </a:r>
            <a:r>
              <a:rPr lang="fr-FR" dirty="0">
                <a:solidFill>
                  <a:prstClr val="black"/>
                </a:solidFill>
                <a:ea typeface="Times New Roman"/>
                <a:cs typeface="Times New Roman"/>
              </a:rPr>
              <a:t> et </a:t>
            </a:r>
            <a:r>
              <a:rPr lang="fr-FR" dirty="0">
                <a:solidFill>
                  <a:srgbClr val="0000FF"/>
                </a:solidFill>
                <a:ea typeface="Times New Roman"/>
                <a:cs typeface="Times New Roman"/>
              </a:rPr>
              <a:t>pH optimal </a:t>
            </a:r>
          </a:p>
          <a:p>
            <a:pPr marL="913599" lvl="2" indent="0">
              <a:lnSpc>
                <a:spcPct val="115000"/>
              </a:lnSpc>
              <a:spcAft>
                <a:spcPts val="0"/>
              </a:spcAft>
              <a:buSzPts val="1100"/>
              <a:buNone/>
            </a:pPr>
            <a:r>
              <a:rPr lang="fr-FR" dirty="0">
                <a:solidFill>
                  <a:srgbClr val="0000FF"/>
                </a:solidFill>
                <a:ea typeface="Times New Roman"/>
                <a:cs typeface="Times New Roman"/>
              </a:rPr>
              <a:t>                                        </a:t>
            </a:r>
            <a:r>
              <a:rPr lang="fr-FR" dirty="0">
                <a:solidFill>
                  <a:prstClr val="black"/>
                </a:solidFill>
                <a:ea typeface="Times New Roman"/>
                <a:cs typeface="Times New Roman"/>
              </a:rPr>
              <a:t>(conditions optimales)</a:t>
            </a:r>
            <a:endParaRPr lang="fr-FR" dirty="0">
              <a:solidFill>
                <a:prstClr val="black"/>
              </a:solidFill>
              <a:ea typeface="Tahoma"/>
              <a:cs typeface="Times New Roman"/>
            </a:endParaRPr>
          </a:p>
          <a:p>
            <a:endParaRPr lang="fr-FR" sz="2400" dirty="0"/>
          </a:p>
        </p:txBody>
      </p:sp>
    </p:spTree>
    <p:extLst>
      <p:ext uri="{BB962C8B-B14F-4D97-AF65-F5344CB8AC3E}">
        <p14:creationId xmlns:p14="http://schemas.microsoft.com/office/powerpoint/2010/main" val="92227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rPr>
              <a:t>2. Propriétés des enzymes</a:t>
            </a:r>
            <a:endParaRPr lang="fr-FR" dirty="0"/>
          </a:p>
        </p:txBody>
      </p:sp>
      <p:sp>
        <p:nvSpPr>
          <p:cNvPr id="3" name="Espace réservé du contenu 2"/>
          <p:cNvSpPr>
            <a:spLocks noGrp="1"/>
          </p:cNvSpPr>
          <p:nvPr>
            <p:ph idx="1"/>
          </p:nvPr>
        </p:nvSpPr>
        <p:spPr>
          <a:xfrm>
            <a:off x="0" y="1600240"/>
            <a:ext cx="9828584" cy="4525963"/>
          </a:xfrm>
        </p:spPr>
        <p:txBody>
          <a:bodyPr/>
          <a:lstStyle/>
          <a:p>
            <a:pPr marL="342600" indent="-342600">
              <a:lnSpc>
                <a:spcPct val="115000"/>
              </a:lnSpc>
              <a:spcAft>
                <a:spcPts val="0"/>
              </a:spcAft>
              <a:buFont typeface="Arial"/>
              <a:buChar char="•"/>
            </a:pPr>
            <a:r>
              <a:rPr lang="fr-FR" sz="2000" b="1" dirty="0">
                <a:solidFill>
                  <a:srgbClr val="FF0000"/>
                </a:solidFill>
                <a:latin typeface="Times New Roman"/>
                <a:ea typeface="Times New Roman"/>
                <a:cs typeface="Times New Roman"/>
              </a:rPr>
              <a:t>Double spécificité</a:t>
            </a:r>
            <a:r>
              <a:rPr lang="fr-FR" sz="2000" dirty="0">
                <a:solidFill>
                  <a:srgbClr val="FF0000"/>
                </a:solidFill>
                <a:latin typeface="Times New Roman"/>
                <a:ea typeface="Times New Roman"/>
                <a:cs typeface="Times New Roman"/>
              </a:rPr>
              <a:t> :</a:t>
            </a:r>
          </a:p>
          <a:p>
            <a:pPr marL="342600" indent="-342600">
              <a:lnSpc>
                <a:spcPct val="115000"/>
              </a:lnSpc>
              <a:spcAft>
                <a:spcPts val="0"/>
              </a:spcAft>
              <a:buFont typeface="Arial"/>
              <a:buChar char="•"/>
            </a:pPr>
            <a:endParaRPr lang="fr-FR" sz="2000" dirty="0">
              <a:solidFill>
                <a:srgbClr val="FF0000"/>
              </a:solidFill>
              <a:ea typeface="Calibri"/>
              <a:cs typeface="Times New Roman"/>
            </a:endParaRPr>
          </a:p>
          <a:p>
            <a:pPr marL="742301" lvl="1" indent="-285499">
              <a:lnSpc>
                <a:spcPct val="115000"/>
              </a:lnSpc>
              <a:spcAft>
                <a:spcPts val="0"/>
              </a:spcAft>
              <a:buFont typeface="Courier New"/>
              <a:buChar char="o"/>
            </a:pPr>
            <a:r>
              <a:rPr lang="fr-FR" sz="2000" dirty="0">
                <a:solidFill>
                  <a:srgbClr val="0000FF"/>
                </a:solidFill>
                <a:latin typeface="Times New Roman"/>
                <a:ea typeface="Times New Roman"/>
                <a:cs typeface="Times New Roman"/>
              </a:rPr>
              <a:t>Spécificité d’action </a:t>
            </a:r>
            <a:r>
              <a:rPr lang="fr-FR" sz="2000" dirty="0">
                <a:solidFill>
                  <a:prstClr val="black"/>
                </a:solidFill>
                <a:latin typeface="Times New Roman"/>
                <a:ea typeface="Times New Roman"/>
                <a:cs typeface="Times New Roman"/>
              </a:rPr>
              <a:t>= accélère un seul type de réaction ( </a:t>
            </a:r>
            <a:r>
              <a:rPr lang="fr-FR" sz="2000" b="1" dirty="0" err="1">
                <a:solidFill>
                  <a:prstClr val="black"/>
                </a:solidFill>
                <a:latin typeface="Times New Roman"/>
                <a:ea typeface="Times New Roman"/>
                <a:cs typeface="Times New Roman"/>
              </a:rPr>
              <a:t>Exp</a:t>
            </a:r>
            <a:r>
              <a:rPr lang="fr-FR" sz="2000" b="1" dirty="0">
                <a:solidFill>
                  <a:prstClr val="black"/>
                </a:solidFill>
                <a:latin typeface="Times New Roman"/>
                <a:ea typeface="Times New Roman"/>
                <a:cs typeface="Times New Roman"/>
              </a:rPr>
              <a:t> </a:t>
            </a:r>
            <a:r>
              <a:rPr lang="fr-FR" sz="2000" dirty="0">
                <a:solidFill>
                  <a:prstClr val="black"/>
                </a:solidFill>
                <a:latin typeface="Times New Roman"/>
                <a:ea typeface="Times New Roman"/>
                <a:cs typeface="Times New Roman"/>
              </a:rPr>
              <a:t>: hydrolyse) </a:t>
            </a:r>
          </a:p>
          <a:p>
            <a:pPr marL="456802" lvl="1" indent="0">
              <a:lnSpc>
                <a:spcPct val="115000"/>
              </a:lnSpc>
              <a:spcAft>
                <a:spcPts val="0"/>
              </a:spcAft>
              <a:buNone/>
            </a:pPr>
            <a:endParaRPr lang="fr-FR" sz="2000" dirty="0">
              <a:solidFill>
                <a:prstClr val="black"/>
              </a:solidFill>
              <a:ea typeface="Calibri"/>
              <a:cs typeface="Times New Roman"/>
            </a:endParaRPr>
          </a:p>
          <a:p>
            <a:pPr marL="742301" lvl="1" indent="-285499">
              <a:lnSpc>
                <a:spcPct val="115000"/>
              </a:lnSpc>
              <a:spcAft>
                <a:spcPts val="0"/>
              </a:spcAft>
              <a:buFont typeface="Courier New"/>
              <a:buChar char="o"/>
            </a:pPr>
            <a:r>
              <a:rPr lang="fr-FR" sz="2000" dirty="0">
                <a:solidFill>
                  <a:srgbClr val="0000FF"/>
                </a:solidFill>
                <a:latin typeface="Times New Roman"/>
                <a:ea typeface="Times New Roman"/>
                <a:cs typeface="Times New Roman"/>
              </a:rPr>
              <a:t>Spécificité de  S </a:t>
            </a:r>
            <a:r>
              <a:rPr lang="fr-FR" sz="2000" dirty="0">
                <a:solidFill>
                  <a:prstClr val="black"/>
                </a:solidFill>
                <a:latin typeface="Times New Roman"/>
                <a:ea typeface="Times New Roman"/>
                <a:cs typeface="Times New Roman"/>
              </a:rPr>
              <a:t>= transforme S donné   (±  stricte)</a:t>
            </a:r>
            <a:endParaRPr lang="fr-FR" sz="2000" dirty="0">
              <a:solidFill>
                <a:prstClr val="black"/>
              </a:solidFill>
              <a:ea typeface="Calibri"/>
              <a:cs typeface="Times New Roman"/>
            </a:endParaRPr>
          </a:p>
          <a:p>
            <a:pPr marL="572032" indent="0">
              <a:lnSpc>
                <a:spcPct val="115000"/>
              </a:lnSpc>
              <a:spcAft>
                <a:spcPts val="0"/>
              </a:spcAft>
              <a:buNone/>
            </a:pPr>
            <a:r>
              <a:rPr lang="fr-FR" sz="2000" b="1" dirty="0">
                <a:solidFill>
                  <a:prstClr val="black"/>
                </a:solidFill>
                <a:latin typeface="Times New Roman"/>
                <a:ea typeface="Times New Roman"/>
                <a:cs typeface="Times New Roman"/>
              </a:rPr>
              <a:t>               </a:t>
            </a:r>
            <a:r>
              <a:rPr lang="fr-FR" sz="2000" b="1" dirty="0" err="1">
                <a:solidFill>
                  <a:prstClr val="black"/>
                </a:solidFill>
                <a:latin typeface="Times New Roman"/>
                <a:ea typeface="Times New Roman"/>
                <a:cs typeface="Times New Roman"/>
              </a:rPr>
              <a:t>Exp</a:t>
            </a:r>
            <a:r>
              <a:rPr lang="fr-FR" sz="2000" b="1" dirty="0">
                <a:solidFill>
                  <a:prstClr val="black"/>
                </a:solidFill>
                <a:latin typeface="Times New Roman"/>
                <a:ea typeface="Times New Roman"/>
                <a:cs typeface="Times New Roman"/>
              </a:rPr>
              <a:t> : </a:t>
            </a:r>
            <a:r>
              <a:rPr lang="fr-FR" sz="2000" dirty="0">
                <a:solidFill>
                  <a:prstClr val="black"/>
                </a:solidFill>
                <a:latin typeface="Times New Roman"/>
                <a:ea typeface="Times New Roman"/>
                <a:cs typeface="Times New Roman"/>
              </a:rPr>
              <a:t> </a:t>
            </a:r>
            <a:r>
              <a:rPr lang="fr-FR" sz="2000" dirty="0" err="1">
                <a:latin typeface="Times New Roman"/>
                <a:ea typeface="Times New Roman"/>
                <a:cs typeface="Times New Roman"/>
              </a:rPr>
              <a:t>Glucokinase</a:t>
            </a:r>
            <a:r>
              <a:rPr lang="fr-FR" sz="2000" dirty="0">
                <a:latin typeface="Times New Roman"/>
                <a:ea typeface="Times New Roman"/>
                <a:cs typeface="Times New Roman"/>
              </a:rPr>
              <a:t>  (spécificité étroite) : S </a:t>
            </a:r>
            <a:r>
              <a:rPr lang="fr-FR" sz="2000" dirty="0">
                <a:latin typeface="Arial"/>
                <a:ea typeface="Times New Roman"/>
                <a:cs typeface="Arial"/>
              </a:rPr>
              <a:t>=</a:t>
            </a:r>
            <a:r>
              <a:rPr lang="fr-FR" sz="2000" dirty="0">
                <a:latin typeface="Times New Roman"/>
                <a:ea typeface="Times New Roman"/>
                <a:cs typeface="Times New Roman"/>
              </a:rPr>
              <a:t> glucose</a:t>
            </a:r>
            <a:endParaRPr lang="fr-FR" sz="2000" dirty="0">
              <a:ea typeface="Calibri"/>
              <a:cs typeface="Times New Roman"/>
            </a:endParaRPr>
          </a:p>
          <a:p>
            <a:pPr marL="572032" indent="0">
              <a:lnSpc>
                <a:spcPct val="115000"/>
              </a:lnSpc>
              <a:spcAft>
                <a:spcPts val="0"/>
              </a:spcAft>
              <a:buNone/>
            </a:pPr>
            <a:r>
              <a:rPr lang="fr-FR" sz="2000" dirty="0">
                <a:latin typeface="Times New Roman"/>
                <a:ea typeface="Times New Roman"/>
                <a:cs typeface="Times New Roman"/>
              </a:rPr>
              <a:t>                          </a:t>
            </a:r>
            <a:r>
              <a:rPr lang="fr-FR" sz="2000" dirty="0" err="1">
                <a:latin typeface="Times New Roman"/>
                <a:ea typeface="Times New Roman"/>
                <a:cs typeface="Times New Roman"/>
              </a:rPr>
              <a:t>Hexokinase</a:t>
            </a:r>
            <a:r>
              <a:rPr lang="fr-FR" sz="2000" dirty="0">
                <a:latin typeface="Times New Roman"/>
                <a:ea typeface="Times New Roman"/>
                <a:cs typeface="Times New Roman"/>
              </a:rPr>
              <a:t> (spécificité large): S</a:t>
            </a:r>
            <a:r>
              <a:rPr lang="fr-FR" sz="2000" dirty="0">
                <a:latin typeface="Arial"/>
                <a:ea typeface="Times New Roman"/>
                <a:cs typeface="Arial"/>
              </a:rPr>
              <a:t> =</a:t>
            </a:r>
            <a:r>
              <a:rPr lang="fr-FR" sz="2000" dirty="0">
                <a:latin typeface="Times New Roman"/>
                <a:ea typeface="Times New Roman"/>
                <a:cs typeface="Times New Roman"/>
              </a:rPr>
              <a:t> hexoses (glucose, fructose;….)</a:t>
            </a:r>
          </a:p>
          <a:p>
            <a:pPr marL="572032" indent="0">
              <a:lnSpc>
                <a:spcPct val="115000"/>
              </a:lnSpc>
              <a:spcAft>
                <a:spcPts val="0"/>
              </a:spcAft>
              <a:buNone/>
            </a:pPr>
            <a:endParaRPr lang="fr-FR" sz="2000" dirty="0">
              <a:ea typeface="Calibri"/>
              <a:cs typeface="Times New Roman"/>
            </a:endParaRPr>
          </a:p>
          <a:p>
            <a:pPr marL="342600" indent="-342600">
              <a:lnSpc>
                <a:spcPct val="115000"/>
              </a:lnSpc>
              <a:spcAft>
                <a:spcPts val="0"/>
              </a:spcAft>
              <a:buFont typeface="Arial"/>
              <a:buChar char="•"/>
            </a:pPr>
            <a:r>
              <a:rPr lang="fr-FR" sz="2000" b="1" dirty="0">
                <a:solidFill>
                  <a:srgbClr val="FF0000"/>
                </a:solidFill>
                <a:latin typeface="Times New Roman"/>
                <a:ea typeface="Times New Roman"/>
                <a:cs typeface="Times New Roman"/>
              </a:rPr>
              <a:t>Réglables</a:t>
            </a:r>
            <a:r>
              <a:rPr lang="fr-FR" sz="2000" dirty="0">
                <a:solidFill>
                  <a:srgbClr val="FF0000"/>
                </a:solidFill>
                <a:latin typeface="Times New Roman"/>
                <a:ea typeface="Times New Roman"/>
                <a:cs typeface="Times New Roman"/>
              </a:rPr>
              <a:t> :</a:t>
            </a:r>
            <a:r>
              <a:rPr lang="fr-FR" sz="2000" dirty="0">
                <a:solidFill>
                  <a:prstClr val="black"/>
                </a:solidFill>
                <a:latin typeface="Times New Roman"/>
                <a:ea typeface="Times New Roman"/>
                <a:cs typeface="Times New Roman"/>
              </a:rPr>
              <a:t> en réponse à des signaux métaboliques</a:t>
            </a:r>
            <a:endParaRPr lang="fr-FR" sz="2000" dirty="0">
              <a:solidFill>
                <a:prstClr val="black"/>
              </a:solidFill>
              <a:ea typeface="Calibri"/>
              <a:cs typeface="Times New Roman"/>
            </a:endParaRPr>
          </a:p>
          <a:p>
            <a:pPr lvl="0"/>
            <a:endParaRPr lang="fr-FR" dirty="0">
              <a:solidFill>
                <a:prstClr val="black"/>
              </a:solidFill>
            </a:endParaRPr>
          </a:p>
          <a:p>
            <a:endParaRPr lang="fr-FR" dirty="0"/>
          </a:p>
        </p:txBody>
      </p:sp>
    </p:spTree>
    <p:extLst>
      <p:ext uri="{BB962C8B-B14F-4D97-AF65-F5344CB8AC3E}">
        <p14:creationId xmlns:p14="http://schemas.microsoft.com/office/powerpoint/2010/main" val="209977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a:solidFill>
              <a:srgbClr val="FF0000"/>
            </a:solidFill>
          </a:ln>
        </p:spPr>
        <p:txBody>
          <a:bodyPr/>
          <a:lstStyle/>
          <a:p>
            <a:r>
              <a:rPr lang="fr-FR" b="1" dirty="0">
                <a:solidFill>
                  <a:srgbClr val="FF0000"/>
                </a:solidFill>
              </a:rPr>
              <a:t>3. Nature des enzymes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03390181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5593314"/>
      </p:ext>
    </p:extLst>
  </p:cSld>
  <p:clrMapOvr>
    <a:masterClrMapping/>
  </p:clrMapOvr>
</p:sld>
</file>

<file path=ppt/theme/theme1.xml><?xml version="1.0" encoding="utf-8"?>
<a:theme xmlns:a="http://schemas.openxmlformats.org/drawingml/2006/main" name="10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3755</TotalTime>
  <Words>1510</Words>
  <Application>Microsoft Office PowerPoint</Application>
  <PresentationFormat>Affichage à l'écran (4:3)</PresentationFormat>
  <Paragraphs>303</Paragraphs>
  <Slides>29</Slides>
  <Notes>5</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29</vt:i4>
      </vt:variant>
    </vt:vector>
  </HeadingPairs>
  <TitlesOfParts>
    <vt:vector size="39" baseType="lpstr">
      <vt:lpstr>Arial</vt:lpstr>
      <vt:lpstr>Calibri</vt:lpstr>
      <vt:lpstr>Comic Sans MS</vt:lpstr>
      <vt:lpstr>Courier New</vt:lpstr>
      <vt:lpstr>Symbol</vt:lpstr>
      <vt:lpstr>Tahoma</vt:lpstr>
      <vt:lpstr>Times New Roman</vt:lpstr>
      <vt:lpstr>Wingdings</vt:lpstr>
      <vt:lpstr>Wingdings 2</vt:lpstr>
      <vt:lpstr>10_Thème Office</vt:lpstr>
      <vt:lpstr>CHAPITRE DES ENZYMES</vt:lpstr>
      <vt:lpstr>STRUCTURE DES ENZYMES ET MECANISME D’ACTION</vt:lpstr>
      <vt:lpstr> PLAN DU COURS </vt:lpstr>
      <vt:lpstr>1. Introduction </vt:lpstr>
      <vt:lpstr>1. Introduction </vt:lpstr>
      <vt:lpstr>2. Propriétés des enzymes</vt:lpstr>
      <vt:lpstr>2. Propriétés des enzymes</vt:lpstr>
      <vt:lpstr>2. Propriétés des enzymes</vt:lpstr>
      <vt:lpstr>3. Nature des enzymes </vt:lpstr>
      <vt:lpstr>3. Nature des enzymes </vt:lpstr>
      <vt:lpstr>4. Structure des enzymes</vt:lpstr>
      <vt:lpstr>   Notion d’apoenzyme/Hétéroenzyme   </vt:lpstr>
      <vt:lpstr>LES COFACTEURS </vt:lpstr>
      <vt:lpstr> Exemples de coenzymes</vt:lpstr>
      <vt:lpstr>5. Site actif des enzymes  </vt:lpstr>
      <vt:lpstr>5. Site actif des enzymes  </vt:lpstr>
      <vt:lpstr> 6. Les isoenzymes ou isoformes </vt:lpstr>
      <vt:lpstr>7. Les complexes multienzymatiques </vt:lpstr>
      <vt:lpstr>Présentation PowerPoint</vt:lpstr>
      <vt:lpstr>Présentation PowerPoint</vt:lpstr>
      <vt:lpstr>Présentation PowerPoint</vt:lpstr>
      <vt:lpstr>8. Nomenclature des enzymes </vt:lpstr>
      <vt:lpstr>8. Nomenclature des enzymes </vt:lpstr>
      <vt:lpstr>8. Nomenclature des enzymes </vt:lpstr>
      <vt:lpstr>9. Classification des enzymes (Classes) </vt:lpstr>
      <vt:lpstr> 9. Classification des enzymes </vt:lpstr>
      <vt:lpstr>EXERCICE </vt:lpstr>
      <vt:lpstr> 10. Mécanisme d’action des enzymes  </vt:lpstr>
      <vt:lpstr>11. Exemples de dosage d’enzymes en pathologie humaine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 ENZYMES</dc:title>
  <dc:creator>pc</dc:creator>
  <cp:lastModifiedBy>pc</cp:lastModifiedBy>
  <cp:revision>280</cp:revision>
  <dcterms:created xsi:type="dcterms:W3CDTF">2020-08-30T13:40:52Z</dcterms:created>
  <dcterms:modified xsi:type="dcterms:W3CDTF">2021-06-01T09:43:08Z</dcterms:modified>
</cp:coreProperties>
</file>