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3" r:id="rId3"/>
    <p:sldId id="295" r:id="rId4"/>
    <p:sldId id="296" r:id="rId5"/>
    <p:sldId id="300" r:id="rId6"/>
    <p:sldId id="297" r:id="rId7"/>
    <p:sldId id="299" r:id="rId8"/>
    <p:sldId id="301" r:id="rId9"/>
    <p:sldId id="302" r:id="rId10"/>
    <p:sldId id="305" r:id="rId11"/>
    <p:sldId id="304" r:id="rId12"/>
    <p:sldId id="303" r:id="rId13"/>
    <p:sldId id="298" r:id="rId14"/>
    <p:sldId id="306" r:id="rId15"/>
    <p:sldId id="307" r:id="rId16"/>
    <p:sldId id="308" r:id="rId17"/>
    <p:sldId id="310" r:id="rId18"/>
    <p:sldId id="313" r:id="rId19"/>
    <p:sldId id="312" r:id="rId20"/>
    <p:sldId id="314" r:id="rId21"/>
    <p:sldId id="315" r:id="rId22"/>
    <p:sldId id="320" r:id="rId23"/>
    <p:sldId id="318" r:id="rId24"/>
    <p:sldId id="317" r:id="rId25"/>
    <p:sldId id="311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3" autoAdjust="0"/>
  </p:normalViewPr>
  <p:slideViewPr>
    <p:cSldViewPr>
      <p:cViewPr varScale="1">
        <p:scale>
          <a:sx n="40" d="100"/>
          <a:sy n="40" d="100"/>
        </p:scale>
        <p:origin x="121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28/01/2022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28/01/2022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28/01/2022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28/01/2022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28/01/2022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Présenté par Dr ZEKRI.S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err="1" smtClean="0"/>
              <a:t>Metabolisme</a:t>
            </a:r>
            <a:r>
              <a:rPr lang="fr-FR" b="1" dirty="0" smtClean="0"/>
              <a:t> des phospholipides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327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291264" cy="5544616"/>
          </a:xfrm>
        </p:spPr>
        <p:txBody>
          <a:bodyPr/>
          <a:lstStyle/>
          <a:p>
            <a:pPr marL="0" indent="0">
              <a:buNone/>
            </a:pPr>
            <a:endParaRPr lang="fr-FR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00B0F0"/>
                </a:solidFill>
              </a:rPr>
              <a:t>C3 </a:t>
            </a:r>
            <a:r>
              <a:rPr lang="fr-FR" b="1" dirty="0">
                <a:solidFill>
                  <a:srgbClr val="00B0F0"/>
                </a:solidFill>
              </a:rPr>
              <a:t>- le phosphatidyl </a:t>
            </a:r>
            <a:r>
              <a:rPr lang="fr-FR" b="1" dirty="0" err="1">
                <a:solidFill>
                  <a:srgbClr val="00B0F0"/>
                </a:solidFill>
              </a:rPr>
              <a:t>glycerol</a:t>
            </a:r>
            <a:r>
              <a:rPr lang="fr-FR" b="1" dirty="0">
                <a:solidFill>
                  <a:srgbClr val="00B0F0"/>
                </a:solidFill>
              </a:rPr>
              <a:t> phosphate conduit au cardiolipide</a:t>
            </a:r>
          </a:p>
          <a:p>
            <a:pPr marL="0" indent="0">
              <a:buNone/>
            </a:pPr>
            <a:r>
              <a:rPr lang="fr-FR" dirty="0" smtClean="0"/>
              <a:t>1-Formation </a:t>
            </a:r>
            <a:r>
              <a:rPr lang="fr-FR" dirty="0"/>
              <a:t>du phosphatidyl glycérol (sous l’action d’une phosphatase)</a:t>
            </a:r>
          </a:p>
          <a:p>
            <a:pPr marL="0" indent="0">
              <a:buNone/>
            </a:pPr>
            <a:r>
              <a:rPr lang="fr-FR" dirty="0"/>
              <a:t>phosphatidyl glycérol </a:t>
            </a:r>
            <a:r>
              <a:rPr lang="fr-FR" dirty="0" smtClean="0"/>
              <a:t>phosphate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/>
              <a:t> </a:t>
            </a:r>
            <a:r>
              <a:rPr lang="fr-FR" dirty="0"/>
              <a:t>phosphatidyl </a:t>
            </a:r>
            <a:r>
              <a:rPr lang="fr-FR" dirty="0" smtClean="0"/>
              <a:t>glycérol + Phosphate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2 </a:t>
            </a:r>
            <a:r>
              <a:rPr lang="fr-FR" dirty="0" smtClean="0"/>
              <a:t>-Condensation </a:t>
            </a:r>
            <a:r>
              <a:rPr lang="fr-FR" dirty="0"/>
              <a:t>avec une molécule de CDP diglycéride</a:t>
            </a:r>
          </a:p>
          <a:p>
            <a:pPr marL="0" indent="0">
              <a:buNone/>
            </a:pPr>
            <a:r>
              <a:rPr lang="fr-FR" dirty="0"/>
              <a:t>phosphatidyl glycérol + CDP diglycéride 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/>
              <a:t>cardiolipide </a:t>
            </a:r>
            <a:r>
              <a:rPr lang="fr-FR" dirty="0"/>
              <a:t>+ CMP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056784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56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20688"/>
            <a:ext cx="381642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6004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4087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3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9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2 - voie du CDP </a:t>
            </a:r>
            <a:r>
              <a:rPr lang="fr-FR" b="1" dirty="0" smtClean="0">
                <a:solidFill>
                  <a:schemeClr val="tx1"/>
                </a:solidFill>
              </a:rPr>
              <a:t>Alcool(choline)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8075240" cy="482304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Cette voie permet l’utilisation directe de la choline [apport</a:t>
            </a:r>
          </a:p>
          <a:p>
            <a:pPr marL="0" indent="0">
              <a:buNone/>
            </a:pPr>
            <a:r>
              <a:rPr lang="fr-FR" dirty="0"/>
              <a:t>alimentaire ou dégradation des phospholipides endogènes</a:t>
            </a:r>
          </a:p>
          <a:p>
            <a:pPr marL="0" indent="0">
              <a:buNone/>
            </a:pPr>
            <a:r>
              <a:rPr lang="fr-FR" dirty="0"/>
              <a:t>(récupération)]</a:t>
            </a:r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Etape1</a:t>
            </a:r>
            <a:r>
              <a:rPr lang="fr-FR" dirty="0"/>
              <a:t>: </a:t>
            </a:r>
            <a:r>
              <a:rPr lang="fr-FR" dirty="0" smtClean="0"/>
              <a:t>Choline + ATP 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/>
              <a:t>ADP + Phosphoryl choline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Etape </a:t>
            </a:r>
            <a:r>
              <a:rPr lang="fr-FR" dirty="0">
                <a:solidFill>
                  <a:srgbClr val="C00000"/>
                </a:solidFill>
              </a:rPr>
              <a:t>2</a:t>
            </a:r>
            <a:r>
              <a:rPr lang="fr-FR" dirty="0"/>
              <a:t>: CTP + </a:t>
            </a:r>
            <a:r>
              <a:rPr lang="fr-FR" dirty="0" smtClean="0"/>
              <a:t>Phosphoryl choline 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/>
              <a:t>    CDP-Choline + </a:t>
            </a:r>
            <a:r>
              <a:rPr lang="fr-FR" dirty="0"/>
              <a:t>PP</a:t>
            </a:r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Etape 3</a:t>
            </a:r>
            <a:r>
              <a:rPr lang="fr-FR" dirty="0"/>
              <a:t>: CDP </a:t>
            </a:r>
            <a:r>
              <a:rPr lang="fr-FR" dirty="0" smtClean="0"/>
              <a:t>Choline </a:t>
            </a:r>
            <a:r>
              <a:rPr lang="fr-FR" dirty="0"/>
              <a:t>+ </a:t>
            </a:r>
            <a:r>
              <a:rPr lang="fr-FR" dirty="0" smtClean="0"/>
              <a:t>1.2 Diglycéride 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/>
              <a:t> phosphatidyl-choline + </a:t>
            </a:r>
            <a:r>
              <a:rPr lang="fr-FR" dirty="0"/>
              <a:t>CMP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79379"/>
            <a:ext cx="6624736" cy="182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6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424936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/>
              <a:t>Des réactions tout à fait semblables, conduisent </a:t>
            </a:r>
            <a:r>
              <a:rPr lang="fr-FR" sz="3600" dirty="0" smtClean="0"/>
              <a:t>aux céphalines </a:t>
            </a:r>
            <a:r>
              <a:rPr lang="fr-FR" sz="3600" dirty="0"/>
              <a:t>(phosphatidyl éthanolamine)</a:t>
            </a:r>
          </a:p>
          <a:p>
            <a:pPr marL="0" indent="0">
              <a:buNone/>
            </a:pPr>
            <a:r>
              <a:rPr lang="fr-FR" sz="3600" dirty="0"/>
              <a:t>1/ Ethanolamine + ATP </a:t>
            </a:r>
            <a:r>
              <a:rPr lang="fr-FR" sz="3600" dirty="0" smtClean="0">
                <a:sym typeface="Symbol"/>
              </a:rPr>
              <a:t>   </a:t>
            </a:r>
          </a:p>
          <a:p>
            <a:pPr marL="0" indent="0">
              <a:buNone/>
            </a:pPr>
            <a:r>
              <a:rPr lang="fr-FR" sz="3600" dirty="0">
                <a:sym typeface="Symbol"/>
              </a:rPr>
              <a:t> </a:t>
            </a:r>
            <a:r>
              <a:rPr lang="fr-FR" sz="3600" dirty="0" smtClean="0">
                <a:sym typeface="Symbol"/>
              </a:rPr>
              <a:t>   </a:t>
            </a:r>
            <a:r>
              <a:rPr lang="fr-FR" sz="3600" dirty="0" smtClean="0"/>
              <a:t>ADP +  Phosphoryl-</a:t>
            </a:r>
            <a:r>
              <a:rPr lang="fr-FR" sz="3600" dirty="0"/>
              <a:t>é</a:t>
            </a:r>
            <a:r>
              <a:rPr lang="fr-FR" sz="3600" dirty="0" smtClean="0"/>
              <a:t>thanolamine</a:t>
            </a:r>
          </a:p>
          <a:p>
            <a:pPr marL="0" indent="0">
              <a:buNone/>
            </a:pPr>
            <a:r>
              <a:rPr lang="fr-FR" sz="3600" dirty="0" smtClean="0"/>
              <a:t>2/CTP+ Phosphoryl-éthanolamine </a:t>
            </a:r>
            <a:r>
              <a:rPr lang="fr-FR" sz="3600" dirty="0" smtClean="0">
                <a:sym typeface="Symbol"/>
              </a:rPr>
              <a:t> </a:t>
            </a:r>
          </a:p>
          <a:p>
            <a:pPr marL="0" indent="0">
              <a:buNone/>
            </a:pPr>
            <a:r>
              <a:rPr lang="fr-FR" sz="3600" dirty="0">
                <a:sym typeface="Symbol"/>
              </a:rPr>
              <a:t> </a:t>
            </a:r>
            <a:r>
              <a:rPr lang="fr-FR" sz="3600" dirty="0" smtClean="0">
                <a:sym typeface="Symbol"/>
              </a:rPr>
              <a:t>  </a:t>
            </a:r>
            <a:r>
              <a:rPr lang="fr-FR" sz="3600" dirty="0" smtClean="0"/>
              <a:t>CDP-Ethanolamine + </a:t>
            </a:r>
            <a:r>
              <a:rPr lang="fr-FR" sz="3600" dirty="0" err="1" smtClean="0"/>
              <a:t>PPi</a:t>
            </a:r>
            <a:endParaRPr lang="fr-FR" sz="3600" dirty="0"/>
          </a:p>
          <a:p>
            <a:pPr marL="0" indent="0">
              <a:buNone/>
            </a:pPr>
            <a:r>
              <a:rPr lang="fr-FR" sz="3600" dirty="0" smtClean="0"/>
              <a:t>3/CDP-Ethanolamine+1,2Diglyceride</a:t>
            </a:r>
            <a:r>
              <a:rPr lang="fr-FR" sz="3600" dirty="0" smtClean="0">
                <a:sym typeface="Symbol"/>
              </a:rPr>
              <a:t></a:t>
            </a:r>
          </a:p>
          <a:p>
            <a:pPr marL="0" indent="0">
              <a:buNone/>
            </a:pPr>
            <a:r>
              <a:rPr lang="fr-FR" sz="3600" dirty="0">
                <a:sym typeface="Symbol"/>
              </a:rPr>
              <a:t> </a:t>
            </a:r>
            <a:r>
              <a:rPr lang="fr-FR" sz="3600" dirty="0" smtClean="0">
                <a:sym typeface="Symbol"/>
              </a:rPr>
              <a:t>   </a:t>
            </a:r>
            <a:r>
              <a:rPr lang="fr-FR" sz="3600" dirty="0" smtClean="0"/>
              <a:t>Phosphatidyl-</a:t>
            </a:r>
            <a:r>
              <a:rPr lang="fr-FR" sz="3600" dirty="0"/>
              <a:t>é</a:t>
            </a:r>
            <a:r>
              <a:rPr lang="fr-FR" sz="3600" dirty="0" smtClean="0"/>
              <a:t>thanolamine + </a:t>
            </a:r>
            <a:r>
              <a:rPr lang="fr-FR" sz="3600" dirty="0"/>
              <a:t>CMP</a:t>
            </a:r>
          </a:p>
        </p:txBody>
      </p:sp>
    </p:spTree>
    <p:extLst>
      <p:ext uri="{BB962C8B-B14F-4D97-AF65-F5344CB8AC3E}">
        <p14:creationId xmlns:p14="http://schemas.microsoft.com/office/powerpoint/2010/main" val="26300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395533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096344" cy="302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619268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1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III/</a:t>
            </a:r>
            <a:r>
              <a:rPr lang="fr-FR" b="1" dirty="0">
                <a:solidFill>
                  <a:srgbClr val="FF0000"/>
                </a:solidFill>
              </a:rPr>
              <a:t>D</a:t>
            </a:r>
            <a:r>
              <a:rPr lang="fr-FR" b="1" dirty="0" smtClean="0">
                <a:solidFill>
                  <a:srgbClr val="FF0000"/>
                </a:solidFill>
              </a:rPr>
              <a:t>égradation des phospholipides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88832" cy="37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0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524328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9288" y="36401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Les phospholipases et formation des molécules de signalisation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093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6913563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I/Introduction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Les phospholipides sont des esters d’acides gras et d’un alcool, ce dernier étant uni à un autre alcool par un groupement phosphoryle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33688"/>
            <a:ext cx="2880320" cy="21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05" y="2924150"/>
            <a:ext cx="29511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5013176"/>
            <a:ext cx="2098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Lipides « structuraux »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54579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  -Membranes </a:t>
            </a:r>
            <a:r>
              <a:rPr lang="fr-FR" dirty="0"/>
              <a:t>biologiques</a:t>
            </a:r>
          </a:p>
          <a:p>
            <a:r>
              <a:rPr lang="fr-FR" dirty="0"/>
              <a:t> </a:t>
            </a:r>
            <a:r>
              <a:rPr lang="fr-FR" dirty="0" smtClean="0"/>
              <a:t> -Monocouche </a:t>
            </a:r>
            <a:r>
              <a:rPr lang="fr-FR" dirty="0"/>
              <a:t>de surface des lipoprotéines</a:t>
            </a:r>
          </a:p>
          <a:p>
            <a:r>
              <a:rPr lang="fr-FR" dirty="0"/>
              <a:t>et gouttelettes lipidiques</a:t>
            </a:r>
          </a:p>
        </p:txBody>
      </p:sp>
    </p:spTree>
    <p:extLst>
      <p:ext uri="{BB962C8B-B14F-4D97-AF65-F5344CB8AC3E}">
        <p14:creationId xmlns:p14="http://schemas.microsoft.com/office/powerpoint/2010/main" val="34974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I/Rappel des sphingolipides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1052736"/>
            <a:ext cx="8276456" cy="4932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–</a:t>
            </a:r>
            <a:r>
              <a:rPr lang="fr-FR" sz="3200" dirty="0" err="1"/>
              <a:t>Sphingomyéline</a:t>
            </a:r>
            <a:r>
              <a:rPr lang="fr-FR" sz="3200" dirty="0"/>
              <a:t>: </a:t>
            </a:r>
            <a:r>
              <a:rPr lang="fr-FR" sz="3200" dirty="0" smtClean="0"/>
              <a:t>Phospholipide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–Gangliosides</a:t>
            </a:r>
          </a:p>
          <a:p>
            <a:pPr marL="0" indent="0">
              <a:buNone/>
            </a:pPr>
            <a:r>
              <a:rPr lang="fr-FR" sz="3200" dirty="0"/>
              <a:t>–</a:t>
            </a:r>
            <a:r>
              <a:rPr lang="fr-FR" sz="3200" dirty="0" smtClean="0"/>
              <a:t>Cérébrosides      : Glycolipide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–</a:t>
            </a:r>
            <a:r>
              <a:rPr lang="fr-FR" sz="3200" dirty="0" err="1" smtClean="0"/>
              <a:t>Sulfatides</a:t>
            </a:r>
            <a:endParaRPr lang="fr-FR" sz="3200" dirty="0" smtClean="0"/>
          </a:p>
          <a:p>
            <a:pPr>
              <a:buFont typeface="Wingdings" pitchFamily="2" charset="2"/>
              <a:buChar char="q"/>
            </a:pPr>
            <a:r>
              <a:rPr lang="fr-FR" sz="3200" dirty="0"/>
              <a:t>Molécule précurseur des </a:t>
            </a:r>
            <a:r>
              <a:rPr lang="fr-FR" sz="3200" dirty="0" smtClean="0"/>
              <a:t>sphingolipides:</a:t>
            </a:r>
          </a:p>
          <a:p>
            <a:pPr marL="0" indent="0">
              <a:buNone/>
            </a:pPr>
            <a:r>
              <a:rPr lang="fr-FR" sz="3200" dirty="0"/>
              <a:t>Le céramide: amide d’AG et alcool,</a:t>
            </a:r>
          </a:p>
          <a:p>
            <a:pPr marL="0" indent="0">
              <a:buNone/>
            </a:pPr>
            <a:r>
              <a:rPr lang="fr-FR" sz="3200" dirty="0"/>
              <a:t>– Alcool: la sphingosine, </a:t>
            </a:r>
            <a:r>
              <a:rPr lang="fr-FR" sz="3200" dirty="0" err="1"/>
              <a:t>diolamine</a:t>
            </a:r>
            <a:r>
              <a:rPr lang="fr-FR" sz="3200" dirty="0"/>
              <a:t> à longue chaîne</a:t>
            </a:r>
          </a:p>
          <a:p>
            <a:pPr marL="0" indent="0">
              <a:buNone/>
            </a:pPr>
            <a:r>
              <a:rPr lang="fr-FR" sz="3200" dirty="0"/>
              <a:t>carbonée</a:t>
            </a:r>
          </a:p>
          <a:p>
            <a:pPr marL="0" indent="0">
              <a:buNone/>
            </a:pPr>
            <a:r>
              <a:rPr lang="fr-FR" sz="3200" dirty="0"/>
              <a:t>– La fixation d'un AG sur le groupe amine par une liaison</a:t>
            </a:r>
          </a:p>
          <a:p>
            <a:pPr marL="0" indent="0">
              <a:buNone/>
            </a:pPr>
            <a:r>
              <a:rPr lang="fr-FR" sz="3200" dirty="0"/>
              <a:t>amide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2627784" y="1988840"/>
            <a:ext cx="648072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033"/>
            <a:ext cx="7993063" cy="260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20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II/Synthèse de céramide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54006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 céramide, chef de file des sphingolipides est généré dans les cellules par différentes voies :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       soit par synthèse de  Novo (en utilisant comme substrats de la sérine et palmitoyl CoA)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       soit par recyclage à partir des sphingolipides</a:t>
            </a:r>
          </a:p>
          <a:p>
            <a:pPr>
              <a:buFont typeface="Wingdings" pitchFamily="2" charset="2"/>
              <a:buChar char="ü"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952616" y="3265996"/>
            <a:ext cx="1404156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Sérine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4788024" y="3212976"/>
            <a:ext cx="1296144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Palmitoyl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6588224" y="4221088"/>
            <a:ext cx="2232248" cy="7920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RECUPERATION</a:t>
            </a:r>
          </a:p>
          <a:p>
            <a:pPr algn="ctr"/>
            <a:r>
              <a:rPr lang="fr-FR" dirty="0" smtClean="0"/>
              <a:t>(hydrolyse des sphingolipides)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4788024" y="5733256"/>
            <a:ext cx="2160240" cy="648072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Céramide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154806" y="4289677"/>
            <a:ext cx="1656184" cy="93952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SYNTHESE DE NOVO</a:t>
            </a:r>
            <a:endParaRPr lang="fr-FR" dirty="0"/>
          </a:p>
        </p:txBody>
      </p:sp>
      <p:cxnSp>
        <p:nvCxnSpPr>
          <p:cNvPr id="12" name="Connecteur droit avec flèche 11"/>
          <p:cNvCxnSpPr>
            <a:stCxn id="6" idx="2"/>
          </p:cNvCxnSpPr>
          <p:nvPr/>
        </p:nvCxnSpPr>
        <p:spPr>
          <a:xfrm flipH="1">
            <a:off x="4788024" y="3717032"/>
            <a:ext cx="648072" cy="57264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5" idx="2"/>
          </p:cNvCxnSpPr>
          <p:nvPr/>
        </p:nvCxnSpPr>
        <p:spPr>
          <a:xfrm>
            <a:off x="2654694" y="3770052"/>
            <a:ext cx="500112" cy="5196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6516216" y="5013176"/>
            <a:ext cx="1080120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283968" y="5229200"/>
            <a:ext cx="1368152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3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3" y="188640"/>
            <a:ext cx="3816424" cy="282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2" y="3068960"/>
            <a:ext cx="334462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10" y="332656"/>
            <a:ext cx="3829050" cy="291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02" y="3284984"/>
            <a:ext cx="4098330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5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776864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350539" cy="549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3" y="236682"/>
            <a:ext cx="8316416" cy="585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3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814048"/>
            <a:ext cx="3528392" cy="499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12" y="814048"/>
            <a:ext cx="3448967" cy="499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Schéma général de la synthèse des sphingolipides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3487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III/Catabolisme  des sphingolipides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496944" cy="4572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dirty="0" smtClean="0"/>
              <a:t>Les sphingolipides sont hydrolysés par des enzymes </a:t>
            </a:r>
            <a:r>
              <a:rPr lang="fr-FR" dirty="0" err="1" smtClean="0"/>
              <a:t>lysosomiaux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/>
              <a:t>Différentes hydrolases acides, spécifiques des sucres</a:t>
            </a:r>
          </a:p>
          <a:p>
            <a:pPr marL="0" indent="0">
              <a:buNone/>
            </a:pPr>
            <a:r>
              <a:rPr lang="fr-FR" dirty="0"/>
              <a:t>terminaux des sphingolipides</a:t>
            </a:r>
          </a:p>
          <a:p>
            <a:pPr marL="0" indent="0">
              <a:buNone/>
            </a:pPr>
            <a:r>
              <a:rPr lang="fr-FR" dirty="0"/>
              <a:t>– Exemple: </a:t>
            </a:r>
            <a:r>
              <a:rPr lang="fr-FR" dirty="0" smtClean="0">
                <a:sym typeface="Symbol"/>
              </a:rPr>
              <a:t></a:t>
            </a:r>
            <a:r>
              <a:rPr lang="fr-FR" dirty="0" smtClean="0"/>
              <a:t>-</a:t>
            </a:r>
            <a:r>
              <a:rPr lang="fr-FR" dirty="0"/>
              <a:t>galactosidase, </a:t>
            </a:r>
            <a:r>
              <a:rPr lang="fr-FR" dirty="0" smtClean="0">
                <a:sym typeface="Symbol"/>
              </a:rPr>
              <a:t></a:t>
            </a:r>
            <a:r>
              <a:rPr lang="fr-FR" dirty="0" smtClean="0"/>
              <a:t>-</a:t>
            </a:r>
            <a:r>
              <a:rPr lang="fr-FR" dirty="0"/>
              <a:t>galactosidase, </a:t>
            </a:r>
            <a:r>
              <a:rPr lang="fr-FR" dirty="0" smtClean="0">
                <a:sym typeface="Symbol"/>
              </a:rPr>
              <a:t></a:t>
            </a:r>
            <a:r>
              <a:rPr lang="fr-FR" dirty="0" smtClean="0"/>
              <a:t>-</a:t>
            </a:r>
            <a:r>
              <a:rPr lang="fr-FR" dirty="0" err="1"/>
              <a:t>glucosidase</a:t>
            </a:r>
            <a:r>
              <a:rPr lang="fr-FR" dirty="0"/>
              <a:t>, </a:t>
            </a:r>
            <a:r>
              <a:rPr lang="fr-FR" dirty="0" err="1"/>
              <a:t>neuraminidase</a:t>
            </a:r>
            <a:r>
              <a:rPr lang="fr-FR" dirty="0"/>
              <a:t> (</a:t>
            </a:r>
            <a:r>
              <a:rPr lang="fr-FR" dirty="0" err="1"/>
              <a:t>sialidase</a:t>
            </a:r>
            <a:r>
              <a:rPr lang="fr-FR" dirty="0" smtClean="0"/>
              <a:t>), </a:t>
            </a:r>
            <a:r>
              <a:rPr lang="fr-FR" dirty="0" err="1" smtClean="0"/>
              <a:t>hexosaminidase</a:t>
            </a:r>
            <a:r>
              <a:rPr lang="fr-FR" dirty="0"/>
              <a:t>, </a:t>
            </a:r>
            <a:r>
              <a:rPr lang="fr-FR" dirty="0" err="1"/>
              <a:t>sphingomyelinase</a:t>
            </a:r>
            <a:r>
              <a:rPr lang="fr-FR" dirty="0"/>
              <a:t>, </a:t>
            </a:r>
            <a:r>
              <a:rPr lang="fr-FR" dirty="0" err="1" smtClean="0"/>
              <a:t>sulfatase</a:t>
            </a:r>
            <a:r>
              <a:rPr lang="fr-FR" dirty="0" smtClean="0"/>
              <a:t> </a:t>
            </a:r>
            <a:r>
              <a:rPr lang="fr-FR" dirty="0"/>
              <a:t>(sulfate </a:t>
            </a:r>
            <a:r>
              <a:rPr lang="fr-FR" dirty="0" err="1"/>
              <a:t>esterase</a:t>
            </a:r>
            <a:r>
              <a:rPr lang="fr-FR" dirty="0"/>
              <a:t>), et </a:t>
            </a:r>
            <a:r>
              <a:rPr lang="fr-FR" dirty="0" err="1" smtClean="0"/>
              <a:t>ceramidase</a:t>
            </a:r>
            <a:r>
              <a:rPr lang="fr-FR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L’absence héréditaire de l’une de ces </a:t>
            </a:r>
            <a:r>
              <a:rPr lang="fr-FR" dirty="0" smtClean="0"/>
              <a:t>enzymes: maladies </a:t>
            </a:r>
            <a:r>
              <a:rPr lang="fr-FR" dirty="0"/>
              <a:t>héréditaires de stockage des </a:t>
            </a:r>
            <a:r>
              <a:rPr lang="fr-FR" dirty="0" smtClean="0"/>
              <a:t>sphingolipides ou </a:t>
            </a:r>
            <a:r>
              <a:rPr lang="fr-FR" b="1" dirty="0">
                <a:solidFill>
                  <a:srgbClr val="00B0F0"/>
                </a:solidFill>
              </a:rPr>
              <a:t>sphingolipidoses</a:t>
            </a:r>
          </a:p>
        </p:txBody>
      </p:sp>
    </p:spTree>
    <p:extLst>
      <p:ext uri="{BB962C8B-B14F-4D97-AF65-F5344CB8AC3E}">
        <p14:creationId xmlns:p14="http://schemas.microsoft.com/office/powerpoint/2010/main" val="20377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548680"/>
            <a:ext cx="820891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 smtClean="0"/>
              <a:t>a)Le métabolisme des glycérophospholipides(GP) comprend:</a:t>
            </a:r>
          </a:p>
          <a:p>
            <a:pPr>
              <a:buFont typeface="Wingdings" pitchFamily="2" charset="2"/>
              <a:buChar char="q"/>
            </a:pPr>
            <a:r>
              <a:rPr lang="fr-FR" sz="3200" dirty="0" smtClean="0"/>
              <a:t>leur synthèse à partir du</a:t>
            </a:r>
            <a:r>
              <a:rPr lang="fr-FR" sz="3200" b="1" dirty="0" smtClean="0"/>
              <a:t> </a:t>
            </a:r>
            <a:r>
              <a:rPr lang="fr-FR" sz="3200" b="1" dirty="0" smtClean="0">
                <a:solidFill>
                  <a:srgbClr val="FF0000"/>
                </a:solidFill>
              </a:rPr>
              <a:t>1,2-diglycéride</a:t>
            </a:r>
            <a:r>
              <a:rPr lang="fr-FR" sz="3200" b="1" dirty="0" smtClean="0"/>
              <a:t> </a:t>
            </a:r>
            <a:r>
              <a:rPr lang="fr-FR" sz="3200" dirty="0" smtClean="0"/>
              <a:t>et de </a:t>
            </a:r>
            <a:r>
              <a:rPr lang="fr-FR" sz="3200" b="1" dirty="0" smtClean="0">
                <a:solidFill>
                  <a:srgbClr val="FF0000"/>
                </a:solidFill>
              </a:rPr>
              <a:t>l’alcool</a:t>
            </a:r>
            <a:r>
              <a:rPr lang="fr-FR" sz="3200" dirty="0" smtClean="0"/>
              <a:t>,  l’un ou l’autre devant être préalablement activé:</a:t>
            </a:r>
          </a:p>
          <a:p>
            <a:pPr>
              <a:buFont typeface="Wingdings" pitchFamily="2" charset="2"/>
              <a:buChar char="q"/>
            </a:pPr>
            <a:r>
              <a:rPr lang="fr-FR" sz="3200" dirty="0" smtClean="0"/>
              <a:t>leur catabolisme par </a:t>
            </a:r>
            <a:r>
              <a:rPr lang="fr-FR" sz="3200" dirty="0" smtClean="0">
                <a:solidFill>
                  <a:srgbClr val="FF0000"/>
                </a:solidFill>
              </a:rPr>
              <a:t>les phospholipases</a:t>
            </a:r>
            <a:r>
              <a:rPr lang="fr-FR" sz="3200" dirty="0" smtClean="0"/>
              <a:t>.</a:t>
            </a:r>
          </a:p>
          <a:p>
            <a:pPr marL="0" indent="0">
              <a:buNone/>
            </a:pPr>
            <a:r>
              <a:rPr lang="fr-FR" sz="3200" dirty="0" smtClean="0"/>
              <a:t>b)Le métabolisme des sphingomyelines comprend:</a:t>
            </a:r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leur synthèse à partir du </a:t>
            </a:r>
            <a:r>
              <a:rPr lang="fr-FR" sz="3200" dirty="0" smtClean="0">
                <a:solidFill>
                  <a:srgbClr val="00B0F0"/>
                </a:solidFill>
              </a:rPr>
              <a:t>palmitoyl-coenzyme A </a:t>
            </a:r>
            <a:r>
              <a:rPr lang="fr-FR" sz="3200" dirty="0" smtClean="0"/>
              <a:t>et de </a:t>
            </a:r>
            <a:r>
              <a:rPr lang="fr-FR" sz="3200" dirty="0" smtClean="0">
                <a:solidFill>
                  <a:srgbClr val="00B0F0"/>
                </a:solidFill>
              </a:rPr>
              <a:t>la sérine</a:t>
            </a:r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leur catabolisme par </a:t>
            </a:r>
            <a:r>
              <a:rPr lang="fr-FR" sz="3200" dirty="0" smtClean="0">
                <a:solidFill>
                  <a:srgbClr val="00B0F0"/>
                </a:solidFill>
              </a:rPr>
              <a:t>des enzymes </a:t>
            </a:r>
            <a:r>
              <a:rPr lang="fr-FR" sz="3200" dirty="0" smtClean="0"/>
              <a:t>spécifiques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9490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/>
              <a:t>L’importance de ce métabolisme :</a:t>
            </a:r>
          </a:p>
          <a:p>
            <a:pPr marL="0" indent="0">
              <a:buNone/>
            </a:pPr>
            <a:r>
              <a:rPr lang="fr-FR" sz="3200" dirty="0" smtClean="0"/>
              <a:t>Le rôle métabolique  de certains GP sont </a:t>
            </a:r>
            <a:r>
              <a:rPr lang="fr-FR" sz="3200" b="1" dirty="0" smtClean="0"/>
              <a:t>précurseur de la synthèse de molécules d’</a:t>
            </a:r>
            <a:r>
              <a:rPr lang="fr-FR" sz="3200" b="1" dirty="0" err="1" smtClean="0"/>
              <a:t>intéret</a:t>
            </a:r>
            <a:r>
              <a:rPr lang="fr-FR" sz="3200" b="1" dirty="0" smtClean="0"/>
              <a:t> biologique :</a:t>
            </a:r>
          </a:p>
          <a:p>
            <a:pPr>
              <a:buFontTx/>
              <a:buChar char="-"/>
            </a:pPr>
            <a:r>
              <a:rPr lang="fr-FR" sz="3200" dirty="0" smtClean="0"/>
              <a:t>IP3 et DAG</a:t>
            </a:r>
          </a:p>
          <a:p>
            <a:pPr>
              <a:buFontTx/>
              <a:buChar char="-"/>
            </a:pPr>
            <a:r>
              <a:rPr lang="fr-FR" sz="3200" dirty="0" smtClean="0"/>
              <a:t>AG polyinsaturés précurseur des prostaglandines </a:t>
            </a:r>
          </a:p>
          <a:p>
            <a:pPr>
              <a:buFontTx/>
              <a:buChar char="-"/>
            </a:pPr>
            <a:r>
              <a:rPr lang="fr-FR" sz="3200" dirty="0" smtClean="0"/>
              <a:t>AG en 2 de la lécithine dans l’</a:t>
            </a:r>
            <a:r>
              <a:rPr lang="fr-FR" sz="3200" dirty="0"/>
              <a:t>e</a:t>
            </a:r>
            <a:r>
              <a:rPr lang="fr-FR" sz="3200" dirty="0" smtClean="0"/>
              <a:t>stérification du cholestérol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777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124744"/>
            <a:ext cx="7772400" cy="4895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L’acide phosphatidique </a:t>
            </a:r>
            <a:r>
              <a:rPr lang="fr-FR" sz="3200" dirty="0" smtClean="0"/>
              <a:t>est au carrefour de la </a:t>
            </a:r>
            <a:r>
              <a:rPr lang="fr-FR" sz="3200" b="1" dirty="0" smtClean="0"/>
              <a:t>synthèse</a:t>
            </a:r>
            <a:r>
              <a:rPr lang="fr-FR" sz="3200" dirty="0" smtClean="0"/>
              <a:t> des triglycérides et des GP.</a:t>
            </a:r>
          </a:p>
          <a:p>
            <a:pPr marL="0" indent="0">
              <a:buNone/>
            </a:pPr>
            <a:r>
              <a:rPr lang="fr-FR" sz="3200" dirty="0" smtClean="0"/>
              <a:t>Il est issu principalement d’une double acylation du Glycéro 3- phosphate provenant </a:t>
            </a:r>
          </a:p>
          <a:p>
            <a:pPr>
              <a:buFontTx/>
              <a:buChar char="-"/>
            </a:pPr>
            <a:r>
              <a:rPr lang="fr-FR" sz="3200" dirty="0" smtClean="0"/>
              <a:t>Soit du glycérol, dans le foie.</a:t>
            </a:r>
          </a:p>
          <a:p>
            <a:pPr marL="0" indent="0">
              <a:buNone/>
            </a:pPr>
            <a:r>
              <a:rPr lang="fr-FR" sz="3200" dirty="0" smtClean="0"/>
              <a:t>-  Soit du dihydroxyacétone phosphate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882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52928" cy="70609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II/La synthèse des Glycérophospholipides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4751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 smtClean="0"/>
              <a:t>Les substrats de la synthèse des GP sont:</a:t>
            </a:r>
          </a:p>
          <a:p>
            <a:pPr marL="0" indent="0">
              <a:buNone/>
            </a:pPr>
            <a:r>
              <a:rPr lang="fr-FR" sz="3200" b="1" dirty="0" smtClean="0"/>
              <a:t>1,2diglycéride et un alcool </a:t>
            </a:r>
            <a:r>
              <a:rPr lang="fr-FR" dirty="0" smtClean="0"/>
              <a:t>préalablement activé sous forme </a:t>
            </a:r>
            <a:r>
              <a:rPr lang="fr-FR" dirty="0" err="1" smtClean="0"/>
              <a:t>cytidylique</a:t>
            </a:r>
            <a:r>
              <a:rPr lang="fr-FR" dirty="0" smtClean="0"/>
              <a:t>, la citidine di phosphate(CDP) apportant le groupement phosphoryle ; deux voies de synthèses sont possibles:</a:t>
            </a:r>
          </a:p>
          <a:p>
            <a:pPr marL="0" indent="0">
              <a:buNone/>
            </a:pPr>
            <a:r>
              <a:rPr lang="fr-FR" sz="3200" b="1" dirty="0" smtClean="0"/>
              <a:t>-La voie du CDP-DG: </a:t>
            </a:r>
            <a:r>
              <a:rPr lang="fr-FR" sz="3200" dirty="0" smtClean="0"/>
              <a:t>qui conduit aux GP non azotes</a:t>
            </a:r>
          </a:p>
          <a:p>
            <a:pPr marL="0" indent="0">
              <a:buNone/>
            </a:pPr>
            <a:r>
              <a:rPr lang="fr-FR" sz="3200" b="1" dirty="0" smtClean="0"/>
              <a:t>-La voie du CDP-alcool: </a:t>
            </a:r>
            <a:r>
              <a:rPr lang="fr-FR" sz="3200" dirty="0" smtClean="0"/>
              <a:t>qui conduit aux GP azotés</a:t>
            </a:r>
          </a:p>
          <a:p>
            <a:pPr marL="0" indent="0">
              <a:buNone/>
            </a:pPr>
            <a:r>
              <a:rPr lang="fr-FR" dirty="0" smtClean="0"/>
              <a:t>Les deux voies se localise dans le réticulum endoplasmique.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13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1 - Voie du CDP diglycéride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b="1" dirty="0" smtClean="0"/>
              <a:t>a)L’acide </a:t>
            </a:r>
            <a:r>
              <a:rPr lang="fr-FR" sz="2800" b="1" dirty="0"/>
              <a:t>phosphatidique est condensé avec le CTP</a:t>
            </a:r>
            <a:r>
              <a:rPr lang="fr-FR" dirty="0"/>
              <a:t>, pour fournir </a:t>
            </a:r>
            <a:r>
              <a:rPr lang="fr-FR" b="1" dirty="0" smtClean="0"/>
              <a:t>le cytidine di phosphate </a:t>
            </a:r>
            <a:r>
              <a:rPr lang="fr-FR" b="1" dirty="0"/>
              <a:t>diglycéride </a:t>
            </a:r>
            <a:r>
              <a:rPr lang="fr-FR" dirty="0"/>
              <a:t>précurseur commun à tous </a:t>
            </a:r>
            <a:r>
              <a:rPr lang="fr-FR" dirty="0" smtClean="0"/>
              <a:t>les phosphoglycérides</a:t>
            </a:r>
          </a:p>
          <a:p>
            <a:pPr marL="0" indent="0">
              <a:buNone/>
            </a:pPr>
            <a:r>
              <a:rPr lang="fr-FR" dirty="0" smtClean="0"/>
              <a:t>L’enzyme :</a:t>
            </a:r>
            <a:r>
              <a:rPr lang="fr-FR" dirty="0" smtClean="0">
                <a:solidFill>
                  <a:srgbClr val="FF00FF"/>
                </a:solidFill>
              </a:rPr>
              <a:t>transférase spécifique</a:t>
            </a:r>
            <a:endParaRPr lang="fr-FR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fr-FR" dirty="0" smtClean="0"/>
              <a:t>Acide phosphatidique + CTP 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/>
              <a:t>   CDP Diglycéride + </a:t>
            </a:r>
            <a:r>
              <a:rPr lang="fr-FR" dirty="0" err="1" smtClean="0"/>
              <a:t>PPi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err="1" smtClean="0"/>
              <a:t>Cytidine</a:t>
            </a:r>
            <a:r>
              <a:rPr lang="fr-FR" sz="2400" dirty="0" smtClean="0"/>
              <a:t> </a:t>
            </a:r>
            <a:r>
              <a:rPr lang="fr-FR" sz="2400" dirty="0" err="1" smtClean="0"/>
              <a:t>diphospho</a:t>
            </a:r>
            <a:r>
              <a:rPr lang="fr-FR" sz="2400" dirty="0" smtClean="0"/>
              <a:t>-di </a:t>
            </a:r>
            <a:r>
              <a:rPr lang="fr-FR" sz="2400" dirty="0" err="1" smtClean="0"/>
              <a:t>glyceride</a:t>
            </a:r>
            <a:endParaRPr lang="fr-FR" sz="2400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66" y="3566071"/>
            <a:ext cx="6233717" cy="25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0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35292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/>
              <a:t>b)Le </a:t>
            </a:r>
            <a:r>
              <a:rPr lang="fr-FR" sz="2800" b="1" dirty="0"/>
              <a:t>CDP diglycéride </a:t>
            </a:r>
            <a:r>
              <a:rPr lang="fr-FR" sz="2800" dirty="0"/>
              <a:t>peut être considéré comme un transporteur </a:t>
            </a:r>
            <a:r>
              <a:rPr lang="fr-FR" sz="2800" b="1" dirty="0" smtClean="0"/>
              <a:t>de l’acide </a:t>
            </a:r>
            <a:r>
              <a:rPr lang="fr-FR" sz="2800" b="1" dirty="0"/>
              <a:t>phosphatidique </a:t>
            </a:r>
            <a:r>
              <a:rPr lang="fr-FR" sz="2800" dirty="0"/>
              <a:t>pour la biosynthèse des </a:t>
            </a:r>
            <a:r>
              <a:rPr lang="fr-FR" sz="2800" dirty="0" smtClean="0"/>
              <a:t>différents phospholipides </a:t>
            </a:r>
            <a:r>
              <a:rPr lang="fr-FR" sz="2800" dirty="0"/>
              <a:t>en réagissant avec </a:t>
            </a:r>
            <a:r>
              <a:rPr lang="fr-FR" sz="2800" dirty="0">
                <a:solidFill>
                  <a:srgbClr val="0070C0"/>
                </a:solidFill>
              </a:rPr>
              <a:t>l’inositol</a:t>
            </a:r>
            <a:r>
              <a:rPr lang="fr-FR" sz="2800" dirty="0"/>
              <a:t>, le </a:t>
            </a:r>
            <a:r>
              <a:rPr lang="fr-FR" sz="2800" dirty="0" smtClean="0">
                <a:solidFill>
                  <a:srgbClr val="0070C0"/>
                </a:solidFill>
              </a:rPr>
              <a:t>glycérol </a:t>
            </a:r>
            <a:r>
              <a:rPr lang="fr-FR" sz="2800" dirty="0">
                <a:solidFill>
                  <a:srgbClr val="0070C0"/>
                </a:solidFill>
              </a:rPr>
              <a:t>phosphate </a:t>
            </a:r>
            <a:r>
              <a:rPr lang="fr-FR" sz="2800" dirty="0"/>
              <a:t>et </a:t>
            </a:r>
            <a:r>
              <a:rPr lang="fr-FR" sz="2800" dirty="0" smtClean="0"/>
              <a:t>la </a:t>
            </a:r>
            <a:r>
              <a:rPr lang="fr-FR" sz="2800" dirty="0" smtClean="0">
                <a:solidFill>
                  <a:srgbClr val="0070C0"/>
                </a:solidFill>
              </a:rPr>
              <a:t>sérine</a:t>
            </a:r>
            <a:r>
              <a:rPr lang="fr-FR" sz="2800" dirty="0" smtClean="0"/>
              <a:t> :</a:t>
            </a:r>
          </a:p>
          <a:p>
            <a:pPr marL="0" indent="0">
              <a:buNone/>
            </a:pPr>
            <a:r>
              <a:rPr lang="fr-FR" sz="2800" dirty="0" smtClean="0"/>
              <a:t>L’enzyme :</a:t>
            </a:r>
            <a:r>
              <a:rPr lang="fr-FR" sz="2800" dirty="0" smtClean="0">
                <a:solidFill>
                  <a:srgbClr val="FF00FF"/>
                </a:solidFill>
              </a:rPr>
              <a:t>synthases spécifiques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/>
              <a:t>CDP </a:t>
            </a:r>
            <a:r>
              <a:rPr lang="fr-FR" dirty="0" smtClean="0"/>
              <a:t>Diglyceride </a:t>
            </a:r>
            <a:r>
              <a:rPr lang="fr-FR" dirty="0"/>
              <a:t>+ </a:t>
            </a:r>
            <a:r>
              <a:rPr lang="fr-FR" dirty="0" smtClean="0">
                <a:solidFill>
                  <a:srgbClr val="00B0F0"/>
                </a:solidFill>
              </a:rPr>
              <a:t>Inositol </a:t>
            </a:r>
            <a:r>
              <a:rPr lang="fr-FR" dirty="0" smtClean="0">
                <a:sym typeface="Symbol"/>
              </a:rPr>
              <a:t> </a:t>
            </a:r>
            <a:r>
              <a:rPr lang="fr-FR" dirty="0" smtClean="0">
                <a:solidFill>
                  <a:srgbClr val="FF00FF"/>
                </a:solidFill>
              </a:rPr>
              <a:t>Phosphatidyl-inositol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smtClean="0"/>
              <a:t>CMP</a:t>
            </a:r>
          </a:p>
          <a:p>
            <a:pPr>
              <a:buFont typeface="Wingdings" pitchFamily="2" charset="2"/>
              <a:buChar char="§"/>
            </a:pPr>
            <a:endParaRPr lang="fr-FR" dirty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CDP Diglyceride + </a:t>
            </a:r>
            <a:r>
              <a:rPr lang="fr-FR" dirty="0" smtClean="0">
                <a:solidFill>
                  <a:srgbClr val="00B0F0"/>
                </a:solidFill>
              </a:rPr>
              <a:t>Serine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>
                <a:solidFill>
                  <a:srgbClr val="FF00FF"/>
                </a:solidFill>
              </a:rPr>
              <a:t>Phosphatidyl-serine</a:t>
            </a:r>
            <a:r>
              <a:rPr lang="fr-FR" dirty="0" smtClean="0"/>
              <a:t> + CMP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CDP Diglyceride + </a:t>
            </a:r>
            <a:r>
              <a:rPr lang="fr-FR" dirty="0" smtClean="0">
                <a:solidFill>
                  <a:srgbClr val="00B0F0"/>
                </a:solidFill>
              </a:rPr>
              <a:t>Glycérol-phosphate</a:t>
            </a:r>
            <a:r>
              <a:rPr lang="fr-FR" dirty="0" smtClean="0">
                <a:sym typeface="Symbol"/>
              </a:rPr>
              <a:t> </a:t>
            </a:r>
            <a:r>
              <a:rPr lang="fr-FR" dirty="0" smtClean="0">
                <a:solidFill>
                  <a:srgbClr val="FF00FF"/>
                </a:solidFill>
              </a:rPr>
              <a:t>Phosphatidyl-glycérol-phosphate</a:t>
            </a:r>
            <a:r>
              <a:rPr lang="fr-FR" dirty="0" smtClean="0"/>
              <a:t> +CMP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2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219256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C</a:t>
            </a:r>
            <a:r>
              <a:rPr lang="fr-FR" b="1" dirty="0" smtClean="0"/>
              <a:t> </a:t>
            </a:r>
            <a:r>
              <a:rPr lang="fr-FR" b="1" dirty="0"/>
              <a:t>)</a:t>
            </a:r>
            <a:r>
              <a:rPr lang="fr-FR" b="1" dirty="0" smtClean="0"/>
              <a:t>Chacun </a:t>
            </a:r>
            <a:r>
              <a:rPr lang="fr-FR" b="1" dirty="0"/>
              <a:t>de ces glycérophospholipides </a:t>
            </a:r>
            <a:r>
              <a:rPr lang="fr-FR" dirty="0"/>
              <a:t>peut donner</a:t>
            </a:r>
          </a:p>
          <a:p>
            <a:pPr marL="0" indent="0">
              <a:buNone/>
            </a:pPr>
            <a:r>
              <a:rPr lang="fr-FR" dirty="0"/>
              <a:t>d’autres </a:t>
            </a:r>
            <a:r>
              <a:rPr lang="fr-FR" dirty="0" smtClean="0"/>
              <a:t>glycérophospholipides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00B0F0"/>
                </a:solidFill>
              </a:rPr>
              <a:t>c1- </a:t>
            </a:r>
            <a:r>
              <a:rPr lang="fr-FR" dirty="0">
                <a:solidFill>
                  <a:srgbClr val="00B0F0"/>
                </a:solidFill>
              </a:rPr>
              <a:t>Le phosphatidyl inositol </a:t>
            </a:r>
            <a:r>
              <a:rPr lang="fr-FR" dirty="0"/>
              <a:t>est </a:t>
            </a:r>
            <a:r>
              <a:rPr lang="fr-FR" dirty="0" smtClean="0"/>
              <a:t>le précurseur </a:t>
            </a:r>
            <a:r>
              <a:rPr lang="fr-FR" dirty="0"/>
              <a:t>de 2 dérivés :</a:t>
            </a:r>
          </a:p>
          <a:p>
            <a:pPr marL="0" indent="0">
              <a:buNone/>
            </a:pPr>
            <a:r>
              <a:rPr lang="fr-FR" dirty="0" smtClean="0"/>
              <a:t> - le </a:t>
            </a:r>
            <a:r>
              <a:rPr lang="fr-FR" dirty="0"/>
              <a:t>phosphatidyl </a:t>
            </a:r>
            <a:r>
              <a:rPr lang="fr-FR" dirty="0" smtClean="0"/>
              <a:t>inositol mono phosphate</a:t>
            </a:r>
          </a:p>
          <a:p>
            <a:pPr marL="0" indent="0">
              <a:buNone/>
            </a:pPr>
            <a:r>
              <a:rPr lang="fr-FR" dirty="0" smtClean="0"/>
              <a:t> - le </a:t>
            </a:r>
            <a:r>
              <a:rPr lang="fr-FR" dirty="0"/>
              <a:t>phosphatidyl </a:t>
            </a:r>
            <a:r>
              <a:rPr lang="fr-FR" dirty="0" smtClean="0"/>
              <a:t>inositol di phosphate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00B0F0"/>
                </a:solidFill>
              </a:rPr>
              <a:t>c2 </a:t>
            </a:r>
            <a:r>
              <a:rPr lang="fr-FR" dirty="0">
                <a:solidFill>
                  <a:srgbClr val="00B0F0"/>
                </a:solidFill>
              </a:rPr>
              <a:t>- la décarboxylation du résidu sérine </a:t>
            </a:r>
            <a:r>
              <a:rPr lang="fr-FR" dirty="0" smtClean="0">
                <a:solidFill>
                  <a:srgbClr val="00B0F0"/>
                </a:solidFill>
              </a:rPr>
              <a:t>de la </a:t>
            </a:r>
            <a:r>
              <a:rPr lang="fr-FR" dirty="0">
                <a:solidFill>
                  <a:srgbClr val="00B0F0"/>
                </a:solidFill>
              </a:rPr>
              <a:t>phosphatidyl sérine </a:t>
            </a:r>
            <a:r>
              <a:rPr lang="fr-FR" dirty="0"/>
              <a:t>donne naissance </a:t>
            </a:r>
            <a:r>
              <a:rPr lang="fr-FR" dirty="0" smtClean="0"/>
              <a:t>à une </a:t>
            </a:r>
            <a:r>
              <a:rPr lang="fr-FR" dirty="0">
                <a:solidFill>
                  <a:srgbClr val="00B0F0"/>
                </a:solidFill>
              </a:rPr>
              <a:t>phosphatidyl éthanolamine</a:t>
            </a:r>
          </a:p>
          <a:p>
            <a:pPr marL="0" indent="0">
              <a:buNone/>
            </a:pPr>
            <a:r>
              <a:rPr lang="fr-FR" dirty="0" smtClean="0"/>
              <a:t>      Phosphatidyl serine    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/>
              <a:t>Phosphatidyl-</a:t>
            </a:r>
            <a:r>
              <a:rPr lang="fr-FR" dirty="0" err="1"/>
              <a:t>é</a:t>
            </a:r>
            <a:r>
              <a:rPr lang="fr-FR" dirty="0" err="1" smtClean="0"/>
              <a:t>thanolamine</a:t>
            </a:r>
            <a:r>
              <a:rPr lang="fr-FR" dirty="0" smtClean="0"/>
              <a:t> + </a:t>
            </a:r>
            <a:r>
              <a:rPr lang="fr-FR" dirty="0"/>
              <a:t>CO2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B0F0"/>
                </a:solidFill>
              </a:rPr>
              <a:t>La </a:t>
            </a:r>
            <a:r>
              <a:rPr lang="fr-FR" dirty="0">
                <a:solidFill>
                  <a:srgbClr val="00B0F0"/>
                </a:solidFill>
              </a:rPr>
              <a:t>phosphatidyl éthanolamine </a:t>
            </a:r>
            <a:r>
              <a:rPr lang="fr-FR" dirty="0"/>
              <a:t>est </a:t>
            </a:r>
            <a:r>
              <a:rPr lang="fr-FR" dirty="0" smtClean="0"/>
              <a:t>elle-même le </a:t>
            </a:r>
            <a:r>
              <a:rPr lang="fr-FR" dirty="0"/>
              <a:t>précurseur de la </a:t>
            </a:r>
            <a:r>
              <a:rPr lang="fr-FR" dirty="0" smtClean="0"/>
              <a:t>  </a:t>
            </a:r>
          </a:p>
          <a:p>
            <a:pPr marL="0" indent="0">
              <a:buNone/>
            </a:pP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smtClean="0">
                <a:solidFill>
                  <a:srgbClr val="00B0F0"/>
                </a:solidFill>
              </a:rPr>
              <a:t>   phosphatidyl </a:t>
            </a:r>
            <a:r>
              <a:rPr lang="fr-FR" dirty="0">
                <a:solidFill>
                  <a:srgbClr val="00B0F0"/>
                </a:solidFill>
              </a:rPr>
              <a:t>choline 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 smtClean="0"/>
              <a:t>    transfert </a:t>
            </a:r>
            <a:r>
              <a:rPr lang="fr-FR" dirty="0"/>
              <a:t>successif de 3 </a:t>
            </a:r>
            <a:r>
              <a:rPr lang="fr-FR" dirty="0" smtClean="0"/>
              <a:t>groupes méthyl</a:t>
            </a:r>
            <a:r>
              <a:rPr lang="fr-FR" dirty="0"/>
              <a:t>, empruntés à </a:t>
            </a:r>
            <a:r>
              <a:rPr lang="fr-FR" dirty="0" smtClean="0"/>
              <a:t>3molécules        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de S adenosyl </a:t>
            </a:r>
            <a:r>
              <a:rPr lang="fr-FR" dirty="0"/>
              <a:t>méthionine</a:t>
            </a:r>
          </a:p>
        </p:txBody>
      </p:sp>
    </p:spTree>
    <p:extLst>
      <p:ext uri="{BB962C8B-B14F-4D97-AF65-F5344CB8AC3E}">
        <p14:creationId xmlns:p14="http://schemas.microsoft.com/office/powerpoint/2010/main" val="384525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8314</TotalTime>
  <Words>781</Words>
  <Application>Microsoft Office PowerPoint</Application>
  <PresentationFormat>Affichage à l'écran (4:3)</PresentationFormat>
  <Paragraphs>117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Franklin Gothic Book</vt:lpstr>
      <vt:lpstr>Perpetua</vt:lpstr>
      <vt:lpstr>Symbol</vt:lpstr>
      <vt:lpstr>Wingdings</vt:lpstr>
      <vt:lpstr>Wingdings 2</vt:lpstr>
      <vt:lpstr>Capitaux</vt:lpstr>
      <vt:lpstr>Metabolisme des phospholipides</vt:lpstr>
      <vt:lpstr>I/Introduction</vt:lpstr>
      <vt:lpstr>Présentation PowerPoint</vt:lpstr>
      <vt:lpstr>Présentation PowerPoint</vt:lpstr>
      <vt:lpstr>Présentation PowerPoint</vt:lpstr>
      <vt:lpstr>II/La synthèse des Glycérophospholipides </vt:lpstr>
      <vt:lpstr>1 - Voie du CDP diglycéride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2 - voie du CDP Alcool(choline)</vt:lpstr>
      <vt:lpstr>Présentation PowerPoint</vt:lpstr>
      <vt:lpstr>Présentation PowerPoint</vt:lpstr>
      <vt:lpstr> III/Dégradation des phospholipides</vt:lpstr>
      <vt:lpstr>Présentation PowerPoint</vt:lpstr>
      <vt:lpstr>Présentation PowerPoint</vt:lpstr>
      <vt:lpstr>I/Rappel des sphingolipides</vt:lpstr>
      <vt:lpstr>II/Synthèse de céramide</vt:lpstr>
      <vt:lpstr>Présentation PowerPoint</vt:lpstr>
      <vt:lpstr>Présentation PowerPoint</vt:lpstr>
      <vt:lpstr>Présentation PowerPoint</vt:lpstr>
      <vt:lpstr>III/Catabolisme  des sphingolipides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Métabolisme des triglycérides</dc:title>
  <dc:creator>asus</dc:creator>
  <cp:lastModifiedBy>HP</cp:lastModifiedBy>
  <cp:revision>108</cp:revision>
  <dcterms:created xsi:type="dcterms:W3CDTF">2019-01-15T21:11:40Z</dcterms:created>
  <dcterms:modified xsi:type="dcterms:W3CDTF">2022-01-28T22:36:58Z</dcterms:modified>
</cp:coreProperties>
</file>