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0" r:id="rId16"/>
    <p:sldId id="272" r:id="rId17"/>
    <p:sldId id="273" r:id="rId18"/>
    <p:sldId id="274" r:id="rId19"/>
    <p:sldId id="275" r:id="rId20"/>
    <p:sldId id="297" r:id="rId21"/>
    <p:sldId id="276" r:id="rId22"/>
    <p:sldId id="293" r:id="rId23"/>
    <p:sldId id="277" r:id="rId24"/>
    <p:sldId id="281" r:id="rId25"/>
    <p:sldId id="278" r:id="rId26"/>
    <p:sldId id="279" r:id="rId27"/>
    <p:sldId id="294" r:id="rId28"/>
    <p:sldId id="280" r:id="rId29"/>
    <p:sldId id="295" r:id="rId30"/>
    <p:sldId id="282" r:id="rId31"/>
    <p:sldId id="283" r:id="rId32"/>
    <p:sldId id="285" r:id="rId33"/>
    <p:sldId id="286" r:id="rId34"/>
    <p:sldId id="287" r:id="rId35"/>
    <p:sldId id="298" r:id="rId36"/>
    <p:sldId id="296" r:id="rId37"/>
    <p:sldId id="288" r:id="rId38"/>
    <p:sldId id="289" r:id="rId39"/>
    <p:sldId id="299" r:id="rId40"/>
    <p:sldId id="290" r:id="rId41"/>
    <p:sldId id="291" r:id="rId42"/>
    <p:sldId id="300" r:id="rId43"/>
    <p:sldId id="301" r:id="rId44"/>
    <p:sldId id="302" r:id="rId45"/>
    <p:sldId id="303" r:id="rId46"/>
    <p:sldId id="304" r:id="rId47"/>
    <p:sldId id="305" r:id="rId48"/>
    <p:sldId id="307" r:id="rId49"/>
    <p:sldId id="306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2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B446C-89FE-4370-B8E5-DF8E8237B433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B793-E889-4F04-B433-439610104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88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B793-E889-4F04-B433-4396101047B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22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B793-E889-4F04-B433-4396101047B1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11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B793-E889-4F04-B433-4396101047B1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35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788BB2-6C47-405F-A994-BD9D199AB834}" type="datetimeFigureOut">
              <a:rPr lang="fr-FR" smtClean="0"/>
              <a:t>27/01/2014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EED8E9-5B4D-4867-89C7-2FDBCB7954E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6912768" cy="189436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Équilibre phosphocalcique: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64296" y="5003322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fr-FR" sz="2400" dirty="0" smtClean="0"/>
              <a:t>Dr. </a:t>
            </a:r>
            <a:r>
              <a:rPr lang="fr-FR" sz="2400" dirty="0" err="1" smtClean="0"/>
              <a:t>Lahouel</a:t>
            </a:r>
            <a:r>
              <a:rPr lang="fr-FR" sz="2400" dirty="0" smtClean="0"/>
              <a:t> </a:t>
            </a:r>
            <a:r>
              <a:rPr lang="fr-FR" sz="2400" dirty="0" err="1" smtClean="0"/>
              <a:t>ép</a:t>
            </a:r>
            <a:r>
              <a:rPr lang="fr-FR" sz="2400" dirty="0" smtClean="0"/>
              <a:t> </a:t>
            </a:r>
            <a:r>
              <a:rPr lang="fr-FR" sz="2400" dirty="0" err="1" smtClean="0"/>
              <a:t>Guella</a:t>
            </a:r>
            <a:r>
              <a:rPr lang="fr-FR" sz="2400" dirty="0" smtClean="0"/>
              <a:t> FZ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46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506916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Os</a:t>
            </a:r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: 99%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En continuel échange avec le plasma 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renouvellement est de 18% par </a:t>
            </a:r>
            <a:r>
              <a:rPr lang="fr-FR" dirty="0" smtClean="0">
                <a:latin typeface="Comic Sans MS" panose="030F0702030302020204" pitchFamily="66" charset="0"/>
              </a:rPr>
              <a:t>an</a:t>
            </a:r>
          </a:p>
          <a:p>
            <a:pPr marL="0" indent="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r>
              <a:rPr lang="fr-FR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Cellule</a:t>
            </a:r>
            <a:r>
              <a:rPr lang="fr-FR" dirty="0">
                <a:latin typeface="Comic Sans MS" panose="030F0702030302020204" pitchFamily="66" charset="0"/>
              </a:rPr>
              <a:t> &lt; 1%: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Dans le réticulum endoplasmique, les </a:t>
            </a:r>
            <a:r>
              <a:rPr lang="fr-FR" dirty="0" smtClean="0">
                <a:latin typeface="Comic Sans MS" panose="030F0702030302020204" pitchFamily="66" charset="0"/>
              </a:rPr>
              <a:t>mitochondries, </a:t>
            </a:r>
            <a:r>
              <a:rPr lang="fr-FR" dirty="0">
                <a:latin typeface="Comic Sans MS" panose="030F0702030302020204" pitchFamily="66" charset="0"/>
              </a:rPr>
              <a:t>et </a:t>
            </a:r>
            <a:r>
              <a:rPr lang="fr-FR" dirty="0" err="1">
                <a:latin typeface="Comic Sans MS" panose="030F0702030302020204" pitchFamily="66" charset="0"/>
              </a:rPr>
              <a:t>calciosome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endParaRPr lang="fr-F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Sang</a:t>
            </a:r>
            <a:r>
              <a:rPr lang="fr-FR" dirty="0">
                <a:latin typeface="Comic Sans MS" panose="030F0702030302020204" pitchFamily="66" charset="0"/>
              </a:rPr>
              <a:t> 0,1%: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Dans le sang le calcium est essentiellement plasmatique (très peu dans les GR). La valeur habituelle normale est de 2,10 - 2,62 </a:t>
            </a:r>
            <a:r>
              <a:rPr lang="fr-FR" dirty="0" err="1">
                <a:latin typeface="Comic Sans MS" panose="030F0702030302020204" pitchFamily="66" charset="0"/>
              </a:rPr>
              <a:t>mmol</a:t>
            </a:r>
            <a:r>
              <a:rPr lang="fr-FR" dirty="0">
                <a:latin typeface="Comic Sans MS" panose="030F0702030302020204" pitchFamily="66" charset="0"/>
              </a:rPr>
              <a:t>/l = 84 -105 </a:t>
            </a:r>
            <a:r>
              <a:rPr lang="fr-FR" dirty="0" smtClean="0">
                <a:latin typeface="Comic Sans MS" panose="030F0702030302020204" pitchFamily="66" charset="0"/>
              </a:rPr>
              <a:t>mg/l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Répartition: :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5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calcium plasmatique existe sous deux formes</a:t>
            </a:r>
            <a:r>
              <a:rPr lang="fr-FR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Calcium non diffusible (non </a:t>
            </a:r>
            <a:r>
              <a:rPr lang="fr-FR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ultrafiltrable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 </a:t>
            </a:r>
            <a:r>
              <a:rPr lang="fr-FR" dirty="0">
                <a:latin typeface="Comic Sans MS" panose="030F0702030302020204" pitchFamily="66" charset="0"/>
              </a:rPr>
              <a:t>45%, liés aux protéines plasmatiques (albumine</a:t>
            </a:r>
            <a:r>
              <a:rPr lang="fr-FR" dirty="0" smtClean="0">
                <a:latin typeface="Comic Sans MS" panose="030F0702030302020204" pitchFamily="66" charset="0"/>
              </a:rPr>
              <a:t>++++)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Calcium diffusible </a:t>
            </a:r>
            <a:r>
              <a:rPr lang="fr-FR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ultrafiltrable</a:t>
            </a:r>
            <a:r>
              <a:rPr lang="fr-F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55% , non liés aux protéines, il est représenté par: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	  </a:t>
            </a:r>
            <a:r>
              <a:rPr lang="fr-FR" sz="3600" b="1" dirty="0" smtClean="0">
                <a:latin typeface="Comic Sans MS" panose="030F0702030302020204" pitchFamily="66" charset="0"/>
              </a:rPr>
              <a:t> . </a:t>
            </a:r>
            <a:r>
              <a:rPr lang="fr-FR" dirty="0" smtClean="0">
                <a:latin typeface="Comic Sans MS" panose="030F0702030302020204" pitchFamily="66" charset="0"/>
              </a:rPr>
              <a:t>Calcium </a:t>
            </a:r>
            <a:r>
              <a:rPr lang="fr-FR" dirty="0">
                <a:latin typeface="Comic Sans MS" panose="030F0702030302020204" pitchFamily="66" charset="0"/>
              </a:rPr>
              <a:t>libre ionisé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	   </a:t>
            </a:r>
            <a:r>
              <a:rPr lang="fr-FR" sz="4400" b="1" dirty="0">
                <a:latin typeface="Comic Sans MS" panose="030F0702030302020204" pitchFamily="66" charset="0"/>
              </a:rPr>
              <a:t> </a:t>
            </a:r>
            <a:r>
              <a:rPr lang="fr-FR" sz="3600" b="1" dirty="0" smtClean="0">
                <a:latin typeface="Comic Sans MS" panose="030F0702030302020204" pitchFamily="66" charset="0"/>
              </a:rPr>
              <a:t>.</a:t>
            </a:r>
            <a:r>
              <a:rPr lang="fr-FR" sz="4400" b="1" dirty="0" smtClean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Calcium </a:t>
            </a:r>
            <a:r>
              <a:rPr lang="fr-FR" dirty="0">
                <a:latin typeface="Comic Sans MS" panose="030F0702030302020204" pitchFamily="66" charset="0"/>
              </a:rPr>
              <a:t>complexé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Répartition: :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9248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3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723600"/>
            <a:ext cx="8280920" cy="4081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Sous forme de sels complexes: fonctions mécaniques dans le squelette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Sous forme ionisée: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Transmission de l’influx nerveux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Contraction musculaire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Participation à des réactions en chaines telle que la coagulation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Activation enzymatique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….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Rôles: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4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/>
          <a:srcRect l="2178" t="18107" r="2665" b="4567"/>
          <a:stretch/>
        </p:blipFill>
        <p:spPr bwMode="auto">
          <a:xfrm>
            <a:off x="107504" y="116633"/>
            <a:ext cx="896448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359532" y="4365104"/>
            <a:ext cx="8424936" cy="150810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sz="2400" b="1" dirty="0" smtClean="0"/>
          </a:p>
          <a:p>
            <a:pPr algn="ctr"/>
            <a:r>
              <a:rPr lang="fr-FR" sz="4000" b="1" dirty="0" smtClean="0"/>
              <a:t>II. Métabolisme du phosphore:</a:t>
            </a:r>
          </a:p>
          <a:p>
            <a:r>
              <a:rPr lang="fr-FR" sz="2800" b="1" dirty="0" smtClean="0"/>
              <a:t> 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1491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2800" b="1" i="1" u="sng" dirty="0">
                <a:solidFill>
                  <a:schemeClr val="accent3">
                    <a:lumMod val="75000"/>
                  </a:schemeClr>
                </a:solidFill>
              </a:rPr>
              <a:t>Besoins : </a:t>
            </a:r>
          </a:p>
          <a:p>
            <a:pPr marL="514350" indent="-514350">
              <a:buNone/>
            </a:pPr>
            <a:r>
              <a:rPr lang="fr-FR" dirty="0"/>
              <a:t>        </a:t>
            </a:r>
            <a:r>
              <a:rPr lang="fr-FR" dirty="0">
                <a:latin typeface="Comic Sans MS" panose="030F0702030302020204" pitchFamily="66" charset="0"/>
              </a:rPr>
              <a:t>. Adulte …. 800 mg/jr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 . D’avantage pendant la croissance (1g/jr)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2800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Apports </a:t>
            </a:r>
            <a:r>
              <a:rPr lang="fr-FR" sz="2800" b="1" i="1" u="sng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 . Viandes, poissons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 . Lait, fromage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 . Jaunes d’</a:t>
            </a:r>
            <a:r>
              <a:rPr lang="fr-FR" dirty="0" err="1">
                <a:latin typeface="Comic Sans MS" panose="030F0702030302020204" pitchFamily="66" charset="0"/>
              </a:rPr>
              <a:t>oeufs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phosphore: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Besoin et apports: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C:\Documents and Settings\MiMi\Bureau\phosphore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84984"/>
            <a:ext cx="4320480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026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104256"/>
            <a:ext cx="7931224" cy="2908920"/>
          </a:xfrm>
        </p:spPr>
        <p:txBody>
          <a:bodyPr>
            <a:norm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Représente 70% du phosphore ingérés et se fait dans la partie moyenne de l’intestin (</a:t>
            </a:r>
            <a:r>
              <a:rPr lang="fr-FR" dirty="0" err="1">
                <a:latin typeface="Comic Sans MS" panose="030F0702030302020204" pitchFamily="66" charset="0"/>
              </a:rPr>
              <a:t>jéjuno</a:t>
            </a:r>
            <a:r>
              <a:rPr lang="fr-FR" dirty="0">
                <a:latin typeface="Comic Sans MS" panose="030F0702030302020204" pitchFamily="66" charset="0"/>
              </a:rPr>
              <a:t>-iléale) 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. ↑↑ par : </a:t>
            </a:r>
            <a:r>
              <a:rPr lang="fr-FR" dirty="0" err="1">
                <a:latin typeface="Comic Sans MS" panose="030F0702030302020204" pitchFamily="66" charset="0"/>
              </a:rPr>
              <a:t>Calcitriol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dirty="0" smtClean="0">
                <a:latin typeface="Comic Sans MS" panose="030F0702030302020204" pitchFamily="66" charset="0"/>
              </a:rPr>
              <a:t>GH</a:t>
            </a:r>
          </a:p>
          <a:p>
            <a:pPr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  . ↓↓ par : Ca, Mg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274638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phosphore: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980728"/>
            <a:ext cx="6696744" cy="79208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Absorption:  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42156" y="2132856"/>
            <a:ext cx="8018276" cy="3600400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Intestinale</a:t>
            </a:r>
            <a:r>
              <a:rPr lang="fr-FR" dirty="0">
                <a:latin typeface="Comic Sans MS" panose="030F0702030302020204" pitchFamily="66" charset="0"/>
              </a:rPr>
              <a:t>: 30% des phosphates sont éliminés dans les </a:t>
            </a:r>
            <a:r>
              <a:rPr lang="fr-FR" dirty="0" smtClean="0">
                <a:latin typeface="Comic Sans MS" panose="030F0702030302020204" pitchFamily="66" charset="0"/>
              </a:rPr>
              <a:t>selles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u="sng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Urinaire</a:t>
            </a:r>
            <a:r>
              <a:rPr lang="fr-FR" dirty="0">
                <a:latin typeface="Comic Sans MS" panose="030F0702030302020204" pitchFamily="66" charset="0"/>
              </a:rPr>
              <a:t>: résultat de la filtration glomérulaire et de réabsorption tubulaire </a:t>
            </a:r>
            <a:r>
              <a:rPr lang="fr-FR" dirty="0" smtClean="0">
                <a:latin typeface="Comic Sans MS" panose="030F0702030302020204" pitchFamily="66" charset="0"/>
              </a:rPr>
              <a:t>proximale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L’excrétion du phosphate est augmentée par la PTH et la calcitonine, elle est diminuée par la GH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202630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phosphore: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908720"/>
            <a:ext cx="6696744" cy="86409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Comic Sans MS" panose="030F0702030302020204" pitchFamily="66" charset="0"/>
              </a:rPr>
              <a:t>Élimination :  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 </a:t>
            </a:r>
            <a:r>
              <a:rPr lang="fr-FR" dirty="0">
                <a:latin typeface="Comic Sans MS" panose="030F0702030302020204" pitchFamily="66" charset="0"/>
              </a:rPr>
              <a:t>. 85% &gt;&gt;&gt; 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Os</a:t>
            </a:r>
            <a:r>
              <a:rPr lang="fr-FR" dirty="0">
                <a:latin typeface="Comic Sans MS" panose="030F0702030302020204" pitchFamily="66" charset="0"/>
              </a:rPr>
              <a:t> (cristaux d’hydroxyapatite)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. </a:t>
            </a:r>
            <a:r>
              <a:rPr lang="fr-FR" dirty="0">
                <a:latin typeface="Comic Sans MS" panose="030F0702030302020204" pitchFamily="66" charset="0"/>
              </a:rPr>
              <a:t>15% &gt;&gt;&gt; 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tissus mous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 . </a:t>
            </a:r>
            <a:r>
              <a:rPr lang="fr-FR" dirty="0">
                <a:latin typeface="Comic Sans MS" panose="030F0702030302020204" pitchFamily="66" charset="0"/>
              </a:rPr>
              <a:t>&lt; 1% 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dans le sang </a:t>
            </a:r>
          </a:p>
          <a:p>
            <a:pPr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.   Répartition des phosphates plasmatiques : 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  &gt;&gt;&gt; phosphates organiques : ATP, Phospholipides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  &gt;&gt;&gt; phosphates inorganiques (Pi) :au pH physiologique se présentent sous forme:HPO4²-, H2PO4-, PO43-</a:t>
            </a:r>
          </a:p>
          <a:p>
            <a:pPr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b="1" dirty="0">
                <a:latin typeface="Comic Sans MS" panose="030F0702030302020204" pitchFamily="66" charset="0"/>
              </a:rPr>
              <a:t>             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 err="1">
                <a:latin typeface="Comic Sans MS" panose="030F0702030302020204" pitchFamily="66" charset="0"/>
              </a:rPr>
              <a:t>Phosphorémie</a:t>
            </a:r>
            <a:r>
              <a:rPr lang="fr-FR" b="1" dirty="0">
                <a:latin typeface="Comic Sans MS" panose="030F0702030302020204" pitchFamily="66" charset="0"/>
              </a:rPr>
              <a:t> = 0,80 à 1,45 </a:t>
            </a:r>
            <a:r>
              <a:rPr lang="fr-FR" b="1" dirty="0" err="1">
                <a:latin typeface="Comic Sans MS" panose="030F0702030302020204" pitchFamily="66" charset="0"/>
              </a:rPr>
              <a:t>mmol</a:t>
            </a:r>
            <a:r>
              <a:rPr lang="fr-FR" b="1" dirty="0">
                <a:latin typeface="Comic Sans MS" panose="030F0702030302020204" pitchFamily="66" charset="0"/>
              </a:rPr>
              <a:t>/l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phosphore: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Répartition dans l’organisme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44216"/>
            <a:ext cx="7467600" cy="4493096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Au niveau du squelette il forme les cristaux d’hydroxyapatite avec le </a:t>
            </a:r>
            <a:r>
              <a:rPr lang="fr-FR" dirty="0" smtClean="0">
                <a:latin typeface="Comic Sans MS" panose="030F0702030302020204" pitchFamily="66" charset="0"/>
              </a:rPr>
              <a:t>calcium</a:t>
            </a:r>
          </a:p>
          <a:p>
            <a:pPr marL="0" indent="0"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Principale tampon intracellulaire et </a:t>
            </a:r>
            <a:r>
              <a:rPr lang="fr-FR" dirty="0" smtClean="0">
                <a:latin typeface="Comic Sans MS" panose="030F0702030302020204" pitchFamily="66" charset="0"/>
              </a:rPr>
              <a:t>urinaire</a:t>
            </a:r>
          </a:p>
          <a:p>
            <a:pPr marL="0" indent="0"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Entre dans la composition des acides nucléiques, des phospholipides </a:t>
            </a:r>
            <a:r>
              <a:rPr lang="fr-FR" dirty="0" smtClean="0">
                <a:latin typeface="Comic Sans MS" panose="030F0702030302020204" pitchFamily="66" charset="0"/>
              </a:rPr>
              <a:t>membranaires</a:t>
            </a:r>
          </a:p>
          <a:p>
            <a:pPr marL="0" indent="0"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Nucléotides </a:t>
            </a:r>
            <a:r>
              <a:rPr lang="fr-FR" dirty="0">
                <a:latin typeface="Comic Sans MS" panose="030F0702030302020204" pitchFamily="66" charset="0"/>
              </a:rPr>
              <a:t>mono, di et triphosphate == &gt; </a:t>
            </a:r>
            <a:r>
              <a:rPr lang="fr-FR" dirty="0" smtClean="0">
                <a:latin typeface="Comic Sans MS" panose="030F0702030302020204" pitchFamily="66" charset="0"/>
              </a:rPr>
              <a:t>énergie</a:t>
            </a:r>
          </a:p>
          <a:p>
            <a:pPr marL="0" indent="0"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Rôle métabolique: participe à la régulation de la glycolyse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phosphore: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Rôles du phosphore: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Trebuchet MS" panose="020B0603020202020204" pitchFamily="34" charset="0"/>
              </a:rPr>
              <a:t>Plan du cours: </a:t>
            </a:r>
            <a:endParaRPr lang="fr-FR" sz="3600" b="1" dirty="0">
              <a:latin typeface="Trebuchet MS" panose="020B0603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Introduction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I. Métabolisme de calcium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	B</a:t>
            </a:r>
            <a:r>
              <a:rPr lang="fr-FR" dirty="0" smtClean="0">
                <a:latin typeface="Comic Sans MS" panose="030F0702030302020204" pitchFamily="66" charset="0"/>
              </a:rPr>
              <a:t>esoins et apports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dirty="0" smtClean="0">
                <a:latin typeface="Comic Sans MS" panose="030F0702030302020204" pitchFamily="66" charset="0"/>
              </a:rPr>
              <a:t>Absorption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dirty="0" smtClean="0">
                <a:latin typeface="Comic Sans MS" panose="030F0702030302020204" pitchFamily="66" charset="0"/>
              </a:rPr>
              <a:t>Elimination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dirty="0" smtClean="0">
                <a:latin typeface="Comic Sans MS" panose="030F0702030302020204" pitchFamily="66" charset="0"/>
              </a:rPr>
              <a:t>Répartition dans l’organisme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dirty="0" smtClean="0">
                <a:latin typeface="Comic Sans MS" panose="030F0702030302020204" pitchFamily="66" charset="0"/>
              </a:rPr>
              <a:t>Rôle 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II.  </a:t>
            </a:r>
            <a:r>
              <a:rPr lang="fr-FR" dirty="0">
                <a:latin typeface="Comic Sans MS" panose="030F0702030302020204" pitchFamily="66" charset="0"/>
              </a:rPr>
              <a:t>M</a:t>
            </a:r>
            <a:r>
              <a:rPr lang="fr-FR" dirty="0" smtClean="0">
                <a:latin typeface="Comic Sans MS" panose="030F0702030302020204" pitchFamily="66" charset="0"/>
              </a:rPr>
              <a:t>étabolisme du phosphore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III.  </a:t>
            </a:r>
            <a:r>
              <a:rPr lang="fr-FR" dirty="0">
                <a:latin typeface="Comic Sans MS" panose="030F0702030302020204" pitchFamily="66" charset="0"/>
              </a:rPr>
              <a:t>M</a:t>
            </a:r>
            <a:r>
              <a:rPr lang="fr-FR" dirty="0" smtClean="0">
                <a:latin typeface="Comic Sans MS" panose="030F0702030302020204" pitchFamily="66" charset="0"/>
              </a:rPr>
              <a:t>étabolisme osseux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IV. régulation du métabolisme phosphocalcique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V.  </a:t>
            </a:r>
            <a:r>
              <a:rPr lang="fr-FR" dirty="0">
                <a:latin typeface="Comic Sans MS" panose="030F0702030302020204" pitchFamily="66" charset="0"/>
              </a:rPr>
              <a:t>E</a:t>
            </a:r>
            <a:r>
              <a:rPr lang="fr-FR" dirty="0" smtClean="0">
                <a:latin typeface="Comic Sans MS" panose="030F0702030302020204" pitchFamily="66" charset="0"/>
              </a:rPr>
              <a:t>xploration biologique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VI.  </a:t>
            </a:r>
            <a:r>
              <a:rPr lang="fr-FR" dirty="0">
                <a:latin typeface="Comic Sans MS" panose="030F0702030302020204" pitchFamily="66" charset="0"/>
              </a:rPr>
              <a:t>P</a:t>
            </a:r>
            <a:r>
              <a:rPr lang="fr-FR" dirty="0" smtClean="0">
                <a:latin typeface="Comic Sans MS" panose="030F0702030302020204" pitchFamily="66" charset="0"/>
              </a:rPr>
              <a:t>athologies 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5068341"/>
            <a:ext cx="7858671" cy="13849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000" b="1" dirty="0" smtClean="0"/>
          </a:p>
          <a:p>
            <a:pPr algn="ctr"/>
            <a:r>
              <a:rPr lang="fr-FR" sz="4000" b="1" dirty="0" smtClean="0"/>
              <a:t>III. Os et sa formation:</a:t>
            </a:r>
          </a:p>
          <a:p>
            <a:pPr algn="ctr"/>
            <a:r>
              <a:rPr lang="fr-FR" sz="2400" b="1" dirty="0" smtClean="0"/>
              <a:t> </a:t>
            </a:r>
            <a:endParaRPr lang="fr-FR" sz="3200" b="1" dirty="0"/>
          </a:p>
        </p:txBody>
      </p:sp>
      <p:pic>
        <p:nvPicPr>
          <p:cNvPr id="2050" name="Picture 2" descr="https://encrypted-tbn2.gstatic.com/images?q=tbn:ANd9GcTzgtqWfVVT201ZppVWO1CWXNtl9DEQ8iD5AvIknaDrp_JziS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6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28092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Partie minérale</a:t>
            </a:r>
            <a:r>
              <a:rPr lang="fr-FR" dirty="0">
                <a:latin typeface="Comic Sans MS" panose="030F0702030302020204" pitchFamily="66" charset="0"/>
              </a:rPr>
              <a:t>: cristaux d’hydroxyapatite , protège contre les fortes </a:t>
            </a:r>
            <a:r>
              <a:rPr lang="fr-FR" dirty="0" smtClean="0">
                <a:latin typeface="Comic Sans MS" panose="030F0702030302020204" pitchFamily="66" charset="0"/>
              </a:rPr>
              <a:t>pressions </a:t>
            </a:r>
            <a:r>
              <a:rPr lang="fr-FR" dirty="0">
                <a:latin typeface="Comic Sans MS" panose="030F0702030302020204" pitchFamily="66" charset="0"/>
              </a:rPr>
              <a:t>et assure la </a:t>
            </a:r>
            <a:r>
              <a:rPr lang="fr-FR" dirty="0" smtClean="0">
                <a:latin typeface="Comic Sans MS" panose="030F0702030302020204" pitchFamily="66" charset="0"/>
              </a:rPr>
              <a:t>résistance</a:t>
            </a:r>
          </a:p>
          <a:p>
            <a:pPr marL="0" indent="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Partie organique</a:t>
            </a:r>
            <a:r>
              <a:rPr lang="fr-FR" dirty="0">
                <a:latin typeface="Comic Sans MS" panose="030F0702030302020204" pitchFamily="66" charset="0"/>
              </a:rPr>
              <a:t>: fibres de collagène + substance fondamentale, protège contre la tension et assure </a:t>
            </a:r>
            <a:r>
              <a:rPr lang="fr-FR" dirty="0" smtClean="0">
                <a:latin typeface="Comic Sans MS" panose="030F0702030302020204" pitchFamily="66" charset="0"/>
              </a:rPr>
              <a:t>la </a:t>
            </a:r>
            <a:r>
              <a:rPr lang="fr-FR" dirty="0" smtClean="0">
                <a:latin typeface="Comic Sans MS" panose="030F0702030302020204" pitchFamily="66" charset="0"/>
              </a:rPr>
              <a:t>cohésion</a:t>
            </a:r>
          </a:p>
          <a:p>
            <a:pPr marL="0" indent="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Partie cellulaire</a:t>
            </a:r>
            <a:r>
              <a:rPr lang="fr-FR" dirty="0">
                <a:latin typeface="Comic Sans MS" panose="030F0702030302020204" pitchFamily="66" charset="0"/>
              </a:rPr>
              <a:t>: ostéoblastes, ostéocytes, ostéoclastes</a:t>
            </a:r>
          </a:p>
          <a:p>
            <a:pPr marL="0" indent="0">
              <a:buNone/>
            </a:pPr>
            <a:endParaRPr lang="fr-F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L’os est formé de deux types de constituant: l’os compact et l’os trabéculaire spongieux, support de la moelle osseuse.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L’os adulte subi un remodelage constant, il y a résorption de l’os ancien qui est renouvelé.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III. Os et sa formation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3628181"/>
            <a:ext cx="8640960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IV. Régulation du métabolisme phosphocalcique</a:t>
            </a:r>
            <a:r>
              <a:rPr lang="fr-FR" sz="4400" b="1" dirty="0" smtClean="0"/>
              <a:t>: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4981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161593"/>
            <a:ext cx="7694240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Calcium et plus précisément sa fraction ionisée doit être maintenue ans des intervalles étroites: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fr-FR" dirty="0" smtClean="0">
                <a:latin typeface="Comic Sans MS" panose="030F0702030302020204" pitchFamily="66" charset="0"/>
              </a:rPr>
              <a:t>3 </a:t>
            </a:r>
            <a:r>
              <a:rPr lang="fr-FR" dirty="0">
                <a:latin typeface="Comic Sans MS" panose="030F0702030302020204" pitchFamily="66" charset="0"/>
              </a:rPr>
              <a:t>sites de régulation </a:t>
            </a:r>
          </a:p>
          <a:p>
            <a:pPr marL="0" indent="0" algn="ctr">
              <a:buNone/>
            </a:pPr>
            <a:r>
              <a:rPr lang="fr-FR" dirty="0">
                <a:latin typeface="Comic Sans MS" panose="030F0702030302020204" pitchFamily="66" charset="0"/>
              </a:rPr>
              <a:t>e</a:t>
            </a:r>
            <a:r>
              <a:rPr lang="fr-FR" dirty="0" smtClean="0">
                <a:latin typeface="Comic Sans MS" panose="030F0702030302020204" pitchFamily="66" charset="0"/>
              </a:rPr>
              <a:t>t 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fr-FR" dirty="0" smtClean="0">
                <a:latin typeface="Comic Sans MS" panose="030F0702030302020204" pitchFamily="66" charset="0"/>
              </a:rPr>
              <a:t>3 </a:t>
            </a:r>
            <a:r>
              <a:rPr lang="fr-FR" dirty="0">
                <a:latin typeface="Comic Sans MS" panose="030F0702030302020204" pitchFamily="66" charset="0"/>
              </a:rPr>
              <a:t>hormones</a:t>
            </a:r>
            <a:r>
              <a:rPr lang="fr-FR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	PTH	</a:t>
            </a:r>
            <a:r>
              <a:rPr lang="fr-FR" dirty="0">
                <a:latin typeface="Comic Sans MS" panose="030F0702030302020204" pitchFamily="66" charset="0"/>
              </a:rPr>
              <a:t>	Calcitonine		Vitamine D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216024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53135"/>
            <a:ext cx="2016224" cy="187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223224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916832"/>
            <a:ext cx="8964488" cy="436969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Synthèse </a:t>
            </a: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et </a:t>
            </a: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structure</a:t>
            </a:r>
          </a:p>
          <a:p>
            <a:pPr>
              <a:buFontTx/>
              <a:buChar char="-"/>
            </a:pPr>
            <a:endParaRPr lang="fr-FR" sz="800" b="1" u="sng" dirty="0">
              <a:solidFill>
                <a:schemeClr val="accent4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Polypeptide de 84aa, Synthétisée sous forme de précurseur pré-pro-PTH de 115aa.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Les 34 premiers </a:t>
            </a:r>
            <a:r>
              <a:rPr lang="fr-FR" dirty="0" err="1">
                <a:latin typeface="Comic Sans MS" panose="030F0702030302020204" pitchFamily="66" charset="0"/>
              </a:rPr>
              <a:t>aa</a:t>
            </a:r>
            <a:r>
              <a:rPr lang="fr-FR" dirty="0">
                <a:latin typeface="Comic Sans MS" panose="030F0702030302020204" pitchFamily="66" charset="0"/>
              </a:rPr>
              <a:t> portent l’activité </a:t>
            </a:r>
            <a:r>
              <a:rPr lang="fr-FR" dirty="0" smtClean="0">
                <a:latin typeface="Comic Sans MS" panose="030F0702030302020204" pitchFamily="66" charset="0"/>
              </a:rPr>
              <a:t>biologique</a:t>
            </a:r>
          </a:p>
          <a:p>
            <a:pPr marL="0" indent="0">
              <a:buNone/>
            </a:pPr>
            <a:endParaRPr lang="fr-FR" sz="1050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Sécrétion:</a:t>
            </a:r>
          </a:p>
          <a:p>
            <a:pPr marL="0" indent="0">
              <a:buNone/>
            </a:pPr>
            <a:r>
              <a:rPr lang="fr-FR" sz="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 </a:t>
            </a:r>
            <a:endParaRPr lang="fr-FR" sz="2800" b="1" u="sng" dirty="0">
              <a:solidFill>
                <a:schemeClr val="accent4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 30-120 </a:t>
            </a:r>
            <a:r>
              <a:rPr lang="fr-FR" dirty="0" err="1">
                <a:latin typeface="Comic Sans MS" panose="030F0702030302020204" pitchFamily="66" charset="0"/>
              </a:rPr>
              <a:t>pg</a:t>
            </a:r>
            <a:r>
              <a:rPr lang="fr-FR" dirty="0">
                <a:latin typeface="Comic Sans MS" panose="030F0702030302020204" pitchFamily="66" charset="0"/>
              </a:rPr>
              <a:t>/ml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stimulus de sécrétion est la calcémie:</a:t>
            </a:r>
          </a:p>
          <a:p>
            <a:r>
              <a:rPr lang="fr-FR" dirty="0">
                <a:latin typeface="Comic Sans MS" panose="030F0702030302020204" pitchFamily="66" charset="0"/>
              </a:rPr>
              <a:t>L’hypocalcémie stimule la synthèse et la libération de PTH</a:t>
            </a:r>
          </a:p>
          <a:p>
            <a:r>
              <a:rPr lang="fr-FR" dirty="0">
                <a:latin typeface="Comic Sans MS" panose="030F0702030302020204" pitchFamily="66" charset="0"/>
              </a:rPr>
              <a:t>L’hypercalcémie et la </a:t>
            </a:r>
            <a:r>
              <a:rPr lang="fr-FR" dirty="0" err="1">
                <a:latin typeface="Comic Sans MS" panose="030F0702030302020204" pitchFamily="66" charset="0"/>
              </a:rPr>
              <a:t>vitD</a:t>
            </a:r>
            <a:r>
              <a:rPr lang="fr-FR" dirty="0">
                <a:latin typeface="Comic Sans MS" panose="030F0702030302020204" pitchFamily="66" charset="0"/>
              </a:rPr>
              <a:t> l’inhibent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202630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REGULATION: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99956" y="836712"/>
            <a:ext cx="7384412" cy="72008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1. Parathormone PTH: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352839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651592"/>
            <a:ext cx="8568952" cy="4873752"/>
          </a:xfrm>
        </p:spPr>
        <p:txBody>
          <a:bodyPr/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- Effet </a:t>
            </a: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physiologique:</a:t>
            </a:r>
          </a:p>
          <a:p>
            <a:pPr marL="0" indent="0">
              <a:buNone/>
            </a:pP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Hypercalcémiante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hypophosphorémiants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Certains effets sont dus à l’hormone elle-même d’autres sont </a:t>
            </a:r>
            <a:r>
              <a:rPr lang="fr-FR" dirty="0" err="1">
                <a:latin typeface="Comic Sans MS" panose="030F0702030302020204" pitchFamily="66" charset="0"/>
              </a:rPr>
              <a:t>médiés</a:t>
            </a:r>
            <a:r>
              <a:rPr lang="fr-FR" dirty="0">
                <a:latin typeface="Comic Sans MS" panose="030F0702030302020204" pitchFamily="66" charset="0"/>
              </a:rPr>
              <a:t> par la vitamine D (PTH régule le </a:t>
            </a:r>
            <a:r>
              <a:rPr lang="fr-FR" dirty="0" smtClean="0">
                <a:latin typeface="Comic Sans MS" panose="030F0702030302020204" pitchFamily="66" charset="0"/>
              </a:rPr>
              <a:t>métabolisme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de </a:t>
            </a:r>
            <a:r>
              <a:rPr lang="fr-FR" dirty="0">
                <a:latin typeface="Comic Sans MS" panose="030F0702030302020204" pitchFamily="66" charset="0"/>
              </a:rPr>
              <a:t>la </a:t>
            </a:r>
            <a:r>
              <a:rPr lang="fr-FR" dirty="0" err="1">
                <a:latin typeface="Comic Sans MS" panose="030F0702030302020204" pitchFamily="66" charset="0"/>
              </a:rPr>
              <a:t>vitD</a:t>
            </a:r>
            <a:r>
              <a:rPr lang="fr-FR" dirty="0">
                <a:latin typeface="Comic Sans MS" panose="030F0702030302020204" pitchFamily="66" charset="0"/>
              </a:rPr>
              <a:t>) </a:t>
            </a:r>
            <a:endParaRPr lang="fr-F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Comic Sans MS" panose="030F0702030302020204" pitchFamily="66" charset="0"/>
              </a:rPr>
              <a:t>Résorption osseuse du calcium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Comic Sans MS" panose="030F0702030302020204" pitchFamily="66" charset="0"/>
              </a:rPr>
              <a:t>Synthèse rénale de 1,25 </a:t>
            </a:r>
            <a:r>
              <a:rPr lang="fr-FR" dirty="0" err="1" smtClean="0">
                <a:latin typeface="Comic Sans MS" panose="030F0702030302020204" pitchFamily="66" charset="0"/>
              </a:rPr>
              <a:t>diOH</a:t>
            </a:r>
            <a:r>
              <a:rPr lang="fr-FR" dirty="0" smtClean="0">
                <a:latin typeface="Comic Sans MS" panose="030F0702030302020204" pitchFamily="66" charset="0"/>
              </a:rPr>
              <a:t> 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Comic Sans MS" panose="030F0702030302020204" pitchFamily="66" charset="0"/>
              </a:rPr>
              <a:t>Réabsorption rénale de calcium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1. PTH: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Sur l’os: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Libère le calcium de façon rapide, en augmentant la résorption par les ostéocytes et ostéoclastes, et en freinant l’activité des ostéoblastes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La PTH est inactive sur l’os en absence de </a:t>
            </a:r>
            <a:r>
              <a:rPr lang="fr-FR" dirty="0" err="1">
                <a:latin typeface="Comic Sans MS" panose="030F0702030302020204" pitchFamily="66" charset="0"/>
              </a:rPr>
              <a:t>vitD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Sur le rein: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Augmente la réabsorption du calcium au niveau distal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Diminue la réabsorption proximal du phosphore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Du fait de l’hypercalcémie provoquée par la PTH, il y a dépassement </a:t>
            </a:r>
            <a:r>
              <a:rPr lang="fr-FR" dirty="0" smtClean="0">
                <a:latin typeface="Comic Sans MS" panose="030F0702030302020204" pitchFamily="66" charset="0"/>
              </a:rPr>
              <a:t>du </a:t>
            </a:r>
            <a:r>
              <a:rPr lang="fr-FR" dirty="0">
                <a:latin typeface="Comic Sans MS" panose="030F0702030302020204" pitchFamily="66" charset="0"/>
              </a:rPr>
              <a:t>seuil rénal = = &gt;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AUGMENTATION DE LA CALCIURIE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Augmentation de la conversion de la 25 OH calciférol en 1,25 di OH calciférol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Sur </a:t>
            </a: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l’intestin</a:t>
            </a:r>
            <a:r>
              <a:rPr lang="fr-FR" b="1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: </a:t>
            </a:r>
            <a:endParaRPr lang="fr-FR" b="1" dirty="0">
              <a:solidFill>
                <a:schemeClr val="accent4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Pas d’action directe, l’effet se fait par l’intermédiaire de la vit D, donc effet retardé sur l’intestin</a:t>
            </a: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640959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2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4016" y="1700808"/>
            <a:ext cx="8604448" cy="5157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Hormone </a:t>
            </a:r>
            <a:r>
              <a:rPr lang="fr-FR" dirty="0">
                <a:latin typeface="Comic Sans MS" panose="030F0702030302020204" pitchFamily="66" charset="0"/>
              </a:rPr>
              <a:t>à structure stéroïde, ses </a:t>
            </a:r>
            <a:r>
              <a:rPr lang="fr-FR" dirty="0" smtClean="0">
                <a:latin typeface="Comic Sans MS" panose="030F0702030302020204" pitchFamily="66" charset="0"/>
              </a:rPr>
              <a:t>précurseurs vitaminiques </a:t>
            </a:r>
            <a:r>
              <a:rPr lang="fr-FR" dirty="0">
                <a:latin typeface="Comic Sans MS" panose="030F0702030302020204" pitchFamily="66" charset="0"/>
              </a:rPr>
              <a:t>existent sous 2 formes principales : 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     .Vit D2 ergocalciférol (alimentation végétale) 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      .Vit D3 cholécalciférol (peau)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Elle subit 2 </a:t>
            </a:r>
            <a:r>
              <a:rPr lang="fr-FR" dirty="0">
                <a:latin typeface="Comic Sans MS" panose="030F0702030302020204" pitchFamily="66" charset="0"/>
              </a:rPr>
              <a:t>hydroxylations [Foie(C25) – Rein (C1)] &gt;&gt;&gt; </a:t>
            </a:r>
            <a:r>
              <a:rPr lang="fr-FR" dirty="0" err="1">
                <a:latin typeface="Comic Sans MS" panose="030F0702030302020204" pitchFamily="66" charset="0"/>
              </a:rPr>
              <a:t>Calcitriol</a:t>
            </a:r>
            <a:r>
              <a:rPr lang="fr-FR" dirty="0">
                <a:latin typeface="Comic Sans MS" panose="030F0702030302020204" pitchFamily="66" charset="0"/>
              </a:rPr>
              <a:t> (forme active de la Vit D)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L’hydroxylation </a:t>
            </a:r>
            <a:r>
              <a:rPr lang="fr-FR" dirty="0">
                <a:latin typeface="Comic Sans MS" panose="030F0702030302020204" pitchFamily="66" charset="0"/>
              </a:rPr>
              <a:t>rénale est étroitement </a:t>
            </a:r>
            <a:r>
              <a:rPr lang="fr-FR" dirty="0" smtClean="0">
                <a:latin typeface="Comic Sans MS" panose="030F0702030302020204" pitchFamily="66" charset="0"/>
              </a:rPr>
              <a:t>régulée (stimulation/inhibition </a:t>
            </a:r>
            <a:r>
              <a:rPr lang="fr-FR" dirty="0">
                <a:latin typeface="Comic Sans MS" panose="030F0702030302020204" pitchFamily="66" charset="0"/>
              </a:rPr>
              <a:t>de la 1-</a:t>
            </a:r>
            <a:r>
              <a:rPr lang="fr-FR" dirty="0">
                <a:latin typeface="Comic Sans MS" panose="030F0702030302020204" pitchFamily="66" charset="0"/>
                <a:sym typeface="Symbol" pitchFamily="18" charset="2"/>
              </a:rPr>
              <a:t>hydroxylase : enzyme responsable de la 2ème hydroxylation</a:t>
            </a:r>
            <a:r>
              <a:rPr lang="fr-FR" dirty="0" smtClean="0">
                <a:latin typeface="Comic Sans MS" panose="030F0702030302020204" pitchFamily="66" charset="0"/>
                <a:sym typeface="Symbol" pitchFamily="18" charset="2"/>
              </a:rPr>
              <a:t>)</a:t>
            </a:r>
          </a:p>
          <a:p>
            <a:pPr>
              <a:buNone/>
            </a:pPr>
            <a:endParaRPr lang="fr-FR" sz="600" dirty="0" smtClean="0">
              <a:latin typeface="Comic Sans MS" panose="030F0702030302020204" pitchFamily="66" charset="0"/>
              <a:sym typeface="Symbol" pitchFamily="18" charset="2"/>
            </a:endParaRPr>
          </a:p>
          <a:p>
            <a:pPr>
              <a:buNone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  <a:sym typeface="Symbol" pitchFamily="18" charset="2"/>
              </a:rPr>
              <a:t>Source: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  <a:sym typeface="Symbol" pitchFamily="18" charset="2"/>
              </a:rPr>
              <a:t>Apport alimentaire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  <a:sym typeface="Symbol" pitchFamily="18" charset="2"/>
              </a:rPr>
              <a:t>Synthèse cutanée irradiation UV du 7déhydrocholestérol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836712"/>
            <a:ext cx="8064896" cy="57606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Vitamine D =1,25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diOHcalciférol</a:t>
            </a:r>
            <a:r>
              <a:rPr lang="fr-FR" sz="2800" b="1" dirty="0" smtClean="0">
                <a:latin typeface="Comic Sans MS" panose="030F0702030302020204" pitchFamily="66" charset="0"/>
              </a:rPr>
              <a:t>=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calcitriol</a:t>
            </a:r>
            <a:r>
              <a:rPr lang="fr-FR" sz="2800" b="1" dirty="0" smtClean="0">
                <a:latin typeface="Comic Sans MS" panose="030F0702030302020204" pitchFamily="66" charset="0"/>
              </a:rPr>
              <a:t>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3" descr="C:\Documents and Settings\MiMi\Bureau\arton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78668"/>
            <a:ext cx="8352928" cy="4846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07504" y="3789040"/>
            <a:ext cx="1979712" cy="79208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25-OH D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</a:t>
            </a: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</a:rPr>
              <a:t>. Régulation de la synthèse du </a:t>
            </a:r>
            <a:r>
              <a:rPr lang="fr-FR" b="1" i="1" dirty="0" err="1" smtClean="0">
                <a:solidFill>
                  <a:schemeClr val="accent3">
                    <a:lumMod val="50000"/>
                  </a:schemeClr>
                </a:solidFill>
              </a:rPr>
              <a:t>calcitriol</a:t>
            </a:r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</a:rPr>
              <a:t> :</a:t>
            </a:r>
            <a:endParaRPr lang="fr-FR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251520" y="1844825"/>
            <a:ext cx="5832648" cy="792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</a:t>
            </a:r>
            <a:r>
              <a:rPr lang="fr-FR" dirty="0" err="1" smtClean="0"/>
              <a:t>HypoCa</a:t>
            </a:r>
            <a:r>
              <a:rPr lang="fr-FR" dirty="0" smtClean="0"/>
              <a:t>           PTH         </a:t>
            </a:r>
            <a:r>
              <a:rPr lang="fr-FR" dirty="0" err="1" smtClean="0"/>
              <a:t>HypoP</a:t>
            </a:r>
            <a:endParaRPr lang="fr-FR" dirty="0"/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5220072" y="1988840"/>
            <a:ext cx="3923928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Prolactine</a:t>
            </a:r>
            <a:endParaRPr lang="fr-FR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6967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space réservé du contenu 3"/>
          <p:cNvSpPr txBox="1">
            <a:spLocks/>
          </p:cNvSpPr>
          <p:nvPr/>
        </p:nvSpPr>
        <p:spPr>
          <a:xfrm>
            <a:off x="467544" y="623731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800" dirty="0" smtClean="0"/>
              <a:t>  </a:t>
            </a:r>
            <a:r>
              <a:rPr lang="fr-FR" sz="2800" dirty="0" err="1" smtClean="0"/>
              <a:t>HyperCa</a:t>
            </a:r>
            <a:r>
              <a:rPr lang="fr-FR" sz="2800" dirty="0" smtClean="0"/>
              <a:t>   Calcitonine    </a:t>
            </a:r>
            <a:r>
              <a:rPr lang="fr-FR" sz="2800" dirty="0" err="1" smtClean="0"/>
              <a:t>HyperP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88776" y="116632"/>
            <a:ext cx="7827640" cy="56207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smtClean="0">
                <a:latin typeface="Trebuchet MS" panose="020B0603020202020204" pitchFamily="34" charset="0"/>
              </a:rPr>
              <a:t>IV. régulation: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692696"/>
            <a:ext cx="8064896" cy="57606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Vitamine D =1,25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diOHcalciférol</a:t>
            </a:r>
            <a:r>
              <a:rPr lang="fr-FR" sz="2800" b="1" dirty="0" smtClean="0">
                <a:latin typeface="Comic Sans MS" panose="030F0702030302020204" pitchFamily="66" charset="0"/>
              </a:rPr>
              <a:t>=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calcitriol</a:t>
            </a:r>
            <a:r>
              <a:rPr lang="fr-FR" sz="2800" b="1" dirty="0" smtClean="0">
                <a:latin typeface="Comic Sans MS" panose="030F0702030302020204" pitchFamily="66" charset="0"/>
              </a:rPr>
              <a:t>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9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7467600" cy="562074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Trebuchet MS" panose="020B0603020202020204" pitchFamily="34" charset="0"/>
              </a:rPr>
              <a:t>INTRODUCTION: </a:t>
            </a:r>
            <a:endParaRPr lang="fr-FR" sz="3600" b="1" dirty="0">
              <a:latin typeface="Trebuchet MS" panose="020B0603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24936" cy="5256584"/>
          </a:xfrm>
        </p:spPr>
        <p:txBody>
          <a:bodyPr>
            <a:normAutofit/>
          </a:bodyPr>
          <a:lstStyle/>
          <a:p>
            <a:pPr algn="just"/>
            <a:r>
              <a:rPr lang="fr-FR" dirty="0">
                <a:latin typeface="Comic Sans MS" panose="030F0702030302020204" pitchFamily="66" charset="0"/>
              </a:rPr>
              <a:t>L’importance des ions minéraux calcium et phosphore est évidente, ensemble ils constituent l’essentiel de la charge minérale du squelette.</a:t>
            </a:r>
          </a:p>
          <a:p>
            <a:pPr algn="just"/>
            <a:r>
              <a:rPr lang="fr-FR" dirty="0">
                <a:latin typeface="Comic Sans MS" panose="030F0702030302020204" pitchFamily="66" charset="0"/>
              </a:rPr>
              <a:t> En effet  leur majeure partie est contenu dans le tissu osseux sous forme de cristaux d'hydroxyapatite [Ca3(PO4)2]3.</a:t>
            </a:r>
          </a:p>
          <a:p>
            <a:pPr algn="just"/>
            <a:r>
              <a:rPr lang="fr-FR" dirty="0">
                <a:latin typeface="Comic Sans MS" panose="030F0702030302020204" pitchFamily="66" charset="0"/>
              </a:rPr>
              <a:t>En outre, la teneur de ces ions dans les secteurs intra- et extracellulaires est déterminante pour de nombreuses activités biologiques et pour un bon fonctionnement cellulaire.</a:t>
            </a:r>
          </a:p>
          <a:p>
            <a:pPr algn="just"/>
            <a:r>
              <a:rPr lang="fr-FR" dirty="0">
                <a:latin typeface="Comic Sans MS" panose="030F0702030302020204" pitchFamily="66" charset="0"/>
              </a:rPr>
              <a:t>L’importance biochimique de ces ions implique leur maintien dans des limites très étroite de concentration, grâce au jeu très élaboré d’un contrôle endocrinien</a:t>
            </a:r>
            <a:r>
              <a:rPr lang="fr-FR" dirty="0" smtClean="0">
                <a:latin typeface="Comic Sans MS" panose="030F0702030302020204" pitchFamily="66" charset="0"/>
              </a:rPr>
              <a:t>.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867616"/>
            <a:ext cx="8075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- Effet </a:t>
            </a: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physiologique:</a:t>
            </a:r>
          </a:p>
          <a:p>
            <a:pPr marL="0" indent="0">
              <a:buNone/>
            </a:pPr>
            <a:r>
              <a:rPr lang="fr-FR" sz="1050" dirty="0" smtClean="0">
                <a:latin typeface="Comic Sans MS" panose="030F0702030302020204" pitchFamily="66" charset="0"/>
              </a:rPr>
              <a:t> </a:t>
            </a:r>
            <a:endParaRPr lang="fr-FR" sz="10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   </a:t>
            </a:r>
            <a:r>
              <a:rPr lang="fr-FR" dirty="0" err="1" smtClean="0">
                <a:latin typeface="Comic Sans MS" panose="030F0702030302020204" pitchFamily="66" charset="0"/>
              </a:rPr>
              <a:t>Hypercalcémiante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>
                <a:latin typeface="Comic Sans MS" panose="030F0702030302020204" pitchFamily="66" charset="0"/>
              </a:rPr>
              <a:t>hyperphosphorémiante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Comic Sans MS" panose="030F0702030302020204" pitchFamily="66" charset="0"/>
              </a:rPr>
              <a:t>Absorption intestinal du calcium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Comic Sans MS" panose="030F0702030302020204" pitchFamily="66" charset="0"/>
              </a:rPr>
              <a:t>Résorption osseuse du calcium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Comic Sans MS" panose="030F0702030302020204" pitchFamily="66" charset="0"/>
              </a:rPr>
              <a:t>Potentialisation de l’effet de la PTH sur la réabsorption rénale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908720"/>
            <a:ext cx="8208912" cy="57606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Vitamine D =1,25 </a:t>
            </a:r>
            <a:r>
              <a:rPr lang="fr-FR" sz="2800" b="1" dirty="0" err="1">
                <a:latin typeface="Comic Sans MS" panose="030F0702030302020204" pitchFamily="66" charset="0"/>
              </a:rPr>
              <a:t>diOHcalciférol</a:t>
            </a:r>
            <a:r>
              <a:rPr lang="fr-FR" sz="2800" b="1" dirty="0">
                <a:latin typeface="Comic Sans MS" panose="030F0702030302020204" pitchFamily="66" charset="0"/>
              </a:rPr>
              <a:t>= </a:t>
            </a:r>
            <a:r>
              <a:rPr lang="fr-FR" sz="2800" b="1" dirty="0" err="1">
                <a:latin typeface="Comic Sans MS" panose="030F0702030302020204" pitchFamily="66" charset="0"/>
              </a:rPr>
              <a:t>calcitriol</a:t>
            </a:r>
            <a:r>
              <a:rPr lang="fr-FR" sz="2800" b="1" dirty="0">
                <a:latin typeface="Comic Sans MS" panose="030F0702030302020204" pitchFamily="66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280920" cy="4873752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Sur l’os: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À faible dose elle minéralise l’os, à forte dose elle libère le calcium et le phosphore à partir du tissu osseux et accélère la formation des ostéoclastes 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Sur le rein: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Augmente la réabsorption du calcium et du phosphore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Sur l’intestin: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Augmente l’absorption intestinal du calcium et du </a:t>
            </a:r>
            <a:r>
              <a:rPr lang="fr-FR" dirty="0" err="1">
                <a:latin typeface="Comic Sans MS" panose="030F0702030302020204" pitchFamily="66" charset="0"/>
              </a:rPr>
              <a:t>phosphorepar</a:t>
            </a:r>
            <a:r>
              <a:rPr lang="fr-FR" dirty="0">
                <a:latin typeface="Comic Sans MS" panose="030F0702030302020204" pitchFamily="66" charset="0"/>
              </a:rPr>
              <a:t> un mécanisme actif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764704"/>
            <a:ext cx="8208912" cy="57606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Vitamine D =1,25 </a:t>
            </a:r>
            <a:r>
              <a:rPr lang="fr-FR" sz="2800" b="1" dirty="0" err="1">
                <a:latin typeface="Comic Sans MS" panose="030F0702030302020204" pitchFamily="66" charset="0"/>
              </a:rPr>
              <a:t>diOHcalciférol</a:t>
            </a:r>
            <a:r>
              <a:rPr lang="fr-FR" sz="2800" b="1" dirty="0">
                <a:latin typeface="Comic Sans MS" panose="030F0702030302020204" pitchFamily="66" charset="0"/>
              </a:rPr>
              <a:t>= </a:t>
            </a:r>
            <a:r>
              <a:rPr lang="fr-FR" sz="2800" b="1" dirty="0" err="1">
                <a:latin typeface="Comic Sans MS" panose="030F0702030302020204" pitchFamily="66" charset="0"/>
              </a:rPr>
              <a:t>calcitriol</a:t>
            </a:r>
            <a:r>
              <a:rPr lang="fr-FR" sz="2800" b="1" dirty="0">
                <a:latin typeface="Comic Sans MS" panose="030F0702030302020204" pitchFamily="66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24936" cy="4968552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Structure et synthèse: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Cellule </a:t>
            </a:r>
            <a:r>
              <a:rPr lang="fr-FR" dirty="0" err="1">
                <a:latin typeface="Comic Sans MS" panose="030F0702030302020204" pitchFamily="66" charset="0"/>
              </a:rPr>
              <a:t>parafolliculaire</a:t>
            </a:r>
            <a:r>
              <a:rPr lang="fr-FR" dirty="0">
                <a:latin typeface="Comic Sans MS" panose="030F0702030302020204" pitchFamily="66" charset="0"/>
              </a:rPr>
              <a:t> ou cellules C de la thyroïde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Hormone peptidique de </a:t>
            </a:r>
            <a:r>
              <a:rPr lang="fr-FR" dirty="0" smtClean="0">
                <a:latin typeface="Comic Sans MS" panose="030F0702030302020204" pitchFamily="66" charset="0"/>
              </a:rPr>
              <a:t>constituée d’une </a:t>
            </a:r>
            <a:r>
              <a:rPr lang="fr-FR" dirty="0">
                <a:latin typeface="Comic Sans MS" panose="030F0702030302020204" pitchFamily="66" charset="0"/>
              </a:rPr>
              <a:t>seule chaine de 32 </a:t>
            </a:r>
            <a:r>
              <a:rPr lang="fr-FR" dirty="0" err="1">
                <a:latin typeface="Comic Sans MS" panose="030F0702030302020204" pitchFamily="66" charset="0"/>
              </a:rPr>
              <a:t>aa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700" dirty="0"/>
          </a:p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Sécrétion: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stimulus de sécrétion est l’hypercalcémie,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La gastrine peut également induire la sécrétion de </a:t>
            </a:r>
            <a:r>
              <a:rPr lang="fr-FR" dirty="0" smtClean="0">
                <a:latin typeface="Comic Sans MS" panose="030F0702030302020204" pitchFamily="66" charset="0"/>
              </a:rPr>
              <a:t>calcitonine</a:t>
            </a:r>
          </a:p>
          <a:p>
            <a:pPr marL="0" indent="0">
              <a:buNone/>
            </a:pPr>
            <a:endParaRPr lang="fr-FR" sz="10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Effet physiologique: </a:t>
            </a:r>
          </a:p>
          <a:p>
            <a:pPr marL="0" indent="0">
              <a:buNone/>
            </a:pPr>
            <a:r>
              <a:rPr lang="fr-FR" dirty="0" err="1" smtClean="0"/>
              <a:t>Hypocalcémiante</a:t>
            </a:r>
            <a:r>
              <a:rPr lang="fr-FR" dirty="0" smtClean="0"/>
              <a:t> </a:t>
            </a:r>
            <a:r>
              <a:rPr lang="fr-FR" dirty="0" err="1" smtClean="0"/>
              <a:t>hypophosphatémiante</a:t>
            </a:r>
            <a:endParaRPr lang="fr-FR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Calcitonine = </a:t>
            </a:r>
            <a:r>
              <a:rPr lang="fr-FR" sz="2800" b="1" dirty="0" err="1" smtClean="0">
                <a:latin typeface="Comic Sans MS" panose="030F0702030302020204" pitchFamily="66" charset="0"/>
              </a:rPr>
              <a:t>thyrocalcitonine</a:t>
            </a:r>
            <a:r>
              <a:rPr lang="fr-FR" sz="2800" b="1" dirty="0" smtClean="0">
                <a:latin typeface="Comic Sans MS" panose="030F0702030302020204" pitchFamily="66" charset="0"/>
              </a:rPr>
              <a:t>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Calcitonine = </a:t>
            </a:r>
            <a:r>
              <a:rPr lang="fr-FR" sz="2800" b="1" dirty="0" err="1">
                <a:latin typeface="Comic Sans MS" panose="030F0702030302020204" pitchFamily="66" charset="0"/>
              </a:rPr>
              <a:t>thyrocalcitonine</a:t>
            </a:r>
            <a:r>
              <a:rPr lang="fr-FR" sz="2800" b="1" dirty="0">
                <a:latin typeface="Comic Sans MS" panose="030F0702030302020204" pitchFamily="66" charset="0"/>
              </a:rPr>
              <a:t>: 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4048" y="1988840"/>
            <a:ext cx="4464496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Pas d'action directe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Résorption </a:t>
            </a:r>
            <a:r>
              <a:rPr lang="fr-FR" dirty="0" err="1" smtClean="0"/>
              <a:t>ostéoclastique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Rejet du Ca par le système</a:t>
            </a:r>
          </a:p>
          <a:p>
            <a:pPr>
              <a:buNone/>
            </a:pPr>
            <a:r>
              <a:rPr lang="fr-FR" dirty="0" smtClean="0"/>
              <a:t>des ostéocytes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Réabsorption du Ca</a:t>
            </a:r>
          </a:p>
          <a:p>
            <a:pPr>
              <a:buNone/>
            </a:pPr>
            <a:r>
              <a:rPr lang="fr-FR" dirty="0" smtClean="0"/>
              <a:t>Réabsorption du P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475252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0" y="257262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 </a:t>
            </a:r>
            <a:r>
              <a:rPr lang="fr-FR" sz="2400" b="1" dirty="0" err="1" smtClean="0"/>
              <a:t>extraC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075240" cy="4557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GH: augmente l’absorption de l’os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Hormones thyroïdiennes: nécessaire à la croissance de l’os mais un excès provoque une résorption osseuse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Œstrogènes: chez certaines femmes ménopausées on observe une ostéoporose; en l’absence d’œstrogène, la résorption osseuse l’emporte sur la formation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Corticoïdes; à forte dose déminéralisation </a:t>
            </a:r>
            <a:r>
              <a:rPr lang="fr-FR" dirty="0" smtClean="0">
                <a:latin typeface="Comic Sans MS" panose="030F0702030302020204" pitchFamily="66" charset="0"/>
              </a:rPr>
              <a:t>osseuse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IV.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908720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AUTRES HORMONES: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8776" y="116632"/>
            <a:ext cx="7827640" cy="56207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smtClean="0">
                <a:latin typeface="Trebuchet MS" panose="020B0603020202020204" pitchFamily="34" charset="0"/>
              </a:rPr>
              <a:t>IV.  Régulation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En résumé: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7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3429000"/>
            <a:ext cx="864096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400" b="1" dirty="0" smtClean="0"/>
          </a:p>
          <a:p>
            <a:pPr algn="ctr"/>
            <a:r>
              <a:rPr lang="fr-FR" sz="4000" b="1" dirty="0" smtClean="0"/>
              <a:t>V. Exploration biochimique</a:t>
            </a:r>
            <a:r>
              <a:rPr lang="fr-FR" sz="4400" b="1" dirty="0" smtClean="0"/>
              <a:t>:</a:t>
            </a:r>
          </a:p>
          <a:p>
            <a:pPr algn="ctr"/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944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2493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Calcémie: sérum ou plasma </a:t>
            </a:r>
            <a:r>
              <a:rPr lang="fr-FR" dirty="0" err="1">
                <a:latin typeface="Comic Sans MS" panose="030F0702030302020204" pitchFamily="66" charset="0"/>
              </a:rPr>
              <a:t>hépariné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Prélèvement sans garrot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Méthode colorimétrique pour le calcium total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Méthode </a:t>
            </a:r>
            <a:r>
              <a:rPr lang="fr-FR" dirty="0" err="1">
                <a:latin typeface="Comic Sans MS" panose="030F0702030302020204" pitchFamily="66" charset="0"/>
              </a:rPr>
              <a:t>potentiométrique</a:t>
            </a:r>
            <a:r>
              <a:rPr lang="fr-FR" dirty="0">
                <a:latin typeface="Comic Sans MS" panose="030F0702030302020204" pitchFamily="66" charset="0"/>
              </a:rPr>
              <a:t> pour le calcium ionisé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Le taux de calcémie ne peut être interprété qu’en fonction de la concentration d'albumine dans le plasma </a:t>
            </a:r>
          </a:p>
          <a:p>
            <a:pPr marL="0" indent="0">
              <a:buNone/>
            </a:pPr>
            <a:r>
              <a:rPr lang="fr-FR" dirty="0" err="1">
                <a:latin typeface="Comic Sans MS" panose="030F0702030302020204" pitchFamily="66" charset="0"/>
              </a:rPr>
              <a:t>Calcurie</a:t>
            </a:r>
            <a:r>
              <a:rPr lang="fr-FR" dirty="0">
                <a:latin typeface="Comic Sans MS" panose="030F0702030302020204" pitchFamily="66" charset="0"/>
              </a:rPr>
              <a:t>: urinesde24h</a:t>
            </a:r>
          </a:p>
          <a:p>
            <a:pPr marL="0" indent="0">
              <a:buNone/>
            </a:pPr>
            <a:r>
              <a:rPr lang="fr-FR" dirty="0" err="1">
                <a:latin typeface="Comic Sans MS" panose="030F0702030302020204" pitchFamily="66" charset="0"/>
              </a:rPr>
              <a:t>Phosphatémie</a:t>
            </a:r>
            <a:r>
              <a:rPr lang="fr-FR" dirty="0">
                <a:latin typeface="Comic Sans MS" panose="030F0702030302020204" pitchFamily="66" charset="0"/>
              </a:rPr>
              <a:t>: sérum ou plasma </a:t>
            </a:r>
            <a:r>
              <a:rPr lang="fr-FR" dirty="0" err="1">
                <a:latin typeface="Comic Sans MS" panose="030F0702030302020204" pitchFamily="66" charset="0"/>
              </a:rPr>
              <a:t>hépariné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Éviter les sérums hémolysés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Phosphaturie: urines de 24h, très variable en fonction de l’alimentation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V. EXPLORATION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Bilan phosphocalcique :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2008" y="1124744"/>
            <a:ext cx="9180512" cy="576064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PTH:</a:t>
            </a: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Prélèvement: tube sec ou </a:t>
            </a:r>
            <a:r>
              <a:rPr lang="fr-FR" sz="2600" dirty="0" err="1">
                <a:latin typeface="Comic Sans MS" panose="030F0702030302020204" pitchFamily="66" charset="0"/>
              </a:rPr>
              <a:t>hépariné</a:t>
            </a:r>
            <a:endParaRPr lang="fr-FR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Dosage: méthode immunologique à double </a:t>
            </a:r>
            <a:r>
              <a:rPr lang="fr-FR" sz="2600" dirty="0" smtClean="0">
                <a:latin typeface="Comic Sans MS" panose="030F0702030302020204" pitchFamily="66" charset="0"/>
              </a:rPr>
              <a:t>anticorps (</a:t>
            </a:r>
            <a:r>
              <a:rPr lang="fr-FR" sz="2600" dirty="0" err="1" smtClean="0">
                <a:latin typeface="Comic Sans MS" panose="030F0702030302020204" pitchFamily="66" charset="0"/>
              </a:rPr>
              <a:t>sandwitch</a:t>
            </a:r>
            <a:r>
              <a:rPr lang="fr-FR" sz="2600" dirty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endParaRPr lang="fr-FR" sz="500" dirty="0"/>
          </a:p>
          <a:p>
            <a:pPr marL="0" indent="0">
              <a:buNone/>
            </a:pPr>
            <a:r>
              <a:rPr lang="fr-FR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Calcitonine: </a:t>
            </a: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Tube sec ou </a:t>
            </a:r>
            <a:r>
              <a:rPr lang="fr-FR" sz="2600" dirty="0" err="1">
                <a:latin typeface="Comic Sans MS" panose="030F0702030302020204" pitchFamily="66" charset="0"/>
              </a:rPr>
              <a:t>hépariné</a:t>
            </a:r>
            <a:endParaRPr lang="fr-FR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Dosage par méthode immunologique</a:t>
            </a: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Intérêt: indicateur du cancer médullaire de la thyroïde</a:t>
            </a:r>
          </a:p>
          <a:p>
            <a:pPr marL="0" indent="0">
              <a:buNone/>
            </a:pPr>
            <a:endParaRPr lang="fr-FR" sz="700" dirty="0"/>
          </a:p>
          <a:p>
            <a:pPr marL="0" indent="0">
              <a:buNone/>
            </a:pPr>
            <a:r>
              <a:rPr lang="fr-FR" sz="28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Vitamine D:</a:t>
            </a:r>
          </a:p>
          <a:p>
            <a:pPr marL="0" indent="0">
              <a:buNone/>
            </a:pPr>
            <a:r>
              <a:rPr lang="fr-FR" sz="2600" dirty="0">
                <a:latin typeface="Comic Sans MS" panose="030F0702030302020204" pitchFamily="66" charset="0"/>
              </a:rPr>
              <a:t>&gt; 25-hydroxycalciférol (reflète l’apport alimentaire en </a:t>
            </a:r>
            <a:r>
              <a:rPr lang="fr-FR" sz="2600" dirty="0" err="1" smtClean="0">
                <a:latin typeface="Comic Sans MS" panose="030F0702030302020204" pitchFamily="66" charset="0"/>
              </a:rPr>
              <a:t>vitD</a:t>
            </a:r>
            <a:r>
              <a:rPr lang="fr-FR" sz="2600" dirty="0">
                <a:latin typeface="Comic Sans MS" panose="030F0702030302020204" pitchFamily="66" charset="0"/>
              </a:rPr>
              <a:t>)</a:t>
            </a:r>
          </a:p>
          <a:p>
            <a:pPr>
              <a:buFont typeface="Wingdings"/>
              <a:buChar char="Ø"/>
            </a:pPr>
            <a:r>
              <a:rPr lang="fr-FR" sz="2600" dirty="0" smtClean="0">
                <a:latin typeface="Comic Sans MS" panose="030F0702030302020204" pitchFamily="66" charset="0"/>
              </a:rPr>
              <a:t>1,25-dihydroxycalciférol </a:t>
            </a:r>
            <a:r>
              <a:rPr lang="fr-FR" sz="2600" dirty="0">
                <a:latin typeface="Comic Sans MS" panose="030F0702030302020204" pitchFamily="66" charset="0"/>
              </a:rPr>
              <a:t>ou </a:t>
            </a:r>
            <a:r>
              <a:rPr lang="fr-FR" sz="2600" dirty="0" err="1">
                <a:latin typeface="Comic Sans MS" panose="030F0702030302020204" pitchFamily="66" charset="0"/>
              </a:rPr>
              <a:t>calcitriol</a:t>
            </a:r>
            <a:r>
              <a:rPr lang="fr-FR" sz="2600" dirty="0">
                <a:latin typeface="Comic Sans MS" panose="030F0702030302020204" pitchFamily="66" charset="0"/>
              </a:rPr>
              <a:t> (forme active</a:t>
            </a:r>
            <a:r>
              <a:rPr lang="fr-FR" sz="26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endParaRPr lang="fr-FR" sz="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600" u="sng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Intérêt</a:t>
            </a:r>
            <a:r>
              <a:rPr lang="fr-FR" sz="2600" dirty="0" smtClean="0">
                <a:latin typeface="Comic Sans MS" panose="030F0702030302020204" pitchFamily="66" charset="0"/>
              </a:rPr>
              <a:t> </a:t>
            </a:r>
            <a:r>
              <a:rPr lang="fr-FR" sz="2600" dirty="0">
                <a:latin typeface="Comic Sans MS" panose="030F0702030302020204" pitchFamily="66" charset="0"/>
              </a:rPr>
              <a:t>: différencier l’hypocalcémie due à un défaut d’apport ou d’ensoleillement (25-OH D3 ↓) de l’hypocalcémie due à un défaut du métabolisme (25-OH D3 normal et </a:t>
            </a:r>
            <a:r>
              <a:rPr lang="fr-FR" sz="2600" dirty="0" err="1">
                <a:latin typeface="Comic Sans MS" panose="030F0702030302020204" pitchFamily="66" charset="0"/>
              </a:rPr>
              <a:t>Calcitriol</a:t>
            </a:r>
            <a:r>
              <a:rPr lang="fr-FR" sz="2600" dirty="0">
                <a:latin typeface="Comic Sans MS" panose="030F0702030302020204" pitchFamily="66" charset="0"/>
              </a:rPr>
              <a:t> ↓</a:t>
            </a:r>
            <a:r>
              <a:rPr lang="fr-FR" sz="2600" dirty="0" smtClean="0">
                <a:latin typeface="Comic Sans MS" panose="030F0702030302020204" pitchFamily="66" charset="0"/>
              </a:rPr>
              <a:t>)</a:t>
            </a:r>
            <a:endParaRPr lang="fr-FR" sz="2600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88640"/>
            <a:ext cx="7827640" cy="432048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V. Exploration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620688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Bilan spécialisé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3429000"/>
            <a:ext cx="864096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400" b="1" dirty="0" smtClean="0"/>
          </a:p>
          <a:p>
            <a:pPr algn="ctr"/>
            <a:r>
              <a:rPr lang="fr-FR" sz="4000" b="1" dirty="0" smtClean="0"/>
              <a:t>VI. PATHOLOGIES</a:t>
            </a:r>
            <a:r>
              <a:rPr lang="fr-FR" sz="4400" b="1" dirty="0" smtClean="0"/>
              <a:t>:</a:t>
            </a:r>
          </a:p>
          <a:p>
            <a:pPr algn="ctr"/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7127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/>
          <a:srcRect l="3546" t="14883" r="6811" b="2635"/>
          <a:stretch/>
        </p:blipFill>
        <p:spPr bwMode="auto">
          <a:xfrm>
            <a:off x="0" y="404664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359532" y="4365104"/>
            <a:ext cx="8424936" cy="150810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sz="2400" b="1" dirty="0" smtClean="0"/>
          </a:p>
          <a:p>
            <a:pPr algn="ctr"/>
            <a:r>
              <a:rPr lang="fr-FR" sz="4000" b="1" dirty="0" smtClean="0"/>
              <a:t>II. Métabolisme du calcium:</a:t>
            </a:r>
          </a:p>
          <a:p>
            <a:r>
              <a:rPr lang="fr-FR" sz="2800" b="1" dirty="0" smtClean="0"/>
              <a:t> 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40698495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08912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Physiopathologie:</a:t>
            </a:r>
            <a:endParaRPr lang="fr-FR" sz="2800" b="1" u="sng" dirty="0">
              <a:solidFill>
                <a:schemeClr val="accent4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Résorption osseuse accrue: PTH, autre hormones ou immobilisation prolongée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Diminution de l’excrétion rénale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Augmentation de l’absorption digestive: action de la </a:t>
            </a:r>
            <a:r>
              <a:rPr lang="fr-FR" dirty="0" err="1">
                <a:latin typeface="Comic Sans MS" panose="030F0702030302020204" pitchFamily="66" charset="0"/>
              </a:rPr>
              <a:t>vitD</a:t>
            </a:r>
            <a:r>
              <a:rPr lang="fr-FR" dirty="0">
                <a:latin typeface="Comic Sans MS" panose="030F0702030302020204" pitchFamily="66" charset="0"/>
              </a:rPr>
              <a:t> produite en excès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Surdosage thérapeutique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Syndrome des buveurs de </a:t>
            </a:r>
            <a:r>
              <a:rPr lang="fr-FR" dirty="0" smtClean="0">
                <a:latin typeface="Comic Sans MS" panose="030F0702030302020204" pitchFamily="66" charset="0"/>
              </a:rPr>
              <a:t>lait</a:t>
            </a:r>
          </a:p>
          <a:p>
            <a:pPr marL="0" indent="0">
              <a:buNone/>
            </a:pPr>
            <a:endParaRPr lang="fr-FR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Clinique: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Asymptomatique </a:t>
            </a:r>
            <a:r>
              <a:rPr lang="fr-FR" dirty="0">
                <a:latin typeface="Comic Sans MS" panose="030F0702030302020204" pitchFamily="66" charset="0"/>
              </a:rPr>
              <a:t>pour les hypercalcémies modérées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Léthargie, polyurie </a:t>
            </a:r>
            <a:r>
              <a:rPr lang="fr-FR" dirty="0" smtClean="0">
                <a:latin typeface="Comic Sans MS" panose="030F0702030302020204" pitchFamily="66" charset="0"/>
              </a:rPr>
              <a:t>polydipsie, constipation</a:t>
            </a:r>
            <a:r>
              <a:rPr lang="fr-FR" dirty="0">
                <a:latin typeface="Comic Sans MS" panose="030F0702030302020204" pitchFamily="66" charset="0"/>
              </a:rPr>
              <a:t>, nausées, troubles du rythme </a:t>
            </a:r>
            <a:r>
              <a:rPr lang="fr-FR" dirty="0" smtClean="0">
                <a:latin typeface="Comic Sans MS" panose="030F0702030302020204" pitchFamily="66" charset="0"/>
              </a:rPr>
              <a:t>cardiaque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44624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VI. pathologies: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620688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Hypercalcémie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Hyperthyroïdies </a:t>
            </a: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primaires: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Adénome unique de la </a:t>
            </a:r>
            <a:r>
              <a:rPr lang="fr-FR" dirty="0" err="1">
                <a:latin typeface="Comic Sans MS" panose="030F0702030302020204" pitchFamily="66" charset="0"/>
              </a:rPr>
              <a:t>parathyroide</a:t>
            </a:r>
            <a:r>
              <a:rPr lang="fr-FR" dirty="0">
                <a:latin typeface="Comic Sans MS" panose="030F0702030302020204" pitchFamily="66" charset="0"/>
              </a:rPr>
              <a:t>, rarement multiple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Hypercalcémie hypophosphatémie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et une </a:t>
            </a:r>
            <a:r>
              <a:rPr lang="fr-FR" dirty="0" err="1">
                <a:latin typeface="Comic Sans MS" panose="030F0702030302020204" pitchFamily="66" charset="0"/>
              </a:rPr>
              <a:t>hypercalciurie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PAL augmentée en cas d’atteinte osseuse</a:t>
            </a:r>
          </a:p>
          <a:p>
            <a:pPr marL="0" indent="0">
              <a:buNone/>
            </a:pPr>
            <a:r>
              <a:rPr lang="fr-FR" sz="2800" b="1" u="sng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Hyperparathyroïdie </a:t>
            </a: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secondaire: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En cas d’IRC ==&gt; hyperphosphatémie ==&gt;   </a:t>
            </a:r>
            <a:r>
              <a:rPr lang="fr-FR" dirty="0"/>
              <a:t>↓ </a:t>
            </a:r>
            <a:r>
              <a:rPr lang="fr-FR" dirty="0" smtClean="0">
                <a:latin typeface="Comic Sans MS" panose="030F0702030302020204" pitchFamily="66" charset="0"/>
              </a:rPr>
              <a:t>vit </a:t>
            </a:r>
            <a:r>
              <a:rPr lang="fr-FR" dirty="0">
                <a:latin typeface="Comic Sans MS" panose="030F0702030302020204" pitchFamily="66" charset="0"/>
              </a:rPr>
              <a:t>D == &gt; hypocalcémie == </a:t>
            </a:r>
            <a:r>
              <a:rPr lang="fr-FR" dirty="0" smtClean="0">
                <a:latin typeface="Comic Sans MS" panose="030F0702030302020204" pitchFamily="66" charset="0"/>
              </a:rPr>
              <a:t>&gt; </a:t>
            </a:r>
            <a:r>
              <a:rPr lang="fr-FR" dirty="0"/>
              <a:t>↑ </a:t>
            </a:r>
            <a:r>
              <a:rPr lang="fr-FR" dirty="0" smtClean="0"/>
              <a:t> </a:t>
            </a:r>
            <a:r>
              <a:rPr lang="fr-FR" dirty="0" smtClean="0">
                <a:latin typeface="Comic Sans MS" panose="030F0702030302020204" pitchFamily="66" charset="0"/>
              </a:rPr>
              <a:t>PTH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Tumeurs et hémopathies: </a:t>
            </a:r>
            <a:endParaRPr lang="fr-FR" sz="2800" b="1" u="sng" dirty="0" smtClean="0">
              <a:solidFill>
                <a:schemeClr val="accent4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</a:t>
            </a:r>
            <a:r>
              <a:rPr lang="fr-FR" dirty="0">
                <a:latin typeface="Comic Sans MS" panose="030F0702030302020204" pitchFamily="66" charset="0"/>
              </a:rPr>
              <a:t>estruction des os par les métastases (cancer du sein, de la prostate et de la vessie)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Sécrétion paranéoplasique de PTH </a:t>
            </a:r>
            <a:r>
              <a:rPr lang="fr-FR" dirty="0" err="1">
                <a:latin typeface="Comic Sans MS" panose="030F0702030302020204" pitchFamily="66" charset="0"/>
              </a:rPr>
              <a:t>rp</a:t>
            </a:r>
            <a:r>
              <a:rPr lang="fr-FR" dirty="0">
                <a:latin typeface="Comic Sans MS" panose="030F0702030302020204" pitchFamily="66" charset="0"/>
              </a:rPr>
              <a:t> par certains cancer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Hypercalcémies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56184"/>
            <a:ext cx="8424936" cy="54018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0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Clinique: </a:t>
            </a: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Manifestation neuromusculaire: tétanie, paresthésie des </a:t>
            </a:r>
            <a:r>
              <a:rPr lang="fr-FR" sz="2800" dirty="0" smtClean="0">
                <a:latin typeface="Comic Sans MS" panose="030F0702030302020204" pitchFamily="66" charset="0"/>
              </a:rPr>
              <a:t>mains, spasmes... </a:t>
            </a:r>
            <a:endParaRPr lang="fr-F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L’hypocalcémie chronique: manifestations cutanées, chute de cheveux, </a:t>
            </a:r>
            <a:r>
              <a:rPr lang="fr-FR" sz="2800" dirty="0" smtClean="0">
                <a:latin typeface="Comic Sans MS" panose="030F0702030302020204" pitchFamily="66" charset="0"/>
              </a:rPr>
              <a:t>cataracte... </a:t>
            </a:r>
          </a:p>
          <a:p>
            <a:pPr marL="0" indent="0">
              <a:buNone/>
            </a:pPr>
            <a:endParaRPr lang="fr-FR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3000" b="1" u="sng" dirty="0">
                <a:solidFill>
                  <a:schemeClr val="accent4"/>
                </a:solidFill>
                <a:latin typeface="Comic Sans MS" panose="030F0702030302020204" pitchFamily="66" charset="0"/>
              </a:rPr>
              <a:t>Causes: </a:t>
            </a:r>
          </a:p>
          <a:p>
            <a:pPr marL="0" indent="0">
              <a:buNone/>
            </a:pPr>
            <a:r>
              <a:rPr lang="fr-FR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Hypoparathyroïdies</a:t>
            </a:r>
            <a:r>
              <a:rPr lang="fr-F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 </a:t>
            </a:r>
          </a:p>
          <a:p>
            <a:pPr marL="0" indent="0">
              <a:buNone/>
            </a:pPr>
            <a:endParaRPr lang="fr-F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dirty="0">
                <a:latin typeface="Comic Sans MS" panose="030F0702030302020204" pitchFamily="66" charset="0"/>
              </a:rPr>
              <a:t>Déficit de la sécrétion ou de l’action de la PTH:</a:t>
            </a:r>
          </a:p>
          <a:p>
            <a:r>
              <a:rPr lang="fr-FR" sz="2800" dirty="0">
                <a:latin typeface="Comic Sans MS" panose="030F0702030302020204" pitchFamily="66" charset="0"/>
              </a:rPr>
              <a:t>Acquis: </a:t>
            </a:r>
            <a:r>
              <a:rPr lang="fr-FR" sz="2800" dirty="0">
                <a:latin typeface="Comic Sans MS" panose="030F0702030302020204" pitchFamily="66" charset="0"/>
              </a:rPr>
              <a:t>post chirurgical, </a:t>
            </a:r>
            <a:r>
              <a:rPr lang="fr-FR" sz="2800" dirty="0">
                <a:latin typeface="Comic Sans MS" panose="030F0702030302020204" pitchFamily="66" charset="0"/>
              </a:rPr>
              <a:t>auto-immune</a:t>
            </a:r>
            <a:endParaRPr lang="fr-FR" sz="2800" dirty="0">
              <a:latin typeface="Comic Sans MS" panose="030F0702030302020204" pitchFamily="66" charset="0"/>
            </a:endParaRPr>
          </a:p>
          <a:p>
            <a:r>
              <a:rPr lang="fr-FR" sz="2800" dirty="0">
                <a:latin typeface="Comic Sans MS" panose="030F0702030302020204" pitchFamily="66" charset="0"/>
              </a:rPr>
              <a:t>congénital:</a:t>
            </a:r>
            <a:endParaRPr lang="fr-FR" sz="2800" dirty="0">
              <a:latin typeface="Comic Sans MS" panose="030F0702030302020204" pitchFamily="66" charset="0"/>
            </a:endParaRPr>
          </a:p>
          <a:p>
            <a:r>
              <a:rPr lang="fr-FR" sz="2800" dirty="0">
                <a:latin typeface="Comic Sans MS" panose="030F0702030302020204" pitchFamily="66" charset="0"/>
              </a:rPr>
              <a:t>Déplétion sévère en magnésium: diminution de la sécrétion, résistance d’action de la PTH en absence de magnésium.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PATHOLOGIES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692696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Hypocalcémies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Déficit en vit D: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Il est dû soit à: </a:t>
            </a:r>
          </a:p>
          <a:p>
            <a:r>
              <a:rPr lang="fr-FR" dirty="0">
                <a:latin typeface="Comic Sans MS" panose="030F0702030302020204" pitchFamily="66" charset="0"/>
              </a:rPr>
              <a:t>Une carence alimentaire ou malabsorption,</a:t>
            </a:r>
          </a:p>
          <a:p>
            <a:r>
              <a:rPr lang="fr-FR" dirty="0">
                <a:latin typeface="Comic Sans MS" panose="030F0702030302020204" pitchFamily="66" charset="0"/>
              </a:rPr>
              <a:t>Un défaut d’exposition au soleil,</a:t>
            </a:r>
          </a:p>
          <a:p>
            <a:r>
              <a:rPr lang="fr-FR" dirty="0">
                <a:latin typeface="Comic Sans MS" panose="030F0702030302020204" pitchFamily="66" charset="0"/>
              </a:rPr>
              <a:t>Une altération de la production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La conséquence du déficit en vit D 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L’ostéomalacie chez l’adulte et le rachitisme chez l’enfant (pendant la croissance osseuse)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Hypocalcémies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280920" cy="537321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Mécanismes :</a:t>
            </a:r>
            <a:r>
              <a:rPr lang="fr-FR" i="1" dirty="0">
                <a:solidFill>
                  <a:srgbClr val="002060"/>
                </a:solidFill>
              </a:rPr>
              <a:t> </a:t>
            </a:r>
            <a:endParaRPr lang="fr-FR" i="1" dirty="0" smtClean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fr-FR" dirty="0">
                <a:latin typeface="Comic Sans MS" panose="030F0702030302020204" pitchFamily="66" charset="0"/>
              </a:rPr>
              <a:t>↓ </a:t>
            </a:r>
            <a:r>
              <a:rPr lang="fr-FR" dirty="0">
                <a:latin typeface="Comic Sans MS" panose="030F0702030302020204" pitchFamily="66" charset="0"/>
              </a:rPr>
              <a:t>DFG 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fr-FR" dirty="0">
                <a:latin typeface="Comic Sans MS" panose="030F0702030302020204" pitchFamily="66" charset="0"/>
              </a:rPr>
              <a:t>↑ </a:t>
            </a:r>
            <a:r>
              <a:rPr lang="fr-FR" dirty="0">
                <a:latin typeface="Comic Sans MS" panose="030F0702030302020204" pitchFamily="66" charset="0"/>
              </a:rPr>
              <a:t>Réabsorption rénale 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fr-FR" dirty="0">
                <a:latin typeface="Comic Sans MS" panose="030F0702030302020204" pitchFamily="66" charset="0"/>
              </a:rPr>
              <a:t>↑ </a:t>
            </a:r>
            <a:r>
              <a:rPr lang="fr-FR" dirty="0">
                <a:latin typeface="Comic Sans MS" panose="030F0702030302020204" pitchFamily="66" charset="0"/>
              </a:rPr>
              <a:t>apports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fr-FR" dirty="0">
                <a:latin typeface="Comic Sans MS" panose="030F0702030302020204" pitchFamily="66" charset="0"/>
              </a:rPr>
              <a:t>     </a:t>
            </a:r>
            <a:r>
              <a:rPr lang="fr-FR" i="1" u="sng" dirty="0">
                <a:latin typeface="Comic Sans MS" panose="030F0702030302020204" pitchFamily="66" charset="0"/>
              </a:rPr>
              <a:t>Elle </a:t>
            </a:r>
            <a:r>
              <a:rPr lang="fr-FR" i="1" u="sng" dirty="0">
                <a:latin typeface="Comic Sans MS" panose="030F0702030302020204" pitchFamily="66" charset="0"/>
              </a:rPr>
              <a:t>est en général bien tolérée. 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fr-FR" sz="28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Etiologies 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fr-FR" dirty="0"/>
              <a:t> </a:t>
            </a:r>
            <a:r>
              <a:rPr lang="fr-FR" i="1" dirty="0" smtClean="0">
                <a:solidFill>
                  <a:schemeClr val="accent4">
                    <a:lumMod val="50000"/>
                  </a:schemeClr>
                </a:solidFill>
              </a:rPr>
              <a:t>&gt; </a:t>
            </a: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Insuffisance rénale </a:t>
            </a:r>
            <a:endParaRPr lang="fr-FR" sz="2600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fr-FR" i="1" dirty="0" smtClean="0">
                <a:solidFill>
                  <a:schemeClr val="accent4">
                    <a:lumMod val="50000"/>
                  </a:schemeClr>
                </a:solidFill>
              </a:rPr>
              <a:t>&gt; </a:t>
            </a: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Pathologies 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endocriniennes</a:t>
            </a:r>
            <a:r>
              <a:rPr lang="fr-FR" i="1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fr-FR" dirty="0" err="1" smtClean="0">
                <a:latin typeface="Comic Sans MS" panose="030F0702030302020204" pitchFamily="66" charset="0"/>
              </a:rPr>
              <a:t>hypoparathyroïdie</a:t>
            </a:r>
            <a:r>
              <a:rPr lang="fr-FR" dirty="0" smtClean="0">
                <a:latin typeface="Comic Sans MS" panose="030F0702030302020204" pitchFamily="66" charset="0"/>
              </a:rPr>
              <a:t>, </a:t>
            </a:r>
            <a:r>
              <a:rPr lang="fr-FR" dirty="0">
                <a:latin typeface="Comic Sans MS" panose="030F0702030302020204" pitchFamily="66" charset="0"/>
              </a:rPr>
              <a:t>acromégalie, diabète (↓ consommation du P lié au défaut d’utilisation des glucides</a:t>
            </a:r>
            <a:r>
              <a:rPr lang="fr-FR" dirty="0" smtClean="0">
                <a:latin typeface="Comic Sans MS" panose="030F0702030302020204" pitchFamily="66" charset="0"/>
              </a:rPr>
              <a:t>)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764704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Hyperphosphatémies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2493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Mécanismes : </a:t>
            </a:r>
            <a:endParaRPr lang="fr-FR" sz="2800" b="1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↓ </a:t>
            </a:r>
            <a:r>
              <a:rPr lang="fr-FR" dirty="0">
                <a:latin typeface="Comic Sans MS" panose="030F0702030302020204" pitchFamily="66" charset="0"/>
              </a:rPr>
              <a:t>réabsorption tubulaire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↓ </a:t>
            </a:r>
            <a:r>
              <a:rPr lang="fr-FR" dirty="0">
                <a:latin typeface="Comic Sans MS" panose="030F0702030302020204" pitchFamily="66" charset="0"/>
              </a:rPr>
              <a:t>absorption </a:t>
            </a:r>
            <a:r>
              <a:rPr lang="fr-FR" dirty="0" smtClean="0">
                <a:latin typeface="Comic Sans MS" panose="030F0702030302020204" pitchFamily="66" charset="0"/>
              </a:rPr>
              <a:t>intestinale</a:t>
            </a:r>
          </a:p>
          <a:p>
            <a:pPr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Signes 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cliniques : 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Seule </a:t>
            </a:r>
            <a:r>
              <a:rPr lang="fr-FR" dirty="0">
                <a:latin typeface="Comic Sans MS" panose="030F0702030302020204" pitchFamily="66" charset="0"/>
              </a:rPr>
              <a:t>l'hypophosphatémie chronique sévère </a:t>
            </a:r>
            <a:r>
              <a:rPr lang="fr-FR" dirty="0">
                <a:latin typeface="Comic Sans MS" panose="030F0702030302020204" pitchFamily="66" charset="0"/>
              </a:rPr>
              <a:t>peut  </a:t>
            </a:r>
            <a:r>
              <a:rPr lang="fr-FR" dirty="0" smtClean="0">
                <a:latin typeface="Comic Sans MS" panose="030F0702030302020204" pitchFamily="66" charset="0"/>
              </a:rPr>
              <a:t>être symptomatique </a:t>
            </a:r>
            <a:r>
              <a:rPr lang="fr-FR" dirty="0">
                <a:latin typeface="Comic Sans MS" panose="030F0702030302020204" pitchFamily="66" charset="0"/>
              </a:rPr>
              <a:t>: une </a:t>
            </a:r>
            <a:r>
              <a:rPr lang="fr-FR" dirty="0" smtClean="0">
                <a:latin typeface="Comic Sans MS" panose="030F0702030302020204" pitchFamily="66" charset="0"/>
              </a:rPr>
              <a:t>faiblesse musculaire qui peut entrainer une </a:t>
            </a:r>
            <a:r>
              <a:rPr lang="fr-FR" dirty="0" err="1" smtClean="0">
                <a:latin typeface="Comic Sans MS" panose="030F0702030302020204" pitchFamily="66" charset="0"/>
              </a:rPr>
              <a:t>diffucluter</a:t>
            </a:r>
            <a:r>
              <a:rPr lang="fr-FR" dirty="0" smtClean="0">
                <a:latin typeface="Comic Sans MS" panose="030F0702030302020204" pitchFamily="66" charset="0"/>
              </a:rPr>
              <a:t> respiratoire</a:t>
            </a:r>
            <a:endParaRPr lang="fr-FR" sz="12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Etiologies 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fr-FR" dirty="0"/>
              <a:t>      </a:t>
            </a:r>
            <a:r>
              <a:rPr lang="fr-FR" dirty="0">
                <a:latin typeface="Comic Sans MS" panose="030F0702030302020204" pitchFamily="66" charset="0"/>
              </a:rPr>
              <a:t>&gt; Hyperparathyroïdie </a:t>
            </a:r>
            <a:endParaRPr lang="fr-FR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      &gt; </a:t>
            </a:r>
            <a:r>
              <a:rPr lang="fr-FR" dirty="0">
                <a:latin typeface="Comic Sans MS" panose="030F0702030302020204" pitchFamily="66" charset="0"/>
              </a:rPr>
              <a:t>Déficit en Vit </a:t>
            </a:r>
            <a:r>
              <a:rPr lang="fr-FR" dirty="0" smtClean="0">
                <a:latin typeface="Comic Sans MS" panose="030F0702030302020204" pitchFamily="66" charset="0"/>
              </a:rPr>
              <a:t>D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692696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Hypophosphatémies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944" cy="5256584"/>
          </a:xfrm>
        </p:spPr>
        <p:txBody>
          <a:bodyPr/>
          <a:lstStyle/>
          <a:p>
            <a:pPr marL="0" indent="0">
              <a:buNone/>
            </a:pP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Rachitisme et ostéomalacie: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Douleurs, impotence fonctionnelle,  déformation osseuse</a:t>
            </a:r>
          </a:p>
          <a:p>
            <a:pPr marL="0" indent="0">
              <a:buNone/>
            </a:pPr>
            <a:endParaRPr lang="fr-F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Ostéoporose: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D</a:t>
            </a:r>
            <a:r>
              <a:rPr lang="fr-FR" dirty="0" smtClean="0">
                <a:latin typeface="Comic Sans MS" panose="030F0702030302020204" pitchFamily="66" charset="0"/>
              </a:rPr>
              <a:t>iminution </a:t>
            </a:r>
            <a:r>
              <a:rPr lang="fr-FR" dirty="0">
                <a:latin typeface="Comic Sans MS" panose="030F0702030302020204" pitchFamily="66" charset="0"/>
              </a:rPr>
              <a:t>de la masse osseuse (activité dominante des ostéoclastes) conduisant à une augmentation de la fragilité osseuse et du risque de fracture (col du fémur</a:t>
            </a:r>
            <a:r>
              <a:rPr lang="fr-FR" dirty="0" smtClean="0">
                <a:latin typeface="Comic Sans MS" panose="030F0702030302020204" pitchFamily="66" charset="0"/>
              </a:rPr>
              <a:t>).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Fréquente </a:t>
            </a:r>
            <a:r>
              <a:rPr lang="fr-FR" dirty="0">
                <a:latin typeface="Comic Sans MS" panose="030F0702030302020204" pitchFamily="66" charset="0"/>
              </a:rPr>
              <a:t>chez les femmes ménopausées car la masse osseuse diminue avec l'âge et avec la carence en </a:t>
            </a:r>
            <a:r>
              <a:rPr lang="fr-FR" dirty="0">
                <a:latin typeface="Comic Sans MS" panose="030F0702030302020204" pitchFamily="66" charset="0"/>
              </a:rPr>
              <a:t>œstrogènes.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H</a:t>
            </a:r>
            <a:r>
              <a:rPr lang="fr-FR" dirty="0" smtClean="0">
                <a:latin typeface="Comic Sans MS" panose="030F0702030302020204" pitchFamily="66" charset="0"/>
              </a:rPr>
              <a:t>abituellement </a:t>
            </a:r>
            <a:r>
              <a:rPr lang="fr-FR" dirty="0">
                <a:latin typeface="Comic Sans MS" panose="030F0702030302020204" pitchFamily="66" charset="0"/>
              </a:rPr>
              <a:t>asymptomatique mais il existe un risque de tassements vertébraux et de fractures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PATHOLOGIES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764704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Pathologies osseuses</a:t>
            </a:r>
            <a:r>
              <a:rPr lang="fr-FR" sz="2800" b="1" dirty="0" smtClean="0">
                <a:latin typeface="Comic Sans MS" panose="030F0702030302020204" pitchFamily="66" charset="0"/>
              </a:rPr>
              <a:t> 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C:\Documents and Settings\MiMi\Mes documents\Downloads\rick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5040560" cy="5904656"/>
          </a:xfrm>
          <a:prstGeom prst="rect">
            <a:avLst/>
          </a:prstGeom>
          <a:noFill/>
        </p:spPr>
      </p:pic>
      <p:pic>
        <p:nvPicPr>
          <p:cNvPr id="7" name="Picture 2" descr="C:\Documents and Settings\MiMi\Bureau\osteoporo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3816424" cy="5184576"/>
          </a:xfrm>
          <a:prstGeom prst="rect">
            <a:avLst/>
          </a:prstGeom>
          <a:noFill/>
        </p:spPr>
      </p:pic>
      <p:pic>
        <p:nvPicPr>
          <p:cNvPr id="8" name="Picture 3" descr="C:\Documents and Settings\MiMi\Bureau\arton7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692696"/>
            <a:ext cx="3672408" cy="5112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2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24936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Maladie de 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aget</a:t>
            </a: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fr-FR" sz="1600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</a:t>
            </a:r>
            <a:r>
              <a:rPr lang="fr-FR" dirty="0" smtClean="0">
                <a:latin typeface="Comic Sans MS" panose="030F0702030302020204" pitchFamily="66" charset="0"/>
              </a:rPr>
              <a:t>ccélération </a:t>
            </a:r>
            <a:r>
              <a:rPr lang="fr-FR" dirty="0">
                <a:latin typeface="Comic Sans MS" panose="030F0702030302020204" pitchFamily="66" charset="0"/>
              </a:rPr>
              <a:t>du remodelage osseux (augmentation de l’activité  </a:t>
            </a:r>
            <a:r>
              <a:rPr lang="fr-FR" dirty="0" err="1">
                <a:latin typeface="Comic Sans MS" panose="030F0702030302020204" pitchFamily="66" charset="0"/>
              </a:rPr>
              <a:t>ostéoclastique</a:t>
            </a:r>
            <a:r>
              <a:rPr lang="fr-FR" dirty="0">
                <a:latin typeface="Comic Sans MS" panose="030F0702030302020204" pitchFamily="66" charset="0"/>
              </a:rPr>
              <a:t> qui induit une augmentation de l’activité </a:t>
            </a:r>
            <a:r>
              <a:rPr lang="fr-FR" dirty="0" err="1">
                <a:latin typeface="Comic Sans MS" panose="030F0702030302020204" pitchFamily="66" charset="0"/>
              </a:rPr>
              <a:t>ostéoblastique</a:t>
            </a:r>
            <a:r>
              <a:rPr lang="fr-FR" dirty="0">
                <a:latin typeface="Comic Sans MS" panose="030F0702030302020204" pitchFamily="66" charset="0"/>
              </a:rPr>
              <a:t>) aboutissant à une hypertrophie progressive des pièces osseuses et à d'importantes anomalies de la microarchitecture osseuse (os épais, déformé, désorganisé et douloureux</a:t>
            </a:r>
            <a:r>
              <a:rPr lang="fr-FR" dirty="0" smtClean="0">
                <a:latin typeface="Comic Sans MS" panose="030F0702030302020204" pitchFamily="66" charset="0"/>
              </a:rPr>
              <a:t>).</a:t>
            </a:r>
          </a:p>
          <a:p>
            <a:pPr marL="0" indent="0">
              <a:buNone/>
            </a:pPr>
            <a:endParaRPr lang="fr-FR" sz="11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Elle </a:t>
            </a:r>
            <a:r>
              <a:rPr lang="fr-FR" dirty="0">
                <a:latin typeface="Comic Sans MS" panose="030F0702030302020204" pitchFamily="66" charset="0"/>
              </a:rPr>
              <a:t>survient chez le sujet âgé génétiquement prédisposé avec prédominance </a:t>
            </a:r>
            <a:r>
              <a:rPr lang="fr-FR" dirty="0" smtClean="0">
                <a:latin typeface="Comic Sans MS" panose="030F0702030302020204" pitchFamily="66" charset="0"/>
              </a:rPr>
              <a:t>masculine</a:t>
            </a:r>
          </a:p>
          <a:p>
            <a:pPr marL="0" indent="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S</a:t>
            </a:r>
            <a:r>
              <a:rPr lang="fr-FR" dirty="0" smtClean="0">
                <a:latin typeface="Comic Sans MS" panose="030F0702030302020204" pitchFamily="66" charset="0"/>
              </a:rPr>
              <a:t>ouvent </a:t>
            </a:r>
            <a:r>
              <a:rPr lang="fr-FR" dirty="0">
                <a:latin typeface="Comic Sans MS" panose="030F0702030302020204" pitchFamily="66" charset="0"/>
              </a:rPr>
              <a:t>asymptomatique sinon douleurs , difformités et </a:t>
            </a:r>
            <a:r>
              <a:rPr lang="fr-FR" dirty="0" smtClean="0">
                <a:latin typeface="Comic Sans MS" panose="030F0702030302020204" pitchFamily="66" charset="0"/>
              </a:rPr>
              <a:t>fractures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</a:t>
            </a:r>
            <a:r>
              <a:rPr lang="fr-FR" sz="4000" b="1" dirty="0" smtClean="0">
                <a:latin typeface="Trebuchet MS" panose="020B0603020202020204" pitchFamily="34" charset="0"/>
              </a:rPr>
              <a:t>. </a:t>
            </a:r>
            <a:r>
              <a:rPr lang="fr-FR" sz="4000" b="1" dirty="0" smtClean="0">
                <a:latin typeface="Trebuchet MS" panose="020B0603020202020204" pitchFamily="34" charset="0"/>
              </a:rPr>
              <a:t>PATHOLOGIE 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Pathologies osseuses:  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C:\Documents and Settings\MiMi\Bureau\visuel-paget_osseux_tibia-b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105275" cy="5112568"/>
          </a:xfrm>
          <a:prstGeom prst="rect">
            <a:avLst/>
          </a:prstGeom>
          <a:noFill/>
        </p:spPr>
      </p:pic>
      <p:pic>
        <p:nvPicPr>
          <p:cNvPr id="7" name="Picture 3" descr="C:\Documents and Settings\MiMi\Bureau\page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76872"/>
            <a:ext cx="2592288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26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3429000"/>
            <a:ext cx="864096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r-FR" sz="2400" b="1" dirty="0" smtClean="0"/>
          </a:p>
          <a:p>
            <a:pPr algn="ctr"/>
            <a:r>
              <a:rPr lang="fr-FR" sz="4000" b="1" dirty="0" smtClean="0"/>
              <a:t>VII. Magnésium </a:t>
            </a:r>
            <a:r>
              <a:rPr lang="fr-FR" sz="4400" b="1" dirty="0" smtClean="0"/>
              <a:t>:</a:t>
            </a:r>
            <a:endParaRPr lang="fr-FR" sz="4400" b="1" dirty="0" smtClean="0"/>
          </a:p>
          <a:p>
            <a:pPr algn="ctr"/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8168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640960" cy="5472608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fr-FR" sz="2600" b="1" i="1" u="sng" dirty="0" smtClean="0">
                <a:solidFill>
                  <a:schemeClr val="accent4">
                    <a:lumMod val="75000"/>
                  </a:schemeClr>
                </a:solidFill>
              </a:rPr>
              <a:t>Besoins </a:t>
            </a:r>
            <a:r>
              <a:rPr lang="fr-FR" i="1" dirty="0">
                <a:solidFill>
                  <a:srgbClr val="002060"/>
                </a:solidFill>
                <a:latin typeface="Comic Sans MS" panose="030F0702030302020204" pitchFamily="66" charset="0"/>
              </a:rPr>
              <a:t>: </a:t>
            </a:r>
            <a:r>
              <a:rPr lang="fr-FR" dirty="0">
                <a:latin typeface="Comic Sans MS" panose="030F0702030302020204" pitchFamily="66" charset="0"/>
              </a:rPr>
              <a:t>250 à 300 mg /j </a:t>
            </a:r>
            <a:r>
              <a:rPr lang="fr-FR" dirty="0" smtClean="0">
                <a:latin typeface="Comic Sans MS" panose="030F0702030302020204" pitchFamily="66" charset="0"/>
              </a:rPr>
              <a:t>, majorés </a:t>
            </a:r>
            <a:r>
              <a:rPr lang="fr-FR" dirty="0">
                <a:latin typeface="Comic Sans MS" panose="030F0702030302020204" pitchFamily="66" charset="0"/>
              </a:rPr>
              <a:t>chez les adolescents en </a:t>
            </a:r>
            <a:r>
              <a:rPr lang="fr-FR" dirty="0" smtClean="0">
                <a:latin typeface="Comic Sans MS" panose="030F0702030302020204" pitchFamily="66" charset="0"/>
              </a:rPr>
              <a:t>croissance </a:t>
            </a:r>
            <a:r>
              <a:rPr lang="fr-FR" dirty="0">
                <a:latin typeface="Comic Sans MS" panose="030F0702030302020204" pitchFamily="66" charset="0"/>
              </a:rPr>
              <a:t>et les femmes enceintes et allaitantes</a:t>
            </a:r>
            <a:r>
              <a:rPr lang="fr-FR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 marL="571500" indent="-571500">
              <a:buNone/>
            </a:pPr>
            <a:r>
              <a:rPr lang="fr-FR" i="1" dirty="0"/>
              <a:t> </a:t>
            </a:r>
            <a:r>
              <a:rPr lang="fr-FR" sz="2600" b="1" i="1" u="sng" dirty="0">
                <a:solidFill>
                  <a:schemeClr val="accent4">
                    <a:lumMod val="75000"/>
                  </a:schemeClr>
                </a:solidFill>
              </a:rPr>
              <a:t>&gt; </a:t>
            </a:r>
            <a:r>
              <a:rPr lang="fr-FR" sz="2600" b="1" i="1" u="sng" dirty="0">
                <a:solidFill>
                  <a:schemeClr val="accent4">
                    <a:lumMod val="75000"/>
                  </a:schemeClr>
                </a:solidFill>
              </a:rPr>
              <a:t>Apports </a:t>
            </a:r>
            <a:r>
              <a:rPr lang="fr-FR" dirty="0">
                <a:latin typeface="Comic Sans MS" panose="030F0702030302020204" pitchFamily="66" charset="0"/>
              </a:rPr>
              <a:t>: Cacao, chocolat, céréales, fruits secs, banane</a:t>
            </a:r>
            <a:r>
              <a:rPr lang="fr-FR" dirty="0" smtClean="0">
                <a:latin typeface="Comic Sans MS" panose="030F0702030302020204" pitchFamily="66" charset="0"/>
              </a:rPr>
              <a:t>, </a:t>
            </a:r>
            <a:r>
              <a:rPr lang="fr-FR" dirty="0">
                <a:latin typeface="Comic Sans MS" panose="030F0702030302020204" pitchFamily="66" charset="0"/>
              </a:rPr>
              <a:t>épinards, </a:t>
            </a:r>
            <a:r>
              <a:rPr lang="fr-FR" dirty="0" smtClean="0">
                <a:latin typeface="Comic Sans MS" panose="030F0702030302020204" pitchFamily="66" charset="0"/>
              </a:rPr>
              <a:t>mollusques.</a:t>
            </a:r>
          </a:p>
          <a:p>
            <a:pPr marL="571500" indent="-57150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sz="2600" b="1" i="1" u="sng" dirty="0">
                <a:solidFill>
                  <a:schemeClr val="accent4">
                    <a:lumMod val="75000"/>
                  </a:schemeClr>
                </a:solidFill>
              </a:rPr>
              <a:t>&gt; </a:t>
            </a:r>
            <a:r>
              <a:rPr lang="fr-FR" sz="2600" b="1" i="1" u="sng" dirty="0" smtClean="0">
                <a:solidFill>
                  <a:schemeClr val="accent4">
                    <a:lumMod val="75000"/>
                  </a:schemeClr>
                </a:solidFill>
              </a:rPr>
              <a:t> Absorption </a:t>
            </a:r>
            <a:r>
              <a:rPr lang="fr-FR" sz="2600" b="1" i="1" u="sng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Au </a:t>
            </a:r>
            <a:r>
              <a:rPr lang="fr-FR" dirty="0">
                <a:latin typeface="Comic Sans MS" panose="030F0702030302020204" pitchFamily="66" charset="0"/>
              </a:rPr>
              <a:t>niveau du jéjunum, favorisée par la Vit D et la PTH et inhibée par </a:t>
            </a:r>
            <a:r>
              <a:rPr lang="fr-FR" dirty="0" smtClean="0">
                <a:latin typeface="Comic Sans MS" panose="030F0702030302020204" pitchFamily="66" charset="0"/>
              </a:rPr>
              <a:t>l’excès de Ca</a:t>
            </a:r>
            <a:r>
              <a:rPr lang="fr-FR" dirty="0">
                <a:latin typeface="Comic Sans MS" panose="030F0702030302020204" pitchFamily="66" charset="0"/>
              </a:rPr>
              <a:t>, les acides gras et les </a:t>
            </a:r>
            <a:r>
              <a:rPr lang="fr-FR" dirty="0" err="1" smtClean="0">
                <a:latin typeface="Comic Sans MS" panose="030F0702030302020204" pitchFamily="66" charset="0"/>
              </a:rPr>
              <a:t>phytates</a:t>
            </a:r>
            <a:endParaRPr lang="fr-FR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fr-FR" sz="2600" b="1" i="1" u="sng" dirty="0">
                <a:solidFill>
                  <a:schemeClr val="accent4">
                    <a:lumMod val="75000"/>
                  </a:schemeClr>
                </a:solidFill>
              </a:rPr>
              <a:t>&gt; </a:t>
            </a:r>
            <a:r>
              <a:rPr lang="fr-FR" sz="2600" b="1" i="1" u="sng" dirty="0" smtClean="0">
                <a:solidFill>
                  <a:schemeClr val="accent4">
                    <a:lumMod val="75000"/>
                  </a:schemeClr>
                </a:solidFill>
              </a:rPr>
              <a:t>Elimination </a:t>
            </a:r>
            <a:r>
              <a:rPr lang="fr-FR" sz="2600" b="1" i="1" u="sng" dirty="0">
                <a:solidFill>
                  <a:schemeClr val="accent4">
                    <a:lumMod val="75000"/>
                  </a:schemeClr>
                </a:solidFill>
              </a:rPr>
              <a:t>: 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Se </a:t>
            </a:r>
            <a:r>
              <a:rPr lang="fr-FR" dirty="0">
                <a:latin typeface="Comic Sans MS" panose="030F0702030302020204" pitchFamily="66" charset="0"/>
              </a:rPr>
              <a:t>fait par voie urinaire, 90% du Mg filtré subit une réabsorption tubulaire régulée par la </a:t>
            </a:r>
            <a:r>
              <a:rPr lang="fr-FR" dirty="0" smtClean="0">
                <a:latin typeface="Comic Sans MS" panose="030F0702030302020204" pitchFamily="66" charset="0"/>
              </a:rPr>
              <a:t>PTH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I. Métabolisme du magnésium: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42493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i="1" u="sng" dirty="0">
                <a:solidFill>
                  <a:schemeClr val="accent3">
                    <a:lumMod val="75000"/>
                  </a:schemeClr>
                </a:solidFill>
              </a:rPr>
              <a:t>Besoins: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- 800 – 1000mg/24h chez l’adulte.  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Augmentés dans : croissance, grossesse, allaitement et ménopause.</a:t>
            </a:r>
          </a:p>
          <a:p>
            <a:pPr marL="0" indent="0">
              <a:buNone/>
            </a:pPr>
            <a:endParaRPr lang="fr-FR" sz="1500" dirty="0" smtClean="0">
              <a:latin typeface="Comic Sans MS" panose="030F0702030302020204" pitchFamily="66" charset="0"/>
            </a:endParaRPr>
          </a:p>
          <a:p>
            <a:pPr marL="514350" indent="-514350">
              <a:buNone/>
            </a:pPr>
            <a:r>
              <a:rPr lang="fr-FR" sz="2800" b="1" i="1" u="sng" dirty="0">
                <a:solidFill>
                  <a:schemeClr val="accent3">
                    <a:lumMod val="75000"/>
                  </a:schemeClr>
                </a:solidFill>
              </a:rPr>
              <a:t>Apports : 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. Laitages +++    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. Poissons </a:t>
            </a:r>
          </a:p>
          <a:p>
            <a:pPr marL="514350" indent="-514350">
              <a:buNone/>
            </a:pPr>
            <a:r>
              <a:rPr lang="fr-FR" dirty="0">
                <a:latin typeface="Comic Sans MS" panose="030F0702030302020204" pitchFamily="66" charset="0"/>
              </a:rPr>
              <a:t>       . Légumes, fruits secs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27584" y="692696"/>
            <a:ext cx="6480720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Besoins et </a:t>
            </a:r>
            <a:r>
              <a:rPr lang="fr-FR" sz="2800" b="1" dirty="0">
                <a:latin typeface="Comic Sans MS" panose="030F0702030302020204" pitchFamily="66" charset="0"/>
              </a:rPr>
              <a:t>apports:</a:t>
            </a:r>
          </a:p>
        </p:txBody>
      </p:sp>
      <p:pic>
        <p:nvPicPr>
          <p:cNvPr id="5" name="Picture 3" descr="C:\Documents and Settings\MiMi\Bureau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3200" y="3501008"/>
            <a:ext cx="3665223" cy="2652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507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I. Métabolisme du magnésium: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73224" y="1268760"/>
            <a:ext cx="706712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Répartition : </a:t>
            </a:r>
          </a:p>
          <a:p>
            <a:pPr>
              <a:buNone/>
            </a:pPr>
            <a:r>
              <a:rPr lang="fr-FR" dirty="0">
                <a:latin typeface="Comic Sans MS" panose="030F0702030302020204" pitchFamily="66" charset="0"/>
              </a:rPr>
              <a:t>6</a:t>
            </a:r>
            <a:r>
              <a:rPr lang="fr-FR" dirty="0" smtClean="0">
                <a:latin typeface="Comic Sans MS" panose="030F0702030302020204" pitchFamily="66" charset="0"/>
              </a:rPr>
              <a:t>0 </a:t>
            </a:r>
            <a:r>
              <a:rPr lang="fr-FR" dirty="0">
                <a:latin typeface="Comic Sans MS" panose="030F0702030302020204" pitchFamily="66" charset="0"/>
              </a:rPr>
              <a:t>% du Mg est stocké dans les </a:t>
            </a:r>
            <a:r>
              <a:rPr lang="fr-FR" dirty="0" smtClean="0">
                <a:latin typeface="Comic Sans MS" panose="030F0702030302020204" pitchFamily="66" charset="0"/>
              </a:rPr>
              <a:t>os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30 </a:t>
            </a:r>
            <a:r>
              <a:rPr lang="fr-FR" dirty="0">
                <a:latin typeface="Comic Sans MS" panose="030F0702030302020204" pitchFamily="66" charset="0"/>
              </a:rPr>
              <a:t>% sont présents dans les cellules </a:t>
            </a:r>
            <a:r>
              <a:rPr lang="fr-FR" dirty="0" smtClean="0">
                <a:latin typeface="Comic Sans MS" panose="030F0702030302020204" pitchFamily="66" charset="0"/>
              </a:rPr>
              <a:t>(GR)</a:t>
            </a: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1 % est </a:t>
            </a:r>
            <a:r>
              <a:rPr lang="fr-FR" dirty="0">
                <a:latin typeface="Comic Sans MS" panose="030F0702030302020204" pitchFamily="66" charset="0"/>
              </a:rPr>
              <a:t>extracellulaire</a:t>
            </a: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600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Rôles:</a:t>
            </a:r>
            <a:endParaRPr lang="fr-FR" sz="2800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Cofacteurs enzymatiques,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Intervient </a:t>
            </a:r>
            <a:r>
              <a:rPr lang="fr-FR" dirty="0">
                <a:latin typeface="Comic Sans MS" panose="030F0702030302020204" pitchFamily="66" charset="0"/>
              </a:rPr>
              <a:t>dans la contraction musculaire</a:t>
            </a: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Impliqué dans la cascade de réaction de stress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2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I. Métabolisme du magnésium: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i="1" u="sng" dirty="0" err="1">
                <a:solidFill>
                  <a:schemeClr val="accent4">
                    <a:lumMod val="75000"/>
                  </a:schemeClr>
                </a:solidFill>
              </a:rPr>
              <a:t>Hypomagnésémie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800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souvent </a:t>
            </a:r>
            <a:r>
              <a:rPr lang="fr-FR" dirty="0">
                <a:latin typeface="Comic Sans MS" panose="030F0702030302020204" pitchFamily="66" charset="0"/>
              </a:rPr>
              <a:t>liée à une hypocalcémie due à une diminution de la PTH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i="1" dirty="0">
                <a:solidFill>
                  <a:srgbClr val="002060"/>
                </a:solidFill>
              </a:rPr>
              <a:t> </a:t>
            </a:r>
            <a:r>
              <a:rPr lang="fr-FR" b="1" i="1" dirty="0" smtClean="0">
                <a:solidFill>
                  <a:srgbClr val="002060"/>
                </a:solidFill>
              </a:rPr>
              <a:t>Symptômes </a:t>
            </a:r>
            <a:r>
              <a:rPr lang="fr-FR" b="1" i="1" dirty="0">
                <a:solidFill>
                  <a:srgbClr val="002060"/>
                </a:solidFill>
              </a:rPr>
              <a:t>: </a:t>
            </a:r>
            <a:endParaRPr lang="fr-FR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Tétanie </a:t>
            </a:r>
            <a:r>
              <a:rPr lang="fr-FR" dirty="0">
                <a:latin typeface="Comic Sans MS" panose="030F0702030302020204" pitchFamily="66" charset="0"/>
              </a:rPr>
              <a:t>avec une calcémie normale ou diminuée, agitation, ataxie, faiblesse musculaire, troubles du rythme cardiaque…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i="1" dirty="0">
                <a:solidFill>
                  <a:srgbClr val="002060"/>
                </a:solidFill>
              </a:rPr>
              <a:t>   </a:t>
            </a:r>
            <a:r>
              <a:rPr lang="fr-FR" b="1" i="1" dirty="0" smtClean="0">
                <a:solidFill>
                  <a:srgbClr val="002060"/>
                </a:solidFill>
              </a:rPr>
              <a:t>Etiologies </a:t>
            </a:r>
            <a:r>
              <a:rPr lang="fr-FR" b="1" dirty="0"/>
              <a:t>: </a:t>
            </a:r>
            <a:endParaRPr lang="fr-FR" b="1" dirty="0" smtClean="0"/>
          </a:p>
          <a:p>
            <a:pPr>
              <a:buNone/>
            </a:pPr>
            <a:r>
              <a:rPr lang="fr-FR" dirty="0" smtClean="0">
                <a:latin typeface="Comic Sans MS" panose="030F0702030302020204" pitchFamily="66" charset="0"/>
              </a:rPr>
              <a:t>malabsorption</a:t>
            </a:r>
            <a:r>
              <a:rPr lang="fr-FR" dirty="0">
                <a:latin typeface="Comic Sans MS" panose="030F0702030302020204" pitchFamily="66" charset="0"/>
              </a:rPr>
              <a:t>, malnutrition, </a:t>
            </a:r>
            <a:r>
              <a:rPr lang="fr-FR" dirty="0" smtClean="0">
                <a:latin typeface="Comic Sans MS" panose="030F0702030302020204" pitchFamily="66" charset="0"/>
              </a:rPr>
              <a:t>alcoolisme, </a:t>
            </a:r>
            <a:r>
              <a:rPr lang="fr-FR" dirty="0">
                <a:latin typeface="Comic Sans MS" panose="030F0702030302020204" pitchFamily="66" charset="0"/>
              </a:rPr>
              <a:t>pertes cutanées (brûlures</a:t>
            </a:r>
            <a:r>
              <a:rPr lang="fr-FR" dirty="0" smtClean="0">
                <a:latin typeface="Comic Sans MS" panose="030F0702030302020204" pitchFamily="66" charset="0"/>
              </a:rPr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6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82764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V</a:t>
            </a:r>
            <a:r>
              <a:rPr lang="fr-FR" sz="4000" b="1" dirty="0" smtClean="0">
                <a:latin typeface="Trebuchet MS" panose="020B0603020202020204" pitchFamily="34" charset="0"/>
              </a:rPr>
              <a:t>I. Métabolisme du magnésium: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2800" b="1" i="1" u="sng" dirty="0" err="1" smtClean="0">
                <a:solidFill>
                  <a:schemeClr val="accent4">
                    <a:lumMod val="75000"/>
                  </a:schemeClr>
                </a:solidFill>
              </a:rPr>
              <a:t>Hypermagnésémie</a:t>
            </a:r>
            <a:r>
              <a:rPr lang="fr-FR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800" b="1" i="1" u="sng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endParaRPr lang="fr-FR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b="1" i="1" dirty="0" smtClean="0">
                <a:solidFill>
                  <a:srgbClr val="002060"/>
                </a:solidFill>
              </a:rPr>
              <a:t>Symptômes </a:t>
            </a:r>
            <a:r>
              <a:rPr lang="fr-FR" b="1" i="1" dirty="0">
                <a:solidFill>
                  <a:srgbClr val="002060"/>
                </a:solidFill>
              </a:rPr>
              <a:t>: </a:t>
            </a:r>
            <a:r>
              <a:rPr lang="fr-FR" dirty="0">
                <a:latin typeface="Comic Sans MS" panose="030F0702030302020204" pitchFamily="66" charset="0"/>
              </a:rPr>
              <a:t>troubles cardiaques (effet dépressif), troubles respiratoires et troubles </a:t>
            </a:r>
            <a:r>
              <a:rPr lang="fr-FR" dirty="0" smtClean="0">
                <a:latin typeface="Comic Sans MS" panose="030F0702030302020204" pitchFamily="66" charset="0"/>
              </a:rPr>
              <a:t>nerveux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</a:t>
            </a:r>
            <a:r>
              <a:rPr lang="fr-FR" b="1" i="1" dirty="0" smtClean="0">
                <a:solidFill>
                  <a:srgbClr val="002060"/>
                </a:solidFill>
              </a:rPr>
              <a:t>Etiologies </a:t>
            </a:r>
            <a:r>
              <a:rPr lang="fr-FR" i="1" dirty="0">
                <a:solidFill>
                  <a:srgbClr val="002060"/>
                </a:solidFill>
              </a:rPr>
              <a:t>: </a:t>
            </a:r>
            <a:r>
              <a:rPr lang="fr-FR" dirty="0">
                <a:latin typeface="Comic Sans MS" panose="030F0702030302020204" pitchFamily="66" charset="0"/>
              </a:rPr>
              <a:t>insuffisance rénale chronique, intoxication  iatrogène ( injection de sérum glucosé </a:t>
            </a:r>
            <a:r>
              <a:rPr lang="fr-FR" dirty="0" err="1">
                <a:latin typeface="Comic Sans MS" panose="030F0702030302020204" pitchFamily="66" charset="0"/>
              </a:rPr>
              <a:t>magnésié</a:t>
            </a:r>
            <a:r>
              <a:rPr lang="fr-FR" dirty="0">
                <a:latin typeface="Comic Sans MS" panose="030F0702030302020204" pitchFamily="66" charset="0"/>
              </a:rPr>
              <a:t> en IV).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6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873752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Absorption intestinale :  au niveau du duodénum (milieu </a:t>
            </a:r>
            <a:r>
              <a:rPr lang="fr-FR" dirty="0" smtClean="0">
                <a:latin typeface="Comic Sans MS" panose="030F0702030302020204" pitchFamily="66" charset="0"/>
              </a:rPr>
              <a:t>acide)</a:t>
            </a:r>
            <a:endParaRPr lang="fr-FR" dirty="0">
              <a:latin typeface="Comic Sans MS" panose="030F0702030302020204" pitchFamily="66" charset="0"/>
            </a:endParaRPr>
          </a:p>
          <a:p>
            <a:endParaRPr lang="fr-FR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Deux </a:t>
            </a:r>
            <a:r>
              <a:rPr lang="fr-FR" dirty="0">
                <a:latin typeface="Comic Sans MS" panose="030F0702030302020204" pitchFamily="66" charset="0"/>
              </a:rPr>
              <a:t>mécanismes d’absorption possible</a:t>
            </a:r>
            <a:r>
              <a:rPr lang="fr-FR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dirty="0">
                <a:latin typeface="Comic Sans MS" panose="030F0702030302020204" pitchFamily="66" charset="0"/>
              </a:rPr>
              <a:t> Mécanisme actif </a:t>
            </a:r>
            <a:r>
              <a:rPr lang="fr-FR" dirty="0" smtClean="0">
                <a:latin typeface="Comic Sans MS" panose="030F0702030302020204" pitchFamily="66" charset="0"/>
              </a:rPr>
              <a:t> (</a:t>
            </a:r>
            <a:r>
              <a:rPr lang="fr-FR" dirty="0" err="1" smtClean="0">
                <a:latin typeface="Comic Sans MS" panose="030F0702030302020204" pitchFamily="66" charset="0"/>
              </a:rPr>
              <a:t>transcellulaire</a:t>
            </a:r>
            <a:r>
              <a:rPr lang="fr-FR" dirty="0" smtClean="0">
                <a:latin typeface="Comic Sans MS" panose="030F0702030302020204" pitchFamily="66" charset="0"/>
              </a:rPr>
              <a:t>) </a:t>
            </a:r>
            <a:r>
              <a:rPr lang="fr-FR" b="1" dirty="0" err="1">
                <a:latin typeface="Comic Sans MS" panose="030F0702030302020204" pitchFamily="66" charset="0"/>
              </a:rPr>
              <a:t>hormono</a:t>
            </a:r>
            <a:r>
              <a:rPr lang="fr-FR" b="1" dirty="0">
                <a:latin typeface="Comic Sans MS" panose="030F0702030302020204" pitchFamily="66" charset="0"/>
              </a:rPr>
              <a:t> dépendant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(1,25-dihydroxy vitamine D3 (1-25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diOH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D3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endParaRPr lang="fr-FR" sz="1400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Comic Sans MS" panose="030F0702030302020204" pitchFamily="66" charset="0"/>
              </a:rPr>
              <a:t>Mécanisme </a:t>
            </a:r>
            <a:r>
              <a:rPr lang="fr-FR" dirty="0">
                <a:latin typeface="Comic Sans MS" panose="030F0702030302020204" pitchFamily="66" charset="0"/>
              </a:rPr>
              <a:t>passif </a:t>
            </a:r>
            <a:r>
              <a:rPr lang="fr-FR" dirty="0" smtClean="0">
                <a:latin typeface="Comic Sans MS" panose="030F0702030302020204" pitchFamily="66" charset="0"/>
              </a:rPr>
              <a:t>(</a:t>
            </a:r>
            <a:r>
              <a:rPr lang="fr-FR" dirty="0" err="1" smtClean="0">
                <a:latin typeface="Comic Sans MS" panose="030F0702030302020204" pitchFamily="66" charset="0"/>
              </a:rPr>
              <a:t>paracellulaire</a:t>
            </a:r>
            <a:r>
              <a:rPr lang="fr-FR" dirty="0" smtClean="0">
                <a:latin typeface="Comic Sans MS" panose="030F0702030302020204" pitchFamily="66" charset="0"/>
              </a:rPr>
              <a:t>) </a:t>
            </a:r>
            <a:r>
              <a:rPr lang="fr-FR" b="1" dirty="0">
                <a:latin typeface="Comic Sans MS" panose="030F0702030302020204" pitchFamily="66" charset="0"/>
              </a:rPr>
              <a:t>dépendant de l’apport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(gradient de concentration 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692696"/>
            <a:ext cx="6480720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Absorption :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6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55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32792" y="2204864"/>
            <a:ext cx="7467600" cy="2520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L’absorption est diminuée en présence d’oxalate (épinards, oseilles) et des bases</a:t>
            </a:r>
            <a:r>
              <a:rPr lang="fr-FR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Elle est augmentée par le pH </a:t>
            </a:r>
            <a:r>
              <a:rPr lang="fr-FR" dirty="0" smtClean="0">
                <a:latin typeface="Comic Sans MS" panose="030F0702030302020204" pitchFamily="66" charset="0"/>
              </a:rPr>
              <a:t>acide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Elle est augmentée par la vit D, la PTH, la GH. 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Absorption :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>
                <a:latin typeface="Comic Sans MS" panose="030F0702030302020204" pitchFamily="66" charset="0"/>
              </a:rPr>
              <a:t>Intestinale</a:t>
            </a:r>
            <a:r>
              <a:rPr lang="fr-FR" dirty="0">
                <a:latin typeface="Comic Sans MS" panose="030F0702030302020204" pitchFamily="66" charset="0"/>
              </a:rPr>
              <a:t>: calcium non absorbé ou celui secrété dans la lumière </a:t>
            </a:r>
            <a:r>
              <a:rPr lang="fr-FR" dirty="0" smtClean="0">
                <a:latin typeface="Comic Sans MS" panose="030F0702030302020204" pitchFamily="66" charset="0"/>
              </a:rPr>
              <a:t>intestinale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b="1" u="sng" dirty="0">
                <a:latin typeface="Comic Sans MS" panose="030F0702030302020204" pitchFamily="66" charset="0"/>
              </a:rPr>
              <a:t>Urinaire</a:t>
            </a:r>
            <a:r>
              <a:rPr lang="fr-FR" dirty="0">
                <a:latin typeface="Comic Sans MS" panose="030F0702030302020204" pitchFamily="66" charset="0"/>
              </a:rPr>
              <a:t>: 2-7mmol/24H, il y a une filtration mais la majeur partie est réabsorbée au niveau proximal, la réabsorption distal est sous control </a:t>
            </a:r>
            <a:r>
              <a:rPr lang="fr-FR" dirty="0" smtClean="0">
                <a:latin typeface="Comic Sans MS" panose="030F0702030302020204" pitchFamily="66" charset="0"/>
              </a:rPr>
              <a:t>hormonal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L’élimination est favorisée par l’hypercalcémie, l’acidose, la calcitonine et le </a:t>
            </a:r>
            <a:r>
              <a:rPr lang="fr-FR" dirty="0" smtClean="0">
                <a:latin typeface="Comic Sans MS" panose="030F0702030302020204" pitchFamily="66" charset="0"/>
              </a:rPr>
              <a:t>cortisol</a:t>
            </a:r>
          </a:p>
          <a:p>
            <a:pPr marL="0" indent="0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dirty="0">
                <a:latin typeface="Comic Sans MS" panose="030F0702030302020204" pitchFamily="66" charset="0"/>
              </a:rPr>
              <a:t>La réabsorption est favorisée par l’hypocalcémie, la PTH, et la vit D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562074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Trebuchet MS" panose="020B0603020202020204" pitchFamily="34" charset="0"/>
              </a:rPr>
              <a:t>II. Métabolisme du calcium:</a:t>
            </a:r>
            <a:endParaRPr lang="fr-FR" sz="4000" b="1" dirty="0"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836712"/>
            <a:ext cx="6696744" cy="50405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Comic Sans MS" panose="030F0702030302020204" pitchFamily="66" charset="0"/>
              </a:rPr>
              <a:t>Élimination :</a:t>
            </a:r>
            <a:endParaRPr lang="fr-F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20690</TotalTime>
  <Words>2459</Words>
  <Application>Microsoft Office PowerPoint</Application>
  <PresentationFormat>Affichage à l'écran (4:3)</PresentationFormat>
  <Paragraphs>420</Paragraphs>
  <Slides>52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Oriel</vt:lpstr>
      <vt:lpstr>Équilibre phosphocalcique:</vt:lpstr>
      <vt:lpstr>Plan du cours: </vt:lpstr>
      <vt:lpstr>INTRODUCTION: </vt:lpstr>
      <vt:lpstr>Présentation PowerPoint</vt:lpstr>
      <vt:lpstr>II. Métabolisme du calcium:</vt:lpstr>
      <vt:lpstr>II. Métabolisme du calcium:</vt:lpstr>
      <vt:lpstr>Présentation PowerPoint</vt:lpstr>
      <vt:lpstr>II. Métabolisme du calcium:</vt:lpstr>
      <vt:lpstr>II. Métabolisme du calcium:</vt:lpstr>
      <vt:lpstr>II. Métabolisme du calcium:</vt:lpstr>
      <vt:lpstr>II. Métabolisme du calcium:</vt:lpstr>
      <vt:lpstr>Présentation PowerPoint</vt:lpstr>
      <vt:lpstr>II. Métabolisme du calcium:</vt:lpstr>
      <vt:lpstr>Présentation PowerPoint</vt:lpstr>
      <vt:lpstr>II. Métabolisme du phosphore:</vt:lpstr>
      <vt:lpstr>II. Métabolisme du phosphore:</vt:lpstr>
      <vt:lpstr>II. Métabolisme du phosphore:</vt:lpstr>
      <vt:lpstr>II. Métabolisme du phosphore:</vt:lpstr>
      <vt:lpstr>II. Métabolisme du phosphore:</vt:lpstr>
      <vt:lpstr>Présentation PowerPoint</vt:lpstr>
      <vt:lpstr>III. Os et sa formation :</vt:lpstr>
      <vt:lpstr>Présentation PowerPoint</vt:lpstr>
      <vt:lpstr>IV. Régulation :</vt:lpstr>
      <vt:lpstr>IV. REGULATION:</vt:lpstr>
      <vt:lpstr>IV. Régulation:</vt:lpstr>
      <vt:lpstr>Présentation PowerPoint</vt:lpstr>
      <vt:lpstr>Présentation PowerPoint</vt:lpstr>
      <vt:lpstr>IV. régulation:</vt:lpstr>
      <vt:lpstr>25-OH D</vt:lpstr>
      <vt:lpstr>IV. Régulation :</vt:lpstr>
      <vt:lpstr>IV. Régulation :</vt:lpstr>
      <vt:lpstr>IV. Régulation :</vt:lpstr>
      <vt:lpstr>IV.  Régulation :</vt:lpstr>
      <vt:lpstr>IV. Régulation :</vt:lpstr>
      <vt:lpstr>Présentation PowerPoint</vt:lpstr>
      <vt:lpstr>Présentation PowerPoint</vt:lpstr>
      <vt:lpstr>V. EXPLORATION :</vt:lpstr>
      <vt:lpstr>V. Exploration :</vt:lpstr>
      <vt:lpstr>Présentation PowerPoint</vt:lpstr>
      <vt:lpstr>VI. pathologies:</vt:lpstr>
      <vt:lpstr>VI. PATHOLOGIE :</vt:lpstr>
      <vt:lpstr>VI. PATHOLOGIES :</vt:lpstr>
      <vt:lpstr>VI. PATHOLOGIE :</vt:lpstr>
      <vt:lpstr>VI. PATHOLOGIE :</vt:lpstr>
      <vt:lpstr>VI. PATHOLOGIE :</vt:lpstr>
      <vt:lpstr>VI. PATHOLOGIES :</vt:lpstr>
      <vt:lpstr>VI. PATHOLOGIE :</vt:lpstr>
      <vt:lpstr>Présentation PowerPoint</vt:lpstr>
      <vt:lpstr>VI. Métabolisme du magnésium:</vt:lpstr>
      <vt:lpstr>VI. Métabolisme du magnésium:</vt:lpstr>
      <vt:lpstr>VI. Métabolisme du magnésium:</vt:lpstr>
      <vt:lpstr>VI. Métabolisme du magnésium: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Équilibre phospho-calcique:</dc:title>
  <dc:creator>INFOTWINS</dc:creator>
  <cp:lastModifiedBy>INFOTWINS</cp:lastModifiedBy>
  <cp:revision>74</cp:revision>
  <dcterms:created xsi:type="dcterms:W3CDTF">2014-01-12T12:02:53Z</dcterms:created>
  <dcterms:modified xsi:type="dcterms:W3CDTF">2014-01-30T09:07:29Z</dcterms:modified>
</cp:coreProperties>
</file>