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8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4" r:id="rId23"/>
    <p:sldId id="285" r:id="rId24"/>
    <p:sldId id="286" r:id="rId25"/>
    <p:sldId id="287" r:id="rId26"/>
    <p:sldId id="288" r:id="rId27"/>
    <p:sldId id="320" r:id="rId28"/>
    <p:sldId id="291" r:id="rId29"/>
    <p:sldId id="289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21" r:id="rId41"/>
    <p:sldId id="302" r:id="rId42"/>
    <p:sldId id="303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5" r:id="rId53"/>
    <p:sldId id="316" r:id="rId54"/>
    <p:sldId id="317" r:id="rId55"/>
    <p:sldId id="318" r:id="rId56"/>
    <p:sldId id="319" r:id="rId5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8FA44-0E1B-4692-AF26-9199D737B1B4}" type="datetimeFigureOut">
              <a:rPr lang="fr-FR" smtClean="0"/>
              <a:pPr/>
              <a:t>15/02/2015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10157-E01D-4100-A1AD-A0CDEACB9FC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72571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2813E-BE86-45AB-97F7-66A28233A47E}" type="slidenum">
              <a:rPr lang="fr-FR" smtClean="0"/>
              <a:pPr/>
              <a:t>36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2813E-BE86-45AB-97F7-66A28233A47E}" type="slidenum">
              <a:rPr lang="fr-FR" smtClean="0"/>
              <a:pPr/>
              <a:t>43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0ECA-7788-4627-98FF-D2E5689EF10D}" type="datetimeFigureOut">
              <a:rPr lang="fr-FR" smtClean="0"/>
              <a:pPr/>
              <a:t>15/02/2015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7900-D3F6-468F-B96C-B7FEF73B6A0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0ECA-7788-4627-98FF-D2E5689EF10D}" type="datetimeFigureOut">
              <a:rPr lang="fr-FR" smtClean="0"/>
              <a:pPr/>
              <a:t>15/02/2015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7900-D3F6-468F-B96C-B7FEF73B6A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0ECA-7788-4627-98FF-D2E5689EF10D}" type="datetimeFigureOut">
              <a:rPr lang="fr-FR" smtClean="0"/>
              <a:pPr/>
              <a:t>15/02/2015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7900-D3F6-468F-B96C-B7FEF73B6A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0ECA-7788-4627-98FF-D2E5689EF10D}" type="datetimeFigureOut">
              <a:rPr lang="fr-FR" smtClean="0"/>
              <a:pPr/>
              <a:t>15/02/2015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7900-D3F6-468F-B96C-B7FEF73B6A0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0ECA-7788-4627-98FF-D2E5689EF10D}" type="datetimeFigureOut">
              <a:rPr lang="fr-FR" smtClean="0"/>
              <a:pPr/>
              <a:t>15/02/2015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7900-D3F6-468F-B96C-B7FEF73B6A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0ECA-7788-4627-98FF-D2E5689EF10D}" type="datetimeFigureOut">
              <a:rPr lang="fr-FR" smtClean="0"/>
              <a:pPr/>
              <a:t>15/02/2015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7900-D3F6-468F-B96C-B7FEF73B6A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0ECA-7788-4627-98FF-D2E5689EF10D}" type="datetimeFigureOut">
              <a:rPr lang="fr-FR" smtClean="0"/>
              <a:pPr/>
              <a:t>15/02/2015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7900-D3F6-468F-B96C-B7FEF73B6A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0ECA-7788-4627-98FF-D2E5689EF10D}" type="datetimeFigureOut">
              <a:rPr lang="fr-FR" smtClean="0"/>
              <a:pPr/>
              <a:t>15/02/2015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7900-D3F6-468F-B96C-B7FEF73B6A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0ECA-7788-4627-98FF-D2E5689EF10D}" type="datetimeFigureOut">
              <a:rPr lang="fr-FR" smtClean="0"/>
              <a:pPr/>
              <a:t>15/02/2015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7900-D3F6-468F-B96C-B7FEF73B6A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0ECA-7788-4627-98FF-D2E5689EF10D}" type="datetimeFigureOut">
              <a:rPr lang="fr-FR" smtClean="0"/>
              <a:pPr/>
              <a:t>15/02/2015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7900-D3F6-468F-B96C-B7FEF73B6A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0ECA-7788-4627-98FF-D2E5689EF10D}" type="datetimeFigureOut">
              <a:rPr lang="fr-FR" smtClean="0"/>
              <a:pPr/>
              <a:t>15/02/2015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7900-D3F6-468F-B96C-B7FEF73B6A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D060ECA-7788-4627-98FF-D2E5689EF10D}" type="datetimeFigureOut">
              <a:rPr lang="fr-FR" smtClean="0"/>
              <a:pPr/>
              <a:t>15/02/2015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E517900-D3F6-468F-B96C-B7FEF73B6A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43174" y="5105424"/>
            <a:ext cx="5712296" cy="1752600"/>
          </a:xfrm>
        </p:spPr>
        <p:txBody>
          <a:bodyPr>
            <a:normAutofit/>
          </a:bodyPr>
          <a:lstStyle/>
          <a:p>
            <a:pPr algn="r"/>
            <a:r>
              <a:rPr lang="fr-FR" sz="3600" b="1" dirty="0" smtClean="0"/>
              <a:t>Dr  </a:t>
            </a:r>
            <a:r>
              <a:rPr lang="fr-FR" sz="3600" b="1" dirty="0" err="1" smtClean="0"/>
              <a:t>Guella</a:t>
            </a:r>
            <a:endParaRPr lang="fr-FR" sz="3600" b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772400" cy="1470025"/>
          </a:xfrm>
        </p:spPr>
        <p:txBody>
          <a:bodyPr/>
          <a:lstStyle/>
          <a:p>
            <a:r>
              <a:rPr lang="fr-FR" sz="3600" b="1" dirty="0" smtClean="0"/>
              <a:t>Exploration de l’équilibre acido-basique</a:t>
            </a:r>
            <a:endParaRPr lang="fr-FR" sz="3600" b="1" dirty="0"/>
          </a:p>
        </p:txBody>
      </p:sp>
    </p:spTree>
    <p:extLst>
      <p:ext uri="{BB962C8B-B14F-4D97-AF65-F5344CB8AC3E}">
        <p14:creationId xmlns="" xmlns:p14="http://schemas.microsoft.com/office/powerpoint/2010/main" val="386543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395536" y="1196752"/>
            <a:ext cx="8229600" cy="540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fr-FR" sz="3000" b="1" dirty="0">
                <a:solidFill>
                  <a:schemeClr val="tx2"/>
                </a:solidFill>
                <a:latin typeface="Comic Sans MS" pitchFamily="66" charset="0"/>
              </a:rPr>
              <a:t>1. Définition: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  </a:t>
            </a:r>
            <a:r>
              <a:rPr lang="fr-FR" sz="2800" dirty="0">
                <a:solidFill>
                  <a:schemeClr val="tx1"/>
                </a:solidFill>
                <a:latin typeface="Comic Sans MS" pitchFamily="66" charset="0"/>
              </a:rPr>
              <a:t>Ce sont des mélanges de substances en équilibre chimique s'opposant aux variations de pH. </a:t>
            </a:r>
          </a:p>
          <a:p>
            <a:pPr>
              <a:buNone/>
            </a:pPr>
            <a:r>
              <a:rPr lang="fr-FR" sz="2800" dirty="0">
                <a:solidFill>
                  <a:schemeClr val="tx1"/>
                </a:solidFill>
                <a:latin typeface="Comic Sans MS" pitchFamily="66" charset="0"/>
              </a:rPr>
              <a:t>Le pouvoir tampon est d’autant plus grand que:</a:t>
            </a:r>
          </a:p>
          <a:p>
            <a:pPr>
              <a:buFont typeface="Wingdings" pitchFamily="2" charset="2"/>
              <a:buChar char="q"/>
            </a:pPr>
            <a:r>
              <a:rPr lang="fr-FR" sz="2800" dirty="0">
                <a:solidFill>
                  <a:schemeClr val="tx1"/>
                </a:solidFill>
                <a:latin typeface="Comic Sans MS" pitchFamily="66" charset="0"/>
              </a:rPr>
              <a:t> le </a:t>
            </a:r>
            <a:r>
              <a:rPr lang="fr-FR" sz="2800" dirty="0" err="1">
                <a:solidFill>
                  <a:schemeClr val="tx1"/>
                </a:solidFill>
                <a:latin typeface="Comic Sans MS" pitchFamily="66" charset="0"/>
              </a:rPr>
              <a:t>pK</a:t>
            </a:r>
            <a:r>
              <a:rPr lang="fr-FR" sz="2800" dirty="0">
                <a:solidFill>
                  <a:schemeClr val="tx1"/>
                </a:solidFill>
                <a:latin typeface="Comic Sans MS" pitchFamily="66" charset="0"/>
              </a:rPr>
              <a:t> du système est voisin du pH du milieu;</a:t>
            </a:r>
          </a:p>
          <a:p>
            <a:pPr>
              <a:buFont typeface="Wingdings" pitchFamily="2" charset="2"/>
              <a:buChar char="q"/>
            </a:pPr>
            <a:r>
              <a:rPr lang="fr-FR" sz="2800" dirty="0">
                <a:solidFill>
                  <a:schemeClr val="tx1"/>
                </a:solidFill>
                <a:latin typeface="Comic Sans MS" pitchFamily="66" charset="0"/>
              </a:rPr>
              <a:t> le stock de tampon est important.</a:t>
            </a:r>
          </a:p>
          <a:p>
            <a:pPr>
              <a:buNone/>
            </a:pPr>
            <a:endParaRPr lang="fr-FR" sz="30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  </a:t>
            </a:r>
            <a:r>
              <a:rPr lang="fr-FR" sz="2800" dirty="0">
                <a:solidFill>
                  <a:schemeClr val="tx1"/>
                </a:solidFill>
                <a:latin typeface="Comic Sans MS" pitchFamily="66" charset="0"/>
              </a:rPr>
              <a:t>Un système tampon comprend généralement :</a:t>
            </a:r>
          </a:p>
          <a:p>
            <a:pPr>
              <a:buNone/>
            </a:pPr>
            <a:r>
              <a:rPr lang="fr-FR" sz="2800" dirty="0">
                <a:solidFill>
                  <a:schemeClr val="tx1"/>
                </a:solidFill>
                <a:latin typeface="Comic Sans MS" pitchFamily="66" charset="0"/>
              </a:rPr>
              <a:t>- un acide faible et sa base conjuguée.</a:t>
            </a:r>
          </a:p>
          <a:p>
            <a:pPr marL="0" indent="0">
              <a:buNone/>
            </a:pPr>
            <a:r>
              <a:rPr lang="fr-FR" sz="2800" dirty="0" smtClean="0">
                <a:solidFill>
                  <a:schemeClr val="tx1"/>
                </a:solidFill>
                <a:latin typeface="Comic Sans MS" pitchFamily="66" charset="0"/>
              </a:rPr>
              <a:t>- une </a:t>
            </a:r>
            <a:r>
              <a:rPr lang="fr-FR" sz="2800" dirty="0">
                <a:solidFill>
                  <a:schemeClr val="tx1"/>
                </a:solidFill>
                <a:latin typeface="Comic Sans MS" pitchFamily="66" charset="0"/>
              </a:rPr>
              <a:t>base faible et son acide conjugué</a:t>
            </a:r>
            <a:r>
              <a:rPr lang="fr-FR" sz="28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09600" y="188640"/>
            <a:ext cx="7924800" cy="652934"/>
          </a:xfrm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II</a:t>
            </a:r>
            <a:r>
              <a:rPr lang="fr-FR" b="1" dirty="0">
                <a:latin typeface="Comic Sans MS" pitchFamily="66" charset="0"/>
              </a:rPr>
              <a:t>. Les systèmes tampons:</a:t>
            </a:r>
          </a:p>
        </p:txBody>
      </p:sp>
    </p:spTree>
    <p:extLst>
      <p:ext uri="{BB962C8B-B14F-4D97-AF65-F5344CB8AC3E}">
        <p14:creationId xmlns="" xmlns:p14="http://schemas.microsoft.com/office/powerpoint/2010/main" val="118347246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457200" y="571480"/>
            <a:ext cx="8229600" cy="5524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fr-FR" b="1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fr-FR" b="1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fr-FR" b="1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b="1" i="1" dirty="0" smtClean="0">
                <a:solidFill>
                  <a:srgbClr val="FF0000"/>
                </a:solidFill>
                <a:latin typeface="Comic Sans MS" pitchFamily="66" charset="0"/>
              </a:rPr>
              <a:t>    </a:t>
            </a:r>
            <a:r>
              <a:rPr lang="fr-FR" sz="2800" b="1" i="1" dirty="0" smtClean="0">
                <a:solidFill>
                  <a:schemeClr val="tx1"/>
                </a:solidFill>
                <a:latin typeface="Comic Sans MS" pitchFamily="66" charset="0"/>
              </a:rPr>
              <a:t>pH=</a:t>
            </a:r>
            <a:r>
              <a:rPr lang="fr-FR" sz="2800" b="1" i="1" dirty="0" err="1" smtClean="0">
                <a:solidFill>
                  <a:schemeClr val="tx1"/>
                </a:solidFill>
                <a:latin typeface="Comic Sans MS" pitchFamily="66" charset="0"/>
              </a:rPr>
              <a:t>pKa</a:t>
            </a:r>
            <a:r>
              <a:rPr lang="fr-FR" sz="2800" b="1" i="1" dirty="0" smtClean="0">
                <a:solidFill>
                  <a:schemeClr val="tx1"/>
                </a:solidFill>
                <a:latin typeface="Comic Sans MS" pitchFamily="66" charset="0"/>
              </a:rPr>
              <a:t> + log (base/acide):                 </a:t>
            </a:r>
          </a:p>
          <a:p>
            <a:pPr>
              <a:buNone/>
            </a:pPr>
            <a:endParaRPr lang="fr-FR" sz="2800" b="1" i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endParaRPr lang="fr-FR" sz="2800" b="1" i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endParaRPr lang="fr-FR" sz="2800" b="1" i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800" b="1" i="1" dirty="0" smtClean="0">
                <a:solidFill>
                  <a:schemeClr val="tx1"/>
                </a:solidFill>
                <a:latin typeface="Comic Sans MS" pitchFamily="66" charset="0"/>
              </a:rPr>
              <a:t>     </a:t>
            </a:r>
            <a:r>
              <a:rPr lang="fr-FR" sz="2800" b="1" dirty="0" smtClean="0">
                <a:solidFill>
                  <a:schemeClr val="tx1"/>
                </a:solidFill>
                <a:latin typeface="Comic Sans MS" pitchFamily="66" charset="0"/>
              </a:rPr>
              <a:t>c’est l’équation d’Henderson </a:t>
            </a:r>
            <a:r>
              <a:rPr lang="fr-FR" sz="2800" b="1" dirty="0" err="1" smtClean="0">
                <a:solidFill>
                  <a:schemeClr val="tx1"/>
                </a:solidFill>
                <a:latin typeface="Comic Sans MS" pitchFamily="66" charset="0"/>
              </a:rPr>
              <a:t>Hasselbach</a:t>
            </a:r>
            <a:r>
              <a:rPr lang="fr-FR" sz="2800" b="1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fr-F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359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457200" y="428604"/>
            <a:ext cx="8229600" cy="6000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sz="2800" b="1" dirty="0">
                <a:solidFill>
                  <a:schemeClr val="tx2"/>
                </a:solidFill>
                <a:latin typeface="Comic Sans MS" pitchFamily="66" charset="0"/>
              </a:rPr>
              <a:t>2. Les différents systèmes tampons:</a:t>
            </a:r>
          </a:p>
          <a:p>
            <a:pPr>
              <a:buNone/>
            </a:pPr>
            <a:r>
              <a:rPr lang="fr-FR" sz="2800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a. Tampon HCO3-/H2CO3:</a:t>
            </a:r>
          </a:p>
          <a:p>
            <a:pPr>
              <a:buNone/>
            </a:pP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C’est le tampon le plus important quantitativement dans le milieu extracellulaire.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Son pH s’exprime comme suit: 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    pH= </a:t>
            </a:r>
            <a:r>
              <a:rPr lang="fr-FR" sz="2600" dirty="0" err="1">
                <a:solidFill>
                  <a:schemeClr val="tx1"/>
                </a:solidFill>
                <a:latin typeface="Comic Sans MS" pitchFamily="66" charset="0"/>
              </a:rPr>
              <a:t>pKa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+ log (HCO3-/c CO2 dissous)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le pH= 7.4                     </a:t>
            </a:r>
            <a:r>
              <a:rPr lang="fr-FR" sz="2600" dirty="0" err="1">
                <a:solidFill>
                  <a:schemeClr val="tx1"/>
                </a:solidFill>
                <a:latin typeface="Comic Sans MS" pitchFamily="66" charset="0"/>
              </a:rPr>
              <a:t>pKa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= 6.1</a:t>
            </a:r>
          </a:p>
          <a:p>
            <a:pPr>
              <a:buNone/>
            </a:pP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851167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457200" y="285728"/>
            <a:ext cx="8229600" cy="6143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Ce tampon est efficace pour 3 raisons:</a:t>
            </a:r>
          </a:p>
          <a:p>
            <a:pPr>
              <a:buNone/>
            </a:pPr>
            <a:endParaRPr lang="fr-FR" sz="105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b="1" dirty="0" smtClean="0">
                <a:solidFill>
                  <a:schemeClr val="tx1"/>
                </a:solidFill>
                <a:latin typeface="Comic Sans MS" pitchFamily="66" charset="0"/>
              </a:rPr>
              <a:t> . C’est </a:t>
            </a:r>
            <a:r>
              <a:rPr lang="fr-FR" sz="2600" b="1" dirty="0">
                <a:solidFill>
                  <a:schemeClr val="tx1"/>
                </a:solidFill>
                <a:latin typeface="Comic Sans MS" pitchFamily="66" charset="0"/>
              </a:rPr>
              <a:t>un système ouvert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== il ne se sature pas:</a:t>
            </a:r>
          </a:p>
          <a:p>
            <a:pPr>
              <a:buNone/>
            </a:pPr>
            <a:r>
              <a:rPr lang="fr-FR" sz="2600" b="1" dirty="0">
                <a:solidFill>
                  <a:schemeClr val="tx2"/>
                </a:solidFill>
                <a:latin typeface="Comic Sans MS" pitchFamily="66" charset="0"/>
              </a:rPr>
              <a:t>Addition d’un acide </a:t>
            </a:r>
            <a:r>
              <a:rPr lang="fr-FR" sz="2600" b="1" dirty="0" err="1">
                <a:solidFill>
                  <a:schemeClr val="tx2"/>
                </a:solidFill>
                <a:latin typeface="Comic Sans MS" pitchFamily="66" charset="0"/>
              </a:rPr>
              <a:t>AcH</a:t>
            </a:r>
            <a:r>
              <a:rPr lang="fr-FR" sz="2600" b="1" dirty="0">
                <a:solidFill>
                  <a:schemeClr val="tx2"/>
                </a:solidFill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fr-FR" sz="1200" dirty="0">
                <a:solidFill>
                  <a:schemeClr val="tx1"/>
                </a:solidFill>
                <a:latin typeface="Comic Sans MS" pitchFamily="66" charset="0"/>
              </a:rPr>
              <a:t>   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 </a:t>
            </a:r>
            <a:r>
              <a:rPr lang="fr-FR" sz="2600" dirty="0" err="1">
                <a:solidFill>
                  <a:schemeClr val="tx1"/>
                </a:solidFill>
                <a:latin typeface="Comic Sans MS" pitchFamily="66" charset="0"/>
              </a:rPr>
              <a:t>AcH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+ NaHCO3                </a:t>
            </a:r>
            <a:r>
              <a:rPr lang="fr-FR" sz="2600" dirty="0" err="1">
                <a:solidFill>
                  <a:schemeClr val="tx1"/>
                </a:solidFill>
                <a:latin typeface="Comic Sans MS" pitchFamily="66" charset="0"/>
              </a:rPr>
              <a:t>AcNa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+ H2O + CO2 </a:t>
            </a:r>
          </a:p>
          <a:p>
            <a:pPr>
              <a:buNone/>
            </a:pPr>
            <a:r>
              <a:rPr lang="fr-FR" sz="2600" i="1" u="sng" dirty="0">
                <a:solidFill>
                  <a:schemeClr val="tx1"/>
                </a:solidFill>
                <a:latin typeface="Comic Sans MS" pitchFamily="66" charset="0"/>
              </a:rPr>
              <a:t>Le CO2 sera éliminé par les poumons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fr-FR" sz="11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b="1" dirty="0">
                <a:solidFill>
                  <a:schemeClr val="tx2"/>
                </a:solidFill>
                <a:latin typeface="Comic Sans MS" pitchFamily="66" charset="0"/>
              </a:rPr>
              <a:t>Addition d’une base BOH:</a:t>
            </a:r>
          </a:p>
          <a:p>
            <a:pPr>
              <a:buNone/>
            </a:pPr>
            <a:r>
              <a:rPr lang="fr-FR" sz="1100" dirty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BOH + CO2 + H2O                 BHCO3 + H2O</a:t>
            </a:r>
          </a:p>
          <a:p>
            <a:pPr>
              <a:buNone/>
            </a:pPr>
            <a:r>
              <a:rPr lang="fr-FR" sz="2600" i="1" dirty="0">
                <a:solidFill>
                  <a:schemeClr val="tx1"/>
                </a:solidFill>
                <a:latin typeface="Comic Sans MS" pitchFamily="66" charset="0"/>
              </a:rPr>
              <a:t>La diminution du CO2 est aussitôt compensée par sa production continuelle.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3491880" y="2606959"/>
            <a:ext cx="978408" cy="4846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3714744" y="4768322"/>
            <a:ext cx="1217296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3559692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428596" y="500042"/>
            <a:ext cx="8229600" cy="57864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fr-FR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. Le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système agit en étroite collaboration avec le tampon </a:t>
            </a:r>
            <a:r>
              <a:rPr lang="fr-FR" sz="2600" dirty="0" err="1">
                <a:solidFill>
                  <a:schemeClr val="tx1"/>
                </a:solidFill>
                <a:latin typeface="Comic Sans MS" pitchFamily="66" charset="0"/>
              </a:rPr>
              <a:t>Hb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/</a:t>
            </a:r>
            <a:r>
              <a:rPr lang="fr-FR" sz="2600" dirty="0" err="1">
                <a:solidFill>
                  <a:schemeClr val="tx1"/>
                </a:solidFill>
                <a:latin typeface="Comic Sans MS" pitchFamily="66" charset="0"/>
              </a:rPr>
              <a:t>Hbate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Ce système est sous contrôle des poumons et des reins.</a:t>
            </a:r>
          </a:p>
          <a:p>
            <a:pPr>
              <a:buNone/>
            </a:pP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Tout ce dispositif permet le maintien 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du rapport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entre les bicarbonates et le CO2 dissous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749002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179512" y="428604"/>
            <a:ext cx="8784976" cy="58807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800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 b. tampon protéine/</a:t>
            </a:r>
            <a:r>
              <a:rPr lang="fr-FR" sz="2800" u="sng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protéinate</a:t>
            </a:r>
            <a:r>
              <a:rPr lang="fr-FR" sz="2800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:</a:t>
            </a:r>
          </a:p>
          <a:p>
            <a:pPr>
              <a:buNone/>
            </a:pPr>
            <a:endParaRPr lang="fr-FR" sz="1400" u="sng" dirty="0">
              <a:solidFill>
                <a:schemeClr val="tx2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dirty="0" smtClean="0">
                <a:solidFill>
                  <a:schemeClr val="tx1"/>
                </a:solidFill>
                <a:latin typeface="Comic Sans MS" pitchFamily="66" charset="0"/>
              </a:rPr>
              <a:t>    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C’est le tampon le plus important au niveau </a:t>
            </a:r>
            <a:r>
              <a:rPr lang="fr-FR" sz="2600" b="1" dirty="0">
                <a:solidFill>
                  <a:srgbClr val="FFFF00"/>
                </a:solidFill>
                <a:latin typeface="Comic Sans MS" pitchFamily="66" charset="0"/>
              </a:rPr>
              <a:t>intracellulaire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À pH physiologique, les protéines se comportent comme des anions et donc lient un H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+.</a:t>
            </a:r>
            <a:endParaRPr lang="fr-FR" sz="11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En cas d’acidose, un H+ entre dans la cellule pour être fixé par les protéines 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tandis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qu’un </a:t>
            </a:r>
            <a:r>
              <a:rPr lang="fr-FR" sz="2600" b="1" dirty="0">
                <a:solidFill>
                  <a:srgbClr val="FFFF00"/>
                </a:solidFill>
                <a:latin typeface="Comic Sans MS" pitchFamily="66" charset="0"/>
              </a:rPr>
              <a:t>K+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prend le chemin inverse pour préserver la neutralité 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électrique,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c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’est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ainsi qu’une acidose engendre 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une hyperkaliémie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fr-FR" sz="12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L’effet de ce tampon dans le plasma est négligeable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06621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428596" y="260648"/>
            <a:ext cx="8258204" cy="61687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fr-FR" sz="2800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c. Tampon </a:t>
            </a:r>
            <a:r>
              <a:rPr lang="fr-FR" sz="2800" u="sng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Hb</a:t>
            </a:r>
            <a:r>
              <a:rPr lang="fr-FR" sz="2800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/</a:t>
            </a:r>
            <a:r>
              <a:rPr lang="fr-FR" sz="2800" u="sng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Hbinate</a:t>
            </a:r>
            <a:r>
              <a:rPr lang="fr-FR" sz="2800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Ils interviennent de 2 manières:</a:t>
            </a:r>
          </a:p>
          <a:p>
            <a:pPr>
              <a:buFont typeface="Wingdings" pitchFamily="2" charset="2"/>
              <a:buChar char="v"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fixation du CO2 sur l’</a:t>
            </a:r>
            <a:r>
              <a:rPr lang="fr-FR" sz="2600" dirty="0" err="1">
                <a:solidFill>
                  <a:schemeClr val="tx1"/>
                </a:solidFill>
                <a:latin typeface="Comic Sans MS" pitchFamily="66" charset="0"/>
              </a:rPr>
              <a:t>Hb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pour former un dérivé </a:t>
            </a:r>
            <a:r>
              <a:rPr lang="fr-FR" sz="2600" dirty="0" err="1">
                <a:solidFill>
                  <a:schemeClr val="tx1"/>
                </a:solidFill>
                <a:latin typeface="Comic Sans MS" pitchFamily="66" charset="0"/>
              </a:rPr>
              <a:t>carbaminé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            HbNH2 + CO2  ——&gt; </a:t>
            </a:r>
            <a:r>
              <a:rPr lang="fr-FR" sz="2600" dirty="0" err="1">
                <a:solidFill>
                  <a:schemeClr val="tx1"/>
                </a:solidFill>
                <a:latin typeface="Comic Sans MS" pitchFamily="66" charset="0"/>
              </a:rPr>
              <a:t>HbNHCOO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- + H+</a:t>
            </a:r>
          </a:p>
          <a:p>
            <a:pPr>
              <a:buFont typeface="Wingdings" pitchFamily="2" charset="2"/>
              <a:buChar char="v"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les groupements imidazoles des résidus histidine sont capables de fixer les ions H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+.</a:t>
            </a: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c’est ainsi que: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Au niveau des tissus, HbO2 va libérer l’O2 pour le délivrer aux cellules, et éponger les H+ produits par l’hydratation du CO2 provenant de ces mêmes cellules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788751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500034" y="188640"/>
            <a:ext cx="8464454" cy="6480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fr-FR" dirty="0" smtClean="0">
                <a:latin typeface="Comic Sans MS" pitchFamily="66" charset="0"/>
              </a:rPr>
              <a:t>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Au niveau des poumons, l’</a:t>
            </a:r>
            <a:r>
              <a:rPr lang="fr-FR" sz="2600" dirty="0" err="1">
                <a:solidFill>
                  <a:schemeClr val="tx1"/>
                </a:solidFill>
                <a:latin typeface="Comic Sans MS" pitchFamily="66" charset="0"/>
              </a:rPr>
              <a:t>Hb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peut être oxygénée et libérer dans le milieu les H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+.</a:t>
            </a:r>
            <a:r>
              <a:rPr lang="fr-FR" dirty="0" smtClean="0">
                <a:latin typeface="Comic Sans MS" pitchFamily="66" charset="0"/>
              </a:rPr>
              <a:t>                   </a:t>
            </a:r>
          </a:p>
          <a:p>
            <a:pPr>
              <a:buNone/>
            </a:pPr>
            <a:r>
              <a:rPr lang="fr-FR" dirty="0" smtClean="0">
                <a:latin typeface="Comic Sans MS" pitchFamily="66" charset="0"/>
              </a:rPr>
              <a:t>                                  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tissus</a:t>
            </a:r>
          </a:p>
          <a:p>
            <a:pPr>
              <a:buNone/>
            </a:pPr>
            <a:r>
              <a:rPr lang="fr-FR" dirty="0" smtClean="0">
                <a:latin typeface="Comic Sans MS" pitchFamily="66" charset="0"/>
              </a:rPr>
              <a:t>  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HbO2 + H+                          </a:t>
            </a:r>
            <a:r>
              <a:rPr lang="fr-FR" sz="2600" dirty="0" err="1">
                <a:solidFill>
                  <a:schemeClr val="tx1"/>
                </a:solidFill>
                <a:latin typeface="Comic Sans MS" pitchFamily="66" charset="0"/>
              </a:rPr>
              <a:t>HHb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+ O2. 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                      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poumons</a:t>
            </a: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Ce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ci permet de comprendre l’étroite interdépendance des tampons </a:t>
            </a:r>
            <a:r>
              <a:rPr lang="fr-FR" sz="2600" dirty="0" err="1">
                <a:solidFill>
                  <a:schemeClr val="tx1"/>
                </a:solidFill>
                <a:latin typeface="Comic Sans MS" pitchFamily="66" charset="0"/>
              </a:rPr>
              <a:t>Hbinate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et HCO3- :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                                  tissus</a:t>
            </a:r>
          </a:p>
          <a:p>
            <a:pPr>
              <a:buNone/>
            </a:pP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CO2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+ H2O + HbO2                  </a:t>
            </a:r>
            <a:r>
              <a:rPr lang="fr-FR" sz="2600" dirty="0" err="1">
                <a:solidFill>
                  <a:schemeClr val="tx1"/>
                </a:solidFill>
                <a:latin typeface="Comic Sans MS" pitchFamily="66" charset="0"/>
              </a:rPr>
              <a:t>HHb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+ HCO3- + O2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                 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              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poumons</a:t>
            </a:r>
          </a:p>
        </p:txBody>
      </p:sp>
      <p:sp>
        <p:nvSpPr>
          <p:cNvPr id="4" name="Double flèche horizontale 3"/>
          <p:cNvSpPr/>
          <p:nvPr/>
        </p:nvSpPr>
        <p:spPr>
          <a:xfrm>
            <a:off x="2695151" y="1556791"/>
            <a:ext cx="1840196" cy="649501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Double flèche horizontale 4"/>
          <p:cNvSpPr/>
          <p:nvPr/>
        </p:nvSpPr>
        <p:spPr>
          <a:xfrm>
            <a:off x="3795918" y="5252503"/>
            <a:ext cx="1496162" cy="484632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0598061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251520" y="428604"/>
            <a:ext cx="8568952" cy="58807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fr-FR" sz="2800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d. Tampon phosphate: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C’est un tampon mineur dans le liquide extracellulaire mais il a une importance fondamentale dans l’urine.</a:t>
            </a:r>
          </a:p>
          <a:p>
            <a:pPr>
              <a:buNone/>
            </a:pPr>
            <a:endParaRPr lang="fr-FR" sz="12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            H2PO4-      &lt;——&gt;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  <a:sym typeface="Wingdings" pitchFamily="2" charset="2"/>
              </a:rPr>
              <a:t>   HPO4</a:t>
            </a:r>
            <a:r>
              <a:rPr lang="fr-FR" sz="2600" baseline="30000" dirty="0">
                <a:solidFill>
                  <a:schemeClr val="tx1"/>
                </a:solidFill>
                <a:latin typeface="Comic Sans MS" pitchFamily="66" charset="0"/>
                <a:sym typeface="Wingdings" pitchFamily="2" charset="2"/>
              </a:rPr>
              <a:t>2-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  <a:sym typeface="Wingdings" pitchFamily="2" charset="2"/>
              </a:rPr>
              <a:t>+ H+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    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Il existe à 80% sous forme monoacide: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  <a:sym typeface="Wingdings" pitchFamily="2" charset="2"/>
              </a:rPr>
              <a:t>HPO4</a:t>
            </a:r>
            <a:r>
              <a:rPr lang="fr-FR" sz="2800" baseline="38000" dirty="0">
                <a:solidFill>
                  <a:schemeClr val="tx1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fr-FR" sz="2600" baseline="30000" dirty="0">
                <a:solidFill>
                  <a:schemeClr val="tx1"/>
                </a:solidFill>
                <a:latin typeface="Comic Sans MS" pitchFamily="66" charset="0"/>
                <a:sym typeface="Wingdings" pitchFamily="2" charset="2"/>
              </a:rPr>
              <a:t>-</a:t>
            </a:r>
            <a:endParaRPr lang="fr-FR" sz="2600" baseline="300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et à 20% sous forme diacide: H2PO4</a:t>
            </a:r>
            <a:r>
              <a:rPr lang="fr-FR" sz="2600" baseline="30000" dirty="0">
                <a:solidFill>
                  <a:schemeClr val="tx1"/>
                </a:solidFill>
                <a:latin typeface="Comic Sans MS" pitchFamily="66" charset="0"/>
              </a:rPr>
              <a:t>-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fr-FR" sz="105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À coté de ces systèmes, il y a les tampons osseux, qui sont lentement mobilisables mais qui jouent un rôle majeur dans les surcharges acides chroniques (IRC).</a:t>
            </a:r>
          </a:p>
        </p:txBody>
      </p:sp>
    </p:spTree>
    <p:extLst>
      <p:ext uri="{BB962C8B-B14F-4D97-AF65-F5344CB8AC3E}">
        <p14:creationId xmlns="" xmlns:p14="http://schemas.microsoft.com/office/powerpoint/2010/main" val="30636830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323528" y="1268760"/>
            <a:ext cx="8496944" cy="5040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800" b="1" dirty="0" smtClean="0">
                <a:solidFill>
                  <a:schemeClr val="tx2"/>
                </a:solidFill>
                <a:latin typeface="Comic Sans MS" pitchFamily="66" charset="0"/>
              </a:rPr>
              <a:t>En cas </a:t>
            </a:r>
            <a:r>
              <a:rPr lang="fr-FR" sz="2800" b="1" dirty="0">
                <a:solidFill>
                  <a:schemeClr val="tx2"/>
                </a:solidFill>
                <a:latin typeface="Comic Sans MS" pitchFamily="66" charset="0"/>
              </a:rPr>
              <a:t>d</a:t>
            </a:r>
            <a:r>
              <a:rPr lang="fr-FR" sz="2800" b="1" dirty="0" smtClean="0">
                <a:solidFill>
                  <a:schemeClr val="tx2"/>
                </a:solidFill>
                <a:latin typeface="Comic Sans MS" pitchFamily="66" charset="0"/>
              </a:rPr>
              <a:t>e trouble est métabolique primitif la réponse est respiratoire immédiate de faible amplitude </a:t>
            </a:r>
          </a:p>
          <a:p>
            <a:pPr>
              <a:buNone/>
            </a:pP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Il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existe des chémorécepteurs qui sont particulièrement sensibles au pH, à la pCO2,et à un moindre degré, à la pO2 artérielle.</a:t>
            </a:r>
          </a:p>
          <a:p>
            <a:pPr>
              <a:buNone/>
            </a:pP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Ils baignent dans le LCR et sont reliés au centre respiratoire bulbaire.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Ils sont sensibles aux changements de concentration en H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+:</a:t>
            </a: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7924800" cy="580926"/>
          </a:xfrm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Iii. </a:t>
            </a:r>
            <a:r>
              <a:rPr lang="fr-FR" b="1" dirty="0">
                <a:latin typeface="Comic Sans MS" pitchFamily="66" charset="0"/>
              </a:rPr>
              <a:t>Régulation pulmonaire:</a:t>
            </a:r>
          </a:p>
        </p:txBody>
      </p:sp>
    </p:spTree>
    <p:extLst>
      <p:ext uri="{BB962C8B-B14F-4D97-AF65-F5344CB8AC3E}">
        <p14:creationId xmlns="" xmlns:p14="http://schemas.microsoft.com/office/powerpoint/2010/main" val="882345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924800" cy="796950"/>
          </a:xfrm>
        </p:spPr>
        <p:txBody>
          <a:bodyPr/>
          <a:lstStyle/>
          <a:p>
            <a:r>
              <a:rPr lang="fr-FR" sz="3600" b="1" cap="none" dirty="0" smtClean="0"/>
              <a:t>Plan du cours:</a:t>
            </a:r>
            <a:endParaRPr lang="fr-FR" sz="3600" b="1" cap="non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395536" y="1340768"/>
            <a:ext cx="8424936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 smtClean="0">
                <a:latin typeface="Comic Sans MS" pitchFamily="66" charset="0"/>
              </a:rPr>
              <a:t>Introduction</a:t>
            </a:r>
          </a:p>
          <a:p>
            <a:pPr marL="0" indent="0">
              <a:buNone/>
            </a:pPr>
            <a:r>
              <a:rPr lang="fr-FR" sz="2800" dirty="0" smtClean="0">
                <a:latin typeface="Comic Sans MS" pitchFamily="66" charset="0"/>
              </a:rPr>
              <a:t>I</a:t>
            </a:r>
            <a:r>
              <a:rPr lang="fr-FR" sz="2800" dirty="0">
                <a:latin typeface="Comic Sans MS" pitchFamily="66" charset="0"/>
              </a:rPr>
              <a:t>. Bilan acido-basique</a:t>
            </a:r>
          </a:p>
          <a:p>
            <a:pPr marL="0" indent="0">
              <a:buNone/>
            </a:pPr>
            <a:r>
              <a:rPr lang="fr-FR" sz="2800" dirty="0" smtClean="0">
                <a:latin typeface="Comic Sans MS" pitchFamily="66" charset="0"/>
              </a:rPr>
              <a:t>II</a:t>
            </a:r>
            <a:r>
              <a:rPr lang="fr-FR" sz="2800" dirty="0">
                <a:latin typeface="Comic Sans MS" pitchFamily="66" charset="0"/>
              </a:rPr>
              <a:t>. Les systèmes tampons</a:t>
            </a:r>
          </a:p>
          <a:p>
            <a:pPr marL="0" indent="0">
              <a:buNone/>
            </a:pPr>
            <a:r>
              <a:rPr lang="fr-FR" sz="2800" dirty="0" smtClean="0">
                <a:latin typeface="Comic Sans MS" pitchFamily="66" charset="0"/>
              </a:rPr>
              <a:t>III. </a:t>
            </a:r>
            <a:r>
              <a:rPr lang="fr-FR" sz="2800" dirty="0">
                <a:latin typeface="Comic Sans MS" pitchFamily="66" charset="0"/>
              </a:rPr>
              <a:t>Régulation pulmonaire</a:t>
            </a:r>
          </a:p>
          <a:p>
            <a:pPr marL="0" indent="0">
              <a:buNone/>
            </a:pPr>
            <a:r>
              <a:rPr lang="fr-FR" sz="2800" dirty="0" smtClean="0">
                <a:latin typeface="Comic Sans MS" pitchFamily="66" charset="0"/>
              </a:rPr>
              <a:t>IV</a:t>
            </a:r>
            <a:r>
              <a:rPr lang="fr-FR" sz="2800" dirty="0">
                <a:latin typeface="Comic Sans MS" pitchFamily="66" charset="0"/>
              </a:rPr>
              <a:t>. Régulation rénale</a:t>
            </a:r>
          </a:p>
          <a:p>
            <a:pPr marL="0" indent="0">
              <a:buNone/>
            </a:pPr>
            <a:r>
              <a:rPr lang="fr-FR" sz="2800" dirty="0" smtClean="0">
                <a:latin typeface="Comic Sans MS" pitchFamily="66" charset="0"/>
              </a:rPr>
              <a:t>V. </a:t>
            </a:r>
            <a:r>
              <a:rPr lang="fr-FR" sz="2800" dirty="0">
                <a:latin typeface="Comic Sans MS" pitchFamily="66" charset="0"/>
              </a:rPr>
              <a:t>Exploration biochimique</a:t>
            </a:r>
          </a:p>
          <a:p>
            <a:pPr marL="0" indent="0">
              <a:buNone/>
            </a:pPr>
            <a:r>
              <a:rPr lang="fr-FR" sz="2800" dirty="0" smtClean="0">
                <a:latin typeface="Comic Sans MS" pitchFamily="66" charset="0"/>
              </a:rPr>
              <a:t>VI</a:t>
            </a:r>
            <a:r>
              <a:rPr lang="fr-FR" sz="2800" dirty="0">
                <a:latin typeface="Comic Sans MS" pitchFamily="66" charset="0"/>
              </a:rPr>
              <a:t>. Troubles de l’équilibre acido-basique</a:t>
            </a:r>
          </a:p>
          <a:p>
            <a:pPr marL="0" indent="0">
              <a:buNone/>
            </a:pPr>
            <a:endParaRPr lang="fr-FR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426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323528" y="571480"/>
            <a:ext cx="8640960" cy="5715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fr-CA" sz="2600" dirty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   [H+]</a:t>
            </a:r>
          </a:p>
          <a:p>
            <a:pPr marL="274320" lvl="2" indent="-274320">
              <a:spcBef>
                <a:spcPts val="600"/>
              </a:spcBef>
              <a:buClr>
                <a:schemeClr val="accent2"/>
              </a:buClr>
              <a:buNone/>
            </a:pPr>
            <a:r>
              <a:rPr lang="fr-CA" sz="2600" dirty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==&gt;  pH</a:t>
            </a:r>
          </a:p>
          <a:p>
            <a:pPr>
              <a:buNone/>
            </a:pPr>
            <a:r>
              <a:rPr lang="fr-CA" sz="2600" dirty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Stimulation de la respiration:</a:t>
            </a:r>
            <a:r>
              <a:rPr lang="fr-CA" sz="2600" b="1" dirty="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rPr>
              <a:t> ventilation pulmonaire.</a:t>
            </a:r>
            <a:endParaRPr lang="fr-CA" sz="2600" b="1" dirty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CA" sz="2600" dirty="0">
                <a:solidFill>
                  <a:schemeClr val="tx1"/>
                </a:solidFill>
                <a:latin typeface="Comic Sans MS" pitchFamily="66" charset="0"/>
              </a:rPr>
              <a:t>==&gt; </a:t>
            </a:r>
            <a:r>
              <a:rPr lang="fr-CA" sz="2600" dirty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 élimination du CO2</a:t>
            </a:r>
          </a:p>
          <a:p>
            <a:pPr>
              <a:buNone/>
            </a:pPr>
            <a:r>
              <a:rPr lang="fr-CA" dirty="0" smtClean="0">
                <a:solidFill>
                  <a:srgbClr val="003399"/>
                </a:solidFill>
                <a:latin typeface="Arial" pitchFamily="34" charset="0"/>
              </a:rPr>
              <a:t> </a:t>
            </a:r>
          </a:p>
          <a:p>
            <a:pPr>
              <a:buNone/>
            </a:pPr>
            <a:endParaRPr lang="fr-CA" dirty="0" smtClean="0">
              <a:solidFill>
                <a:srgbClr val="003399"/>
              </a:solidFill>
              <a:latin typeface="Arial" pitchFamily="34" charset="0"/>
            </a:endParaRPr>
          </a:p>
          <a:p>
            <a:pPr>
              <a:buNone/>
            </a:pPr>
            <a:endParaRPr lang="fr-CA" dirty="0" smtClean="0">
              <a:solidFill>
                <a:srgbClr val="003399"/>
              </a:solidFill>
              <a:latin typeface="Arial" pitchFamily="34" charset="0"/>
            </a:endParaRPr>
          </a:p>
          <a:p>
            <a:pPr>
              <a:buNone/>
            </a:pPr>
            <a:r>
              <a:rPr lang="fr-CA" sz="2600" dirty="0" smtClean="0">
                <a:solidFill>
                  <a:schemeClr val="tx1"/>
                </a:solidFill>
                <a:latin typeface="Comic Sans MS" pitchFamily="66" charset="0"/>
              </a:rPr>
              <a:t> CO2 </a:t>
            </a:r>
            <a:r>
              <a:rPr lang="fr-CA" sz="2600" dirty="0">
                <a:solidFill>
                  <a:schemeClr val="tx1"/>
                </a:solidFill>
                <a:latin typeface="Comic Sans MS" pitchFamily="66" charset="0"/>
              </a:rPr>
              <a:t>+ H2O                 </a:t>
            </a:r>
            <a:r>
              <a:rPr lang="fr-CA" sz="2600" dirty="0" smtClean="0">
                <a:solidFill>
                  <a:schemeClr val="tx1"/>
                </a:solidFill>
                <a:latin typeface="Comic Sans MS" pitchFamily="66" charset="0"/>
              </a:rPr>
              <a:t> H2CO3                 HCO3- </a:t>
            </a:r>
            <a:r>
              <a:rPr lang="fr-CA" sz="2600" dirty="0">
                <a:solidFill>
                  <a:schemeClr val="tx1"/>
                </a:solidFill>
                <a:latin typeface="Comic Sans MS" pitchFamily="66" charset="0"/>
              </a:rPr>
              <a:t>+ H+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 flipH="1">
            <a:off x="2500298" y="4572008"/>
            <a:ext cx="114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5" name="Line 23"/>
          <p:cNvSpPr>
            <a:spLocks noChangeShapeType="1"/>
          </p:cNvSpPr>
          <p:nvPr/>
        </p:nvSpPr>
        <p:spPr bwMode="auto">
          <a:xfrm>
            <a:off x="2928926" y="4429132"/>
            <a:ext cx="30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6" name="Line 24"/>
          <p:cNvSpPr>
            <a:spLocks noChangeShapeType="1"/>
          </p:cNvSpPr>
          <p:nvPr/>
        </p:nvSpPr>
        <p:spPr bwMode="auto">
          <a:xfrm flipH="1">
            <a:off x="5373216" y="4572008"/>
            <a:ext cx="114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5801844" y="4429132"/>
            <a:ext cx="30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 flipH="1" flipV="1">
            <a:off x="179512" y="4005064"/>
            <a:ext cx="432048" cy="884652"/>
          </a:xfrm>
          <a:prstGeom prst="line">
            <a:avLst/>
          </a:prstGeom>
          <a:ln w="76200"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square" anchor="ctr"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5382235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251520" y="332656"/>
            <a:ext cx="8568952" cy="5953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CA" dirty="0" smtClean="0">
                <a:solidFill>
                  <a:srgbClr val="003399"/>
                </a:solidFill>
                <a:latin typeface="Arial" pitchFamily="34" charset="0"/>
                <a:sym typeface="Symbol" pitchFamily="18" charset="2"/>
              </a:rPr>
              <a:t> </a:t>
            </a:r>
            <a:r>
              <a:rPr lang="fr-CA" sz="3400" dirty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 [H+]</a:t>
            </a:r>
          </a:p>
          <a:p>
            <a:pPr marL="0" lvl="2" indent="0">
              <a:spcBef>
                <a:spcPts val="600"/>
              </a:spcBef>
              <a:buClr>
                <a:schemeClr val="accent2"/>
              </a:buClr>
              <a:buNone/>
            </a:pPr>
            <a:r>
              <a:rPr lang="fr-CA" sz="3400" dirty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==&gt;  pH</a:t>
            </a:r>
          </a:p>
          <a:p>
            <a:pPr marL="0" lvl="2" indent="0">
              <a:spcBef>
                <a:spcPts val="600"/>
              </a:spcBef>
              <a:buClr>
                <a:schemeClr val="accent2"/>
              </a:buClr>
              <a:buNone/>
            </a:pPr>
            <a:r>
              <a:rPr lang="fr-CA" sz="3400" dirty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Dépression de la respiration:  ventilation pulmonaire.</a:t>
            </a:r>
          </a:p>
          <a:p>
            <a:pPr marL="0" lvl="2" indent="0">
              <a:spcBef>
                <a:spcPts val="600"/>
              </a:spcBef>
              <a:buClr>
                <a:schemeClr val="accent2"/>
              </a:buClr>
              <a:buNone/>
            </a:pPr>
            <a:r>
              <a:rPr lang="fr-CA" sz="3400" dirty="0">
                <a:solidFill>
                  <a:schemeClr val="tx1"/>
                </a:solidFill>
                <a:latin typeface="Comic Sans MS" pitchFamily="66" charset="0"/>
              </a:rPr>
              <a:t>==&gt; </a:t>
            </a:r>
            <a:r>
              <a:rPr lang="fr-CA" sz="3400" dirty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 élimination du CO2</a:t>
            </a:r>
          </a:p>
          <a:p>
            <a:pPr marL="274320" lvl="2" indent="-274320">
              <a:spcBef>
                <a:spcPts val="600"/>
              </a:spcBef>
              <a:buClr>
                <a:schemeClr val="accent2"/>
              </a:buClr>
              <a:buNone/>
            </a:pPr>
            <a:endParaRPr lang="fr-CA" sz="2600" baseline="-25000" dirty="0" smtClean="0">
              <a:latin typeface="Arial" pitchFamily="34" charset="0"/>
              <a:sym typeface="Symbol" pitchFamily="18" charset="2"/>
            </a:endParaRPr>
          </a:p>
          <a:p>
            <a:pPr marL="274320" lvl="2" indent="-274320">
              <a:spcBef>
                <a:spcPts val="600"/>
              </a:spcBef>
              <a:buClr>
                <a:schemeClr val="accent2"/>
              </a:buClr>
              <a:buNone/>
            </a:pPr>
            <a:endParaRPr lang="fr-CA" sz="2800" dirty="0" smtClean="0">
              <a:solidFill>
                <a:srgbClr val="003399"/>
              </a:solidFill>
              <a:latin typeface="Arial" pitchFamily="34" charset="0"/>
            </a:endParaRPr>
          </a:p>
          <a:p>
            <a:pPr marL="0" lvl="2" indent="0">
              <a:spcBef>
                <a:spcPts val="600"/>
              </a:spcBef>
              <a:buClr>
                <a:schemeClr val="accent2"/>
              </a:buClr>
              <a:buNone/>
            </a:pPr>
            <a:r>
              <a:rPr lang="fr-CA" sz="3400" dirty="0" smtClean="0">
                <a:solidFill>
                  <a:schemeClr val="tx1"/>
                </a:solidFill>
                <a:latin typeface="Comic Sans MS" pitchFamily="66" charset="0"/>
              </a:rPr>
              <a:t>  CO2 </a:t>
            </a:r>
            <a:r>
              <a:rPr lang="fr-CA" sz="3400" dirty="0">
                <a:solidFill>
                  <a:schemeClr val="tx1"/>
                </a:solidFill>
                <a:latin typeface="Comic Sans MS" pitchFamily="66" charset="0"/>
              </a:rPr>
              <a:t>+ H2O               </a:t>
            </a:r>
            <a:r>
              <a:rPr lang="fr-CA" sz="3400" dirty="0" smtClean="0">
                <a:solidFill>
                  <a:schemeClr val="tx1"/>
                </a:solidFill>
                <a:latin typeface="Comic Sans MS" pitchFamily="66" charset="0"/>
              </a:rPr>
              <a:t>H2CO3                 </a:t>
            </a:r>
            <a:r>
              <a:rPr lang="fr-CA" sz="3400" dirty="0">
                <a:solidFill>
                  <a:schemeClr val="tx1"/>
                </a:solidFill>
                <a:latin typeface="Comic Sans MS" pitchFamily="66" charset="0"/>
              </a:rPr>
              <a:t>HCO3- + H+</a:t>
            </a:r>
          </a:p>
          <a:p>
            <a:pPr marL="274320" lvl="2" indent="-274320">
              <a:spcBef>
                <a:spcPts val="600"/>
              </a:spcBef>
              <a:buClr>
                <a:schemeClr val="accent2"/>
              </a:buClr>
              <a:buNone/>
            </a:pPr>
            <a:endParaRPr lang="fr-CA" sz="2800" dirty="0">
              <a:solidFill>
                <a:schemeClr val="tx1"/>
              </a:solidFill>
              <a:latin typeface="Comic Sans MS" pitchFamily="66" charset="0"/>
            </a:endParaRPr>
          </a:p>
          <a:p>
            <a:pPr marL="0" lvl="2" indent="0">
              <a:spcBef>
                <a:spcPts val="600"/>
              </a:spcBef>
              <a:buClr>
                <a:schemeClr val="accent2"/>
              </a:buClr>
              <a:buNone/>
            </a:pPr>
            <a:r>
              <a:rPr lang="fr-CA" sz="3400" dirty="0">
                <a:solidFill>
                  <a:schemeClr val="tx1"/>
                </a:solidFill>
                <a:latin typeface="Comic Sans MS" pitchFamily="66" charset="0"/>
              </a:rPr>
              <a:t>Un excès d’élimination de CO2==&gt;alcalose respiratoire.</a:t>
            </a:r>
          </a:p>
          <a:p>
            <a:pPr marL="0" lvl="2" indent="0">
              <a:spcBef>
                <a:spcPts val="600"/>
              </a:spcBef>
              <a:buClr>
                <a:schemeClr val="accent2"/>
              </a:buClr>
              <a:buNone/>
            </a:pPr>
            <a:r>
              <a:rPr lang="fr-CA" sz="3400" dirty="0">
                <a:solidFill>
                  <a:schemeClr val="tx1"/>
                </a:solidFill>
                <a:latin typeface="Comic Sans MS" pitchFamily="66" charset="0"/>
              </a:rPr>
              <a:t>une insuffisance d’élimination de CO2==&gt;acidose respiratoire.</a:t>
            </a:r>
          </a:p>
        </p:txBody>
      </p:sp>
      <p:sp>
        <p:nvSpPr>
          <p:cNvPr id="4" name="Line 35"/>
          <p:cNvSpPr>
            <a:spLocks noChangeShapeType="1"/>
          </p:cNvSpPr>
          <p:nvPr/>
        </p:nvSpPr>
        <p:spPr bwMode="auto">
          <a:xfrm>
            <a:off x="2483768" y="3429000"/>
            <a:ext cx="114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5" name="Line 36"/>
          <p:cNvSpPr>
            <a:spLocks noChangeShapeType="1"/>
          </p:cNvSpPr>
          <p:nvPr/>
        </p:nvSpPr>
        <p:spPr bwMode="auto">
          <a:xfrm flipH="1">
            <a:off x="2840958" y="3571876"/>
            <a:ext cx="30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6" name="Line 35"/>
          <p:cNvSpPr>
            <a:spLocks noChangeShapeType="1"/>
          </p:cNvSpPr>
          <p:nvPr/>
        </p:nvSpPr>
        <p:spPr bwMode="auto">
          <a:xfrm>
            <a:off x="5198412" y="3429000"/>
            <a:ext cx="114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7" name="Line 36"/>
          <p:cNvSpPr>
            <a:spLocks noChangeShapeType="1"/>
          </p:cNvSpPr>
          <p:nvPr/>
        </p:nvSpPr>
        <p:spPr bwMode="auto">
          <a:xfrm flipH="1">
            <a:off x="5555602" y="3571876"/>
            <a:ext cx="30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8" name="Line 41"/>
          <p:cNvSpPr>
            <a:spLocks noChangeShapeType="1"/>
          </p:cNvSpPr>
          <p:nvPr/>
        </p:nvSpPr>
        <p:spPr bwMode="auto">
          <a:xfrm>
            <a:off x="251520" y="3140968"/>
            <a:ext cx="294744" cy="720224"/>
          </a:xfrm>
          <a:prstGeom prst="line">
            <a:avLst/>
          </a:prstGeom>
          <a:ln w="76200"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wrap="square" anchor="ctr"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8986073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La régulation ultime de l’équilibre acido-basique revient aux reins.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Cette régulation comprend 3 étapes: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dirty="0" smtClean="0">
                <a:latin typeface="Comic Sans MS" pitchFamily="66" charset="0"/>
              </a:rPr>
              <a:t>   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Réabsorption des bicarbonates filtrés;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  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Excrétion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des acides fixes ou acidité </a:t>
            </a:r>
            <a:r>
              <a:rPr lang="fr-FR" sz="2600" dirty="0" err="1">
                <a:solidFill>
                  <a:schemeClr val="tx1"/>
                </a:solidFill>
                <a:latin typeface="Comic Sans MS" pitchFamily="66" charset="0"/>
              </a:rPr>
              <a:t>titrable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;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  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Formation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de chlorure d’ammonium NH4Cl.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7924800" cy="580926"/>
          </a:xfrm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IV</a:t>
            </a:r>
            <a:r>
              <a:rPr lang="fr-FR" b="1" dirty="0">
                <a:latin typeface="Comic Sans MS" pitchFamily="66" charset="0"/>
              </a:rPr>
              <a:t>. Régulation rénale: </a:t>
            </a:r>
          </a:p>
        </p:txBody>
      </p:sp>
    </p:spTree>
    <p:extLst>
      <p:ext uri="{BB962C8B-B14F-4D97-AF65-F5344CB8AC3E}">
        <p14:creationId xmlns="" xmlns:p14="http://schemas.microsoft.com/office/powerpoint/2010/main" val="20983005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457200" y="428604"/>
            <a:ext cx="8229600" cy="57864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800" b="1" dirty="0" smtClean="0">
                <a:solidFill>
                  <a:schemeClr val="tx2"/>
                </a:solidFill>
                <a:latin typeface="Comic Sans MS" pitchFamily="66" charset="0"/>
              </a:rPr>
              <a:t>1</a:t>
            </a:r>
            <a:r>
              <a:rPr lang="fr-FR" sz="2800" b="1" dirty="0">
                <a:solidFill>
                  <a:schemeClr val="tx2"/>
                </a:solidFill>
                <a:latin typeface="Comic Sans MS" pitchFamily="66" charset="0"/>
              </a:rPr>
              <a:t>. réabsorption des bicarbonates: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Les bicarbonates filtrés par le glomérule sont presque totalement réabsorbés au niveau du tube proximal.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Les cellules proximales riches en AC, sont capables de former à partir du CO2 et H2O, des H+ et des HCO3- qui seront réabsorbés.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Les H+ sont sécrétés dans l’urine primitive en échange d’un Na+. 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Les H+ se combinent avec les HCO3- filtrés pour donner de l’eau et du CO2, qui va diffuser à l’intérieur de la cellule et la boucle est bouclée.</a:t>
            </a:r>
          </a:p>
        </p:txBody>
      </p:sp>
    </p:spTree>
    <p:extLst>
      <p:ext uri="{BB962C8B-B14F-4D97-AF65-F5344CB8AC3E}">
        <p14:creationId xmlns="" xmlns:p14="http://schemas.microsoft.com/office/powerpoint/2010/main" val="324846569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68871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428596" y="428604"/>
            <a:ext cx="8229600" cy="56673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endParaRPr lang="fr-FR" sz="2600" b="1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fr-FR" sz="3200" b="1" dirty="0">
                <a:solidFill>
                  <a:schemeClr val="tx1"/>
                </a:solidFill>
                <a:latin typeface="Comic Sans MS" pitchFamily="66" charset="0"/>
              </a:rPr>
              <a:t>La réabsorption des bicarbonates dépend en particulier de la pCO2 dont une élévation entraîne une réabsorption accrue et réciproquement</a:t>
            </a:r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402233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457200" y="357166"/>
            <a:ext cx="8229600" cy="6000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sz="2800" b="1" dirty="0" smtClean="0">
                <a:solidFill>
                  <a:schemeClr val="tx2"/>
                </a:solidFill>
                <a:latin typeface="Comic Sans MS" pitchFamily="66" charset="0"/>
              </a:rPr>
              <a:t>2</a:t>
            </a:r>
            <a:r>
              <a:rPr lang="fr-FR" sz="2800" b="1" dirty="0">
                <a:solidFill>
                  <a:schemeClr val="tx2"/>
                </a:solidFill>
                <a:latin typeface="Comic Sans MS" pitchFamily="66" charset="0"/>
              </a:rPr>
              <a:t>. </a:t>
            </a:r>
            <a:r>
              <a:rPr lang="fr-FR" sz="2800" b="1" dirty="0" smtClean="0">
                <a:solidFill>
                  <a:schemeClr val="tx2"/>
                </a:solidFill>
                <a:latin typeface="Comic Sans MS" pitchFamily="66" charset="0"/>
              </a:rPr>
              <a:t>Acidité </a:t>
            </a:r>
            <a:r>
              <a:rPr lang="fr-FR" sz="2800" b="1" dirty="0" err="1" smtClean="0">
                <a:solidFill>
                  <a:schemeClr val="tx2"/>
                </a:solidFill>
                <a:latin typeface="Comic Sans MS" pitchFamily="66" charset="0"/>
              </a:rPr>
              <a:t>titrable</a:t>
            </a:r>
            <a:r>
              <a:rPr lang="fr-FR" sz="2800" b="1" dirty="0" smtClean="0">
                <a:solidFill>
                  <a:schemeClr val="tx2"/>
                </a:solidFill>
                <a:latin typeface="Comic Sans MS" pitchFamily="66" charset="0"/>
              </a:rPr>
              <a:t>:</a:t>
            </a:r>
            <a:endParaRPr lang="fr-FR" sz="2800" b="1" dirty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C’est la quantité de soude (0,1N) que l’on doit ajouter à l’urine pour obtenir un pH = 7,4 identique au plasma</a:t>
            </a:r>
          </a:p>
          <a:p>
            <a:pPr>
              <a:buNone/>
            </a:pP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Au niveau distal, sous l’action de l’aldostérone, la cellule tubulaire élimine un H+ et réabsorbe un Na+.</a:t>
            </a:r>
          </a:p>
          <a:p>
            <a:pPr>
              <a:buNone/>
            </a:pP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C’est à ce niveau qu’il y a compétition entre le K+ et H+</a:t>
            </a:r>
          </a:p>
          <a:p>
            <a:pPr>
              <a:buNone/>
            </a:pP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		Acidose == &gt; hyperkaliémie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	Alcalose == &gt; hypokaliémie </a:t>
            </a: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353717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5584" y="188640"/>
            <a:ext cx="7924800" cy="652934"/>
          </a:xfrm>
        </p:spPr>
        <p:txBody>
          <a:bodyPr/>
          <a:lstStyle/>
          <a:p>
            <a:r>
              <a:rPr lang="fr-FR" sz="2800" b="1" spc="30" dirty="0">
                <a:solidFill>
                  <a:schemeClr val="tx2"/>
                </a:solidFill>
                <a:latin typeface="Comic Sans MS" pitchFamily="66" charset="0"/>
                <a:ea typeface="+mn-ea"/>
                <a:cs typeface="+mn-cs"/>
              </a:rPr>
              <a:t>3. </a:t>
            </a:r>
            <a:r>
              <a:rPr lang="fr-FR" sz="2800" b="1" cap="none" spc="30" dirty="0" err="1" smtClean="0">
                <a:solidFill>
                  <a:schemeClr val="tx2"/>
                </a:solidFill>
                <a:latin typeface="Comic Sans MS" pitchFamily="66" charset="0"/>
                <a:ea typeface="+mn-ea"/>
                <a:cs typeface="+mn-cs"/>
              </a:rPr>
              <a:t>Ammoniogénèse</a:t>
            </a:r>
            <a:r>
              <a:rPr lang="fr-FR" sz="2800" b="1" cap="none" spc="30" dirty="0" smtClean="0">
                <a:solidFill>
                  <a:schemeClr val="tx2"/>
                </a:solidFill>
                <a:latin typeface="Comic Sans MS" pitchFamily="66" charset="0"/>
                <a:ea typeface="+mn-ea"/>
                <a:cs typeface="+mn-cs"/>
              </a:rPr>
              <a:t> rénale</a:t>
            </a:r>
            <a:endParaRPr lang="fr-FR" sz="2800" b="1" spc="30" dirty="0">
              <a:solidFill>
                <a:schemeClr val="tx2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1026" name="Picture 2" descr="C:\Users\INFOTWINS\Desktop\2eme medecine\ammog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8424936" cy="56166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4865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457200" y="428604"/>
            <a:ext cx="8229600" cy="5857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En définitif, une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fois les H+ dans les urines:</a:t>
            </a:r>
          </a:p>
          <a:p>
            <a:pPr>
              <a:buNone/>
            </a:pPr>
            <a:endParaRPr lang="fr-FR" sz="11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Ils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se fixent sur les phosphates 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monoacides (principal tampon urinaire) 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et sont donc tamponnés, c’est l’acidité </a:t>
            </a:r>
            <a:r>
              <a:rPr lang="fr-FR" sz="2600" dirty="0" err="1" smtClean="0">
                <a:solidFill>
                  <a:schemeClr val="tx1"/>
                </a:solidFill>
                <a:latin typeface="Comic Sans MS" pitchFamily="66" charset="0"/>
              </a:rPr>
              <a:t>titrable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;</a:t>
            </a: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Ou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 Ils se lient à l’ammoniac NH3 pour former NH4+. Ils sont éliminés sous forme de 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NH4Cl.</a:t>
            </a: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445627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71813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732"/>
            <a:ext cx="7924800" cy="706090"/>
          </a:xfrm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INTRODUCTION: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323528" y="908720"/>
            <a:ext cx="8424936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 dirty="0">
                <a:latin typeface="Comic Sans MS" pitchFamily="66" charset="0"/>
              </a:rPr>
              <a:t>Chez l'homme le pH des cellules et des liquides physiologiques de l'organisme ne doit varier que dans des limites étroites. </a:t>
            </a:r>
          </a:p>
          <a:p>
            <a:pPr marL="0" indent="0">
              <a:buNone/>
            </a:pPr>
            <a:r>
              <a:rPr lang="fr-FR" sz="2600" dirty="0">
                <a:latin typeface="Comic Sans MS" pitchFamily="66" charset="0"/>
              </a:rPr>
              <a:t>Seules de faibles variations sont compatibles avec la vie.</a:t>
            </a:r>
          </a:p>
          <a:p>
            <a:pPr marL="0" indent="0">
              <a:buNone/>
            </a:pPr>
            <a:r>
              <a:rPr lang="fr-FR" sz="2600" dirty="0">
                <a:latin typeface="Comic Sans MS" pitchFamily="66" charset="0"/>
              </a:rPr>
              <a:t>L'organisme humain est confronté régulièrement à un afflux d'acides provenant de l'alimentation et de la respiration cellulaire.</a:t>
            </a:r>
          </a:p>
          <a:p>
            <a:pPr marL="0" indent="0">
              <a:buNone/>
            </a:pPr>
            <a:endParaRPr lang="fr-FR" sz="11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2600" dirty="0" smtClean="0">
                <a:latin typeface="Comic Sans MS" pitchFamily="66" charset="0"/>
              </a:rPr>
              <a:t>Le </a:t>
            </a:r>
            <a:r>
              <a:rPr lang="fr-FR" sz="2600" dirty="0">
                <a:latin typeface="Comic Sans MS" pitchFamily="66" charset="0"/>
              </a:rPr>
              <a:t>maintien du pH est soumis à une régulation des plus précises, c’est ce qu’on entend par: </a:t>
            </a:r>
            <a:r>
              <a:rPr lang="fr-FR" sz="2600" b="1" dirty="0">
                <a:solidFill>
                  <a:schemeClr val="tx2"/>
                </a:solidFill>
                <a:latin typeface="Comic Sans MS" pitchFamily="66" charset="0"/>
              </a:rPr>
              <a:t>équilibre acido-basique.</a:t>
            </a:r>
          </a:p>
          <a:p>
            <a:pPr marL="0" indent="0">
              <a:buNone/>
            </a:pPr>
            <a:endParaRPr lang="fr-FR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388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323528" y="1052736"/>
            <a:ext cx="8535892" cy="540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None/>
            </a:pPr>
            <a:r>
              <a:rPr lang="fr-FR" sz="2800" b="1" dirty="0">
                <a:solidFill>
                  <a:schemeClr val="tx2"/>
                </a:solidFill>
                <a:latin typeface="Comic Sans MS" pitchFamily="66" charset="0"/>
              </a:rPr>
              <a:t>1. Prélèvement:</a:t>
            </a:r>
          </a:p>
          <a:p>
            <a:pPr>
              <a:lnSpc>
                <a:spcPct val="110000"/>
              </a:lnSpc>
              <a:buNone/>
            </a:pPr>
            <a:r>
              <a:rPr lang="fr-FR" sz="2800" dirty="0">
                <a:solidFill>
                  <a:schemeClr val="tx1"/>
                </a:solidFill>
                <a:latin typeface="Comic Sans MS" pitchFamily="66" charset="0"/>
              </a:rPr>
              <a:t>Le prélèvement doit être effectué dans des conditions rigoureuses:</a:t>
            </a:r>
          </a:p>
          <a:p>
            <a:pPr>
              <a:lnSpc>
                <a:spcPct val="110000"/>
              </a:lnSpc>
              <a:buNone/>
            </a:pPr>
            <a:endParaRPr lang="fr-FR" sz="13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fr-FR" sz="2800" dirty="0">
                <a:solidFill>
                  <a:schemeClr val="tx1"/>
                </a:solidFill>
                <a:latin typeface="Comic Sans MS" pitchFamily="66" charset="0"/>
              </a:rPr>
              <a:t>ponction de l’artère radiale, fémorale ou humérale;</a:t>
            </a:r>
          </a:p>
          <a:p>
            <a:pPr>
              <a:lnSpc>
                <a:spcPct val="110000"/>
              </a:lnSpc>
              <a:buNone/>
            </a:pPr>
            <a:endParaRPr lang="fr-FR" sz="13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fr-FR" sz="2800" dirty="0">
                <a:solidFill>
                  <a:schemeClr val="tx1"/>
                </a:solidFill>
                <a:latin typeface="Comic Sans MS" pitchFamily="66" charset="0"/>
              </a:rPr>
              <a:t>prélèvement sur héparine, échantillon maintenu en anaérobie stricte;</a:t>
            </a:r>
          </a:p>
          <a:p>
            <a:pPr>
              <a:lnSpc>
                <a:spcPct val="110000"/>
              </a:lnSpc>
              <a:buNone/>
            </a:pPr>
            <a:endParaRPr lang="fr-FR" sz="13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fr-FR" sz="2800" dirty="0">
                <a:solidFill>
                  <a:schemeClr val="tx1"/>
                </a:solidFill>
                <a:latin typeface="Comic Sans MS" pitchFamily="66" charset="0"/>
              </a:rPr>
              <a:t>analyse immédiate ou échantillon maintenu au froid pendant maximum 1h.</a:t>
            </a:r>
          </a:p>
          <a:p>
            <a:pPr>
              <a:lnSpc>
                <a:spcPct val="110000"/>
              </a:lnSpc>
              <a:buNone/>
            </a:pPr>
            <a:endParaRPr lang="fr-FR" dirty="0">
              <a:latin typeface="Comic Sans MS" pitchFamily="66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9552" y="116632"/>
            <a:ext cx="7924800" cy="724942"/>
          </a:xfrm>
        </p:spPr>
        <p:txBody>
          <a:bodyPr/>
          <a:lstStyle/>
          <a:p>
            <a:r>
              <a:rPr lang="fr-FR" b="1" dirty="0" smtClean="0">
                <a:latin typeface="Comic Sans MS" pitchFamily="66" charset="0"/>
              </a:rPr>
              <a:t>V. Exploration biochimique:</a:t>
            </a:r>
            <a:endParaRPr lang="fr-FR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937630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457200" y="714356"/>
            <a:ext cx="8229600" cy="550072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3 paramètres biologiques sanguins permettent de quantifier et de comprendre les anomalies de l’équilibre acido-basique.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Il s’agit du: </a:t>
            </a:r>
            <a:r>
              <a:rPr lang="fr-FR" sz="2600" b="1" dirty="0">
                <a:solidFill>
                  <a:schemeClr val="tx2"/>
                </a:solidFill>
                <a:latin typeface="Comic Sans MS" pitchFamily="66" charset="0"/>
              </a:rPr>
              <a:t>pH, PCO2,  les bicarbonates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Il suffit de mesurer 2 paramètres et le 3ème est calculable par l’équation d’Henderson-</a:t>
            </a:r>
            <a:r>
              <a:rPr lang="fr-FR" sz="2600" dirty="0" err="1">
                <a:solidFill>
                  <a:schemeClr val="tx1"/>
                </a:solidFill>
                <a:latin typeface="Comic Sans MS" pitchFamily="66" charset="0"/>
              </a:rPr>
              <a:t>Hasselbach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663299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457200" y="571480"/>
            <a:ext cx="8229600" cy="5524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fr-FR" sz="2600" b="1" dirty="0" smtClean="0">
                <a:solidFill>
                  <a:schemeClr val="tx2"/>
                </a:solidFill>
                <a:latin typeface="Comic Sans MS" pitchFamily="66" charset="0"/>
              </a:rPr>
              <a:t>2</a:t>
            </a:r>
            <a:r>
              <a:rPr lang="fr-FR" sz="2600" b="1" dirty="0">
                <a:solidFill>
                  <a:schemeClr val="tx2"/>
                </a:solidFill>
                <a:latin typeface="Comic Sans MS" pitchFamily="66" charset="0"/>
              </a:rPr>
              <a:t>. Mesure du pH: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Elle est faite à l'aide d'une électrode de verre.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La différence de potentiel est obtenue par rapport à une électrode de référence.</a:t>
            </a:r>
          </a:p>
          <a:p>
            <a:pPr>
              <a:buNone/>
            </a:pP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Les valeurs normales sont de 7.4±0.02.</a:t>
            </a:r>
          </a:p>
          <a:p>
            <a:pPr>
              <a:buNone/>
            </a:pP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Limites compatibles avec la vie: 6.8-7.8</a:t>
            </a:r>
          </a:p>
        </p:txBody>
      </p:sp>
    </p:spTree>
    <p:extLst>
      <p:ext uri="{BB962C8B-B14F-4D97-AF65-F5344CB8AC3E}">
        <p14:creationId xmlns="" xmlns:p14="http://schemas.microsoft.com/office/powerpoint/2010/main" val="212201967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428596" y="571480"/>
            <a:ext cx="8229600" cy="5524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fr-FR" sz="2600" b="1" dirty="0" smtClean="0">
                <a:solidFill>
                  <a:schemeClr val="tx2"/>
                </a:solidFill>
                <a:latin typeface="Comic Sans MS" pitchFamily="66" charset="0"/>
              </a:rPr>
              <a:t>3</a:t>
            </a:r>
            <a:r>
              <a:rPr lang="fr-FR" sz="2600" b="1" dirty="0">
                <a:solidFill>
                  <a:schemeClr val="tx2"/>
                </a:solidFill>
                <a:latin typeface="Comic Sans MS" pitchFamily="66" charset="0"/>
              </a:rPr>
              <a:t>. Mesure de la PCO2: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Elle est faite grâce à l'électrode de </a:t>
            </a:r>
            <a:r>
              <a:rPr lang="fr-FR" sz="2600" dirty="0" err="1">
                <a:solidFill>
                  <a:schemeClr val="tx1"/>
                </a:solidFill>
                <a:latin typeface="Comic Sans MS" pitchFamily="66" charset="0"/>
              </a:rPr>
              <a:t>Severinghaus</a:t>
            </a: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Valeurs physiologiques: </a:t>
            </a:r>
          </a:p>
          <a:p>
            <a:pPr>
              <a:buNone/>
            </a:pP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35 à 44 </a:t>
            </a:r>
            <a:r>
              <a:rPr lang="fr-FR" sz="2600" dirty="0" err="1">
                <a:solidFill>
                  <a:schemeClr val="tx1"/>
                </a:solidFill>
                <a:latin typeface="Comic Sans MS" pitchFamily="66" charset="0"/>
              </a:rPr>
              <a:t>mmHg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sang A.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42 à 48 </a:t>
            </a:r>
            <a:r>
              <a:rPr lang="fr-FR" sz="2600" dirty="0" err="1">
                <a:solidFill>
                  <a:schemeClr val="tx1"/>
                </a:solidFill>
                <a:latin typeface="Comic Sans MS" pitchFamily="66" charset="0"/>
              </a:rPr>
              <a:t>mmHg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sang V.</a:t>
            </a:r>
          </a:p>
        </p:txBody>
      </p:sp>
    </p:spTree>
    <p:extLst>
      <p:ext uri="{BB962C8B-B14F-4D97-AF65-F5344CB8AC3E}">
        <p14:creationId xmlns="" xmlns:p14="http://schemas.microsoft.com/office/powerpoint/2010/main" val="390173526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467544" y="404664"/>
            <a:ext cx="8229600" cy="5857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fr-FR" sz="2600" b="1" dirty="0" smtClean="0">
                <a:solidFill>
                  <a:schemeClr val="tx2"/>
                </a:solidFill>
                <a:latin typeface="Comic Sans MS" pitchFamily="66" charset="0"/>
              </a:rPr>
              <a:t>4</a:t>
            </a:r>
            <a:r>
              <a:rPr lang="fr-FR" sz="2600" b="1" dirty="0">
                <a:solidFill>
                  <a:schemeClr val="tx2"/>
                </a:solidFill>
                <a:latin typeface="Comic Sans MS" pitchFamily="66" charset="0"/>
              </a:rPr>
              <a:t>. Mesure des bicarbonates: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C'est la concentration des ions HCO3-, en </a:t>
            </a:r>
            <a:r>
              <a:rPr lang="fr-FR" sz="2600" dirty="0" err="1" smtClean="0">
                <a:solidFill>
                  <a:schemeClr val="tx1"/>
                </a:solidFill>
                <a:latin typeface="Comic Sans MS" pitchFamily="66" charset="0"/>
              </a:rPr>
              <a:t>mmol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/l de plasma qui est déduite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par le calcul de la mesure de pCO2, et du pH à l'aide de l'équation d'Henderson </a:t>
            </a:r>
            <a:r>
              <a:rPr lang="fr-FR" sz="2600" dirty="0" err="1">
                <a:solidFill>
                  <a:schemeClr val="tx1"/>
                </a:solidFill>
                <a:latin typeface="Comic Sans MS" pitchFamily="66" charset="0"/>
              </a:rPr>
              <a:t>Hasselbalch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Valeurs normales : 22 à 27 </a:t>
            </a:r>
            <a:r>
              <a:rPr lang="fr-FR" sz="2600" dirty="0" err="1">
                <a:solidFill>
                  <a:schemeClr val="tx1"/>
                </a:solidFill>
                <a:latin typeface="Comic Sans MS" pitchFamily="66" charset="0"/>
              </a:rPr>
              <a:t>mmol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/l.</a:t>
            </a:r>
          </a:p>
          <a:p>
            <a:pPr>
              <a:buNone/>
            </a:pPr>
            <a:r>
              <a:rPr lang="fr-FR" dirty="0" smtClean="0">
                <a:latin typeface="Comic Sans MS" pitchFamily="66" charset="0"/>
              </a:rPr>
              <a:t>   </a:t>
            </a:r>
          </a:p>
          <a:p>
            <a:pPr>
              <a:buNone/>
            </a:pPr>
            <a:r>
              <a:rPr lang="fr-FR" dirty="0" smtClean="0">
                <a:latin typeface="Comic Sans MS" pitchFamily="66" charset="0"/>
              </a:rPr>
              <a:t>  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Différentes méthodes, par méthode enzymologique ou </a:t>
            </a:r>
            <a:r>
              <a:rPr lang="fr-FR" sz="2600" dirty="0" err="1">
                <a:solidFill>
                  <a:schemeClr val="tx1"/>
                </a:solidFill>
                <a:latin typeface="Comic Sans MS" pitchFamily="66" charset="0"/>
              </a:rPr>
              <a:t>potentiométrie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sur automates effectuant l'ionogramme permettent de doser directement les bicarbonates.</a:t>
            </a:r>
          </a:p>
        </p:txBody>
      </p:sp>
    </p:spTree>
    <p:extLst>
      <p:ext uri="{BB962C8B-B14F-4D97-AF65-F5344CB8AC3E}">
        <p14:creationId xmlns="" xmlns:p14="http://schemas.microsoft.com/office/powerpoint/2010/main" val="314672560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0" y="2060848"/>
            <a:ext cx="9144000" cy="1362075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  <a:latin typeface="Comic Sans MS" pitchFamily="66" charset="0"/>
              </a:rPr>
              <a:t>VI. Troubles de l’équilibre acido-basique</a:t>
            </a:r>
            <a:endParaRPr lang="fr-FR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748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251520" y="521702"/>
            <a:ext cx="8496944" cy="5859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fr-FR" sz="3200" b="1" dirty="0" smtClean="0">
                <a:solidFill>
                  <a:schemeClr val="tx2"/>
                </a:solidFill>
                <a:latin typeface="Comic Sans MS" pitchFamily="66" charset="0"/>
              </a:rPr>
              <a:t>Acidose </a:t>
            </a:r>
            <a:r>
              <a:rPr lang="fr-FR" sz="3200" b="1" dirty="0">
                <a:solidFill>
                  <a:schemeClr val="tx2"/>
                </a:solidFill>
                <a:latin typeface="Comic Sans MS" pitchFamily="66" charset="0"/>
              </a:rPr>
              <a:t>métabolique</a:t>
            </a:r>
            <a:r>
              <a:rPr lang="fr-FR" sz="3200" b="1" dirty="0" smtClean="0">
                <a:solidFill>
                  <a:schemeClr val="tx2"/>
                </a:solidFill>
                <a:latin typeface="Comic Sans MS" pitchFamily="66" charset="0"/>
              </a:rPr>
              <a:t>:</a:t>
            </a:r>
          </a:p>
          <a:p>
            <a:pPr marL="0" indent="0">
              <a:buNone/>
            </a:pPr>
            <a:endParaRPr lang="fr-FR" sz="3200" b="1" dirty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L’acidose métabolique est causée par une diminution des HCO3- plasmatiques. Il s’en suit alors la diminution du HCO3-/CO2 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et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le pH inférieur à 7.38.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Soit per apport excessif d’acides (H+);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Soit par perte digestive ou rénale de bicarbonates.</a:t>
            </a:r>
          </a:p>
          <a:p>
            <a:pPr>
              <a:buNone/>
            </a:pPr>
            <a:r>
              <a:rPr lang="fr-FR" dirty="0" smtClean="0">
                <a:latin typeface="Comic Sans MS" pitchFamily="66" charset="0"/>
              </a:rPr>
              <a:t>     </a:t>
            </a:r>
          </a:p>
          <a:p>
            <a:pPr>
              <a:buNone/>
            </a:pPr>
            <a:r>
              <a:rPr lang="fr-FR" dirty="0" smtClean="0">
                <a:latin typeface="Comic Sans MS" pitchFamily="66" charset="0"/>
              </a:rPr>
              <a:t>    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 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 HCO3-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===&gt;   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HCO3-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/CO2 ===&gt;   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 pH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===&gt; acidose.</a:t>
            </a:r>
          </a:p>
          <a:p>
            <a:pPr>
              <a:buNone/>
            </a:pPr>
            <a:endParaRPr lang="fr-FR" dirty="0">
              <a:latin typeface="Comic Sans MS" pitchFamily="66" charset="0"/>
            </a:endParaRPr>
          </a:p>
        </p:txBody>
      </p:sp>
      <p:sp>
        <p:nvSpPr>
          <p:cNvPr id="4" name="Line 41"/>
          <p:cNvSpPr>
            <a:spLocks noChangeShapeType="1"/>
          </p:cNvSpPr>
          <p:nvPr/>
        </p:nvSpPr>
        <p:spPr bwMode="auto">
          <a:xfrm>
            <a:off x="307974" y="5047381"/>
            <a:ext cx="365866" cy="677700"/>
          </a:xfrm>
          <a:prstGeom prst="line">
            <a:avLst/>
          </a:prstGeom>
          <a:ln w="57150"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wrap="square" anchor="ctr">
            <a:spAutoFit/>
          </a:bodyPr>
          <a:lstStyle/>
          <a:p>
            <a:endParaRPr lang="fr-FR"/>
          </a:p>
        </p:txBody>
      </p:sp>
      <p:sp>
        <p:nvSpPr>
          <p:cNvPr id="5" name="Line 41"/>
          <p:cNvSpPr>
            <a:spLocks noChangeShapeType="1"/>
          </p:cNvSpPr>
          <p:nvPr/>
        </p:nvSpPr>
        <p:spPr bwMode="auto">
          <a:xfrm>
            <a:off x="5445213" y="5047381"/>
            <a:ext cx="381000" cy="685800"/>
          </a:xfrm>
          <a:prstGeom prst="line">
            <a:avLst/>
          </a:prstGeom>
          <a:ln w="57150"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6" name="Line 41"/>
          <p:cNvSpPr>
            <a:spLocks noChangeShapeType="1"/>
          </p:cNvSpPr>
          <p:nvPr/>
        </p:nvSpPr>
        <p:spPr bwMode="auto">
          <a:xfrm>
            <a:off x="2457841" y="5047381"/>
            <a:ext cx="381000" cy="685800"/>
          </a:xfrm>
          <a:prstGeom prst="line">
            <a:avLst/>
          </a:prstGeom>
          <a:ln w="57150"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wrap="none" anchor="ctr"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2453592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251520" y="404664"/>
            <a:ext cx="8496944" cy="5976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fr-FR" sz="28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Compensation </a:t>
            </a:r>
            <a:r>
              <a:rPr lang="fr-FR" sz="2800" b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respiratoire: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La diminution du pH stimule le centre respiratoire qui intensifie la respiration: hyperventilation avec baisse de la pCO2 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le pH tend à revenir à la normale.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La compensation respiratoire n’est jamais complète vu que l’effort de la respiration est lui-même générateur d’acides, et diminue en intensité à mesure qu’on se rapproche du pH normal. </a:t>
            </a:r>
          </a:p>
        </p:txBody>
      </p:sp>
    </p:spTree>
    <p:extLst>
      <p:ext uri="{BB962C8B-B14F-4D97-AF65-F5344CB8AC3E}">
        <p14:creationId xmlns="" xmlns:p14="http://schemas.microsoft.com/office/powerpoint/2010/main" val="139241826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457200" y="428604"/>
            <a:ext cx="8229600" cy="5929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fr-FR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8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Correction </a:t>
            </a:r>
            <a:r>
              <a:rPr lang="fr-FR" sz="2800" b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rénale: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L’acidose stimule la production de NH3 par les tubes rénaux.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Il en résulte une augmentation de l’excrétion des H+ et la réabsorption des HCO3- .la balance est ainsi restaurée.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Cette correction ne peut avoir lieu si le rein est lui-même la cause de l’acidose.</a:t>
            </a:r>
          </a:p>
          <a:p>
            <a:pPr>
              <a:buNone/>
            </a:pPr>
            <a:r>
              <a:rPr lang="fr-FR" baseline="30000" dirty="0" smtClean="0">
                <a:latin typeface="Comic Sans MS" pitchFamily="66" charset="0"/>
              </a:rPr>
              <a:t> </a:t>
            </a: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endParaRPr lang="fr-FR" baseline="30000" dirty="0" smtClean="0">
              <a:latin typeface="Comic Sans MS" pitchFamily="66" charset="0"/>
            </a:endParaRPr>
          </a:p>
          <a:p>
            <a:pPr>
              <a:buNone/>
            </a:pPr>
            <a:endParaRPr lang="fr-F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238763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457200" y="500042"/>
            <a:ext cx="8229600" cy="559595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fr-FR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8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Causes </a:t>
            </a:r>
            <a:r>
              <a:rPr lang="fr-FR" sz="2800" b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de l’acidose métabolique: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Selon la valeur du trou anionique, on distingue:</a:t>
            </a:r>
          </a:p>
          <a:p>
            <a:pPr>
              <a:buNone/>
            </a:pP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Les acidoses avec trou anionique élevé;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Les acidoses avec trou anionique normal.</a:t>
            </a:r>
          </a:p>
          <a:p>
            <a:pPr>
              <a:buNone/>
            </a:pP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La valeur normale du trou anionique est de: 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   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          10-12 </a:t>
            </a:r>
            <a:r>
              <a:rPr lang="fr-FR" sz="2600" dirty="0" err="1">
                <a:solidFill>
                  <a:schemeClr val="tx1"/>
                </a:solidFill>
                <a:latin typeface="Comic Sans MS" pitchFamily="66" charset="0"/>
              </a:rPr>
              <a:t>mmol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/l</a:t>
            </a:r>
          </a:p>
        </p:txBody>
      </p:sp>
    </p:spTree>
    <p:extLst>
      <p:ext uri="{BB962C8B-B14F-4D97-AF65-F5344CB8AC3E}">
        <p14:creationId xmlns="" xmlns:p14="http://schemas.microsoft.com/office/powerpoint/2010/main" val="283059090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393404" y="1183758"/>
            <a:ext cx="8499075" cy="5125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fr-FR" sz="2800" b="1" dirty="0" smtClean="0">
                <a:solidFill>
                  <a:schemeClr val="tx2"/>
                </a:solidFill>
                <a:latin typeface="Comic Sans MS" pitchFamily="66" charset="0"/>
              </a:rPr>
              <a:t>1</a:t>
            </a:r>
            <a:r>
              <a:rPr lang="fr-FR" sz="2800" b="1" dirty="0">
                <a:solidFill>
                  <a:schemeClr val="tx2"/>
                </a:solidFill>
                <a:latin typeface="Comic Sans MS" pitchFamily="66" charset="0"/>
              </a:rPr>
              <a:t>. Production d’acides:</a:t>
            </a:r>
          </a:p>
          <a:p>
            <a:pPr>
              <a:buNone/>
            </a:pPr>
            <a:r>
              <a:rPr lang="fr-FR" sz="2800" dirty="0">
                <a:solidFill>
                  <a:schemeClr val="tx1"/>
                </a:solidFill>
                <a:latin typeface="Comic Sans MS" pitchFamily="66" charset="0"/>
              </a:rPr>
              <a:t>   </a:t>
            </a:r>
            <a:r>
              <a:rPr lang="fr-FR" sz="2800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a. les acides volatils: 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Le CO2   est assimilé à un acide faible, éliminé par les poumons.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Il provient de l’oxydation complète des glucides et des lipides (10.000 à 20.000 </a:t>
            </a:r>
            <a:r>
              <a:rPr lang="fr-FR" sz="2600" dirty="0" err="1">
                <a:solidFill>
                  <a:schemeClr val="tx1"/>
                </a:solidFill>
                <a:latin typeface="Comic Sans MS" pitchFamily="66" charset="0"/>
              </a:rPr>
              <a:t>mmoles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/jour).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En présence d’eau il se dissocie selon la réaction:</a:t>
            </a:r>
          </a:p>
          <a:p>
            <a:pPr>
              <a:buNone/>
            </a:pPr>
            <a:endParaRPr lang="fr-FR" sz="16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CO2 + H2O              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H2CO3                  H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+ + HCO3-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7924800" cy="724942"/>
          </a:xfrm>
        </p:spPr>
        <p:txBody>
          <a:bodyPr/>
          <a:lstStyle/>
          <a:p>
            <a:r>
              <a:rPr lang="fr-FR" b="1" u="sng" dirty="0">
                <a:latin typeface="Comic Sans MS" pitchFamily="66" charset="0"/>
              </a:rPr>
              <a:t>I</a:t>
            </a:r>
            <a:r>
              <a:rPr lang="fr-FR" b="1" dirty="0">
                <a:latin typeface="Comic Sans MS" pitchFamily="66" charset="0"/>
              </a:rPr>
              <a:t>. Bilan acido-basique:</a:t>
            </a:r>
          </a:p>
        </p:txBody>
      </p:sp>
      <p:sp>
        <p:nvSpPr>
          <p:cNvPr id="7" name="Double flèche horizontale 6"/>
          <p:cNvSpPr/>
          <p:nvPr/>
        </p:nvSpPr>
        <p:spPr>
          <a:xfrm>
            <a:off x="2339752" y="5133937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Double flèche horizontale 7"/>
          <p:cNvSpPr/>
          <p:nvPr/>
        </p:nvSpPr>
        <p:spPr>
          <a:xfrm>
            <a:off x="5148064" y="5133937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9240500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fr-FR" sz="3200" b="1" dirty="0" smtClean="0"/>
              <a:t>Trou anionique formule générale : </a:t>
            </a:r>
          </a:p>
          <a:p>
            <a:r>
              <a:rPr lang="fr-FR" sz="2400" dirty="0" smtClean="0"/>
              <a:t>TA (trou anionique) = (Na + K) -  ( Cl   + HCO3 )  =     16 </a:t>
            </a:r>
            <a:r>
              <a:rPr lang="fr-FR" sz="2400" dirty="0" err="1" smtClean="0"/>
              <a:t>mmol</a:t>
            </a:r>
            <a:r>
              <a:rPr lang="fr-FR" sz="2400" dirty="0" smtClean="0"/>
              <a:t>/l</a:t>
            </a:r>
          </a:p>
          <a:p>
            <a:endParaRPr lang="fr-FR" sz="2400" dirty="0" smtClean="0"/>
          </a:p>
          <a:p>
            <a:r>
              <a:rPr lang="fr-FR" sz="2800" b="1" dirty="0" smtClean="0"/>
              <a:t>Formule simplifiée </a:t>
            </a:r>
          </a:p>
          <a:p>
            <a:r>
              <a:rPr lang="fr-FR" sz="2400" dirty="0" smtClean="0"/>
              <a:t>TA (trou anionique) = (Na ) -  ( Cl   + HCO3 )  =     12 </a:t>
            </a:r>
            <a:r>
              <a:rPr lang="fr-FR" sz="2400" dirty="0" err="1" smtClean="0"/>
              <a:t>mmol</a:t>
            </a:r>
            <a:r>
              <a:rPr lang="fr-FR" sz="2400" dirty="0" smtClean="0"/>
              <a:t>/l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457200" y="500042"/>
            <a:ext cx="8229600" cy="57864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fr-FR" sz="2600" u="sng" dirty="0">
                <a:solidFill>
                  <a:srgbClr val="FFFF00"/>
                </a:solidFill>
                <a:latin typeface="Comic Sans MS" pitchFamily="66" charset="0"/>
              </a:rPr>
              <a:t>A. Avec trou anionique inchangé: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La baisse des HCO3- plasmatiques est compensée par une hyper chlorémie (neutralité électrique).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2600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Acidose par perte digestive des HCO3-:</a:t>
            </a:r>
          </a:p>
          <a:p>
            <a:pPr>
              <a:buNone/>
            </a:pPr>
            <a:endParaRPr lang="fr-FR" u="sng" dirty="0" smtClean="0"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Au cours des diarrhées sévères (sucs pancréatique et biliaire riche en HCO3-  et en 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K) = = &gt; acidose  avec hypokaliémie</a:t>
            </a: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endParaRPr lang="fr-F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560161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457200" y="500042"/>
            <a:ext cx="8229600" cy="55959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fr-FR" sz="2600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Acidose </a:t>
            </a:r>
            <a:r>
              <a:rPr lang="fr-FR" sz="2600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par perte rénale: acidose rénale tubulaire.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C’est l’incapacité du néphron à réabsorber les HCO3-</a:t>
            </a:r>
          </a:p>
          <a:p>
            <a:pPr>
              <a:buNone/>
            </a:pPr>
            <a:endParaRPr lang="fr-FR" baseline="30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Soit au niveau distal (type I): défaut d’excrétion des H+.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Soit au niveau proximal (type II): incapacité à réabsorber les HCO3-.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Elles sont toutes les deux hyperchlorémiques.</a:t>
            </a:r>
          </a:p>
          <a:p>
            <a:pPr>
              <a:buNone/>
            </a:pPr>
            <a:endParaRPr lang="fr-F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993843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323528" y="572050"/>
            <a:ext cx="8535892" cy="5881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2800" u="sng" dirty="0">
                <a:solidFill>
                  <a:srgbClr val="FFFF00"/>
                </a:solidFill>
                <a:latin typeface="Comic Sans MS" pitchFamily="66" charset="0"/>
              </a:rPr>
              <a:t>B. Avec trou anionique élevé: </a:t>
            </a:r>
            <a:endParaRPr lang="fr-FR" sz="2800" u="sng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None/>
            </a:pPr>
            <a:endParaRPr lang="fr-FR" sz="1600" u="sng" dirty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800" dirty="0">
                <a:solidFill>
                  <a:schemeClr val="tx1"/>
                </a:solidFill>
                <a:latin typeface="Comic Sans MS" pitchFamily="66" charset="0"/>
              </a:rPr>
              <a:t>TA&gt; 16 </a:t>
            </a:r>
            <a:r>
              <a:rPr lang="fr-FR" sz="2800" dirty="0" err="1">
                <a:solidFill>
                  <a:schemeClr val="tx1"/>
                </a:solidFill>
                <a:latin typeface="Comic Sans MS" pitchFamily="66" charset="0"/>
              </a:rPr>
              <a:t>mmol</a:t>
            </a:r>
            <a:r>
              <a:rPr lang="fr-FR" sz="2800" dirty="0">
                <a:solidFill>
                  <a:schemeClr val="tx1"/>
                </a:solidFill>
                <a:latin typeface="Comic Sans MS" pitchFamily="66" charset="0"/>
              </a:rPr>
              <a:t>/l  =</a:t>
            </a:r>
            <a:r>
              <a:rPr lang="fr-FR" sz="2800" dirty="0">
                <a:solidFill>
                  <a:schemeClr val="tx1"/>
                </a:solidFill>
                <a:latin typeface="Comic Sans MS" pitchFamily="66" charset="0"/>
                <a:sym typeface="Wingdings" pitchFamily="2" charset="2"/>
              </a:rPr>
              <a:t></a:t>
            </a:r>
            <a:r>
              <a:rPr lang="fr-FR" sz="2800" dirty="0">
                <a:solidFill>
                  <a:schemeClr val="tx1"/>
                </a:solidFill>
                <a:latin typeface="Comic Sans MS" pitchFamily="66" charset="0"/>
              </a:rPr>
              <a:t> présence d’anion indosé.</a:t>
            </a:r>
          </a:p>
          <a:p>
            <a:pPr>
              <a:buNone/>
            </a:pPr>
            <a:r>
              <a:rPr lang="fr-FR" sz="2800" dirty="0">
                <a:solidFill>
                  <a:schemeClr val="tx1"/>
                </a:solidFill>
                <a:latin typeface="Comic Sans MS" pitchFamily="66" charset="0"/>
              </a:rPr>
              <a:t>La production d’acides excède la capacité de l’organisme à les tamponner.</a:t>
            </a:r>
          </a:p>
          <a:p>
            <a:pPr>
              <a:buNone/>
            </a:pPr>
            <a:endParaRPr lang="fr-FR" sz="12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800" dirty="0">
                <a:solidFill>
                  <a:schemeClr val="tx1"/>
                </a:solidFill>
                <a:latin typeface="Comic Sans MS" pitchFamily="66" charset="0"/>
              </a:rPr>
              <a:t>Causes:</a:t>
            </a:r>
          </a:p>
          <a:p>
            <a:r>
              <a:rPr lang="fr-FR" sz="2800" dirty="0">
                <a:solidFill>
                  <a:schemeClr val="tx1"/>
                </a:solidFill>
                <a:latin typeface="Comic Sans MS" pitchFamily="66" charset="0"/>
              </a:rPr>
              <a:t>acidose lactique : hypoxie tissulaire par insuffisances circulatoires, insuffisances respiratoires ,traitement par biguanide si IR associée.</a:t>
            </a:r>
          </a:p>
          <a:p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fr-FR" sz="2800" dirty="0">
                <a:solidFill>
                  <a:schemeClr val="tx1"/>
                </a:solidFill>
                <a:latin typeface="Comic Sans MS" pitchFamily="66" charset="0"/>
              </a:rPr>
              <a:t>acidocétoses : diabète, jeûne, alcool…</a:t>
            </a:r>
          </a:p>
          <a:p>
            <a:pPr>
              <a:buNone/>
            </a:pPr>
            <a:r>
              <a:rPr lang="fr-FR" sz="2800" dirty="0">
                <a:solidFill>
                  <a:schemeClr val="tx1"/>
                </a:solidFill>
                <a:latin typeface="Comic Sans MS" pitchFamily="66" charset="0"/>
              </a:rPr>
              <a:t>intoxications : éthylène glycol, méthanol, surdosage de salicylé.</a:t>
            </a:r>
          </a:p>
          <a:p>
            <a:r>
              <a:rPr lang="fr-FR" sz="2800" dirty="0">
                <a:solidFill>
                  <a:schemeClr val="tx1"/>
                </a:solidFill>
                <a:latin typeface="Comic Sans MS" pitchFamily="66" charset="0"/>
              </a:rPr>
              <a:t>IR avec excrétion insuffisante</a:t>
            </a:r>
            <a:r>
              <a:rPr lang="fr-FR" sz="28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fr-F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962821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457200" y="500042"/>
            <a:ext cx="8229600" cy="55959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fr-FR" b="1" dirty="0" smtClean="0">
              <a:latin typeface="Comic Sans MS" pitchFamily="66" charset="0"/>
            </a:endParaRPr>
          </a:p>
          <a:p>
            <a:pPr>
              <a:buNone/>
            </a:pPr>
            <a:endParaRPr lang="fr-FR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8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fr-FR" sz="2800" b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Tableau clinique: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  Les formes légères sont asymptomatiques , </a:t>
            </a:r>
            <a:endParaRPr lang="fr-FR" sz="2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 Les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formes graves sont caractérisées par une hyperventilation: </a:t>
            </a:r>
            <a:r>
              <a:rPr lang="fr-FR" sz="2800" b="1" dirty="0">
                <a:solidFill>
                  <a:srgbClr val="FFFF00"/>
                </a:solidFill>
                <a:latin typeface="Comic Sans MS" pitchFamily="66" charset="0"/>
              </a:rPr>
              <a:t>dyspnée de </a:t>
            </a:r>
            <a:r>
              <a:rPr lang="fr-FR" sz="2800" b="1" dirty="0" err="1">
                <a:solidFill>
                  <a:srgbClr val="FFFF00"/>
                </a:solidFill>
                <a:latin typeface="Comic Sans MS" pitchFamily="66" charset="0"/>
              </a:rPr>
              <a:t>Kaussmaul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endParaRPr lang="fr-F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650060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457200" y="500042"/>
            <a:ext cx="8229600" cy="5881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sz="3200" b="1" dirty="0" smtClean="0">
                <a:solidFill>
                  <a:schemeClr val="tx2"/>
                </a:solidFill>
                <a:latin typeface="Comic Sans MS" pitchFamily="66" charset="0"/>
              </a:rPr>
              <a:t>2</a:t>
            </a:r>
            <a:r>
              <a:rPr lang="fr-FR" sz="3200" b="1" dirty="0">
                <a:solidFill>
                  <a:schemeClr val="tx2"/>
                </a:solidFill>
                <a:latin typeface="Comic Sans MS" pitchFamily="66" charset="0"/>
              </a:rPr>
              <a:t>. Alcalose métabolique</a:t>
            </a:r>
            <a:r>
              <a:rPr lang="fr-FR" sz="3200" b="1" dirty="0" smtClean="0">
                <a:solidFill>
                  <a:schemeClr val="tx2"/>
                </a:solidFill>
                <a:latin typeface="Comic Sans MS" pitchFamily="66" charset="0"/>
              </a:rPr>
              <a:t>:</a:t>
            </a:r>
          </a:p>
          <a:p>
            <a:pPr>
              <a:buNone/>
            </a:pPr>
            <a:endParaRPr lang="fr-FR" sz="3200" b="1" dirty="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Le trouble primitif est l’augmentation des HCO3- plasmatiques, entrainant l’augmentation du pH.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Soit par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: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dirty="0" smtClean="0">
                <a:latin typeface="Comic Sans MS" pitchFamily="66" charset="0"/>
              </a:rPr>
              <a:t>     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excès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d’apport IV ou oral de HCO3-.</a:t>
            </a:r>
          </a:p>
          <a:p>
            <a:pPr>
              <a:buNone/>
            </a:pP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Ou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par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:</a:t>
            </a: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dirty="0" smtClean="0">
                <a:latin typeface="Comic Sans MS" pitchFamily="66" charset="0"/>
              </a:rPr>
              <a:t>     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perte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d’ions H+ et d’électrolytes par voie rénale ou digestive.</a:t>
            </a:r>
          </a:p>
          <a:p>
            <a:pPr>
              <a:buNone/>
            </a:pP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endParaRPr lang="fr-FR" sz="3200" b="1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693721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457200" y="642918"/>
            <a:ext cx="8229600" cy="5453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fr-FR" sz="28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Compensation </a:t>
            </a:r>
            <a:r>
              <a:rPr lang="fr-FR" sz="2800" b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respiratoire: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L’alcalose métabolique est difficile à compenser.</a:t>
            </a:r>
          </a:p>
          <a:p>
            <a:pPr>
              <a:buNone/>
            </a:pP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L’augmentation du pH déprime le centre respiratoire et donc la pCO2 augmente.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Mais la ventilation doit rester compatible avec la vie, d’où une pCO2 ne pouvant dépasser 55mmHg</a:t>
            </a:r>
            <a:r>
              <a:rPr lang="fr-FR" dirty="0" smtClean="0">
                <a:latin typeface="Comic Sans MS" pitchFamily="66" charset="0"/>
              </a:rPr>
              <a:t>.</a:t>
            </a:r>
            <a:endParaRPr lang="fr-F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369568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251520" y="1268760"/>
            <a:ext cx="8712968" cy="302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sz="28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	</a:t>
            </a:r>
            <a:r>
              <a:rPr lang="fr-FR" sz="28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Correction </a:t>
            </a:r>
            <a:r>
              <a:rPr lang="fr-FR" sz="2800" b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rénale: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Par diminution de la réabsorption des 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HCO3-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M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ais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ce mécanisme ne dure pas longtemps car: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un HCO3- non réabsorbé ==&gt; un Na+ non réabsorbé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313064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323528" y="404664"/>
            <a:ext cx="8568952" cy="5881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sz="2800" b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C</a:t>
            </a:r>
            <a:r>
              <a:rPr lang="fr-FR" sz="28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auses </a:t>
            </a:r>
            <a:r>
              <a:rPr lang="fr-FR" sz="2800" b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de l’alcalose métabolique</a:t>
            </a:r>
            <a:r>
              <a:rPr lang="fr-FR" sz="28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:</a:t>
            </a:r>
            <a:endParaRPr lang="fr-F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2600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Surcharge en substances alcalines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: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alcalose survenant chez un sujet ayant une IR, sans conséquence chez un sujet en bonne santé.</a:t>
            </a:r>
          </a:p>
          <a:p>
            <a:pPr>
              <a:buNone/>
            </a:pPr>
            <a:endParaRPr lang="fr-FR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2600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Pertes digestives d’ion H+: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vomissements sévères ou des mises en aspiration digestive prolongée.</a:t>
            </a:r>
          </a:p>
          <a:p>
            <a:pPr>
              <a:buFont typeface="Wingdings" pitchFamily="2" charset="2"/>
              <a:buChar char="v"/>
            </a:pPr>
            <a:endParaRPr lang="fr-FR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fr-FR" sz="2600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Pertes urinaires d’ion H+: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par l’administration de diurétiques, par l’administration de substances à effet minéralocorticoides, et au cours 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du syndrome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de Conn et du syndrome de Cushing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614686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8229600" cy="55959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fr-FR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8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Tableau </a:t>
            </a:r>
            <a:r>
              <a:rPr lang="fr-FR" sz="2800" b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clinique: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Pratiquement pas de signes cliniques flagrants sinon: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dirty="0" smtClean="0">
                <a:latin typeface="Comic Sans MS" pitchFamily="66" charset="0"/>
              </a:rPr>
              <a:t>   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Respiration lente et superficielle</a:t>
            </a:r>
            <a:r>
              <a:rPr lang="fr-FR" dirty="0" smtClean="0">
                <a:latin typeface="Comic Sans MS" pitchFamily="66" charset="0"/>
              </a:rPr>
              <a:t>;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dirty="0" smtClean="0">
                <a:latin typeface="Comic Sans MS" pitchFamily="66" charset="0"/>
              </a:rPr>
              <a:t>   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Symptômes neuromusculaires: crises de tétanie dues au fait que l’alcalose provoque une hypocalcémie ionisée.</a:t>
            </a:r>
          </a:p>
          <a:p>
            <a:pPr>
              <a:buNone/>
            </a:pPr>
            <a:endParaRPr lang="fr-F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99532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51520" y="0"/>
            <a:ext cx="7924800" cy="782960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sz="2800" u="sng" cap="none" spc="3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b</a:t>
            </a:r>
            <a:r>
              <a:rPr lang="fr-FR" sz="2800" u="sng" cap="none" spc="30" dirty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. acides </a:t>
            </a:r>
            <a:r>
              <a:rPr lang="fr-FR" sz="2800" u="sng" cap="none" spc="3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fixes</a:t>
            </a:r>
            <a:r>
              <a:rPr lang="fr-FR" sz="2800" u="sng" spc="3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:</a:t>
            </a:r>
            <a:endParaRPr lang="fr-FR" sz="2800" u="sng" spc="30" dirty="0">
              <a:solidFill>
                <a:schemeClr val="tx2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4294967295"/>
          </p:nvPr>
        </p:nvSpPr>
        <p:spPr>
          <a:xfrm>
            <a:off x="251520" y="980728"/>
            <a:ext cx="8712968" cy="5616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Ce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sont des acides non volatils qui doivent être éliminés par les reins.</a:t>
            </a:r>
          </a:p>
          <a:p>
            <a:pPr marL="0" indent="0"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Ils comprennent: </a:t>
            </a:r>
          </a:p>
          <a:p>
            <a:pPr>
              <a:buFont typeface="Wingdings" pitchFamily="2" charset="2"/>
              <a:buChar char="Ø"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fr-FR" sz="2600" b="1" u="sng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Des </a:t>
            </a:r>
            <a:r>
              <a:rPr lang="fr-FR" sz="2600" b="1" u="sng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acides inorganiques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; ce sont des acides dont l’anion n’est pas métabolisable:  acide sulfurique et l’acide phosphorique générés par le catabolisme des acides aminés soufrés et des phospholipides.</a:t>
            </a:r>
          </a:p>
          <a:p>
            <a:pPr>
              <a:buFont typeface="Wingdings" pitchFamily="2" charset="2"/>
              <a:buChar char="Ø"/>
            </a:pPr>
            <a:r>
              <a:rPr lang="fr-FR" sz="2600" b="1" u="sng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Des acides organiques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;  ce sont des acides dont l’anion peut être métabolisé: 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acide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lactique produit de la fermentation du 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glucose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,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acide </a:t>
            </a:r>
            <a:r>
              <a:rPr lang="el-GR" sz="2600" dirty="0" smtClean="0">
                <a:solidFill>
                  <a:schemeClr val="tx1"/>
                </a:solidFill>
                <a:latin typeface="Comic Sans MS" pitchFamily="66" charset="0"/>
              </a:rPr>
              <a:t>β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fr-FR" sz="2600" dirty="0" err="1">
                <a:solidFill>
                  <a:schemeClr val="tx1"/>
                </a:solidFill>
                <a:latin typeface="Comic Sans MS" pitchFamily="66" charset="0"/>
              </a:rPr>
              <a:t>hydroxybutyrique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 produit du catabolisme des acides gras.</a:t>
            </a:r>
          </a:p>
          <a:p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606761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457200" y="571480"/>
            <a:ext cx="8229600" cy="5857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sz="3200" b="1" dirty="0">
                <a:solidFill>
                  <a:schemeClr val="tx2"/>
                </a:solidFill>
                <a:latin typeface="Comic Sans MS" pitchFamily="66" charset="0"/>
              </a:rPr>
              <a:t>	</a:t>
            </a:r>
            <a:r>
              <a:rPr lang="fr-FR" sz="3200" b="1" dirty="0" smtClean="0">
                <a:solidFill>
                  <a:schemeClr val="tx2"/>
                </a:solidFill>
                <a:latin typeface="Comic Sans MS" pitchFamily="66" charset="0"/>
              </a:rPr>
              <a:t>3</a:t>
            </a:r>
            <a:r>
              <a:rPr lang="fr-FR" sz="3200" b="1" dirty="0">
                <a:solidFill>
                  <a:schemeClr val="tx2"/>
                </a:solidFill>
                <a:latin typeface="Comic Sans MS" pitchFamily="66" charset="0"/>
              </a:rPr>
              <a:t>. Acidose respiratoire: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Correspond à l’</a:t>
            </a:r>
            <a:r>
              <a:rPr lang="fr-CA" sz="2600" dirty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 de la pCO2 consécutive à l’hypoventilation</a:t>
            </a:r>
            <a:r>
              <a:rPr lang="fr-CA" dirty="0" smtClean="0">
                <a:latin typeface="Comic Sans MS" pitchFamily="66" charset="0"/>
                <a:sym typeface="Symbol" pitchFamily="18" charset="2"/>
              </a:rPr>
              <a:t>.</a:t>
            </a:r>
          </a:p>
          <a:p>
            <a:pPr>
              <a:buNone/>
            </a:pPr>
            <a:endParaRPr lang="fr-CA" dirty="0" smtClean="0">
              <a:latin typeface="Comic Sans MS" pitchFamily="66" charset="0"/>
              <a:sym typeface="Symbol" pitchFamily="18" charset="2"/>
            </a:endParaRPr>
          </a:p>
          <a:p>
            <a:pPr>
              <a:buNone/>
            </a:pPr>
            <a:r>
              <a:rPr lang="fr-CA" sz="2600" dirty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Il en résulte: </a:t>
            </a:r>
          </a:p>
          <a:p>
            <a:pPr>
              <a:buNone/>
            </a:pPr>
            <a:r>
              <a:rPr lang="fr-CA" sz="2600" dirty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  du pH           HCO3-/pCO2 </a:t>
            </a:r>
            <a:r>
              <a:rPr lang="fr-CA" sz="2600" dirty="0" smtClean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&lt;20       pCO2&gt;45mmHg</a:t>
            </a:r>
            <a:endParaRPr lang="fr-CA" sz="2600" dirty="0">
              <a:solidFill>
                <a:schemeClr val="tx1"/>
              </a:solidFill>
              <a:latin typeface="Comic Sans MS" pitchFamily="66" charset="0"/>
              <a:sym typeface="Symbol" pitchFamily="18" charset="2"/>
            </a:endParaRPr>
          </a:p>
          <a:p>
            <a:pPr>
              <a:buNone/>
            </a:pPr>
            <a:endParaRPr lang="fr-CA" dirty="0" smtClean="0">
              <a:latin typeface="Comic Sans MS" pitchFamily="66" charset="0"/>
              <a:sym typeface="Symbol" pitchFamily="18" charset="2"/>
            </a:endParaRPr>
          </a:p>
          <a:p>
            <a:pPr>
              <a:buNone/>
            </a:pPr>
            <a:r>
              <a:rPr lang="fr-CA" sz="2600" dirty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Elle est toujours secondaire à une hypoventilation alvéolaire (sauf où il y a inhalation de gaz riche en CO2). </a:t>
            </a:r>
          </a:p>
          <a:p>
            <a:pPr>
              <a:buNone/>
            </a:pPr>
            <a:endParaRPr lang="fr-CA" dirty="0" smtClean="0">
              <a:latin typeface="Comic Sans MS" pitchFamily="66" charset="0"/>
              <a:sym typeface="Symbol" pitchFamily="18" charset="2"/>
            </a:endParaRPr>
          </a:p>
          <a:p>
            <a:pPr>
              <a:buNone/>
            </a:pPr>
            <a:endParaRPr lang="fr-CA" dirty="0" smtClean="0">
              <a:latin typeface="Comic Sans MS" pitchFamily="66" charset="0"/>
              <a:sym typeface="Symbol" pitchFamily="18" charset="2"/>
            </a:endParaRPr>
          </a:p>
          <a:p>
            <a:pPr>
              <a:buNone/>
            </a:pPr>
            <a:endParaRPr lang="fr-CA" dirty="0" smtClean="0">
              <a:latin typeface="Comic Sans MS" pitchFamily="66" charset="0"/>
              <a:sym typeface="Symbol" pitchFamily="18" charset="2"/>
            </a:endParaRPr>
          </a:p>
          <a:p>
            <a:pPr>
              <a:buNone/>
            </a:pPr>
            <a:endParaRPr lang="fr-CA" dirty="0" smtClean="0">
              <a:latin typeface="Comic Sans MS" pitchFamily="66" charset="0"/>
              <a:sym typeface="Symbol" pitchFamily="18" charset="2"/>
            </a:endParaRPr>
          </a:p>
          <a:p>
            <a:pPr>
              <a:buNone/>
            </a:pPr>
            <a:endParaRPr lang="fr-CA" dirty="0" smtClean="0">
              <a:latin typeface="Comic Sans MS" pitchFamily="66" charset="0"/>
              <a:sym typeface="Symbol" pitchFamily="18" charset="2"/>
            </a:endParaRPr>
          </a:p>
          <a:p>
            <a:pPr>
              <a:buNone/>
            </a:pPr>
            <a:endParaRPr lang="fr-CA" dirty="0" smtClean="0">
              <a:latin typeface="Comic Sans MS" pitchFamily="66" charset="0"/>
              <a:sym typeface="Symbol" pitchFamily="18" charset="2"/>
            </a:endParaRPr>
          </a:p>
          <a:p>
            <a:pPr>
              <a:buNone/>
            </a:pPr>
            <a:endParaRPr lang="fr-CA" dirty="0" smtClean="0">
              <a:latin typeface="Comic Sans MS" pitchFamily="66" charset="0"/>
              <a:sym typeface="Symbol" pitchFamily="18" charset="2"/>
            </a:endParaRPr>
          </a:p>
          <a:p>
            <a:pPr>
              <a:buNone/>
            </a:pPr>
            <a:endParaRPr lang="fr-CA" dirty="0" smtClean="0">
              <a:latin typeface="Comic Sans MS" pitchFamily="66" charset="0"/>
              <a:sym typeface="Symbol" pitchFamily="18" charset="2"/>
            </a:endParaRPr>
          </a:p>
          <a:p>
            <a:pPr>
              <a:buNone/>
            </a:pPr>
            <a:endParaRPr lang="fr-F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012622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251520" y="620688"/>
            <a:ext cx="8712968" cy="55446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sz="30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	</a:t>
            </a:r>
            <a:r>
              <a:rPr lang="fr-FR" sz="30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Compensation </a:t>
            </a:r>
            <a:r>
              <a:rPr lang="fr-FR" sz="3000" b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rénale:</a:t>
            </a:r>
          </a:p>
          <a:p>
            <a:pPr>
              <a:buNone/>
            </a:pPr>
            <a:endParaRPr lang="fr-FR" sz="12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Par augmentation de la réabsorption des HCO3-;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Augmentation de la sécrétion des H+.                       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Ceci a pour conséquences: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                                       </a:t>
            </a:r>
            <a:r>
              <a:rPr lang="fr-CA" sz="2600" dirty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 Na+   et    Cl- .</a:t>
            </a:r>
          </a:p>
          <a:p>
            <a:pPr>
              <a:buNone/>
            </a:pPr>
            <a:endParaRPr lang="fr-CA" sz="1400" dirty="0">
              <a:solidFill>
                <a:schemeClr val="tx1"/>
              </a:solidFill>
              <a:latin typeface="Comic Sans MS" pitchFamily="66" charset="0"/>
              <a:sym typeface="Symbol" pitchFamily="18" charset="2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La compensation rénale est lente à se mettre en place: prend 1 semaine à atteindre son maximum, 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et tarde à cesser quand la respiration est restaurer ==&gt; alcalose métabolique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122951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428596" y="260648"/>
            <a:ext cx="8463884" cy="63579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fr-FR" sz="30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fr-FR" sz="3000" b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Causes de l’acidose respiratoire:</a:t>
            </a:r>
          </a:p>
          <a:p>
            <a:pPr>
              <a:buNone/>
            </a:pPr>
            <a:endParaRPr lang="fr-FR" sz="11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2600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Acidose respiratoire aigue: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non compensée </a:t>
            </a:r>
          </a:p>
          <a:p>
            <a:pPr>
              <a:buNone/>
            </a:pPr>
            <a:endParaRPr lang="fr-FR" sz="105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Maladie pulmonaire aigue.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Intoxication aux narcotiques et aux sédatifs.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Obstruction des voies respiratoires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fr-FR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fr-FR" sz="2600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Acidose respiratoire chronique:</a:t>
            </a:r>
            <a:r>
              <a:rPr lang="fr-FR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compensée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Emphysème 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Fibrose pulmonaire 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bronchite chronique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Atteinte neuromusculaire</a:t>
            </a:r>
          </a:p>
          <a:p>
            <a:pPr>
              <a:buNone/>
            </a:pPr>
            <a:endParaRPr lang="fr-FR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endParaRPr lang="fr-F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047647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457200" y="428604"/>
            <a:ext cx="8229600" cy="566739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fr-FR" sz="3200" b="1" dirty="0">
                <a:solidFill>
                  <a:schemeClr val="tx2"/>
                </a:solidFill>
                <a:latin typeface="Comic Sans MS" pitchFamily="66" charset="0"/>
              </a:rPr>
              <a:t>	</a:t>
            </a:r>
            <a:r>
              <a:rPr lang="fr-FR" sz="3200" b="1" dirty="0" smtClean="0">
                <a:solidFill>
                  <a:schemeClr val="tx2"/>
                </a:solidFill>
                <a:latin typeface="Comic Sans MS" pitchFamily="66" charset="0"/>
              </a:rPr>
              <a:t>4</a:t>
            </a:r>
            <a:r>
              <a:rPr lang="fr-FR" sz="3200" b="1" dirty="0">
                <a:solidFill>
                  <a:schemeClr val="tx2"/>
                </a:solidFill>
                <a:latin typeface="Comic Sans MS" pitchFamily="66" charset="0"/>
              </a:rPr>
              <a:t>. Alcalose respiratoire: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Causée par la </a:t>
            </a:r>
            <a:r>
              <a:rPr lang="fr-CA" sz="2600" dirty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 de la pCO2 (hypocapnie).</a:t>
            </a:r>
          </a:p>
          <a:p>
            <a:pPr>
              <a:buNone/>
            </a:pPr>
            <a:endParaRPr lang="fr-CA" sz="2600" dirty="0">
              <a:solidFill>
                <a:schemeClr val="tx1"/>
              </a:solidFill>
              <a:latin typeface="Comic Sans MS" pitchFamily="66" charset="0"/>
              <a:sym typeface="Symbol" pitchFamily="18" charset="2"/>
            </a:endParaRPr>
          </a:p>
          <a:p>
            <a:pPr>
              <a:buNone/>
            </a:pPr>
            <a:r>
              <a:rPr lang="fr-CA" sz="2600" dirty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pH               et  le rapport   HCO3-/pCO2 .</a:t>
            </a:r>
          </a:p>
          <a:p>
            <a:pPr>
              <a:buNone/>
            </a:pPr>
            <a:endParaRPr lang="fr-CA" sz="2600" dirty="0">
              <a:solidFill>
                <a:schemeClr val="tx1"/>
              </a:solidFill>
              <a:latin typeface="Comic Sans MS" pitchFamily="66" charset="0"/>
              <a:sym typeface="Symbol" pitchFamily="18" charset="2"/>
            </a:endParaRPr>
          </a:p>
          <a:p>
            <a:pPr>
              <a:buNone/>
            </a:pPr>
            <a:endParaRPr lang="fr-CA" sz="2600" dirty="0">
              <a:solidFill>
                <a:schemeClr val="tx1"/>
              </a:solidFill>
              <a:latin typeface="Comic Sans MS" pitchFamily="66" charset="0"/>
              <a:sym typeface="Symbol" pitchFamily="18" charset="2"/>
            </a:endParaRPr>
          </a:p>
          <a:p>
            <a:pPr>
              <a:buNone/>
            </a:pPr>
            <a:r>
              <a:rPr lang="fr-CA" sz="2600" dirty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Elle est toujours due à une hyperventilation alvéolaire.</a:t>
            </a:r>
          </a:p>
          <a:p>
            <a:pPr>
              <a:buNone/>
            </a:pPr>
            <a:endParaRPr lang="fr-F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78991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457200" y="357166"/>
            <a:ext cx="8363272" cy="6072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fr-FR" sz="30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	</a:t>
            </a:r>
            <a:r>
              <a:rPr lang="fr-FR" sz="30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Compensation </a:t>
            </a:r>
            <a:r>
              <a:rPr lang="fr-FR" sz="3000" b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rénale:</a:t>
            </a:r>
          </a:p>
          <a:p>
            <a:pPr>
              <a:buNone/>
            </a:pPr>
            <a:endParaRPr lang="fr-FR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le rein intervient en diminuant l’excrétion des H+ qui détermine alors une diminution de la réabsorption des HCO3-.</a:t>
            </a:r>
          </a:p>
          <a:p>
            <a:pPr>
              <a:buNone/>
            </a:pPr>
            <a:endParaRPr lang="fr-FR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Les HCO3- plasmatiques sont remplacés par les Cl-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  <a:sym typeface="Wingdings" pitchFamily="2" charset="2"/>
              </a:rPr>
              <a:t>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fr-FR" sz="2600" dirty="0" err="1">
                <a:solidFill>
                  <a:schemeClr val="tx1"/>
                </a:solidFill>
                <a:latin typeface="Comic Sans MS" pitchFamily="66" charset="0"/>
              </a:rPr>
              <a:t>hyperchlorémie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fr-FR" sz="14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Ces modifications ne sont mises en place que lors des troubles chroniques.</a:t>
            </a:r>
          </a:p>
          <a:p>
            <a:pPr>
              <a:buNone/>
            </a:pPr>
            <a:endParaRPr lang="fr-FR" sz="14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Ici, la compensation est plus lente que dans l’acidose respiratoire.</a:t>
            </a:r>
          </a:p>
        </p:txBody>
      </p:sp>
    </p:spTree>
    <p:extLst>
      <p:ext uri="{BB962C8B-B14F-4D97-AF65-F5344CB8AC3E}">
        <p14:creationId xmlns="" xmlns:p14="http://schemas.microsoft.com/office/powerpoint/2010/main" val="233663490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251520" y="285728"/>
            <a:ext cx="8640960" cy="6215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sz="30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Causes </a:t>
            </a:r>
            <a:r>
              <a:rPr lang="fr-FR" sz="3000" b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de l’alcalose respiratoire:</a:t>
            </a:r>
          </a:p>
          <a:p>
            <a:pPr>
              <a:buNone/>
            </a:pPr>
            <a:endParaRPr lang="fr-FR" sz="900" b="1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>
              <a:buNone/>
            </a:pPr>
            <a:endParaRPr lang="fr-CA" sz="1000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  <a:sym typeface="Symbol" pitchFamily="18" charset="2"/>
            </a:endParaRPr>
          </a:p>
          <a:p>
            <a:pPr>
              <a:buNone/>
            </a:pPr>
            <a:r>
              <a:rPr lang="fr-CA" sz="2600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  <a:sym typeface="Symbol" pitchFamily="18" charset="2"/>
              </a:rPr>
              <a:t>Hyperventilation hypoxémique: </a:t>
            </a:r>
            <a:r>
              <a:rPr lang="fr-CA" sz="2600" dirty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altitude élevée, anémie sévère, maladie pulmonaire </a:t>
            </a:r>
            <a:r>
              <a:rPr lang="fr-CA" sz="2600" dirty="0">
                <a:solidFill>
                  <a:schemeClr val="tx1"/>
                </a:solidFill>
                <a:latin typeface="Comic Sans MS" pitchFamily="66" charset="0"/>
                <a:sym typeface="Wingdings" pitchFamily="2" charset="2"/>
              </a:rPr>
              <a:t></a:t>
            </a:r>
            <a:r>
              <a:rPr lang="fr-CA" dirty="0" smtClean="0">
                <a:solidFill>
                  <a:schemeClr val="bg1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fr-CA" sz="2600" b="1" dirty="0" smtClean="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rPr>
              <a:t>hypocapnie avec hypoxémie. </a:t>
            </a:r>
          </a:p>
          <a:p>
            <a:pPr>
              <a:buNone/>
            </a:pPr>
            <a:endParaRPr lang="fr-CA" sz="1050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  <a:sym typeface="Symbol" pitchFamily="18" charset="2"/>
            </a:endParaRPr>
          </a:p>
          <a:p>
            <a:pPr>
              <a:buNone/>
            </a:pPr>
            <a:endParaRPr lang="fr-CA" sz="1050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  <a:sym typeface="Symbol" pitchFamily="18" charset="2"/>
            </a:endParaRPr>
          </a:p>
          <a:p>
            <a:pPr>
              <a:buNone/>
            </a:pPr>
            <a:r>
              <a:rPr lang="fr-CA" sz="2600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  <a:sym typeface="Symbol" pitchFamily="18" charset="2"/>
              </a:rPr>
              <a:t>Hyperventilation mécanique: </a:t>
            </a:r>
            <a:r>
              <a:rPr lang="fr-CA" sz="2600" dirty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ventilation artificielle mal contrôlé.</a:t>
            </a:r>
          </a:p>
          <a:p>
            <a:pPr>
              <a:buNone/>
            </a:pPr>
            <a:r>
              <a:rPr lang="fr-CA" dirty="0" smtClean="0">
                <a:solidFill>
                  <a:schemeClr val="bg1"/>
                </a:solidFill>
                <a:latin typeface="Comic Sans MS" pitchFamily="66" charset="0"/>
                <a:sym typeface="Symbol" pitchFamily="18" charset="2"/>
              </a:rPr>
              <a:t> </a:t>
            </a:r>
            <a:endParaRPr lang="fr-CA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91089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457200" y="285728"/>
            <a:ext cx="8229600" cy="6215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sz="3200" b="1" dirty="0" smtClean="0">
                <a:solidFill>
                  <a:schemeClr val="tx2"/>
                </a:solidFill>
                <a:latin typeface="Comic Sans MS" pitchFamily="66" charset="0"/>
              </a:rPr>
              <a:t>5</a:t>
            </a:r>
            <a:r>
              <a:rPr lang="fr-FR" sz="3200" b="1" dirty="0">
                <a:solidFill>
                  <a:schemeClr val="tx2"/>
                </a:solidFill>
                <a:latin typeface="Comic Sans MS" pitchFamily="66" charset="0"/>
              </a:rPr>
              <a:t>. Syndromes mixtes: 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Concernent les acidoses, on a 2 cas: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Survient chez une personne présentant une acidose métabolique partiellement compensée par une hypocapnie et chez qui survient un 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trouble </a:t>
            </a:r>
            <a:r>
              <a:rPr lang="fr-FR" sz="2600" dirty="0" err="1" smtClean="0">
                <a:solidFill>
                  <a:schemeClr val="tx1"/>
                </a:solidFill>
                <a:latin typeface="Comic Sans MS" pitchFamily="66" charset="0"/>
              </a:rPr>
              <a:t>ventilatoire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: la pCO2 s'élève et le pH chute.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Chez un insuffisant respiratoire, </a:t>
            </a:r>
            <a:r>
              <a:rPr lang="fr-FR" sz="2600" dirty="0" err="1">
                <a:solidFill>
                  <a:schemeClr val="tx1"/>
                </a:solidFill>
                <a:latin typeface="Comic Sans MS" pitchFamily="66" charset="0"/>
              </a:rPr>
              <a:t>hypercapnique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, victime d'une insuffisance rénale l'empêchant de réabsorber correctement les bicarbonates.</a:t>
            </a:r>
          </a:p>
        </p:txBody>
      </p:sp>
    </p:spTree>
    <p:extLst>
      <p:ext uri="{BB962C8B-B14F-4D97-AF65-F5344CB8AC3E}">
        <p14:creationId xmlns="" xmlns:p14="http://schemas.microsoft.com/office/powerpoint/2010/main" val="218515702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457200" y="428604"/>
            <a:ext cx="8229600" cy="6072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3600" dirty="0">
                <a:solidFill>
                  <a:schemeClr val="tx1"/>
                </a:solidFill>
                <a:latin typeface="Comic Sans MS" pitchFamily="66" charset="0"/>
              </a:rPr>
              <a:t>Remarque</a:t>
            </a:r>
            <a:r>
              <a:rPr lang="fr-FR" sz="3600" dirty="0" smtClean="0">
                <a:solidFill>
                  <a:schemeClr val="tx1"/>
                </a:solidFill>
                <a:latin typeface="Comic Sans MS" pitchFamily="66" charset="0"/>
              </a:rPr>
              <a:t>:</a:t>
            </a:r>
          </a:p>
          <a:p>
            <a:pPr>
              <a:buNone/>
            </a:pPr>
            <a:endParaRPr lang="fr-FR" sz="36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fr-FR" sz="3600" b="1" dirty="0" smtClean="0">
                <a:solidFill>
                  <a:schemeClr val="tx1"/>
                </a:solidFill>
                <a:latin typeface="Comic Sans MS" pitchFamily="66" charset="0"/>
              </a:rPr>
              <a:t>Malgré </a:t>
            </a:r>
            <a:r>
              <a:rPr lang="fr-FR" sz="3600" b="1" dirty="0">
                <a:solidFill>
                  <a:schemeClr val="tx1"/>
                </a:solidFill>
                <a:latin typeface="Comic Sans MS" pitchFamily="66" charset="0"/>
              </a:rPr>
              <a:t>une moindre quantité, les acides fixes sont plus agressifs car fortement dissociés</a:t>
            </a:r>
            <a:r>
              <a:rPr lang="fr-FR" sz="3600" b="1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fr-FR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325414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395536" y="1124744"/>
            <a:ext cx="8424936" cy="5328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rgbClr val="00B0F0"/>
                </a:solidFill>
              </a:rPr>
              <a:t>         </a:t>
            </a:r>
            <a:r>
              <a:rPr lang="fr-FR" sz="2800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a. </a:t>
            </a:r>
            <a:r>
              <a:rPr lang="fr-FR" sz="2800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Entrées:</a:t>
            </a:r>
          </a:p>
          <a:p>
            <a:pPr>
              <a:buNone/>
            </a:pP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Les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entrées d’acides ou de bases peuvent 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être alimentaires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ou métaboliques. </a:t>
            </a:r>
            <a:endParaRPr lang="fr-FR" sz="2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La résultante est fonction du régime alimentaire.</a:t>
            </a:r>
          </a:p>
          <a:p>
            <a:pPr>
              <a:buNone/>
            </a:pP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Une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alimentation riche en protides aboutit à une surcharge acide.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Au contraire, une alimentation végétarienne conduit, à un excès d’alcalins.</a:t>
            </a:r>
          </a:p>
          <a:p>
            <a:pPr>
              <a:buNone/>
            </a:pPr>
            <a:r>
              <a:rPr lang="fr-FR" sz="2600" b="1" dirty="0">
                <a:solidFill>
                  <a:schemeClr val="tx1"/>
                </a:solidFill>
                <a:latin typeface="Comic Sans MS" pitchFamily="66" charset="0"/>
              </a:rPr>
              <a:t>En résumé, l’organisme est beaucoup plus exposé à une surcharge acide que basique</a:t>
            </a:r>
            <a:r>
              <a:rPr lang="fr-FR" sz="2600" b="1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fr-FR" sz="2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594874"/>
          </a:xfrm>
        </p:spPr>
        <p:txBody>
          <a:bodyPr>
            <a:noAutofit/>
          </a:bodyPr>
          <a:lstStyle/>
          <a:p>
            <a:r>
              <a:rPr lang="fr-FR" sz="2800" b="1" cap="none" spc="30" dirty="0" smtClean="0">
                <a:solidFill>
                  <a:schemeClr val="tx2"/>
                </a:solidFill>
                <a:latin typeface="Comic Sans MS" pitchFamily="66" charset="0"/>
                <a:ea typeface="+mn-ea"/>
                <a:cs typeface="+mn-cs"/>
              </a:rPr>
              <a:t>  2. Bilan des entrées et des sorties:</a:t>
            </a:r>
            <a:endParaRPr lang="fr-FR" sz="2800" b="1" cap="none" spc="30" dirty="0">
              <a:solidFill>
                <a:schemeClr val="tx2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801572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395536" y="980728"/>
            <a:ext cx="8589640" cy="4968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fr-FR" sz="2800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b</a:t>
            </a:r>
            <a:r>
              <a:rPr lang="fr-FR" sz="2800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. Sorties: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Elles sont assurées par deux voies: </a:t>
            </a: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Le </a:t>
            </a:r>
            <a:r>
              <a:rPr lang="fr-FR" sz="2600" b="1" dirty="0">
                <a:solidFill>
                  <a:srgbClr val="FFC000"/>
                </a:solidFill>
                <a:latin typeface="Comic Sans MS" pitchFamily="66" charset="0"/>
              </a:rPr>
              <a:t>CO2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est éliminé par les </a:t>
            </a:r>
            <a:r>
              <a:rPr lang="fr-FR" sz="2600" b="1" dirty="0">
                <a:solidFill>
                  <a:srgbClr val="FFC000"/>
                </a:solidFill>
                <a:latin typeface="Comic Sans MS" pitchFamily="66" charset="0"/>
              </a:rPr>
              <a:t>poumons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et les </a:t>
            </a:r>
            <a:r>
              <a:rPr lang="fr-FR" sz="2600" b="1" dirty="0">
                <a:solidFill>
                  <a:srgbClr val="FFC000"/>
                </a:solidFill>
                <a:latin typeface="Comic Sans MS" pitchFamily="66" charset="0"/>
              </a:rPr>
              <a:t>acides fixes par le rein.</a:t>
            </a:r>
          </a:p>
          <a:p>
            <a:pPr>
              <a:buNone/>
            </a:pPr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En pathologie, on peut observer des pertes digestives anormales d’acides (vomissements, aspiration digestives), ou de bases (diarrhées sécrétoires</a:t>
            </a:r>
            <a:r>
              <a:rPr lang="fr-FR" dirty="0" smtClean="0">
                <a:latin typeface="Comic Sans MS" pitchFamily="66" charset="0"/>
              </a:rPr>
              <a:t>).</a:t>
            </a:r>
            <a:endParaRPr lang="fr-F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266433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457200" y="428604"/>
            <a:ext cx="8229600" cy="5808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Lorsque l’organisme est confronté à une agression acide ou basique, perturbant ainsi son pH, celui-ci met en place des systèmes visant à rétablir le pH dans les limites physiologiques.</a:t>
            </a:r>
          </a:p>
          <a:p>
            <a:endParaRPr lang="fr-FR" sz="2600" dirty="0">
              <a:solidFill>
                <a:schemeClr val="tx1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Les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moyens de lutte comprennent:</a:t>
            </a:r>
          </a:p>
          <a:p>
            <a:pPr>
              <a:buFont typeface="Wingdings" pitchFamily="2" charset="2"/>
              <a:buChar char="Ø"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 un moyen </a:t>
            </a:r>
            <a:r>
              <a:rPr lang="fr-FR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quasi instantané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, automatique mais assez vite débordé: </a:t>
            </a:r>
            <a:r>
              <a:rPr lang="fr-FR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les systèmes tampons</a:t>
            </a:r>
            <a:r>
              <a:rPr lang="fr-FR" sz="26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endParaRPr lang="fr-FR" sz="18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   la mise en jeu d’un couple d’organes </a:t>
            </a:r>
            <a:r>
              <a:rPr lang="fr-FR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plus lents 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à réagir, mais particulièrement </a:t>
            </a:r>
            <a:r>
              <a:rPr lang="fr-FR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puissant</a:t>
            </a:r>
            <a:r>
              <a:rPr lang="fr-FR" sz="2600" dirty="0">
                <a:solidFill>
                  <a:schemeClr val="tx1"/>
                </a:solidFill>
                <a:latin typeface="Comic Sans MS" pitchFamily="66" charset="0"/>
              </a:rPr>
              <a:t>s: </a:t>
            </a:r>
            <a:r>
              <a:rPr lang="fr-FR" sz="2600" b="1" dirty="0">
                <a:solidFill>
                  <a:srgbClr val="FF0000"/>
                </a:solidFill>
                <a:latin typeface="Comic Sans MS" pitchFamily="66" charset="0"/>
              </a:rPr>
              <a:t>les poumons et les reins.</a:t>
            </a:r>
          </a:p>
        </p:txBody>
      </p:sp>
    </p:spTree>
    <p:extLst>
      <p:ext uri="{BB962C8B-B14F-4D97-AF65-F5344CB8AC3E}">
        <p14:creationId xmlns="" xmlns:p14="http://schemas.microsoft.com/office/powerpoint/2010/main" val="336718763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2010</TotalTime>
  <Words>2506</Words>
  <Application>Microsoft Office PowerPoint</Application>
  <PresentationFormat>Affichage à l'écran (4:3)</PresentationFormat>
  <Paragraphs>406</Paragraphs>
  <Slides>56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56</vt:i4>
      </vt:variant>
    </vt:vector>
  </HeadingPairs>
  <TitlesOfParts>
    <vt:vector size="57" baseType="lpstr">
      <vt:lpstr>Horizon</vt:lpstr>
      <vt:lpstr>Exploration de l’équilibre acido-basique</vt:lpstr>
      <vt:lpstr>Plan du cours:</vt:lpstr>
      <vt:lpstr>INTRODUCTION:</vt:lpstr>
      <vt:lpstr>I. Bilan acido-basique:</vt:lpstr>
      <vt:lpstr>b. acides fixes:</vt:lpstr>
      <vt:lpstr>Diapositive 6</vt:lpstr>
      <vt:lpstr>  2. Bilan des entrées et des sorties:</vt:lpstr>
      <vt:lpstr>Diapositive 8</vt:lpstr>
      <vt:lpstr>Diapositive 9</vt:lpstr>
      <vt:lpstr>II. Les systèmes tampons: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Iii. Régulation pulmonaire:</vt:lpstr>
      <vt:lpstr>Diapositive 20</vt:lpstr>
      <vt:lpstr>Diapositive 21</vt:lpstr>
      <vt:lpstr>IV. Régulation rénale: </vt:lpstr>
      <vt:lpstr>Diapositive 23</vt:lpstr>
      <vt:lpstr>Diapositive 24</vt:lpstr>
      <vt:lpstr>Diapositive 25</vt:lpstr>
      <vt:lpstr>Diapositive 26</vt:lpstr>
      <vt:lpstr>3. Ammoniogénèse rénale</vt:lpstr>
      <vt:lpstr>Diapositive 28</vt:lpstr>
      <vt:lpstr>Diapositive 29</vt:lpstr>
      <vt:lpstr>V. Exploration biochimique:</vt:lpstr>
      <vt:lpstr>Diapositive 31</vt:lpstr>
      <vt:lpstr>Diapositive 32</vt:lpstr>
      <vt:lpstr>Diapositive 33</vt:lpstr>
      <vt:lpstr>Diapositive 34</vt:lpstr>
      <vt:lpstr>VI. Troubles de l’équilibre acido-basique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  <vt:lpstr>Diapositive 44</vt:lpstr>
      <vt:lpstr>Diapositive 45</vt:lpstr>
      <vt:lpstr>Diapositive 46</vt:lpstr>
      <vt:lpstr>Diapositive 47</vt:lpstr>
      <vt:lpstr>Diapositive 48</vt:lpstr>
      <vt:lpstr>Diapositive 49</vt:lpstr>
      <vt:lpstr>Diapositive 50</vt:lpstr>
      <vt:lpstr>Diapositive 51</vt:lpstr>
      <vt:lpstr>Diapositive 52</vt:lpstr>
      <vt:lpstr>Diapositive 53</vt:lpstr>
      <vt:lpstr>Diapositive 54</vt:lpstr>
      <vt:lpstr>Diapositive 55</vt:lpstr>
      <vt:lpstr>Diapositive 56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Exploration de l’équilibre acido-basique</dc:title>
  <dc:creator>INFOTWINS</dc:creator>
  <cp:lastModifiedBy>admin</cp:lastModifiedBy>
  <cp:revision>23</cp:revision>
  <dcterms:created xsi:type="dcterms:W3CDTF">2013-11-22T09:36:28Z</dcterms:created>
  <dcterms:modified xsi:type="dcterms:W3CDTF">2015-02-15T13:56:42Z</dcterms:modified>
</cp:coreProperties>
</file>