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6"/>
  </p:notesMasterIdLst>
  <p:sldIdLst>
    <p:sldId id="308" r:id="rId2"/>
    <p:sldId id="300" r:id="rId3"/>
    <p:sldId id="257" r:id="rId4"/>
    <p:sldId id="258" r:id="rId5"/>
    <p:sldId id="259" r:id="rId6"/>
    <p:sldId id="319" r:id="rId7"/>
    <p:sldId id="260" r:id="rId8"/>
    <p:sldId id="301" r:id="rId9"/>
    <p:sldId id="262" r:id="rId10"/>
    <p:sldId id="263" r:id="rId11"/>
    <p:sldId id="264" r:id="rId12"/>
    <p:sldId id="265" r:id="rId13"/>
    <p:sldId id="266" r:id="rId14"/>
    <p:sldId id="267" r:id="rId15"/>
    <p:sldId id="309" r:id="rId16"/>
    <p:sldId id="268" r:id="rId17"/>
    <p:sldId id="269" r:id="rId18"/>
    <p:sldId id="270" r:id="rId19"/>
    <p:sldId id="271" r:id="rId20"/>
    <p:sldId id="310" r:id="rId21"/>
    <p:sldId id="272" r:id="rId22"/>
    <p:sldId id="273" r:id="rId23"/>
    <p:sldId id="274" r:id="rId24"/>
    <p:sldId id="275" r:id="rId25"/>
    <p:sldId id="312" r:id="rId26"/>
    <p:sldId id="305" r:id="rId27"/>
    <p:sldId id="304" r:id="rId28"/>
    <p:sldId id="302" r:id="rId29"/>
    <p:sldId id="278" r:id="rId30"/>
    <p:sldId id="279" r:id="rId31"/>
    <p:sldId id="280" r:id="rId32"/>
    <p:sldId id="281" r:id="rId33"/>
    <p:sldId id="282" r:id="rId34"/>
    <p:sldId id="284" r:id="rId35"/>
    <p:sldId id="283" r:id="rId36"/>
    <p:sldId id="285" r:id="rId37"/>
    <p:sldId id="286" r:id="rId38"/>
    <p:sldId id="287" r:id="rId39"/>
    <p:sldId id="288" r:id="rId40"/>
    <p:sldId id="306" r:id="rId41"/>
    <p:sldId id="289" r:id="rId42"/>
    <p:sldId id="313" r:id="rId43"/>
    <p:sldId id="314" r:id="rId44"/>
    <p:sldId id="291" r:id="rId45"/>
    <p:sldId id="292" r:id="rId46"/>
    <p:sldId id="317" r:id="rId47"/>
    <p:sldId id="316" r:id="rId48"/>
    <p:sldId id="293" r:id="rId49"/>
    <p:sldId id="294" r:id="rId50"/>
    <p:sldId id="295" r:id="rId51"/>
    <p:sldId id="297" r:id="rId52"/>
    <p:sldId id="298" r:id="rId53"/>
    <p:sldId id="299" r:id="rId54"/>
    <p:sldId id="318" r:id="rId5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00"/>
    <a:srgbClr val="000000"/>
    <a:srgbClr val="00CC00"/>
    <a:srgbClr val="FF0066"/>
    <a:srgbClr val="FF00FF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DF2CD-98C4-4A06-9FEC-ED7E8605B1F4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1425A-52A6-4455-A56C-23708C0ADC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1425A-52A6-4455-A56C-23708C0ADCF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13992" y="4342939"/>
            <a:ext cx="5030017" cy="4114587"/>
          </a:xfrm>
          <a:prstGeom prst="rect">
            <a:avLst/>
          </a:prstGeom>
        </p:spPr>
        <p:txBody>
          <a:bodyPr lIns="84394" tIns="84394" rIns="84394" bIns="84394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1AF28E-E6D8-4C31-9709-9CF0D19C276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FB6C-7FB1-4DE2-9102-AD1A071E767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855ED-41AF-4F48-B901-63C50D22015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gradFill>
          <a:gsLst>
            <a:gs pos="0">
              <a:schemeClr val="lt1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800"/>
            </a:lvl2pPr>
            <a:lvl3pPr marL="1143000" indent="-1555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400"/>
            </a:lvl3pPr>
            <a:lvl4pPr marL="16002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858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D9DBD-F974-4E59-99A4-76923B180D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D16C9-F338-4F01-A371-0D156C5EED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5AFDF-22B2-4E8F-86A5-E776AD54E8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FED4-0AE3-482B-AD0A-144FF7F8C1D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BEDBA-9B37-4E3C-82C9-03A93CF9761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5346F-55C1-4353-94E4-0B4023F5141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07E14-0238-4E36-ADC9-B9BE0354F4C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0AB11-84C4-43F8-BBA8-2DE55EBF46A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9675FA-45C9-4A47-9E2B-8F0B9E88E006}" type="slidenum">
              <a:rPr lang="fr-FR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oshiba\Desktop\mechanism%20normal%20diabetes%201%20and%202.%20-%20YouTube.wmv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143800" cy="2286016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Badji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Mokhtar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Annaba</a:t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Faculté de Médecine</a:t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Année Médecine</a:t>
            </a:r>
            <a:b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Biochimie Métabolique 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fac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60905"/>
            <a:ext cx="1285884" cy="11678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 4" descr="un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41700"/>
            <a:ext cx="1285884" cy="1229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oneTexte 5"/>
          <p:cNvSpPr txBox="1"/>
          <p:nvPr/>
        </p:nvSpPr>
        <p:spPr>
          <a:xfrm>
            <a:off x="1500166" y="5643578"/>
            <a:ext cx="6429420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itchFamily="34" charset="0"/>
                <a:cs typeface="Consolas" pitchFamily="49" charset="0"/>
              </a:rPr>
              <a:t>Dr FERAGA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sz="quarter" idx="1"/>
          </p:nvPr>
        </p:nvSpPr>
        <p:spPr>
          <a:xfrm>
            <a:off x="785786" y="2428868"/>
            <a:ext cx="7786742" cy="242889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fr-F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EXPLORATION DE LA GLYCEMIE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9144000" cy="63373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>
                <a:solidFill>
                  <a:srgbClr val="FFFF00"/>
                </a:solidFill>
                <a:sym typeface="Symbol" pitchFamily="18" charset="2"/>
              </a:rPr>
              <a:t>        </a:t>
            </a:r>
            <a:r>
              <a:rPr lang="fr-FR" sz="3600">
                <a:solidFill>
                  <a:srgbClr val="FFFF00"/>
                </a:solidFill>
                <a:sym typeface="Symbol" pitchFamily="18" charset="2"/>
              </a:rPr>
              <a:t>2.  Facteurs métaboliques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fr-FR" sz="3600">
              <a:solidFill>
                <a:srgbClr val="FFFF00"/>
              </a:solidFill>
              <a:sym typeface="Symbol" pitchFamily="18" charset="2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>
                <a:sym typeface="Symbol" pitchFamily="18" charset="2"/>
              </a:rPr>
              <a:t>Utilisation métabolique du GLU (G.6.P) =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r-FR">
                <a:sym typeface="Symbol" pitchFamily="18" charset="2"/>
              </a:rPr>
              <a:t>   forme de glycorégulation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>
                <a:sym typeface="Symbol" pitchFamily="18" charset="2"/>
              </a:rPr>
              <a:t>- Effets des enzymes allostériques = régulateurs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fr-FR">
              <a:sym typeface="Symbol" pitchFamily="18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fr-FR">
              <a:sym typeface="Symbol" pitchFamily="18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          </a:t>
            </a:r>
            <a:r>
              <a:rPr lang="fr-FR" dirty="0">
                <a:solidFill>
                  <a:srgbClr val="FFFF00"/>
                </a:solidFill>
              </a:rPr>
              <a:t>3. Facteurs hormonaux</a:t>
            </a:r>
            <a:endParaRPr lang="fr-F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         3.1. HYPERGLYCEMIANTS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         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chemeClr val="accent1"/>
                </a:solidFill>
              </a:rPr>
              <a:t>    </a:t>
            </a:r>
            <a:r>
              <a:rPr lang="fr-FR" sz="2800" u="sng" dirty="0" smtClean="0">
                <a:solidFill>
                  <a:srgbClr val="FFFF00"/>
                </a:solidFill>
              </a:rPr>
              <a:t>A- </a:t>
            </a:r>
            <a:r>
              <a:rPr lang="fr-FR" sz="2800" u="sng" dirty="0">
                <a:solidFill>
                  <a:srgbClr val="FFFF00"/>
                </a:solidFill>
              </a:rPr>
              <a:t>action rapide</a:t>
            </a:r>
            <a:endParaRPr lang="fr-FR" sz="2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 H. de l’urgence </a:t>
            </a:r>
            <a:r>
              <a:rPr lang="fr-FR" sz="2800" b="1" dirty="0">
                <a:solidFill>
                  <a:srgbClr val="FFFF00"/>
                </a:solidFill>
                <a:sym typeface="Symbol" pitchFamily="18" charset="2"/>
              </a:rPr>
              <a:t>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ym typeface="Symbol" pitchFamily="18" charset="2"/>
              </a:rPr>
              <a:t>     Mobilisation rapide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ym typeface="Symbol" pitchFamily="18" charset="2"/>
              </a:rPr>
              <a:t>     du glucose des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ym typeface="Symbol" pitchFamily="18" charset="2"/>
              </a:rPr>
              <a:t>     réserves (</a:t>
            </a:r>
            <a:r>
              <a:rPr lang="fr-FR" sz="2800" dirty="0" err="1">
                <a:sym typeface="Symbol" pitchFamily="18" charset="2"/>
              </a:rPr>
              <a:t>glycogéne</a:t>
            </a:r>
            <a:r>
              <a:rPr lang="fr-FR" sz="2800" dirty="0">
                <a:sym typeface="Symbol" pitchFamily="18" charset="2"/>
              </a:rPr>
              <a:t> Hep et Musc)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  <a:sym typeface="Symbol" pitchFamily="18" charset="2"/>
              </a:rPr>
              <a:t>          - catécholamines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  <a:sym typeface="Symbol" pitchFamily="18" charset="2"/>
              </a:rPr>
              <a:t>          - glucagon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908175" y="1412875"/>
            <a:ext cx="503238" cy="14398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40425" y="1484313"/>
            <a:ext cx="574675" cy="1152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284663" y="2597150"/>
            <a:ext cx="477752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u="sng" dirty="0" smtClean="0">
                <a:solidFill>
                  <a:srgbClr val="FFFF00"/>
                </a:solidFill>
              </a:rPr>
              <a:t>B- </a:t>
            </a:r>
            <a:r>
              <a:rPr lang="fr-FR" sz="2800" u="sng" dirty="0">
                <a:solidFill>
                  <a:srgbClr val="FFFF00"/>
                </a:solidFill>
              </a:rPr>
              <a:t>action progressive </a:t>
            </a:r>
            <a:r>
              <a:rPr lang="en-US" sz="2800" u="sng" dirty="0">
                <a:solidFill>
                  <a:srgbClr val="FFFF00"/>
                </a:solidFill>
                <a:cs typeface="Tahoma" pitchFamily="34" charset="0"/>
              </a:rPr>
              <a:t>± </a:t>
            </a:r>
            <a:r>
              <a:rPr lang="en-US" sz="2800" u="sng" dirty="0" err="1">
                <a:solidFill>
                  <a:srgbClr val="FFFF00"/>
                </a:solidFill>
                <a:cs typeface="Tahoma" pitchFamily="34" charset="0"/>
              </a:rPr>
              <a:t>lente</a:t>
            </a:r>
            <a:endParaRPr lang="en-US" sz="2800" u="sng" dirty="0">
              <a:solidFill>
                <a:srgbClr val="FFFF00"/>
              </a:solidFill>
              <a:cs typeface="Tahoma" pitchFamily="34" charset="0"/>
            </a:endParaRPr>
          </a:p>
          <a:p>
            <a:r>
              <a:rPr lang="en-US" sz="2800" dirty="0">
                <a:cs typeface="Tahoma" pitchFamily="34" charset="0"/>
              </a:rPr>
              <a:t>   - H. </a:t>
            </a:r>
            <a:r>
              <a:rPr lang="en-US" sz="2800" dirty="0" err="1">
                <a:cs typeface="Tahoma" pitchFamily="34" charset="0"/>
              </a:rPr>
              <a:t>Hypophysaires</a:t>
            </a:r>
            <a:endParaRPr lang="en-US" sz="2800" dirty="0">
              <a:cs typeface="Tahoma" pitchFamily="34" charset="0"/>
            </a:endParaRPr>
          </a:p>
          <a:p>
            <a:r>
              <a:rPr lang="en-US" sz="2800" dirty="0">
                <a:cs typeface="Tahoma" pitchFamily="34" charset="0"/>
              </a:rPr>
              <a:t>   - H. </a:t>
            </a:r>
            <a:r>
              <a:rPr lang="en-US" sz="2800" dirty="0" err="1">
                <a:cs typeface="Tahoma" pitchFamily="34" charset="0"/>
              </a:rPr>
              <a:t>Corticosurrénaliennes</a:t>
            </a:r>
            <a:endParaRPr lang="en-US" sz="2800" dirty="0">
              <a:cs typeface="Tahoma" pitchFamily="34" charset="0"/>
            </a:endParaRPr>
          </a:p>
          <a:p>
            <a:r>
              <a:rPr lang="en-US" sz="2800" dirty="0">
                <a:cs typeface="Tahoma" pitchFamily="34" charset="0"/>
              </a:rPr>
              <a:t>  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1000132"/>
          </a:xfrm>
        </p:spPr>
        <p:txBody>
          <a:bodyPr/>
          <a:lstStyle/>
          <a:p>
            <a:pPr algn="l"/>
            <a:r>
              <a:rPr lang="fr-FR" sz="2800" dirty="0"/>
              <a:t>                  </a:t>
            </a:r>
            <a:br>
              <a:rPr lang="fr-FR" sz="2800" dirty="0"/>
            </a:br>
            <a:r>
              <a:rPr lang="fr-FR" sz="2800" dirty="0"/>
              <a:t>                   3.1.1 .H. A ACTION RAPIDE 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    </a:t>
            </a:r>
            <a:r>
              <a:rPr lang="fr-FR" sz="2800" dirty="0">
                <a:solidFill>
                  <a:srgbClr val="FFFF00"/>
                </a:solidFill>
              </a:rPr>
              <a:t>   1.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FFFF00"/>
                </a:solidFill>
              </a:rPr>
              <a:t>CATECHOLAMINES:    ADRENALINE </a:t>
            </a:r>
            <a:r>
              <a:rPr lang="fr-FR" sz="2800" dirty="0">
                <a:solidFill>
                  <a:schemeClr val="accent1"/>
                </a:solidFill>
              </a:rPr>
              <a:t>+++</a:t>
            </a:r>
            <a:r>
              <a:rPr lang="fr-FR" sz="2800" dirty="0">
                <a:solidFill>
                  <a:srgbClr val="FFFF00"/>
                </a:solidFill>
              </a:rPr>
              <a:t> </a:t>
            </a:r>
            <a:br>
              <a:rPr lang="fr-FR" sz="2800" dirty="0">
                <a:solidFill>
                  <a:srgbClr val="FFFF00"/>
                </a:solidFill>
              </a:rPr>
            </a:br>
            <a:r>
              <a:rPr lang="fr-FR" sz="2800" dirty="0">
                <a:solidFill>
                  <a:srgbClr val="FFFF00"/>
                </a:solidFill>
              </a:rPr>
              <a:t>                                           NORADRENALINE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9324975" cy="5068888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fr-FR" sz="2800" dirty="0"/>
              <a:t>    - H. de réponse au stress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/>
              <a:t>    - Sécrétées par les médullosurrénales (adrénaline) et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/>
              <a:t>      le SN ortho</a:t>
            </a:r>
            <a:r>
              <a:rPr lang="fr-FR" sz="2800" dirty="0">
                <a:cs typeface="Tahoma" pitchFamily="34" charset="0"/>
              </a:rPr>
              <a:t>sympathique (noradrénaline</a:t>
            </a:r>
            <a:r>
              <a:rPr lang="fr-FR" sz="2800" dirty="0" smtClean="0">
                <a:cs typeface="Tahoma" pitchFamily="34" charset="0"/>
              </a:rPr>
              <a:t>)</a:t>
            </a:r>
            <a:endParaRPr lang="fr-FR" sz="2800" dirty="0">
              <a:cs typeface="Tahoma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>
                <a:cs typeface="Tahoma" pitchFamily="34" charset="0"/>
              </a:rPr>
              <a:t>    -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r>
              <a:rPr lang="fr-FR" sz="2800" dirty="0">
                <a:cs typeface="Tahoma" pitchFamily="34" charset="0"/>
              </a:rPr>
              <a:t> </a:t>
            </a:r>
            <a:r>
              <a:rPr lang="fr-FR" sz="2800" dirty="0" err="1">
                <a:cs typeface="Tahoma" pitchFamily="34" charset="0"/>
              </a:rPr>
              <a:t>AMPc</a:t>
            </a:r>
            <a:r>
              <a:rPr lang="fr-FR" sz="2800" dirty="0">
                <a:cs typeface="Tahoma" pitchFamily="34" charset="0"/>
              </a:rPr>
              <a:t> dans les cellules cibles (second messager):</a:t>
            </a: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fr-FR" sz="2800" dirty="0">
                <a:cs typeface="Tahoma" pitchFamily="34" charset="0"/>
              </a:rPr>
              <a:t> Activation:  - glycogénolyse (musc+++ hep </a:t>
            </a:r>
            <a:r>
              <a:rPr lang="fr-FR" sz="2800" b="1" dirty="0">
                <a:cs typeface="Tahoma" pitchFamily="34" charset="0"/>
                <a:sym typeface="Symbol" pitchFamily="18" charset="2"/>
              </a:rPr>
              <a:t></a:t>
            </a:r>
            <a:r>
              <a:rPr lang="fr-FR" sz="2800" dirty="0">
                <a:cs typeface="Tahoma" pitchFamily="34" charset="0"/>
              </a:rPr>
              <a:t>)</a:t>
            </a: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                - </a:t>
            </a:r>
            <a:r>
              <a:rPr lang="fr-FR" sz="2800" dirty="0" smtClean="0">
                <a:cs typeface="Tahoma" pitchFamily="34" charset="0"/>
                <a:sym typeface="Symbol" pitchFamily="18" charset="2"/>
              </a:rPr>
              <a:t>lipolyse</a:t>
            </a: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r-FR" sz="2800" dirty="0" smtClean="0">
                <a:cs typeface="Tahoma" pitchFamily="34" charset="0"/>
                <a:sym typeface="Symbol" pitchFamily="18" charset="2"/>
              </a:rPr>
              <a:t>				- Néoglucogénèse</a:t>
            </a:r>
            <a:endParaRPr lang="fr-FR" sz="2800" dirty="0">
              <a:cs typeface="Tahoma" pitchFamily="34" charset="0"/>
              <a:sym typeface="Symbol" pitchFamily="18" charset="2"/>
            </a:endParaRP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Inhibition:   - glycogénogenèse                    </a:t>
            </a: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                 - lipogenèse</a:t>
            </a:r>
          </a:p>
          <a:p>
            <a:pPr lvl="3"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                 </a:t>
            </a:r>
            <a:endParaRPr lang="el-GR" sz="28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2800">
                <a:solidFill>
                  <a:srgbClr val="FFFF00"/>
                </a:solidFill>
              </a:rPr>
              <a:t>          </a:t>
            </a:r>
            <a:r>
              <a:rPr lang="fr-FR" sz="3200">
                <a:solidFill>
                  <a:srgbClr val="FFFF00"/>
                </a:solidFill>
              </a:rPr>
              <a:t>    2. LE GLUCAGON: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/>
              <a:t> H. Pancréatique (</a:t>
            </a:r>
            <a:r>
              <a:rPr lang="en-US" dirty="0">
                <a:cs typeface="Tahoma" pitchFamily="34" charset="0"/>
              </a:rPr>
              <a:t>¢</a:t>
            </a:r>
            <a:r>
              <a:rPr lang="en-US" dirty="0">
                <a:cs typeface="Tahoma" pitchFamily="34" charset="0"/>
                <a:sym typeface="Symbol" pitchFamily="18" charset="2"/>
              </a:rPr>
              <a:t>)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cs typeface="Tahoma" pitchFamily="34" charset="0"/>
                <a:sym typeface="Symbol" pitchFamily="18" charset="2"/>
              </a:rPr>
              <a:t> </a:t>
            </a:r>
            <a:r>
              <a:rPr lang="en-US" dirty="0" smtClean="0">
                <a:cs typeface="Tahoma" pitchFamily="34" charset="0"/>
                <a:sym typeface="Symbol" pitchFamily="18" charset="2"/>
              </a:rPr>
              <a:t>+AD </a:t>
            </a:r>
            <a:r>
              <a:rPr lang="en-US" dirty="0" err="1" smtClean="0">
                <a:cs typeface="Tahoma" pitchFamily="34" charset="0"/>
                <a:sym typeface="Symbol" pitchFamily="18" charset="2"/>
              </a:rPr>
              <a:t>hydrolyse</a:t>
            </a:r>
            <a:r>
              <a:rPr lang="en-US" dirty="0" smtClean="0">
                <a:cs typeface="Tahoma" pitchFamily="34" charset="0"/>
                <a:sym typeface="Symbol" pitchFamily="18" charset="2"/>
              </a:rPr>
              <a:t>: ATP </a:t>
            </a:r>
            <a:r>
              <a:rPr lang="en-US" dirty="0" smtClean="0">
                <a:latin typeface="Arial"/>
                <a:cs typeface="Arial"/>
                <a:sym typeface="Symbol" pitchFamily="18" charset="2"/>
              </a:rPr>
              <a:t>→ </a:t>
            </a:r>
            <a:r>
              <a:rPr lang="en-US" dirty="0" err="1" smtClean="0">
                <a:latin typeface="Arial"/>
                <a:cs typeface="Arial"/>
                <a:sym typeface="Symbol" pitchFamily="18" charset="2"/>
              </a:rPr>
              <a:t>AMP</a:t>
            </a:r>
            <a:r>
              <a:rPr lang="en-US" dirty="0" err="1" smtClean="0">
                <a:cs typeface="Tahoma" pitchFamily="34" charset="0"/>
                <a:sym typeface="Symbol" pitchFamily="18" charset="2"/>
              </a:rPr>
              <a:t>c</a:t>
            </a:r>
            <a:r>
              <a:rPr lang="en-US" dirty="0" smtClean="0">
                <a:latin typeface="Arial"/>
                <a:cs typeface="Arial"/>
                <a:sym typeface="Symbol" pitchFamily="18" charset="2"/>
              </a:rPr>
              <a:t> :</a:t>
            </a:r>
            <a:r>
              <a:rPr lang="en-US" b="1" dirty="0" smtClean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r>
              <a:rPr lang="en-US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dirty="0" err="1" smtClean="0">
                <a:cs typeface="Tahoma" pitchFamily="34" charset="0"/>
                <a:sym typeface="Symbol" pitchFamily="18" charset="2"/>
              </a:rPr>
              <a:t>AMPc</a:t>
            </a:r>
            <a:endParaRPr lang="en-US" dirty="0">
              <a:cs typeface="Tahoma" pitchFamily="34" charset="0"/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cs typeface="Tahoma" pitchFamily="34" charset="0"/>
                <a:sym typeface="Symbol" pitchFamily="18" charset="2"/>
              </a:rPr>
              <a:t> Activation :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  <a:sym typeface="Symbol" pitchFamily="18" charset="2"/>
              </a:rPr>
              <a:t>                   -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glycogénolyse</a:t>
            </a:r>
            <a:r>
              <a:rPr lang="en-US" dirty="0">
                <a:cs typeface="Tahoma" pitchFamily="34" charset="0"/>
                <a:sym typeface="Symbol" pitchFamily="18" charset="2"/>
              </a:rPr>
              <a:t>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hépatique</a:t>
            </a:r>
            <a:endParaRPr lang="en-US" dirty="0">
              <a:cs typeface="Tahoma" pitchFamily="34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  <a:sym typeface="Symbol" pitchFamily="18" charset="2"/>
              </a:rPr>
              <a:t>                   -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néoglucogenèse</a:t>
            </a:r>
            <a:r>
              <a:rPr lang="en-US" dirty="0">
                <a:cs typeface="Tahoma" pitchFamily="34" charset="0"/>
                <a:sym typeface="Symbol" pitchFamily="18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  <a:sym typeface="Symbol" pitchFamily="18" charset="2"/>
              </a:rPr>
              <a:t>                   -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lipolyse</a:t>
            </a:r>
            <a:r>
              <a:rPr lang="en-US" dirty="0">
                <a:cs typeface="Tahoma" pitchFamily="34" charset="0"/>
                <a:sym typeface="Symbol" pitchFamily="18" charset="2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/>
              <a:t>3.1.2. H. A ACTION PROGRESSIVE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51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dirty="0" smtClean="0"/>
              <a:t>H</a:t>
            </a:r>
            <a:r>
              <a:rPr lang="fr-FR" dirty="0"/>
              <a:t>. de </a:t>
            </a:r>
            <a:r>
              <a:rPr lang="fr-FR" dirty="0" smtClean="0"/>
              <a:t>l’anti-hypophyse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>
                <a:solidFill>
                  <a:srgbClr val="FFFF00"/>
                </a:solidFill>
              </a:rPr>
              <a:t>            -STH</a:t>
            </a:r>
            <a:r>
              <a:rPr lang="fr-FR" dirty="0" smtClean="0"/>
              <a:t> :</a:t>
            </a:r>
            <a:r>
              <a:rPr lang="fr-FR" dirty="0" err="1" smtClean="0"/>
              <a:t>thyroid</a:t>
            </a:r>
            <a:r>
              <a:rPr lang="fr-FR" dirty="0" smtClean="0"/>
              <a:t> </a:t>
            </a:r>
            <a:r>
              <a:rPr lang="fr-FR" dirty="0" err="1" smtClean="0"/>
              <a:t>stimulating</a:t>
            </a:r>
            <a:r>
              <a:rPr lang="fr-FR" dirty="0" smtClean="0"/>
              <a:t> hormone. 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</a:t>
            </a:r>
            <a:r>
              <a:rPr lang="fr-FR" dirty="0" smtClean="0"/>
              <a:t>-H</a:t>
            </a:r>
            <a:r>
              <a:rPr lang="fr-FR" dirty="0"/>
              <a:t>. de </a:t>
            </a:r>
            <a:r>
              <a:rPr lang="fr-FR" dirty="0" smtClean="0"/>
              <a:t>croissance (GH)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stimule la sécrétion d’insuline à faibles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doses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diabétogène à fortes doses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80000"/>
              </a:lnSpc>
            </a:pPr>
            <a:r>
              <a:rPr lang="fr-FR" dirty="0">
                <a:solidFill>
                  <a:srgbClr val="FFFF00"/>
                </a:solidFill>
              </a:rPr>
              <a:t>Cortisol</a:t>
            </a:r>
            <a:r>
              <a:rPr lang="fr-FR" dirty="0"/>
              <a:t> : H. des corticosurrénales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     H. Glucocorticoïdes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     stimule: - néoglucogenèse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                 - lipolyse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                 - protéolyse</a:t>
            </a:r>
          </a:p>
          <a:p>
            <a:pPr>
              <a:lnSpc>
                <a:spcPct val="80000"/>
              </a:lnSpc>
              <a:buSzPct val="135000"/>
              <a:buFont typeface="Wingdings" pitchFamily="2" charset="2"/>
              <a:buNone/>
            </a:pPr>
            <a:r>
              <a:rPr lang="fr-FR" dirty="0"/>
              <a:t>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/>
              <a:t>3.1.2. H. A ACTION PROGRESSIVE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500174"/>
            <a:ext cx="8642350" cy="407196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dirty="0" smtClean="0">
                <a:solidFill>
                  <a:srgbClr val="FFFF00"/>
                </a:solidFill>
              </a:rPr>
              <a:t>T3</a:t>
            </a:r>
            <a:r>
              <a:rPr lang="fr-FR" dirty="0" smtClean="0"/>
              <a:t> </a:t>
            </a:r>
            <a:r>
              <a:rPr lang="fr-FR" dirty="0" err="1" smtClean="0"/>
              <a:t>triiodothyronine</a:t>
            </a:r>
            <a:r>
              <a:rPr lang="fr-FR" dirty="0" smtClean="0">
                <a:solidFill>
                  <a:srgbClr val="FFFF00"/>
                </a:solidFill>
              </a:rPr>
              <a:t>, T4</a:t>
            </a:r>
            <a:r>
              <a:rPr lang="fr-FR" dirty="0" smtClean="0"/>
              <a:t> </a:t>
            </a:r>
            <a:r>
              <a:rPr lang="fr-FR" dirty="0" err="1" smtClean="0"/>
              <a:t>tetraiodothyronine</a:t>
            </a:r>
            <a:r>
              <a:rPr lang="fr-FR" dirty="0" smtClean="0"/>
              <a:t> :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            </a:t>
            </a:r>
            <a:r>
              <a:rPr lang="fr-FR" dirty="0"/>
              <a:t>H. de </a:t>
            </a:r>
            <a:r>
              <a:rPr lang="fr-FR" dirty="0" smtClean="0"/>
              <a:t>la thyroïde 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</a:t>
            </a:r>
            <a:r>
              <a:rPr lang="fr-FR" dirty="0" smtClean="0"/>
              <a:t>stimule le métabolisme basal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           stimule la sécrétion d’insuline à </a:t>
            </a:r>
            <a:r>
              <a:rPr lang="fr-FR" dirty="0" smtClean="0"/>
              <a:t>faibles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 smtClean="0"/>
              <a:t>            doses    </a:t>
            </a:r>
            <a:endParaRPr lang="fr-FR" dirty="0"/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à fortes doses stimule:   - néoglucogenèse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                                   - lipolyse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                                   - glycogénolyse                              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fr-FR" sz="3200"/>
              <a:t>3.2. HYPOGLYCEMIANTS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1 Seule H = </a:t>
            </a:r>
            <a:r>
              <a:rPr lang="fr-FR">
                <a:solidFill>
                  <a:srgbClr val="FFFF00"/>
                </a:solidFill>
              </a:rPr>
              <a:t>INSULINE</a:t>
            </a:r>
          </a:p>
          <a:p>
            <a:pPr>
              <a:buFontTx/>
              <a:buChar char="-"/>
            </a:pPr>
            <a:r>
              <a:rPr lang="fr-FR" u="sng">
                <a:solidFill>
                  <a:schemeClr val="hlink"/>
                </a:solidFill>
              </a:rPr>
              <a:t>Structure et synthèse</a:t>
            </a:r>
          </a:p>
          <a:p>
            <a:pPr>
              <a:buFontTx/>
              <a:buNone/>
            </a:pPr>
            <a:r>
              <a:rPr lang="fr-FR"/>
              <a:t>   - H. Pancréatique (</a:t>
            </a:r>
            <a:r>
              <a:rPr lang="en-US">
                <a:cs typeface="Tahoma" pitchFamily="34" charset="0"/>
              </a:rPr>
              <a:t>¢</a:t>
            </a:r>
            <a:r>
              <a:rPr lang="el-GR">
                <a:cs typeface="Tahoma" pitchFamily="34" charset="0"/>
                <a:sym typeface="Symbol" pitchFamily="18" charset="2"/>
              </a:rPr>
              <a:t>β</a:t>
            </a:r>
            <a:r>
              <a:rPr lang="en-US">
                <a:cs typeface="Tahoma" pitchFamily="34" charset="0"/>
                <a:sym typeface="Symbol" pitchFamily="18" charset="2"/>
              </a:rPr>
              <a:t>)</a:t>
            </a:r>
            <a:endParaRPr lang="fr-FR" u="sng"/>
          </a:p>
          <a:p>
            <a:pPr>
              <a:buFontTx/>
              <a:buNone/>
            </a:pPr>
            <a:r>
              <a:rPr lang="fr-FR"/>
              <a:t>   - H. polypeptidique</a:t>
            </a:r>
          </a:p>
          <a:p>
            <a:pPr>
              <a:buFontTx/>
              <a:buNone/>
            </a:pPr>
            <a:r>
              <a:rPr lang="fr-FR"/>
              <a:t>   - 2 chaînes A et B reliées par des ponts S-S</a:t>
            </a:r>
          </a:p>
          <a:p>
            <a:pPr>
              <a:buFontTx/>
              <a:buNone/>
            </a:pPr>
            <a:r>
              <a:rPr lang="fr-FR"/>
              <a:t>   - Synthétisée et sécrétée S/F :préproIns</a:t>
            </a:r>
          </a:p>
          <a:p>
            <a:pPr>
              <a:buFontTx/>
              <a:buNone/>
            </a:pPr>
            <a:r>
              <a:rPr lang="fr-FR"/>
              <a:t>   - Convertie en préIns puis en INS active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547813" y="1844675"/>
            <a:ext cx="215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07950" y="1330325"/>
            <a:ext cx="134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Séquence </a:t>
            </a:r>
          </a:p>
          <a:p>
            <a:r>
              <a:rPr lang="fr-FR" sz="2000"/>
              <a:t>signal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V="1">
            <a:off x="900113" y="1700213"/>
            <a:ext cx="50323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3194050" y="1458913"/>
            <a:ext cx="167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C=peptide </a:t>
            </a:r>
          </a:p>
          <a:p>
            <a:r>
              <a:rPr lang="fr-FR" sz="2000"/>
              <a:t>de connexion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403350" y="34290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Pré-pro-ins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1384300" y="75406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NH3+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1384300" y="3084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 sz="1800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1619250" y="11255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1979613" y="2420938"/>
            <a:ext cx="78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COO-</a:t>
            </a:r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2339975" y="22050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flipH="1">
            <a:off x="3203575" y="2133600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508625" y="1558925"/>
            <a:ext cx="742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-S-S-</a:t>
            </a:r>
          </a:p>
          <a:p>
            <a:endParaRPr lang="fr-FR" sz="2000"/>
          </a:p>
          <a:p>
            <a:r>
              <a:rPr lang="fr-FR" sz="2000"/>
              <a:t>-S-S-</a:t>
            </a:r>
          </a:p>
        </p:txBody>
      </p:sp>
      <p:sp>
        <p:nvSpPr>
          <p:cNvPr id="20551" name="Text Box 71"/>
          <p:cNvSpPr txBox="1">
            <a:spLocks noChangeArrowheads="1"/>
          </p:cNvSpPr>
          <p:nvPr/>
        </p:nvSpPr>
        <p:spPr bwMode="auto">
          <a:xfrm>
            <a:off x="7235825" y="1700213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>
            <a:off x="3635375" y="29972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3492500" y="3130550"/>
            <a:ext cx="186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Réticulum</a:t>
            </a:r>
          </a:p>
          <a:p>
            <a:r>
              <a:rPr lang="fr-FR" sz="2000"/>
              <a:t>endoplasmique</a:t>
            </a:r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3924300" y="4283075"/>
            <a:ext cx="742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-S-S-</a:t>
            </a:r>
          </a:p>
          <a:p>
            <a:endParaRPr lang="fr-FR" sz="2000"/>
          </a:p>
          <a:p>
            <a:r>
              <a:rPr lang="fr-FR" sz="2000"/>
              <a:t>-S-S-</a:t>
            </a:r>
          </a:p>
        </p:txBody>
      </p:sp>
      <p:sp>
        <p:nvSpPr>
          <p:cNvPr id="20567" name="Line 87"/>
          <p:cNvSpPr>
            <a:spLocks noChangeShapeType="1"/>
          </p:cNvSpPr>
          <p:nvPr/>
        </p:nvSpPr>
        <p:spPr bwMode="auto">
          <a:xfrm>
            <a:off x="7092950" y="3500438"/>
            <a:ext cx="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68" name="Line 88"/>
          <p:cNvSpPr>
            <a:spLocks noChangeShapeType="1"/>
          </p:cNvSpPr>
          <p:nvPr/>
        </p:nvSpPr>
        <p:spPr bwMode="auto">
          <a:xfrm flipH="1">
            <a:off x="5076825" y="4508500"/>
            <a:ext cx="20161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69" name="Line 89"/>
          <p:cNvSpPr>
            <a:spLocks noChangeShapeType="1"/>
          </p:cNvSpPr>
          <p:nvPr/>
        </p:nvSpPr>
        <p:spPr bwMode="auto">
          <a:xfrm>
            <a:off x="7092950" y="450850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6659563" y="4916488"/>
            <a:ext cx="145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Peptide C</a:t>
            </a:r>
          </a:p>
        </p:txBody>
      </p:sp>
      <p:sp>
        <p:nvSpPr>
          <p:cNvPr id="20571" name="Text Box 91"/>
          <p:cNvSpPr txBox="1">
            <a:spLocks noChangeArrowheads="1"/>
          </p:cNvSpPr>
          <p:nvPr/>
        </p:nvSpPr>
        <p:spPr bwMode="auto">
          <a:xfrm>
            <a:off x="3635375" y="5805488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INSULINE</a:t>
            </a:r>
          </a:p>
        </p:txBody>
      </p:sp>
      <p:sp>
        <p:nvSpPr>
          <p:cNvPr id="20572" name="Text Box 92"/>
          <p:cNvSpPr txBox="1">
            <a:spLocks noChangeArrowheads="1"/>
          </p:cNvSpPr>
          <p:nvPr/>
        </p:nvSpPr>
        <p:spPr bwMode="auto">
          <a:xfrm>
            <a:off x="1042988" y="234950"/>
            <a:ext cx="735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hlink"/>
                </a:solidFill>
              </a:rPr>
              <a:t>CONVERSION DE LA PREPROINSULINE EN INSULINE</a:t>
            </a:r>
          </a:p>
        </p:txBody>
      </p:sp>
      <p:sp>
        <p:nvSpPr>
          <p:cNvPr id="20573" name="Text Box 93"/>
          <p:cNvSpPr txBox="1">
            <a:spLocks noChangeArrowheads="1"/>
          </p:cNvSpPr>
          <p:nvPr/>
        </p:nvSpPr>
        <p:spPr bwMode="auto">
          <a:xfrm>
            <a:off x="7432675" y="3635375"/>
            <a:ext cx="117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Appareil </a:t>
            </a:r>
          </a:p>
          <a:p>
            <a:r>
              <a:rPr lang="fr-FR" sz="2000"/>
              <a:t>de Golgi</a:t>
            </a:r>
          </a:p>
        </p:txBody>
      </p:sp>
      <p:sp>
        <p:nvSpPr>
          <p:cNvPr id="20574" name="Rectangle 94"/>
          <p:cNvSpPr>
            <a:spLocks noChangeArrowheads="1"/>
          </p:cNvSpPr>
          <p:nvPr/>
        </p:nvSpPr>
        <p:spPr bwMode="auto">
          <a:xfrm>
            <a:off x="1547813" y="1341438"/>
            <a:ext cx="2159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75" name="Rectangle 95"/>
          <p:cNvSpPr>
            <a:spLocks noChangeArrowheads="1"/>
          </p:cNvSpPr>
          <p:nvPr/>
        </p:nvSpPr>
        <p:spPr bwMode="auto">
          <a:xfrm>
            <a:off x="1547813" y="1844675"/>
            <a:ext cx="215900" cy="1512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576" name="Rectangle 96"/>
          <p:cNvSpPr>
            <a:spLocks noChangeArrowheads="1"/>
          </p:cNvSpPr>
          <p:nvPr/>
        </p:nvSpPr>
        <p:spPr bwMode="auto">
          <a:xfrm>
            <a:off x="2195513" y="1196975"/>
            <a:ext cx="215900" cy="1008063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577" name="Rectangle 97"/>
          <p:cNvSpPr>
            <a:spLocks noChangeArrowheads="1"/>
          </p:cNvSpPr>
          <p:nvPr/>
        </p:nvSpPr>
        <p:spPr bwMode="auto">
          <a:xfrm>
            <a:off x="6156325" y="1268413"/>
            <a:ext cx="215900" cy="1152525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578" name="Rectangle 98"/>
          <p:cNvSpPr>
            <a:spLocks noChangeArrowheads="1"/>
          </p:cNvSpPr>
          <p:nvPr/>
        </p:nvSpPr>
        <p:spPr bwMode="auto">
          <a:xfrm>
            <a:off x="3779838" y="4292600"/>
            <a:ext cx="215900" cy="1512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579" name="Rectangle 99"/>
          <p:cNvSpPr>
            <a:spLocks noChangeArrowheads="1"/>
          </p:cNvSpPr>
          <p:nvPr/>
        </p:nvSpPr>
        <p:spPr bwMode="auto">
          <a:xfrm>
            <a:off x="4572000" y="4076700"/>
            <a:ext cx="215900" cy="1152525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581" name="Rectangle 101"/>
          <p:cNvSpPr>
            <a:spLocks noChangeArrowheads="1"/>
          </p:cNvSpPr>
          <p:nvPr/>
        </p:nvSpPr>
        <p:spPr bwMode="auto">
          <a:xfrm>
            <a:off x="5364163" y="1628775"/>
            <a:ext cx="215900" cy="1728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582" name="Rectangle 102"/>
          <p:cNvSpPr>
            <a:spLocks noChangeArrowheads="1"/>
          </p:cNvSpPr>
          <p:nvPr/>
        </p:nvSpPr>
        <p:spPr bwMode="auto">
          <a:xfrm>
            <a:off x="1763713" y="3141663"/>
            <a:ext cx="1368425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83" name="Rectangle 103"/>
          <p:cNvSpPr>
            <a:spLocks noChangeArrowheads="1"/>
          </p:cNvSpPr>
          <p:nvPr/>
        </p:nvSpPr>
        <p:spPr bwMode="auto">
          <a:xfrm rot="5400000">
            <a:off x="2159794" y="2169319"/>
            <a:ext cx="172878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0584" name="Rectangle 104"/>
          <p:cNvSpPr>
            <a:spLocks noChangeArrowheads="1"/>
          </p:cNvSpPr>
          <p:nvPr/>
        </p:nvSpPr>
        <p:spPr bwMode="auto">
          <a:xfrm>
            <a:off x="2411413" y="1196975"/>
            <a:ext cx="720725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85" name="Rectangle 105"/>
          <p:cNvSpPr>
            <a:spLocks noChangeArrowheads="1"/>
          </p:cNvSpPr>
          <p:nvPr/>
        </p:nvSpPr>
        <p:spPr bwMode="auto">
          <a:xfrm rot="5400000">
            <a:off x="6048375" y="2312988"/>
            <a:ext cx="187325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fr-FR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0586" name="Rectangle 106"/>
          <p:cNvSpPr>
            <a:spLocks noChangeArrowheads="1"/>
          </p:cNvSpPr>
          <p:nvPr/>
        </p:nvSpPr>
        <p:spPr bwMode="auto">
          <a:xfrm>
            <a:off x="5580063" y="3141663"/>
            <a:ext cx="1368425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87" name="Rectangle 107"/>
          <p:cNvSpPr>
            <a:spLocks noChangeArrowheads="1"/>
          </p:cNvSpPr>
          <p:nvPr/>
        </p:nvSpPr>
        <p:spPr bwMode="auto">
          <a:xfrm>
            <a:off x="6372225" y="1268413"/>
            <a:ext cx="720725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7092950" y="2636838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préinsuline</a:t>
            </a:r>
          </a:p>
        </p:txBody>
      </p:sp>
      <p:sp>
        <p:nvSpPr>
          <p:cNvPr id="20589" name="Text Box 109"/>
          <p:cNvSpPr txBox="1">
            <a:spLocks noChangeArrowheads="1"/>
          </p:cNvSpPr>
          <p:nvPr/>
        </p:nvSpPr>
        <p:spPr bwMode="auto">
          <a:xfrm>
            <a:off x="230188" y="4652963"/>
            <a:ext cx="3189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Sécrétion = d’insuline </a:t>
            </a:r>
          </a:p>
          <a:p>
            <a:r>
              <a:rPr lang="fr-FR"/>
              <a:t>et de peptide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286908" cy="66690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>
                <a:solidFill>
                  <a:schemeClr val="hlink"/>
                </a:solidFill>
              </a:rPr>
              <a:t>-</a:t>
            </a:r>
            <a:r>
              <a:rPr lang="fr-FR" u="sng" dirty="0">
                <a:solidFill>
                  <a:schemeClr val="hlink"/>
                </a:solidFill>
              </a:rPr>
              <a:t>Sécrétion de l’insuline</a:t>
            </a:r>
            <a:r>
              <a:rPr lang="fr-FR" dirty="0" smtClean="0">
                <a:solidFill>
                  <a:schemeClr val="hlink"/>
                </a:solidFill>
              </a:rPr>
              <a:t>: </a:t>
            </a:r>
            <a:endParaRPr lang="fr-FR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- hyperglycémie +++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- certains acides </a:t>
            </a:r>
            <a:r>
              <a:rPr lang="fr-FR" dirty="0" smtClean="0"/>
              <a:t>aminés(</a:t>
            </a:r>
            <a:r>
              <a:rPr lang="fr-FR" dirty="0" err="1" smtClean="0"/>
              <a:t>Arg,leu</a:t>
            </a:r>
            <a:r>
              <a:rPr lang="fr-FR" dirty="0" smtClean="0"/>
              <a:t>…)</a:t>
            </a:r>
            <a:endParaRPr lang="en-US" dirty="0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- H. </a:t>
            </a:r>
            <a:r>
              <a:rPr lang="en-US" dirty="0" err="1">
                <a:cs typeface="Tahoma" pitchFamily="34" charset="0"/>
              </a:rPr>
              <a:t>d’origine</a:t>
            </a:r>
            <a:r>
              <a:rPr lang="en-US" dirty="0">
                <a:cs typeface="Tahoma" pitchFamily="34" charset="0"/>
              </a:rPr>
              <a:t> GI </a:t>
            </a:r>
            <a:r>
              <a:rPr lang="en-US" dirty="0" smtClean="0">
                <a:cs typeface="Tahoma" pitchFamily="34" charset="0"/>
              </a:rPr>
              <a:t>(suit à un </a:t>
            </a:r>
            <a:r>
              <a:rPr lang="en-US" dirty="0" err="1" smtClean="0">
                <a:cs typeface="Tahoma" pitchFamily="34" charset="0"/>
              </a:rPr>
              <a:t>repas</a:t>
            </a:r>
            <a:r>
              <a:rPr lang="en-US" dirty="0" smtClean="0">
                <a:cs typeface="Tahoma" pitchFamily="34" charset="0"/>
              </a:rPr>
              <a:t> 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ahoma" pitchFamily="34" charset="0"/>
              </a:rPr>
              <a:t>  -</a:t>
            </a:r>
            <a:r>
              <a:rPr lang="fr-FR" dirty="0" smtClean="0"/>
              <a:t> </a:t>
            </a:r>
            <a:r>
              <a:rPr lang="fr-FR" dirty="0" smtClean="0">
                <a:latin typeface="Arial"/>
                <a:cs typeface="Arial"/>
              </a:rPr>
              <a:t>↑</a:t>
            </a:r>
            <a:r>
              <a:rPr lang="fr-FR" dirty="0" smtClean="0"/>
              <a:t> aiguë des AG libres(exogènes)plasmatiques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cs typeface="Tahoma" pitchFamily="34" charset="0"/>
              </a:rPr>
              <a:t>    en présence du Glu</a:t>
            </a:r>
            <a:endParaRPr lang="en-US" dirty="0">
              <a:cs typeface="Tahoma" pitchFamily="34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sz="2000" dirty="0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  <a:cs typeface="Tahoma" pitchFamily="34" charset="0"/>
              </a:rPr>
              <a:t>-</a:t>
            </a:r>
            <a:r>
              <a:rPr lang="en-US" u="sng" dirty="0">
                <a:solidFill>
                  <a:schemeClr val="hlink"/>
                </a:solidFill>
                <a:cs typeface="Tahoma" pitchFamily="34" charset="0"/>
              </a:rPr>
              <a:t>Mode </a:t>
            </a:r>
            <a:r>
              <a:rPr lang="en-US" u="sng" dirty="0" err="1">
                <a:solidFill>
                  <a:schemeClr val="hlink"/>
                </a:solidFill>
                <a:cs typeface="Tahoma" pitchFamily="34" charset="0"/>
              </a:rPr>
              <a:t>d’action</a:t>
            </a:r>
            <a:r>
              <a:rPr lang="en-US" u="sng" dirty="0">
                <a:solidFill>
                  <a:schemeClr val="hlink"/>
                </a:solidFill>
                <a:cs typeface="Tahoma" pitchFamily="34" charset="0"/>
              </a:rPr>
              <a:t> au </a:t>
            </a:r>
            <a:r>
              <a:rPr lang="en-US" u="sng" dirty="0" err="1">
                <a:solidFill>
                  <a:schemeClr val="hlink"/>
                </a:solidFill>
                <a:cs typeface="Tahoma" pitchFamily="34" charset="0"/>
              </a:rPr>
              <a:t>niveau</a:t>
            </a:r>
            <a:r>
              <a:rPr lang="en-US" u="sng" dirty="0">
                <a:solidFill>
                  <a:schemeClr val="hlink"/>
                </a:solidFill>
                <a:cs typeface="Tahoma" pitchFamily="34" charset="0"/>
              </a:rPr>
              <a:t> ¢</a:t>
            </a:r>
            <a:r>
              <a:rPr lang="en-US" u="sng" dirty="0" err="1">
                <a:solidFill>
                  <a:schemeClr val="hlink"/>
                </a:solidFill>
                <a:cs typeface="Tahoma" pitchFamily="34" charset="0"/>
              </a:rPr>
              <a:t>aire</a:t>
            </a:r>
            <a:endParaRPr lang="en-US" u="sng" dirty="0">
              <a:solidFill>
                <a:schemeClr val="hlink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- </a:t>
            </a:r>
            <a:r>
              <a:rPr lang="en-US" dirty="0" err="1">
                <a:cs typeface="Tahoma" pitchFamily="34" charset="0"/>
              </a:rPr>
              <a:t>récepteurs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membranaires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spécifiques</a:t>
            </a:r>
            <a:r>
              <a:rPr lang="en-US" dirty="0">
                <a:cs typeface="Tahoma" pitchFamily="34" charset="0"/>
              </a:rPr>
              <a:t> à </a:t>
            </a:r>
            <a:r>
              <a:rPr lang="en-US" dirty="0" err="1">
                <a:cs typeface="Tahoma" pitchFamily="34" charset="0"/>
              </a:rPr>
              <a:t>activité</a:t>
            </a:r>
            <a:r>
              <a:rPr lang="en-US" dirty="0">
                <a:cs typeface="Tahoma" pitchFamily="34" charset="0"/>
              </a:rPr>
              <a:t> tyrosine </a:t>
            </a:r>
            <a:r>
              <a:rPr lang="en-US" dirty="0" err="1">
                <a:cs typeface="Tahoma" pitchFamily="34" charset="0"/>
              </a:rPr>
              <a:t>kinase</a:t>
            </a:r>
            <a:r>
              <a:rPr lang="en-US" dirty="0"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- activation des </a:t>
            </a:r>
            <a:r>
              <a:rPr lang="en-US" dirty="0" err="1">
                <a:cs typeface="Tahoma" pitchFamily="34" charset="0"/>
              </a:rPr>
              <a:t>protéines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phosphatases</a:t>
            </a:r>
            <a:r>
              <a:rPr lang="en-US" dirty="0">
                <a:cs typeface="Tahoma" pitchFamily="34" charset="0"/>
              </a:rPr>
              <a:t> 1 du </a:t>
            </a:r>
            <a:r>
              <a:rPr lang="en-US" dirty="0" err="1">
                <a:cs typeface="Tahoma" pitchFamily="34" charset="0"/>
              </a:rPr>
              <a:t>cytoplasme</a:t>
            </a:r>
            <a:endParaRPr lang="en-US" dirty="0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- induction </a:t>
            </a:r>
            <a:r>
              <a:rPr lang="en-US" dirty="0" err="1">
                <a:cs typeface="Tahoma" pitchFamily="34" charset="0"/>
              </a:rPr>
              <a:t>nucléaire</a:t>
            </a:r>
            <a:r>
              <a:rPr lang="en-US" dirty="0">
                <a:cs typeface="Tahoma" pitchFamily="34" charset="0"/>
              </a:rPr>
              <a:t> de la </a:t>
            </a:r>
            <a:r>
              <a:rPr lang="en-US" dirty="0" err="1">
                <a:cs typeface="Tahoma" pitchFamily="34" charset="0"/>
              </a:rPr>
              <a:t>synthèse</a:t>
            </a:r>
            <a:r>
              <a:rPr lang="en-US" dirty="0">
                <a:cs typeface="Tahoma" pitchFamily="34" charset="0"/>
              </a:rPr>
              <a:t> des </a:t>
            </a:r>
            <a:r>
              <a:rPr lang="en-US" dirty="0" smtClean="0">
                <a:cs typeface="Tahoma" pitchFamily="34" charset="0"/>
              </a:rPr>
              <a:t>ENZ </a:t>
            </a:r>
            <a:r>
              <a:rPr lang="en-US" dirty="0" err="1" smtClean="0">
                <a:cs typeface="Tahoma" pitchFamily="34" charset="0"/>
              </a:rPr>
              <a:t>clés</a:t>
            </a:r>
            <a:r>
              <a:rPr lang="en-US" dirty="0" smtClean="0">
                <a:cs typeface="Tahoma" pitchFamily="34" charset="0"/>
              </a:rPr>
              <a:t> </a:t>
            </a:r>
            <a:endParaRPr lang="en-US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 err="1"/>
              <a:t>Nbr</a:t>
            </a:r>
            <a:r>
              <a:rPr lang="fr-FR" dirty="0"/>
              <a:t> des récepteurs varie selon: </a:t>
            </a:r>
          </a:p>
          <a:p>
            <a:pPr>
              <a:buFontTx/>
              <a:buNone/>
            </a:pPr>
            <a:r>
              <a:rPr lang="fr-FR" dirty="0"/>
              <a:t>   la </a:t>
            </a:r>
            <a:r>
              <a:rPr lang="en-US" dirty="0">
                <a:cs typeface="Tahoma" pitchFamily="34" charset="0"/>
              </a:rPr>
              <a:t>¢ </a:t>
            </a:r>
            <a:r>
              <a:rPr lang="en-US" dirty="0" err="1">
                <a:cs typeface="Tahoma" pitchFamily="34" charset="0"/>
              </a:rPr>
              <a:t>considérée</a:t>
            </a:r>
            <a:endParaRPr lang="en-US" dirty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 les conditions </a:t>
            </a:r>
            <a:r>
              <a:rPr lang="en-US" dirty="0" err="1">
                <a:cs typeface="Tahoma" pitchFamily="34" charset="0"/>
              </a:rPr>
              <a:t>physio</a:t>
            </a:r>
            <a:r>
              <a:rPr lang="en-US" dirty="0">
                <a:cs typeface="Tahoma" pitchFamily="34" charset="0"/>
              </a:rPr>
              <a:t> et </a:t>
            </a:r>
            <a:r>
              <a:rPr lang="en-US" dirty="0" err="1" smtClean="0">
                <a:cs typeface="Tahoma" pitchFamily="34" charset="0"/>
              </a:rPr>
              <a:t>patho</a:t>
            </a:r>
            <a:r>
              <a:rPr lang="en-US" dirty="0" smtClean="0">
                <a:cs typeface="Tahoma" pitchFamily="34" charset="0"/>
              </a:rPr>
              <a:t> </a:t>
            </a:r>
            <a:endParaRPr lang="en-US" dirty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  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l’insulinémie</a:t>
            </a:r>
            <a:endParaRPr lang="en-US" dirty="0"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dirty="0" err="1">
                <a:cs typeface="Tahoma" pitchFamily="34" charset="0"/>
              </a:rPr>
              <a:t>activité</a:t>
            </a:r>
            <a:r>
              <a:rPr lang="en-US" dirty="0">
                <a:cs typeface="Tahoma" pitchFamily="34" charset="0"/>
              </a:rPr>
              <a:t> Max sans saturation car </a:t>
            </a:r>
            <a:r>
              <a:rPr lang="en-US" dirty="0" err="1">
                <a:cs typeface="Tahoma" pitchFamily="34" charset="0"/>
              </a:rPr>
              <a:t>affinité</a:t>
            </a:r>
            <a:r>
              <a:rPr lang="en-US" dirty="0">
                <a:cs typeface="Tahoma" pitchFamily="34" charset="0"/>
              </a:rPr>
              <a:t> pour INS </a:t>
            </a:r>
            <a:r>
              <a:rPr lang="en-US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r>
              <a:rPr lang="en-US" b="1" dirty="0">
                <a:solidFill>
                  <a:srgbClr val="FFFF00"/>
                </a:solidFill>
                <a:cs typeface="Tahoma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err="1">
                <a:cs typeface="Tahoma" pitchFamily="34" charset="0"/>
              </a:rPr>
              <a:t>régulation</a:t>
            </a:r>
            <a:r>
              <a:rPr lang="en-US" dirty="0">
                <a:cs typeface="Tahoma" pitchFamily="34" charset="0"/>
              </a:rPr>
              <a:t> du </a:t>
            </a:r>
            <a:r>
              <a:rPr lang="en-US" dirty="0" err="1">
                <a:cs typeface="Tahoma" pitchFamily="34" charset="0"/>
              </a:rPr>
              <a:t>Nbr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dépend</a:t>
            </a:r>
            <a:r>
              <a:rPr lang="en-US" dirty="0">
                <a:cs typeface="Tahoma" pitchFamily="34" charset="0"/>
              </a:rPr>
              <a:t> de </a:t>
            </a:r>
            <a:r>
              <a:rPr lang="en-US" dirty="0" err="1">
                <a:cs typeface="Tahoma" pitchFamily="34" charset="0"/>
              </a:rPr>
              <a:t>l’INS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b="1" dirty="0">
                <a:cs typeface="Tahoma" pitchFamily="34" charset="0"/>
                <a:sym typeface="Symbol" pitchFamily="18" charset="2"/>
              </a:rPr>
              <a:t> </a:t>
            </a:r>
            <a:r>
              <a:rPr lang="en-US" dirty="0">
                <a:cs typeface="Tahoma" pitchFamily="34" charset="0"/>
                <a:sym typeface="Symbol" pitchFamily="18" charset="2"/>
              </a:rPr>
              <a:t>2 types de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patho</a:t>
            </a:r>
            <a:r>
              <a:rPr lang="en-US" dirty="0">
                <a:cs typeface="Tahoma" pitchFamily="34" charset="0"/>
                <a:sym typeface="Symbol" pitchFamily="18" charset="2"/>
              </a:rPr>
              <a:t>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liées</a:t>
            </a:r>
            <a:r>
              <a:rPr lang="en-US" dirty="0">
                <a:cs typeface="Tahoma" pitchFamily="34" charset="0"/>
                <a:sym typeface="Symbol" pitchFamily="18" charset="2"/>
              </a:rPr>
              <a:t> aux </a:t>
            </a:r>
            <a:r>
              <a:rPr lang="en-US" dirty="0" err="1">
                <a:cs typeface="Tahoma" pitchFamily="34" charset="0"/>
                <a:sym typeface="Symbol" pitchFamily="18" charset="2"/>
              </a:rPr>
              <a:t>récepteurs</a:t>
            </a:r>
            <a:r>
              <a:rPr lang="en-US" dirty="0">
                <a:cs typeface="Tahoma" pitchFamily="34" charset="0"/>
                <a:sym typeface="Symbol" pitchFamily="18" charset="2"/>
              </a:rPr>
              <a:t>:</a:t>
            </a:r>
          </a:p>
          <a:p>
            <a:pPr lvl="1"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cs typeface="Tahoma" pitchFamily="34" charset="0"/>
                <a:sym typeface="Symbol" pitchFamily="18" charset="2"/>
              </a:rPr>
              <a:t>       -  </a:t>
            </a:r>
            <a:r>
              <a:rPr lang="en-US" sz="32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en-US" sz="3200" dirty="0">
                <a:cs typeface="Tahoma" pitchFamily="34" charset="0"/>
                <a:sym typeface="Symbol" pitchFamily="18" charset="2"/>
              </a:rPr>
              <a:t> du </a:t>
            </a:r>
            <a:r>
              <a:rPr lang="en-US" sz="3200" dirty="0" err="1">
                <a:cs typeface="Tahoma" pitchFamily="34" charset="0"/>
                <a:sym typeface="Symbol" pitchFamily="18" charset="2"/>
              </a:rPr>
              <a:t>Nbr</a:t>
            </a:r>
            <a:r>
              <a:rPr lang="en-US" sz="3200" dirty="0">
                <a:cs typeface="Tahoma" pitchFamily="34" charset="0"/>
                <a:sym typeface="Symbol" pitchFamily="18" charset="2"/>
              </a:rPr>
              <a:t> </a:t>
            </a:r>
            <a:r>
              <a:rPr lang="en-US" sz="3200" dirty="0" err="1">
                <a:cs typeface="Tahoma" pitchFamily="34" charset="0"/>
                <a:sym typeface="Symbol" pitchFamily="18" charset="2"/>
              </a:rPr>
              <a:t>absolu</a:t>
            </a:r>
            <a:endParaRPr lang="en-US" sz="3200" dirty="0">
              <a:cs typeface="Tahoma" pitchFamily="34" charset="0"/>
              <a:sym typeface="Symbol" pitchFamily="18" charset="2"/>
            </a:endParaRPr>
          </a:p>
          <a:p>
            <a:pPr lvl="1"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cs typeface="Tahoma" pitchFamily="34" charset="0"/>
                <a:sym typeface="Symbol" pitchFamily="18" charset="2"/>
              </a:rPr>
              <a:t>       - anomalies de </a:t>
            </a:r>
            <a:r>
              <a:rPr lang="en-US" sz="3200" dirty="0" err="1">
                <a:cs typeface="Tahoma" pitchFamily="34" charset="0"/>
                <a:sym typeface="Symbol" pitchFamily="18" charset="2"/>
              </a:rPr>
              <a:t>fonctionnement</a:t>
            </a:r>
            <a:r>
              <a:rPr lang="en-US" sz="3200" dirty="0">
                <a:cs typeface="Tahoma" pitchFamily="34" charset="0"/>
                <a:sym typeface="Symbol" pitchFamily="18" charset="2"/>
              </a:rPr>
              <a:t>     </a:t>
            </a:r>
            <a:endParaRPr lang="en-US" sz="3200" b="1" dirty="0">
              <a:cs typeface="Tahoma" pitchFamily="34" charset="0"/>
              <a:sym typeface="Symbol" pitchFamily="18" charset="2"/>
            </a:endParaRPr>
          </a:p>
          <a:p>
            <a:pPr lvl="1"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 dirty="0">
                <a:cs typeface="Tahoma" pitchFamily="34" charset="0"/>
                <a:sym typeface="Symbol" pitchFamily="18" charset="2"/>
              </a:rPr>
              <a:t>       </a:t>
            </a:r>
            <a:r>
              <a:rPr lang="en-US" sz="32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en-US" sz="3200" b="1" dirty="0">
                <a:cs typeface="Tahoma" pitchFamily="34" charset="0"/>
                <a:sym typeface="Symbol" pitchFamily="18" charset="2"/>
              </a:rPr>
              <a:t> </a:t>
            </a:r>
            <a:r>
              <a:rPr lang="en-US" sz="3200" dirty="0" err="1">
                <a:cs typeface="Tahoma" pitchFamily="34" charset="0"/>
                <a:sym typeface="Symbol" pitchFamily="18" charset="2"/>
              </a:rPr>
              <a:t>activité</a:t>
            </a:r>
            <a:r>
              <a:rPr lang="en-US" sz="3200" dirty="0">
                <a:cs typeface="Tahoma" pitchFamily="34" charset="0"/>
                <a:sym typeface="Symbol" pitchFamily="18" charset="2"/>
              </a:rPr>
              <a:t> de </a:t>
            </a:r>
            <a:r>
              <a:rPr lang="en-US" sz="3200" dirty="0" err="1">
                <a:cs typeface="Tahoma" pitchFamily="34" charset="0"/>
                <a:sym typeface="Symbol" pitchFamily="18" charset="2"/>
              </a:rPr>
              <a:t>l’INS</a:t>
            </a:r>
            <a:r>
              <a:rPr lang="en-US" sz="3200" dirty="0">
                <a:cs typeface="Tahoma" pitchFamily="34" charset="0"/>
                <a:sym typeface="Symbol" pitchFamily="18" charset="2"/>
              </a:rPr>
              <a:t> = </a:t>
            </a:r>
            <a:r>
              <a:rPr lang="en-US" sz="3200" dirty="0" err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Insulino</a:t>
            </a:r>
            <a:r>
              <a:rPr lang="en-US" sz="3200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-résistance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7380288" y="4581525"/>
            <a:ext cx="215900" cy="1008063"/>
          </a:xfrm>
          <a:prstGeom prst="rightBrace">
            <a:avLst>
              <a:gd name="adj1" fmla="val 38909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7812088" y="5084763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PLAN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r>
              <a:rPr lang="fr-FR" dirty="0"/>
              <a:t>INTRODUCTION</a:t>
            </a:r>
          </a:p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r>
              <a:rPr lang="fr-FR" dirty="0" smtClean="0"/>
              <a:t>RAPPEL PHYSIOLOGIQUE</a:t>
            </a:r>
          </a:p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r>
              <a:rPr lang="fr-FR" dirty="0" smtClean="0"/>
              <a:t>REGULATION DE LA GLYCEMIE</a:t>
            </a:r>
          </a:p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r>
              <a:rPr lang="fr-FR" dirty="0" smtClean="0"/>
              <a:t>EXPLORATION</a:t>
            </a:r>
          </a:p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r>
              <a:rPr lang="fr-FR" dirty="0" smtClean="0"/>
              <a:t>LES VARIATIONS PATHOLOGIQUES</a:t>
            </a:r>
            <a:endParaRPr lang="fr-FR" dirty="0"/>
          </a:p>
          <a:p>
            <a:pPr marL="812800" indent="-812800">
              <a:lnSpc>
                <a:spcPct val="170000"/>
              </a:lnSpc>
              <a:buFont typeface="Wingdings" pitchFamily="2" charset="2"/>
              <a:buAutoNum type="romanU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mechanism normal diabetes 1 and 2. - YouTub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0"/>
            <a:ext cx="8072494" cy="6604768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40763" cy="6264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fr-FR" u="sng" dirty="0">
                <a:solidFill>
                  <a:schemeClr val="hlink"/>
                </a:solidFill>
              </a:rPr>
              <a:t>Actions de l’insuline</a:t>
            </a:r>
            <a:r>
              <a:rPr lang="fr-FR" u="sng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  </a:t>
            </a:r>
            <a:r>
              <a:rPr lang="fr-FR" dirty="0">
                <a:solidFill>
                  <a:srgbClr val="FFFF00"/>
                </a:solidFill>
              </a:rPr>
              <a:t>Sur le </a:t>
            </a:r>
            <a:r>
              <a:rPr lang="fr-FR" dirty="0" err="1">
                <a:solidFill>
                  <a:srgbClr val="FFFF00"/>
                </a:solidFill>
              </a:rPr>
              <a:t>métab</a:t>
            </a:r>
            <a:r>
              <a:rPr lang="fr-FR" dirty="0">
                <a:solidFill>
                  <a:srgbClr val="FFFF00"/>
                </a:solidFill>
              </a:rPr>
              <a:t> glucidique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    </a:t>
            </a:r>
            <a:r>
              <a:rPr lang="fr-FR" u="sng" dirty="0"/>
              <a:t>Foie:</a:t>
            </a:r>
            <a:r>
              <a:rPr lang="fr-FR" dirty="0"/>
              <a:t>  </a:t>
            </a:r>
            <a:r>
              <a:rPr lang="fr-FR" dirty="0">
                <a:sym typeface="Symbol" pitchFamily="18" charset="2"/>
              </a:rPr>
              <a:t> utilisation et stockage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            </a:t>
            </a:r>
            <a:r>
              <a:rPr lang="fr-FR" dirty="0">
                <a:solidFill>
                  <a:srgbClr val="FFFF00"/>
                </a:solidFill>
                <a:sym typeface="Symbol" pitchFamily="18" charset="2"/>
              </a:rPr>
              <a:t>+</a:t>
            </a:r>
            <a:r>
              <a:rPr lang="fr-FR" dirty="0">
                <a:sym typeface="Symbol" pitchFamily="18" charset="2"/>
              </a:rPr>
              <a:t> la glycolyse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            </a:t>
            </a:r>
            <a:r>
              <a:rPr lang="fr-FR" dirty="0">
                <a:solidFill>
                  <a:srgbClr val="FFFF00"/>
                </a:solidFill>
                <a:sym typeface="Symbol" pitchFamily="18" charset="2"/>
              </a:rPr>
              <a:t>+</a:t>
            </a:r>
            <a:r>
              <a:rPr lang="fr-FR" dirty="0">
                <a:sym typeface="Symbol" pitchFamily="18" charset="2"/>
              </a:rPr>
              <a:t> la glycogénogenèse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            </a:t>
            </a:r>
            <a:r>
              <a:rPr lang="fr-FR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fr-FR" dirty="0">
                <a:solidFill>
                  <a:srgbClr val="FFFF00"/>
                </a:solidFill>
                <a:sym typeface="Symbol" pitchFamily="18" charset="2"/>
              </a:rPr>
              <a:t>-</a:t>
            </a:r>
            <a:r>
              <a:rPr lang="fr-FR" dirty="0">
                <a:sym typeface="Symbol" pitchFamily="18" charset="2"/>
              </a:rPr>
              <a:t> la </a:t>
            </a:r>
            <a:r>
              <a:rPr lang="fr-FR" dirty="0" smtClean="0">
                <a:sym typeface="Symbol" pitchFamily="18" charset="2"/>
              </a:rPr>
              <a:t>glycogénolyse</a:t>
            </a:r>
            <a:endParaRPr lang="fr-FR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             </a:t>
            </a:r>
            <a:r>
              <a:rPr lang="fr-FR" dirty="0">
                <a:solidFill>
                  <a:srgbClr val="FFFF00"/>
                </a:solidFill>
                <a:sym typeface="Symbol" pitchFamily="18" charset="2"/>
              </a:rPr>
              <a:t>-</a:t>
            </a:r>
            <a:r>
              <a:rPr lang="fr-FR" dirty="0">
                <a:sym typeface="Symbol" pitchFamily="18" charset="2"/>
              </a:rPr>
              <a:t> la néoglucogenèse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</a:t>
            </a:r>
            <a:r>
              <a:rPr lang="fr-FR" u="sng" dirty="0">
                <a:sym typeface="Symbol" pitchFamily="18" charset="2"/>
              </a:rPr>
              <a:t>Tissu adipeux</a:t>
            </a:r>
            <a:r>
              <a:rPr lang="fr-FR" dirty="0">
                <a:sym typeface="Symbol" pitchFamily="18" charset="2"/>
              </a:rPr>
              <a:t>: </a:t>
            </a:r>
            <a:r>
              <a:rPr lang="fr-FR" b="1" dirty="0">
                <a:solidFill>
                  <a:srgbClr val="FFFF00"/>
                </a:solidFill>
                <a:sym typeface="Symbol" pitchFamily="18" charset="2"/>
              </a:rPr>
              <a:t> </a:t>
            </a:r>
            <a:r>
              <a:rPr lang="fr-FR" dirty="0">
                <a:sym typeface="Symbol" pitchFamily="18" charset="2"/>
              </a:rPr>
              <a:t>captation </a:t>
            </a:r>
            <a:r>
              <a:rPr lang="fr-FR" sz="2800" dirty="0">
                <a:sym typeface="Symbol" pitchFamily="18" charset="2"/>
              </a:rPr>
              <a:t>(</a:t>
            </a:r>
            <a:r>
              <a:rPr lang="fr-FR" sz="2800" dirty="0" smtClean="0">
                <a:sym typeface="Symbol" pitchFamily="18" charset="2"/>
              </a:rPr>
              <a:t>GLUT4) </a:t>
            </a:r>
            <a:endParaRPr lang="fr-FR" sz="28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>
                <a:sym typeface="Symbol" pitchFamily="18" charset="2"/>
              </a:rPr>
              <a:t>                            </a:t>
            </a:r>
            <a:r>
              <a:rPr lang="fr-FR" b="1" dirty="0">
                <a:solidFill>
                  <a:srgbClr val="FFFF00"/>
                </a:solidFill>
                <a:sym typeface="Symbol" pitchFamily="18" charset="2"/>
              </a:rPr>
              <a:t></a:t>
            </a:r>
            <a:r>
              <a:rPr lang="fr-FR" dirty="0">
                <a:sym typeface="Symbol" pitchFamily="18" charset="2"/>
              </a:rPr>
              <a:t> lipogenèse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>
                <a:sym typeface="Symbol" pitchFamily="18" charset="2"/>
              </a:rPr>
              <a:t>     </a:t>
            </a:r>
            <a:r>
              <a:rPr lang="fr-FR" u="sng" dirty="0">
                <a:sym typeface="Symbol" pitchFamily="18" charset="2"/>
              </a:rPr>
              <a:t>Muscle</a:t>
            </a:r>
            <a:r>
              <a:rPr lang="fr-FR" dirty="0">
                <a:sym typeface="Symbol" pitchFamily="18" charset="2"/>
              </a:rPr>
              <a:t>: </a:t>
            </a:r>
            <a:r>
              <a:rPr lang="fr-FR" b="1" dirty="0">
                <a:solidFill>
                  <a:srgbClr val="FFFF00"/>
                </a:solidFill>
                <a:sym typeface="Symbol" pitchFamily="18" charset="2"/>
              </a:rPr>
              <a:t></a:t>
            </a:r>
            <a:r>
              <a:rPr lang="fr-FR" dirty="0">
                <a:sym typeface="Symbol" pitchFamily="18" charset="2"/>
              </a:rPr>
              <a:t> captation (</a:t>
            </a:r>
            <a:r>
              <a:rPr lang="fr-FR" dirty="0" smtClean="0">
                <a:sym typeface="Symbol" pitchFamily="18" charset="2"/>
              </a:rPr>
              <a:t>GLUT4)</a:t>
            </a:r>
            <a:endParaRPr lang="fr-FR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b="1" dirty="0">
                <a:solidFill>
                  <a:srgbClr val="FFFF00"/>
                </a:solidFill>
                <a:sym typeface="Symbol" pitchFamily="18" charset="2"/>
              </a:rPr>
              <a:t>                   </a:t>
            </a:r>
            <a:r>
              <a:rPr lang="fr-FR" dirty="0">
                <a:sym typeface="Symbol" pitchFamily="18" charset="2"/>
              </a:rPr>
              <a:t>glycogénogenèse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8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  </a:t>
            </a:r>
            <a:r>
              <a:rPr lang="fr-FR" dirty="0">
                <a:solidFill>
                  <a:srgbClr val="FFFF00"/>
                </a:solidFill>
              </a:rPr>
              <a:t>Sur le </a:t>
            </a:r>
            <a:r>
              <a:rPr lang="fr-FR" dirty="0" err="1">
                <a:solidFill>
                  <a:srgbClr val="FFFF00"/>
                </a:solidFill>
              </a:rPr>
              <a:t>métab</a:t>
            </a:r>
            <a:r>
              <a:rPr lang="fr-FR" dirty="0">
                <a:solidFill>
                  <a:srgbClr val="FFFF00"/>
                </a:solidFill>
              </a:rPr>
              <a:t> lipidique:</a:t>
            </a:r>
          </a:p>
          <a:p>
            <a:pPr>
              <a:buNone/>
            </a:pPr>
            <a:r>
              <a:rPr lang="fr-FR" dirty="0"/>
              <a:t>       - sang : active </a:t>
            </a:r>
            <a:r>
              <a:rPr lang="fr-FR" dirty="0" smtClean="0"/>
              <a:t>la lipoprotéine lipase </a:t>
            </a:r>
            <a:r>
              <a:rPr lang="fr-FR" dirty="0" smtClean="0">
                <a:latin typeface="Arial"/>
                <a:cs typeface="Arial"/>
              </a:rPr>
              <a:t>→</a:t>
            </a:r>
            <a:r>
              <a:rPr lang="fr-FR" dirty="0" smtClean="0"/>
              <a:t>libèrent les A.G</a:t>
            </a:r>
            <a:endParaRPr lang="fr-FR" dirty="0"/>
          </a:p>
          <a:p>
            <a:pPr>
              <a:buFont typeface="Wingdings" pitchFamily="2" charset="2"/>
              <a:buNone/>
            </a:pPr>
            <a:r>
              <a:rPr lang="fr-FR" dirty="0"/>
              <a:t>       - tissu adipeux et muscle : stimule la   </a:t>
            </a:r>
          </a:p>
          <a:p>
            <a:pPr>
              <a:buFont typeface="Wingdings" pitchFamily="2" charset="2"/>
              <a:buNone/>
            </a:pPr>
            <a:r>
              <a:rPr lang="fr-FR" dirty="0"/>
              <a:t>         </a:t>
            </a:r>
            <a:r>
              <a:rPr lang="fr-FR" dirty="0" smtClean="0"/>
              <a:t>lipogenèse($ A.G)</a:t>
            </a:r>
            <a:endParaRPr lang="fr-FR" dirty="0"/>
          </a:p>
          <a:p>
            <a:pPr>
              <a:buFont typeface="Wingdings" pitchFamily="2" charset="2"/>
              <a:buNone/>
            </a:pPr>
            <a:endParaRPr lang="fr-FR" dirty="0"/>
          </a:p>
          <a:p>
            <a:pPr>
              <a:buFont typeface="Wingdings" pitchFamily="2" charset="2"/>
              <a:buNone/>
            </a:pPr>
            <a:r>
              <a:rPr lang="fr-FR" dirty="0"/>
              <a:t>  </a:t>
            </a:r>
            <a:r>
              <a:rPr lang="fr-FR" dirty="0">
                <a:solidFill>
                  <a:srgbClr val="FFFF00"/>
                </a:solidFill>
              </a:rPr>
              <a:t>Sur le </a:t>
            </a:r>
            <a:r>
              <a:rPr lang="fr-FR" dirty="0" err="1">
                <a:solidFill>
                  <a:srgbClr val="FFFF00"/>
                </a:solidFill>
              </a:rPr>
              <a:t>métab</a:t>
            </a: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err="1">
                <a:solidFill>
                  <a:srgbClr val="FFFF00"/>
                </a:solidFill>
              </a:rPr>
              <a:t>proteique</a:t>
            </a:r>
            <a:r>
              <a:rPr lang="fr-FR" dirty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fr-FR" dirty="0"/>
              <a:t>       </a:t>
            </a:r>
            <a:r>
              <a:rPr lang="fr-FR" dirty="0">
                <a:solidFill>
                  <a:srgbClr val="FFFF00"/>
                </a:solidFill>
              </a:rPr>
              <a:t>+</a:t>
            </a:r>
            <a:r>
              <a:rPr lang="fr-FR" dirty="0"/>
              <a:t> la captation cellulaire des a. aminés  </a:t>
            </a:r>
          </a:p>
          <a:p>
            <a:pPr>
              <a:buFont typeface="Wingdings" pitchFamily="2" charset="2"/>
              <a:buNone/>
            </a:pPr>
            <a:r>
              <a:rPr lang="fr-FR" dirty="0"/>
              <a:t>       </a:t>
            </a:r>
            <a:r>
              <a:rPr lang="fr-FR" dirty="0">
                <a:solidFill>
                  <a:srgbClr val="FFFF00"/>
                </a:solidFill>
              </a:rPr>
              <a:t>+</a:t>
            </a:r>
            <a:r>
              <a:rPr lang="fr-FR" dirty="0"/>
              <a:t> la synthèse protéique</a:t>
            </a:r>
          </a:p>
          <a:p>
            <a:pPr>
              <a:buFont typeface="Wingdings" pitchFamily="2" charset="2"/>
              <a:buNone/>
            </a:pPr>
            <a:r>
              <a:rPr lang="fr-FR" dirty="0"/>
              <a:t>       </a:t>
            </a:r>
            <a:r>
              <a:rPr lang="fr-FR" dirty="0">
                <a:solidFill>
                  <a:srgbClr val="FFFF00"/>
                </a:solidFill>
              </a:rPr>
              <a:t>-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/>
              <a:t> la protéolyse</a:t>
            </a:r>
          </a:p>
          <a:p>
            <a:pPr>
              <a:buFont typeface="Wingdings" pitchFamily="2" charset="2"/>
              <a:buNone/>
            </a:pPr>
            <a:endParaRPr lang="fr-FR" dirty="0"/>
          </a:p>
          <a:p>
            <a:pPr>
              <a:buFont typeface="Wingdings" pitchFamily="2" charset="2"/>
              <a:buNone/>
            </a:pPr>
            <a:r>
              <a:rPr lang="fr-FR" dirty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507412" cy="1143000"/>
          </a:xfrm>
        </p:spPr>
        <p:txBody>
          <a:bodyPr/>
          <a:lstStyle/>
          <a:p>
            <a:r>
              <a:rPr lang="fr-FR" sz="4000"/>
              <a:t>III. MOYENS D’EXPLORATION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>
                <a:solidFill>
                  <a:srgbClr val="FFFF00"/>
                </a:solidFill>
              </a:rPr>
              <a:t>1/ LA GLYCEMIE </a:t>
            </a:r>
            <a:r>
              <a:rPr lang="fr-FR" dirty="0" smtClean="0">
                <a:solidFill>
                  <a:srgbClr val="FFFF00"/>
                </a:solidFill>
              </a:rPr>
              <a:t>:</a:t>
            </a:r>
            <a:endParaRPr lang="fr-FR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2800" dirty="0"/>
              <a:t> - Examen d’urgence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- Jeûne stricte de </a:t>
            </a:r>
            <a:r>
              <a:rPr lang="fr-FR" sz="2800" dirty="0" smtClean="0"/>
              <a:t> </a:t>
            </a:r>
            <a:r>
              <a:rPr lang="fr-FR" sz="2800" dirty="0"/>
              <a:t>12h en dehors de l’urgence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- dosage sur: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        sang total ou plasma </a:t>
            </a:r>
            <a:r>
              <a:rPr lang="fr-FR" sz="2800" b="1" dirty="0">
                <a:solidFill>
                  <a:srgbClr val="FFFF00"/>
                </a:solidFill>
                <a:sym typeface="Symbol" pitchFamily="18" charset="2"/>
              </a:rPr>
              <a:t>  </a:t>
            </a:r>
            <a:r>
              <a:rPr lang="fr-FR" sz="2800" dirty="0"/>
              <a:t>anticoagulant 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        sérum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        inhibiteur de la </a:t>
            </a:r>
            <a:r>
              <a:rPr lang="fr-FR" sz="2800" dirty="0" smtClean="0"/>
              <a:t>glycolyse (Fluorure de Na)</a:t>
            </a:r>
            <a:endParaRPr lang="fr-FR" sz="2800" dirty="0"/>
          </a:p>
          <a:p>
            <a:pPr>
              <a:buFont typeface="Wingdings" pitchFamily="2" charset="2"/>
              <a:buNone/>
            </a:pPr>
            <a:r>
              <a:rPr lang="fr-FR" sz="2800" dirty="0"/>
              <a:t> - valeurs normales: </a:t>
            </a:r>
            <a:r>
              <a:rPr lang="fr-FR" sz="2800" dirty="0">
                <a:solidFill>
                  <a:srgbClr val="FFFF00"/>
                </a:solidFill>
              </a:rPr>
              <a:t>3,80 – 5,55 </a:t>
            </a:r>
            <a:r>
              <a:rPr lang="fr-FR" sz="2800" dirty="0" err="1">
                <a:solidFill>
                  <a:srgbClr val="FFFF00"/>
                </a:solidFill>
              </a:rPr>
              <a:t>mMol</a:t>
            </a:r>
            <a:r>
              <a:rPr lang="fr-FR" sz="2800" dirty="0">
                <a:solidFill>
                  <a:srgbClr val="FFFF00"/>
                </a:solidFill>
              </a:rPr>
              <a:t>/l </a:t>
            </a:r>
            <a:r>
              <a:rPr lang="fr-FR" sz="2800" dirty="0" smtClean="0">
                <a:solidFill>
                  <a:srgbClr val="FFFF00"/>
                </a:solidFill>
              </a:rPr>
              <a:t>(0,70 </a:t>
            </a:r>
            <a:r>
              <a:rPr lang="fr-FR" sz="2800" dirty="0">
                <a:solidFill>
                  <a:srgbClr val="FFFF00"/>
                </a:solidFill>
              </a:rPr>
              <a:t>– 1 </a:t>
            </a:r>
            <a:r>
              <a:rPr lang="fr-FR" sz="2800" dirty="0" smtClean="0">
                <a:solidFill>
                  <a:srgbClr val="FFFF00"/>
                </a:solidFill>
              </a:rPr>
              <a:t>g/l) </a:t>
            </a:r>
            <a:endParaRPr lang="fr-FR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</a:rPr>
              <a:t> </a:t>
            </a:r>
            <a:r>
              <a:rPr lang="fr-FR" sz="2800" dirty="0"/>
              <a:t>- variations = âge, méthode, milieu </a:t>
            </a:r>
            <a:r>
              <a:rPr lang="fr-FR" sz="2800" dirty="0" smtClean="0"/>
              <a:t>biologique(LCR,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liquides de ponctions), </a:t>
            </a:r>
            <a:r>
              <a:rPr lang="fr-FR" sz="2800" dirty="0"/>
              <a:t>TRT</a:t>
            </a:r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686800" cy="59039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</a:rPr>
              <a:t>2/ LA GLUCOSURIE: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- dépistage = bandelette réactive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- dosage spécifique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/>
          </a:p>
        </p:txBody>
      </p:sp>
      <p:pic>
        <p:nvPicPr>
          <p:cNvPr id="4" name="Image 3" descr="4238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5866" y="2071678"/>
            <a:ext cx="4305290" cy="4533890"/>
          </a:xfrm>
          <a:prstGeom prst="rect">
            <a:avLst/>
          </a:prstGeom>
        </p:spPr>
      </p:pic>
      <p:pic>
        <p:nvPicPr>
          <p:cNvPr id="5" name="Image 4" descr="image-glucomet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8" y="2071678"/>
            <a:ext cx="4572000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7167"/>
            <a:ext cx="8686800" cy="609602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3</a:t>
            </a:r>
            <a:r>
              <a:rPr lang="fr-FR" sz="2800" dirty="0">
                <a:solidFill>
                  <a:srgbClr val="FFFF00"/>
                </a:solidFill>
              </a:rPr>
              <a:t>/ EPREUVES D’EXPLORATION DYNAMIQUE: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</a:rPr>
              <a:t>   </a:t>
            </a:r>
            <a:r>
              <a:rPr lang="fr-FR" sz="2400" b="1" dirty="0">
                <a:solidFill>
                  <a:srgbClr val="FFFF00"/>
                </a:solidFill>
              </a:rPr>
              <a:t>3.1 Ep. D’hyperglycémie provoquée par voie orale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>
                <a:solidFill>
                  <a:srgbClr val="FFFF00"/>
                </a:solidFill>
              </a:rPr>
              <a:t>                          (HGPO)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- Appréciation de la tolérance glucidique en suivant les variations de la </a:t>
            </a:r>
            <a:r>
              <a:rPr lang="fr-FR" sz="2800" dirty="0" err="1"/>
              <a:t>gly</a:t>
            </a:r>
            <a:r>
              <a:rPr lang="fr-FR" sz="2800" dirty="0"/>
              <a:t> après une charge  GLU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- préparation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                              Eviter tout </a:t>
            </a:r>
            <a:r>
              <a:rPr lang="fr-FR" sz="2800" dirty="0" smtClean="0"/>
              <a:t>stress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>
                <a:solidFill>
                  <a:srgbClr val="FFFF00"/>
                </a:solidFill>
              </a:rPr>
              <a:t>Réalisation :</a:t>
            </a:r>
            <a:r>
              <a:rPr lang="fr-FR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G</a:t>
            </a:r>
            <a:r>
              <a:rPr lang="fr-FR" sz="2800" baseline="-25000" dirty="0" smtClean="0"/>
              <a:t>0 </a:t>
            </a:r>
            <a:r>
              <a:rPr lang="fr-FR" sz="2800" dirty="0" smtClean="0"/>
              <a:t>= G de base = à jeun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G / 30 min (3 - 4h) après charge glucosée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(75g dans 250ml H20 =adulte)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Recherche de </a:t>
            </a:r>
            <a:r>
              <a:rPr lang="fr-FR" sz="2800" dirty="0" err="1" smtClean="0"/>
              <a:t>glucosurie</a:t>
            </a: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563806" y="3786190"/>
            <a:ext cx="1008062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88913"/>
            <a:ext cx="8893175" cy="6296025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fr-FR" sz="2400" dirty="0">
                <a:solidFill>
                  <a:srgbClr val="FFFF00"/>
                </a:solidFill>
              </a:rPr>
              <a:t>Résultats: (critères d’interprétation)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>
                <a:solidFill>
                  <a:srgbClr val="FFFF00"/>
                </a:solidFill>
              </a:rPr>
              <a:t>         </a:t>
            </a:r>
            <a:r>
              <a:rPr lang="fr-FR" sz="2400" dirty="0"/>
              <a:t>1.</a:t>
            </a:r>
            <a:r>
              <a:rPr lang="fr-FR" sz="2400" u="sng" dirty="0"/>
              <a:t> Normaux:</a:t>
            </a:r>
            <a:r>
              <a:rPr lang="fr-FR" sz="2400" dirty="0"/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/>
              <a:t>    G de Base </a:t>
            </a:r>
            <a:r>
              <a:rPr lang="fr-FR" sz="2400" dirty="0" smtClean="0"/>
              <a:t> </a:t>
            </a:r>
            <a:r>
              <a:rPr lang="fr-FR" sz="2400" b="1" dirty="0" smtClean="0">
                <a:effectLst/>
                <a:latin typeface="Times New Roman"/>
                <a:cs typeface="Times New Roman"/>
              </a:rPr>
              <a:t>&lt;</a:t>
            </a:r>
            <a:r>
              <a:rPr lang="fr-FR" sz="2400" b="1" dirty="0" smtClean="0">
                <a:effectLst/>
                <a:cs typeface="Tahoma" pitchFamily="34" charset="0"/>
              </a:rPr>
              <a:t> 6</a:t>
            </a:r>
            <a:r>
              <a:rPr lang="fr-FR" sz="2400" dirty="0" smtClean="0">
                <a:cs typeface="Tahoma" pitchFamily="34" charset="0"/>
              </a:rPr>
              <a:t> </a:t>
            </a:r>
            <a:r>
              <a:rPr lang="fr-FR" sz="2400" dirty="0" err="1" smtClean="0">
                <a:cs typeface="Tahoma" pitchFamily="34" charset="0"/>
              </a:rPr>
              <a:t>mmol</a:t>
            </a:r>
            <a:r>
              <a:rPr lang="fr-FR" sz="2400" dirty="0" smtClean="0">
                <a:cs typeface="Tahoma" pitchFamily="34" charset="0"/>
              </a:rPr>
              <a:t>/l (1,1 g/l)</a:t>
            </a:r>
            <a:endParaRPr lang="fr-FR" sz="2400" dirty="0"/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>
                <a:solidFill>
                  <a:srgbClr val="FFFF00"/>
                </a:solidFill>
              </a:rPr>
              <a:t>    </a:t>
            </a:r>
            <a:r>
              <a:rPr lang="fr-FR" sz="2400" dirty="0"/>
              <a:t>G Max (pic </a:t>
            </a:r>
            <a:r>
              <a:rPr lang="fr-FR" sz="2400" dirty="0" err="1"/>
              <a:t>hyperG</a:t>
            </a:r>
            <a:r>
              <a:rPr lang="fr-FR" sz="2400" dirty="0"/>
              <a:t>) = 30 – 60 min (</a:t>
            </a:r>
            <a:r>
              <a:rPr lang="fr-FR" sz="2400" dirty="0">
                <a:cs typeface="Tahoma" pitchFamily="34" charset="0"/>
              </a:rPr>
              <a:t>≤50% de G de Base)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>
                <a:cs typeface="Tahoma" pitchFamily="34" charset="0"/>
              </a:rPr>
              <a:t>    pic </a:t>
            </a:r>
            <a:r>
              <a:rPr lang="fr-FR" sz="2400" dirty="0" err="1">
                <a:cs typeface="Tahoma" pitchFamily="34" charset="0"/>
              </a:rPr>
              <a:t>hypoG</a:t>
            </a:r>
            <a:r>
              <a:rPr lang="fr-FR" sz="2400" dirty="0">
                <a:cs typeface="Tahoma" pitchFamily="34" charset="0"/>
              </a:rPr>
              <a:t> transitoire vers 150 min (dure 20 – 40 min)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>
                <a:cs typeface="Tahoma" pitchFamily="34" charset="0"/>
              </a:rPr>
              <a:t>    Retour G de base ≤ 3h (180 min)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fr-FR" sz="2400" dirty="0">
                <a:cs typeface="Tahoma" pitchFamily="34" charset="0"/>
              </a:rPr>
              <a:t>    </a:t>
            </a:r>
            <a:r>
              <a:rPr lang="fr-FR" sz="2400" dirty="0" err="1">
                <a:cs typeface="Tahoma" pitchFamily="34" charset="0"/>
              </a:rPr>
              <a:t>Glucosurie</a:t>
            </a:r>
            <a:r>
              <a:rPr lang="fr-FR" sz="2400" dirty="0">
                <a:cs typeface="Tahoma" pitchFamily="34" charset="0"/>
              </a:rPr>
              <a:t> =0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/>
              <a:t>          2.</a:t>
            </a:r>
            <a:r>
              <a:rPr lang="fr-FR" sz="2400" u="sng" dirty="0"/>
              <a:t> anormaux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/>
              <a:t>          - </a:t>
            </a:r>
            <a:r>
              <a:rPr lang="fr-FR" sz="2400" dirty="0">
                <a:solidFill>
                  <a:srgbClr val="FFFF00"/>
                </a:solidFill>
              </a:rPr>
              <a:t>Diabète sucré: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/>
              <a:t>    G de Base </a:t>
            </a:r>
            <a:r>
              <a:rPr lang="fr-FR" sz="2400" dirty="0">
                <a:cs typeface="Tahoma" pitchFamily="34" charset="0"/>
              </a:rPr>
              <a:t>≥ </a:t>
            </a:r>
            <a:r>
              <a:rPr lang="fr-FR" sz="2400" dirty="0" smtClean="0">
                <a:cs typeface="Tahoma" pitchFamily="34" charset="0"/>
              </a:rPr>
              <a:t>7 </a:t>
            </a:r>
            <a:r>
              <a:rPr lang="fr-FR" sz="2400" dirty="0" err="1">
                <a:cs typeface="Tahoma" pitchFamily="34" charset="0"/>
              </a:rPr>
              <a:t>mmol</a:t>
            </a:r>
            <a:r>
              <a:rPr lang="fr-FR" sz="2400" dirty="0">
                <a:cs typeface="Tahoma" pitchFamily="34" charset="0"/>
              </a:rPr>
              <a:t>/l (</a:t>
            </a:r>
            <a:r>
              <a:rPr lang="fr-FR" sz="2400" dirty="0" smtClean="0">
                <a:cs typeface="Tahoma" pitchFamily="34" charset="0"/>
              </a:rPr>
              <a:t>1,26 </a:t>
            </a:r>
            <a:r>
              <a:rPr lang="fr-FR" sz="2400" dirty="0">
                <a:cs typeface="Tahoma" pitchFamily="34" charset="0"/>
              </a:rPr>
              <a:t>g/l)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G après 2h ≥ 11mmol/l (2g/l)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Retour G de base tardif 3 - 4h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</a:t>
            </a:r>
            <a:r>
              <a:rPr lang="fr-FR" sz="2400" dirty="0" err="1">
                <a:cs typeface="Tahoma" pitchFamily="34" charset="0"/>
              </a:rPr>
              <a:t>Glucosurie</a:t>
            </a:r>
            <a:r>
              <a:rPr lang="fr-FR" sz="2400" dirty="0">
                <a:cs typeface="Tahoma" pitchFamily="34" charset="0"/>
              </a:rPr>
              <a:t> +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fr-FR" sz="2400" dirty="0">
              <a:cs typeface="Tahoma" pitchFamily="34" charset="0"/>
            </a:endParaRPr>
          </a:p>
          <a:p>
            <a:pPr>
              <a:lnSpc>
                <a:spcPct val="11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555875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3203575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851275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00563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219700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940425" y="528004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4" name="Freeform 12"/>
          <p:cNvSpPr>
            <a:spLocks/>
          </p:cNvSpPr>
          <p:nvPr/>
        </p:nvSpPr>
        <p:spPr bwMode="auto">
          <a:xfrm>
            <a:off x="2052638" y="3551257"/>
            <a:ext cx="4895850" cy="2003425"/>
          </a:xfrm>
          <a:custGeom>
            <a:avLst/>
            <a:gdLst/>
            <a:ahLst/>
            <a:cxnLst>
              <a:cxn ang="0">
                <a:pos x="0" y="824"/>
              </a:cxn>
              <a:cxn ang="0">
                <a:pos x="589" y="53"/>
              </a:cxn>
              <a:cxn ang="0">
                <a:pos x="1950" y="1141"/>
              </a:cxn>
              <a:cxn ang="0">
                <a:pos x="2494" y="778"/>
              </a:cxn>
              <a:cxn ang="0">
                <a:pos x="3084" y="733"/>
              </a:cxn>
            </a:cxnLst>
            <a:rect l="0" t="0" r="r" b="b"/>
            <a:pathLst>
              <a:path w="3084" h="1262">
                <a:moveTo>
                  <a:pt x="0" y="824"/>
                </a:moveTo>
                <a:cubicBezTo>
                  <a:pt x="132" y="412"/>
                  <a:pt x="264" y="0"/>
                  <a:pt x="589" y="53"/>
                </a:cubicBezTo>
                <a:cubicBezTo>
                  <a:pt x="914" y="106"/>
                  <a:pt x="1633" y="1020"/>
                  <a:pt x="1950" y="1141"/>
                </a:cubicBezTo>
                <a:cubicBezTo>
                  <a:pt x="2267" y="1262"/>
                  <a:pt x="2305" y="846"/>
                  <a:pt x="2494" y="778"/>
                </a:cubicBezTo>
                <a:cubicBezTo>
                  <a:pt x="2683" y="710"/>
                  <a:pt x="2986" y="740"/>
                  <a:pt x="3084" y="733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051050" y="814407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1979613" y="362269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979613" y="239873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1979613" y="124779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1979613" y="5640407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1455738" y="1046182"/>
            <a:ext cx="547687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2,5</a:t>
            </a:r>
          </a:p>
          <a:p>
            <a:endParaRPr lang="fr-FR" sz="1800" b="1"/>
          </a:p>
          <a:p>
            <a:endParaRPr lang="fr-FR" sz="1800" b="1"/>
          </a:p>
          <a:p>
            <a:endParaRPr lang="fr-FR" sz="1800" b="1"/>
          </a:p>
          <a:p>
            <a:r>
              <a:rPr lang="fr-FR" sz="1800" b="1"/>
              <a:t>2</a:t>
            </a:r>
          </a:p>
          <a:p>
            <a:endParaRPr lang="fr-FR" sz="1800" b="1"/>
          </a:p>
          <a:p>
            <a:endParaRPr lang="fr-FR" sz="1800" b="1"/>
          </a:p>
          <a:p>
            <a:pPr>
              <a:lnSpc>
                <a:spcPct val="60000"/>
              </a:lnSpc>
            </a:pPr>
            <a:endParaRPr lang="fr-FR" sz="1800" b="1"/>
          </a:p>
          <a:p>
            <a:endParaRPr lang="fr-FR" sz="1800" b="1"/>
          </a:p>
          <a:p>
            <a:r>
              <a:rPr lang="fr-FR" sz="1800" b="1"/>
              <a:t>1,5</a:t>
            </a:r>
          </a:p>
          <a:p>
            <a:endParaRPr lang="fr-FR" sz="1800" b="1"/>
          </a:p>
          <a:p>
            <a:endParaRPr lang="fr-FR" sz="1800" b="1"/>
          </a:p>
          <a:p>
            <a:endParaRPr lang="fr-FR" sz="1800" b="1"/>
          </a:p>
          <a:p>
            <a:r>
              <a:rPr lang="fr-FR" sz="1800" b="1"/>
              <a:t>  1</a:t>
            </a:r>
          </a:p>
          <a:p>
            <a:endParaRPr lang="fr-FR" sz="1800" b="1"/>
          </a:p>
          <a:p>
            <a:endParaRPr lang="fr-FR" sz="1800" b="1"/>
          </a:p>
          <a:p>
            <a:pPr>
              <a:lnSpc>
                <a:spcPct val="50000"/>
              </a:lnSpc>
            </a:pPr>
            <a:endParaRPr lang="fr-FR" sz="1800" b="1"/>
          </a:p>
          <a:p>
            <a:r>
              <a:rPr lang="fr-FR" sz="1800" b="1"/>
              <a:t>0,5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2209800" y="500042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 dirty="0"/>
              <a:t>[G g/l]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451725" y="5207019"/>
            <a:ext cx="1246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[tps min]</a:t>
            </a:r>
          </a:p>
        </p:txBody>
      </p:sp>
      <p:sp>
        <p:nvSpPr>
          <p:cNvPr id="59416" name="Freeform 24"/>
          <p:cNvSpPr>
            <a:spLocks/>
          </p:cNvSpPr>
          <p:nvPr/>
        </p:nvSpPr>
        <p:spPr bwMode="auto">
          <a:xfrm>
            <a:off x="2051050" y="2281257"/>
            <a:ext cx="5041900" cy="1558925"/>
          </a:xfrm>
          <a:custGeom>
            <a:avLst/>
            <a:gdLst/>
            <a:ahLst/>
            <a:cxnLst>
              <a:cxn ang="0">
                <a:pos x="0" y="982"/>
              </a:cxn>
              <a:cxn ang="0">
                <a:pos x="908" y="30"/>
              </a:cxn>
              <a:cxn ang="0">
                <a:pos x="3176" y="801"/>
              </a:cxn>
            </a:cxnLst>
            <a:rect l="0" t="0" r="r" b="b"/>
            <a:pathLst>
              <a:path w="3176" h="982">
                <a:moveTo>
                  <a:pt x="0" y="982"/>
                </a:moveTo>
                <a:cubicBezTo>
                  <a:pt x="189" y="521"/>
                  <a:pt x="379" y="60"/>
                  <a:pt x="908" y="30"/>
                </a:cubicBezTo>
                <a:cubicBezTo>
                  <a:pt x="1437" y="0"/>
                  <a:pt x="2798" y="673"/>
                  <a:pt x="3176" y="801"/>
                </a:cubicBezTo>
              </a:path>
            </a:pathLst>
          </a:custGeom>
          <a:noFill/>
          <a:ln w="5715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2843213" y="3695719"/>
            <a:ext cx="0" cy="11525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5292725" y="4848244"/>
            <a:ext cx="0" cy="503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908175" y="5345132"/>
            <a:ext cx="449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/>
              <a:t>      30     60     90     120      150    180   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107950" y="3473469"/>
            <a:ext cx="1277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(+ 50 %)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214313" y="5422919"/>
            <a:ext cx="1189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(- 50 %)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411413" y="3184544"/>
            <a:ext cx="1039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HyperG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4859338" y="4271982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HypoG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7092950" y="3238519"/>
            <a:ext cx="41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CC00"/>
                </a:solidFill>
              </a:rPr>
              <a:t>D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6927850" y="4284682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N</a:t>
            </a:r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>
            <a:off x="3419475" y="2398732"/>
            <a:ext cx="0" cy="2447925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3832225" y="847744"/>
            <a:ext cx="2720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FF00"/>
                </a:solidFill>
              </a:rPr>
              <a:t>Courbe d’ HGPO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34925" y="3803650"/>
            <a:ext cx="152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(G de Base)</a:t>
            </a:r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>
            <a:off x="2051050" y="5422919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>
            <a:off x="2051050" y="4848244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nimBg="1"/>
      <p:bldP spid="59416" grpId="0" animBg="1"/>
      <p:bldP spid="59417" grpId="0" animBg="1"/>
      <p:bldP spid="59418" grpId="0" animBg="1"/>
      <p:bldP spid="59420" grpId="0"/>
      <p:bldP spid="59421" grpId="0"/>
      <p:bldP spid="59422" grpId="0"/>
      <p:bldP spid="59423" grpId="0"/>
      <p:bldP spid="59427" grpId="0"/>
      <p:bldP spid="59428" grpId="0"/>
      <p:bldP spid="59429" grpId="0" animBg="1"/>
      <p:bldP spid="594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5888"/>
            <a:ext cx="8893175" cy="659765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fr-FR" sz="2800" dirty="0">
                <a:solidFill>
                  <a:srgbClr val="FFFF00"/>
                </a:solidFill>
                <a:cs typeface="Tahoma" pitchFamily="34" charset="0"/>
              </a:rPr>
              <a:t>           - Intolérance au glucose</a:t>
            </a:r>
            <a:r>
              <a:rPr lang="fr-FR" sz="2800" dirty="0">
                <a:cs typeface="Tahoma" pitchFamily="34" charset="0"/>
              </a:rPr>
              <a:t> (tolérance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)</a:t>
            </a:r>
            <a:r>
              <a:rPr lang="fr-FR" sz="2800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G de Base subnormale &lt; </a:t>
            </a:r>
            <a:r>
              <a:rPr lang="fr-FR" sz="2800" dirty="0" smtClean="0">
                <a:cs typeface="Tahoma" pitchFamily="34" charset="0"/>
                <a:sym typeface="Symbol" pitchFamily="18" charset="2"/>
              </a:rPr>
              <a:t>7 </a:t>
            </a:r>
            <a:r>
              <a:rPr lang="fr-FR" sz="2800" dirty="0" err="1" smtClean="0">
                <a:cs typeface="Tahoma" pitchFamily="34" charset="0"/>
                <a:sym typeface="Symbol" pitchFamily="18" charset="2"/>
              </a:rPr>
              <a:t>mmol</a:t>
            </a:r>
            <a:r>
              <a:rPr lang="fr-FR" sz="2800" dirty="0" smtClean="0">
                <a:cs typeface="Tahoma" pitchFamily="34" charset="0"/>
                <a:sym typeface="Symbol" pitchFamily="18" charset="2"/>
              </a:rPr>
              <a:t>/l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(</a:t>
            </a:r>
            <a:r>
              <a:rPr lang="fr-FR" sz="2800" dirty="0" smtClean="0">
                <a:cs typeface="Tahoma" pitchFamily="34" charset="0"/>
                <a:sym typeface="Symbol" pitchFamily="18" charset="2"/>
              </a:rPr>
              <a:t>1,26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g/l)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après 2h = 8 -11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mmol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/l (1,40 – 2g/l)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glucosurie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</a:t>
            </a:r>
            <a:r>
              <a:rPr lang="en-US" sz="2800" dirty="0">
                <a:cs typeface="Tahoma" pitchFamily="34" charset="0"/>
                <a:sym typeface="Symbol" pitchFamily="18" charset="2"/>
              </a:rPr>
              <a:t>±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dirty="0" err="1">
                <a:cs typeface="Tahoma" pitchFamily="34" charset="0"/>
                <a:sym typeface="Symbol" pitchFamily="18" charset="2"/>
              </a:rPr>
              <a:t>dans</a:t>
            </a:r>
            <a:r>
              <a:rPr lang="en-US" sz="2800" dirty="0">
                <a:cs typeface="Tahoma" pitchFamily="34" charset="0"/>
                <a:sym typeface="Symbol" pitchFamily="18" charset="2"/>
              </a:rPr>
              <a:t> : - </a:t>
            </a:r>
            <a:r>
              <a:rPr lang="en-US" sz="2400" dirty="0" err="1" smtClean="0">
                <a:cs typeface="Tahoma" pitchFamily="34" charset="0"/>
                <a:sym typeface="Symbol" pitchFamily="18" charset="2"/>
              </a:rPr>
              <a:t>Pré-diabète</a:t>
            </a:r>
            <a:r>
              <a:rPr lang="en-US" sz="2400" dirty="0" smtClean="0">
                <a:cs typeface="Tahoma" pitchFamily="34" charset="0"/>
                <a:sym typeface="Symbol" pitchFamily="18" charset="2"/>
              </a:rPr>
              <a:t> : </a:t>
            </a:r>
            <a:r>
              <a:rPr lang="en-US" sz="2400" b="1" dirty="0" smtClean="0">
                <a:cs typeface="Tahoma" pitchFamily="34" charset="0"/>
                <a:sym typeface="Symbol" pitchFamily="18" charset="2"/>
              </a:rPr>
              <a:t>IFG</a:t>
            </a:r>
            <a:r>
              <a:rPr lang="en-US" sz="2000" b="1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fr-FR" sz="2000" dirty="0" smtClean="0"/>
              <a:t>hyperglycémie à jeun non diabétique</a:t>
            </a:r>
            <a:endParaRPr lang="en-US" sz="2000" dirty="0" smtClean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 smtClean="0">
                <a:cs typeface="Tahoma" pitchFamily="34" charset="0"/>
                <a:sym typeface="Symbol" pitchFamily="18" charset="2"/>
              </a:rPr>
              <a:t>				     </a:t>
            </a:r>
            <a:r>
              <a:rPr lang="en-US" sz="2400" b="1" dirty="0" smtClean="0">
                <a:cs typeface="Tahoma" pitchFamily="34" charset="0"/>
                <a:sym typeface="Symbol" pitchFamily="18" charset="2"/>
              </a:rPr>
              <a:t>IGT </a:t>
            </a:r>
            <a:r>
              <a:rPr lang="fr-FR" sz="2000" dirty="0" smtClean="0"/>
              <a:t>intolérance aux hydrates de carbone</a:t>
            </a:r>
            <a:endParaRPr lang="en-US" sz="2000" b="1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          -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captation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hep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insuffisante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 (I.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hépatique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,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            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glycogénoses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…)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          - Anomalies digestives (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gastrectomie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          - Anomalies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endocriniennes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 (I.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pancréatique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,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           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hypersecrétion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 de </a:t>
            </a:r>
            <a:r>
              <a:rPr lang="en-US" sz="2400" dirty="0" err="1">
                <a:cs typeface="Tahoma" pitchFamily="34" charset="0"/>
                <a:sym typeface="Symbol" pitchFamily="18" charset="2"/>
              </a:rPr>
              <a:t>glucocorticoïdes</a:t>
            </a:r>
            <a:r>
              <a:rPr lang="en-US" sz="2400" dirty="0">
                <a:cs typeface="Tahoma" pitchFamily="34" charset="0"/>
                <a:sym typeface="Symbol" pitchFamily="18" charset="2"/>
              </a:rPr>
              <a:t>…)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fr-FR" sz="2800" dirty="0"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214422"/>
            <a:ext cx="2362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42888"/>
            <a:ext cx="8820150" cy="6858000"/>
          </a:xfrm>
        </p:spPr>
        <p:txBody>
          <a:bodyPr/>
          <a:lstStyle/>
          <a:p>
            <a:pPr>
              <a:lnSpc>
                <a:spcPct val="140000"/>
              </a:lnSpc>
              <a:buNone/>
            </a:pPr>
            <a:r>
              <a:rPr lang="fr-FR" sz="2800" dirty="0" smtClean="0">
                <a:solidFill>
                  <a:srgbClr val="FFFF00"/>
                </a:solidFill>
                <a:cs typeface="Tahoma" pitchFamily="34" charset="0"/>
              </a:rPr>
              <a:t> 	- tolérance </a:t>
            </a:r>
            <a:r>
              <a:rPr lang="fr-FR" sz="2800" dirty="0">
                <a:solidFill>
                  <a:srgbClr val="FFFF00"/>
                </a:solidFill>
                <a:cs typeface="Tahoma" pitchFamily="34" charset="0"/>
              </a:rPr>
              <a:t>au glucose</a:t>
            </a:r>
            <a:r>
              <a:rPr lang="fr-FR" sz="2800" dirty="0">
                <a:cs typeface="Tahoma" pitchFamily="34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endParaRPr lang="fr-FR" sz="28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  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courbe presque aplatie= pas de variations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imptes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de la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Gly</a:t>
            </a:r>
            <a:endParaRPr lang="fr-FR" sz="28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dans: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- anomalies digestives = malabsorption intestinale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- troubles de la réabsorption tub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rén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= diabète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rén</a:t>
            </a:r>
            <a:endParaRPr lang="fr-FR" sz="28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- troubles endocriniens= I.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corticosur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,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hypophy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…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- Anomalies pancréatiques=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hypersecrétion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d’INS =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insulinome</a:t>
            </a:r>
            <a:endParaRPr lang="fr-FR" sz="28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50900"/>
          </a:xfrm>
        </p:spPr>
        <p:txBody>
          <a:bodyPr/>
          <a:lstStyle/>
          <a:p>
            <a:r>
              <a:rPr lang="fr-FR" sz="4000" b="1" dirty="0">
                <a:solidFill>
                  <a:srgbClr val="FFFF00"/>
                </a:solidFill>
              </a:rPr>
              <a:t>I. 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2984"/>
            <a:ext cx="8713788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 </a:t>
            </a:r>
            <a:r>
              <a:rPr lang="fr-FR" b="1" dirty="0">
                <a:solidFill>
                  <a:srgbClr val="FFFF00"/>
                </a:solidFill>
              </a:rPr>
              <a:t>Pourquoi explorer ?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dirty="0"/>
              <a:t>Importance dans: </a:t>
            </a:r>
          </a:p>
          <a:p>
            <a:pPr lvl="4">
              <a:lnSpc>
                <a:spcPct val="110000"/>
              </a:lnSpc>
            </a:pPr>
            <a:r>
              <a:rPr lang="fr-FR" sz="3200" dirty="0"/>
              <a:t>  la ration alimentaire</a:t>
            </a:r>
          </a:p>
          <a:p>
            <a:pPr lvl="4">
              <a:lnSpc>
                <a:spcPct val="110000"/>
              </a:lnSpc>
            </a:pPr>
            <a:r>
              <a:rPr lang="fr-FR" sz="3200" dirty="0"/>
              <a:t>  le métabolisme énergétique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dirty="0"/>
              <a:t>Fréquence élevée des diabètes </a:t>
            </a:r>
            <a:r>
              <a:rPr lang="fr-FR" dirty="0" smtClean="0"/>
              <a:t>sucrés (En 2013 on en compte 400 millions.)</a:t>
            </a:r>
            <a:endParaRPr lang="fr-FR" dirty="0"/>
          </a:p>
          <a:p>
            <a:pPr>
              <a:lnSpc>
                <a:spcPct val="110000"/>
              </a:lnSpc>
              <a:buClr>
                <a:srgbClr val="FFFF00"/>
              </a:buClr>
              <a:buSzPct val="115000"/>
              <a:buFont typeface="Wingdings" pitchFamily="2" charset="2"/>
              <a:buChar char="§"/>
            </a:pPr>
            <a:r>
              <a:rPr lang="fr-FR" dirty="0">
                <a:sym typeface="Symbol" pitchFamily="18" charset="2"/>
              </a:rPr>
              <a:t> </a:t>
            </a:r>
            <a:r>
              <a:rPr lang="fr-FR" dirty="0"/>
              <a:t>Intérêt des moyens d’exploration mis en jeu                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dirty="0"/>
              <a:t>    pour : - dépister un diabète sucré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dirty="0"/>
              <a:t>              - </a:t>
            </a:r>
            <a:r>
              <a:rPr lang="fr-FR" dirty="0" smtClean="0"/>
              <a:t>Prévenir les complications</a:t>
            </a:r>
            <a:endParaRPr lang="fr-FR" dirty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8925"/>
            <a:ext cx="8747125" cy="66690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/>
              <a:t>  </a:t>
            </a:r>
            <a:r>
              <a:rPr lang="fr-FR" sz="2400" b="1" dirty="0">
                <a:solidFill>
                  <a:srgbClr val="FFFF00"/>
                </a:solidFill>
              </a:rPr>
              <a:t>3.2. Glycémie post- prandiale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endParaRPr lang="fr-FR" sz="2400" dirty="0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>HGPO simplifiée à 2 prélèvements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>   - G Base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>   - G 2h après charge </a:t>
            </a:r>
            <a:r>
              <a:rPr lang="fr-FR" sz="2400" dirty="0" err="1"/>
              <a:t>glucoée</a:t>
            </a:r>
            <a:r>
              <a:rPr lang="fr-FR" sz="2400" dirty="0"/>
              <a:t> ou repas riche en glucides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>    </a:t>
            </a:r>
            <a:r>
              <a:rPr lang="fr-FR" sz="2400" dirty="0">
                <a:cs typeface="Tahoma" pitchFamily="34" charset="0"/>
              </a:rPr>
              <a:t>≤ 8 </a:t>
            </a:r>
            <a:r>
              <a:rPr lang="fr-FR" sz="2400" dirty="0" err="1">
                <a:cs typeface="Tahoma" pitchFamily="34" charset="0"/>
              </a:rPr>
              <a:t>mmol</a:t>
            </a:r>
            <a:r>
              <a:rPr lang="fr-FR" sz="2400" dirty="0">
                <a:cs typeface="Tahoma" pitchFamily="34" charset="0"/>
              </a:rPr>
              <a:t>/l (1,40 g/l)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fr-FR" sz="2400" dirty="0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indication: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Détection des intolérances au </a:t>
            </a:r>
            <a:r>
              <a:rPr lang="fr-FR" sz="2400" dirty="0" smtClean="0">
                <a:cs typeface="Tahoma" pitchFamily="34" charset="0"/>
              </a:rPr>
              <a:t>glucose </a:t>
            </a:r>
            <a:r>
              <a:rPr lang="fr-FR" sz="2400" dirty="0">
                <a:cs typeface="Tahoma" pitchFamily="34" charset="0"/>
              </a:rPr>
              <a:t>et états </a:t>
            </a:r>
            <a:r>
              <a:rPr lang="fr-FR" sz="2400" dirty="0" err="1">
                <a:cs typeface="Tahoma" pitchFamily="34" charset="0"/>
              </a:rPr>
              <a:t>diabètiques</a:t>
            </a:r>
            <a:r>
              <a:rPr lang="fr-FR" sz="2400" dirty="0">
                <a:cs typeface="Tahoma" pitchFamily="34" charset="0"/>
              </a:rPr>
              <a:t>.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fr-FR" sz="2400" dirty="0">
              <a:solidFill>
                <a:srgbClr val="FFFF00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</a:rPr>
              <a:t>3.3. Hyperglycémie provoquée par voie IV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fr-FR" sz="2400" dirty="0">
              <a:solidFill>
                <a:srgbClr val="FFFF00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Supprime </a:t>
            </a:r>
            <a:r>
              <a:rPr lang="fr-FR" sz="2400" dirty="0" smtClean="0">
                <a:cs typeface="Tahoma" pitchFamily="34" charset="0"/>
              </a:rPr>
              <a:t>la </a:t>
            </a:r>
            <a:r>
              <a:rPr lang="fr-FR" sz="2400" dirty="0">
                <a:cs typeface="Tahoma" pitchFamily="34" charset="0"/>
              </a:rPr>
              <a:t>traversée digestive et l’action stimulante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de l’INS par des cellules pariétales gastriques</a:t>
            </a:r>
            <a:r>
              <a:rPr lang="fr-FR" sz="2400" dirty="0" smtClean="0">
                <a:cs typeface="Tahoma" pitchFamily="34" charset="0"/>
              </a:rPr>
              <a:t>. </a:t>
            </a:r>
            <a:endParaRPr lang="fr-FR" sz="2400" dirty="0">
              <a:cs typeface="Tahoma" pitchFamily="34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indication: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troubles de l’absorption intestinale ou gastriques connus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60350"/>
            <a:ext cx="9180513" cy="659765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b="1" dirty="0">
                <a:solidFill>
                  <a:srgbClr val="FFFF00"/>
                </a:solidFill>
                <a:cs typeface="Tahoma" pitchFamily="34" charset="0"/>
              </a:rPr>
              <a:t>3.4. Epreuve au glucagon: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    </a:t>
            </a:r>
            <a:r>
              <a:rPr lang="fr-FR" sz="2400" u="sng" dirty="0">
                <a:cs typeface="Tahoma" pitchFamily="34" charset="0"/>
              </a:rPr>
              <a:t>explore: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- Action glycogénolytique </a:t>
            </a:r>
            <a:r>
              <a:rPr lang="fr-FR" sz="2400" dirty="0" err="1">
                <a:cs typeface="Tahoma" pitchFamily="34" charset="0"/>
              </a:rPr>
              <a:t>hép</a:t>
            </a:r>
            <a:r>
              <a:rPr lang="fr-FR" sz="2400" dirty="0">
                <a:cs typeface="Tahoma" pitchFamily="34" charset="0"/>
              </a:rPr>
              <a:t>= capacité à libérer le GLU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- réponse des </a:t>
            </a:r>
            <a:r>
              <a:rPr lang="en-US" sz="2400" dirty="0">
                <a:cs typeface="Tahoma" pitchFamily="34" charset="0"/>
              </a:rPr>
              <a:t>¢</a:t>
            </a:r>
            <a:r>
              <a:rPr lang="el-GR" sz="2400" dirty="0">
                <a:cs typeface="Tahoma" pitchFamily="34" charset="0"/>
              </a:rPr>
              <a:t>β</a:t>
            </a:r>
            <a:r>
              <a:rPr lang="fr-FR" sz="2400" dirty="0">
                <a:cs typeface="Tahoma" pitchFamily="34" charset="0"/>
              </a:rPr>
              <a:t> pour l’</a:t>
            </a:r>
            <a:r>
              <a:rPr lang="fr-FR" sz="2400" dirty="0" err="1">
                <a:cs typeface="Tahoma" pitchFamily="34" charset="0"/>
              </a:rPr>
              <a:t>insulinosécrétion</a:t>
            </a:r>
            <a:r>
              <a:rPr lang="fr-FR" sz="2400" dirty="0">
                <a:cs typeface="Tahoma" pitchFamily="34" charset="0"/>
              </a:rPr>
              <a:t> </a:t>
            </a:r>
            <a:r>
              <a:rPr lang="fr-FR" sz="2400" dirty="0" err="1">
                <a:cs typeface="Tahoma" pitchFamily="34" charset="0"/>
              </a:rPr>
              <a:t>II</a:t>
            </a:r>
            <a:r>
              <a:rPr lang="fr-FR" sz="2400" b="1" baseline="30000" dirty="0" err="1">
                <a:cs typeface="Tahoma" pitchFamily="34" charset="0"/>
              </a:rPr>
              <a:t>aire</a:t>
            </a:r>
            <a:r>
              <a:rPr lang="fr-FR" sz="2400" dirty="0">
                <a:cs typeface="Tahoma" pitchFamily="34" charset="0"/>
              </a:rPr>
              <a:t> à l’</a:t>
            </a:r>
            <a:r>
              <a:rPr lang="fr-FR" sz="2400" dirty="0" err="1">
                <a:cs typeface="Tahoma" pitchFamily="34" charset="0"/>
              </a:rPr>
              <a:t>hyperG</a:t>
            </a:r>
            <a:endParaRPr lang="fr-FR" sz="2400" dirty="0">
              <a:cs typeface="Tahoma" pitchFamily="34" charset="0"/>
            </a:endParaRP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G de base - INJ de glucagon – et G /10’-20’ (</a:t>
            </a:r>
            <a:r>
              <a:rPr lang="fr-FR" sz="2400" dirty="0" err="1">
                <a:cs typeface="Tahoma" pitchFamily="34" charset="0"/>
              </a:rPr>
              <a:t>pdt</a:t>
            </a:r>
            <a:r>
              <a:rPr lang="fr-FR" sz="2400" dirty="0">
                <a:cs typeface="Tahoma" pitchFamily="34" charset="0"/>
              </a:rPr>
              <a:t> 90’)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 </a:t>
            </a:r>
            <a:r>
              <a:rPr lang="fr-FR" sz="2400" u="sng" dirty="0">
                <a:cs typeface="Tahoma" pitchFamily="34" charset="0"/>
              </a:rPr>
              <a:t>R. Normaux: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rapide de la G (10’-20’) de 20-80% V de Base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retour 40’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 précoce de l’INS 3’-5’  </a:t>
            </a:r>
            <a:r>
              <a:rPr lang="fr-FR" sz="2400" b="1" dirty="0">
                <a:solidFill>
                  <a:srgbClr val="FFFF00"/>
                </a:solidFill>
                <a:effectLst/>
                <a:cs typeface="Tahoma" pitchFamily="34" charset="0"/>
                <a:sym typeface="Symbol" pitchFamily="18" charset="2"/>
              </a:rPr>
              <a:t>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importance des réserves glycogène du foie et fonctionnement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normal de la voie métabolique (glycogénolyse).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333375"/>
            <a:ext cx="9144000" cy="6191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     </a:t>
            </a:r>
            <a:r>
              <a:rPr lang="fr-FR" sz="2400" u="sng" dirty="0">
                <a:cs typeface="Tahoma" pitchFamily="34" charset="0"/>
              </a:rPr>
              <a:t>R. anormaux: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 l’absence d’hyperglycémie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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- épuisement des réserves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- bloc enzymatique sur la voie 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métab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 (glycogénose hep)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-</a:t>
            </a:r>
            <a:r>
              <a:rPr lang="fr-FR" sz="2400" b="1" dirty="0">
                <a:cs typeface="Tahoma" pitchFamily="34" charset="0"/>
                <a:sym typeface="Symbol" pitchFamily="18" charset="2"/>
              </a:rPr>
              <a:t>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anormale de la sécrétion d’INS = 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Insulinome</a:t>
            </a:r>
            <a:endParaRPr lang="fr-FR" sz="24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fr-FR" sz="24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Indiquée dans: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-  les hypoglycémie (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hép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-  les tumeurs du pancréas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   3.5. Hyperglycémie provoquée sensibilisée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     - Test cortisone – glucose: </a:t>
            </a:r>
            <a:r>
              <a:rPr lang="fr-FR" sz="2400" dirty="0">
                <a:cs typeface="Tahoma" pitchFamily="34" charset="0"/>
              </a:rPr>
              <a:t>dépistage d’un diabète latent</a:t>
            </a: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Dose de cortisone (8h et 2h) avant une HGPO.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</a:rPr>
              <a:t>Si glycémie &gt; 8 </a:t>
            </a:r>
            <a:r>
              <a:rPr lang="fr-FR" sz="2400" dirty="0" err="1">
                <a:cs typeface="Tahoma" pitchFamily="34" charset="0"/>
              </a:rPr>
              <a:t>mmol</a:t>
            </a:r>
            <a:r>
              <a:rPr lang="fr-FR" sz="2400" dirty="0">
                <a:cs typeface="Tahoma" pitchFamily="34" charset="0"/>
              </a:rPr>
              <a:t>/l à la 2</a:t>
            </a:r>
            <a:r>
              <a:rPr lang="fr-FR" sz="2400" baseline="30000" dirty="0">
                <a:cs typeface="Tahoma" pitchFamily="34" charset="0"/>
              </a:rPr>
              <a:t>ème</a:t>
            </a:r>
            <a:r>
              <a:rPr lang="fr-FR" sz="2400" dirty="0">
                <a:cs typeface="Tahoma" pitchFamily="34" charset="0"/>
              </a:rPr>
              <a:t> h </a:t>
            </a:r>
            <a:r>
              <a:rPr lang="fr-FR" sz="2400" dirty="0">
                <a:cs typeface="Tahoma" pitchFamily="34" charset="0"/>
                <a:sym typeface="Wingdings" pitchFamily="2" charset="2"/>
              </a:rPr>
              <a:t> diabète latent.</a:t>
            </a: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fr-FR" sz="3200">
                <a:solidFill>
                  <a:srgbClr val="FFFF00"/>
                </a:solidFill>
              </a:rPr>
              <a:t>3.2. EP. D’hypoglycémies provoquées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52525"/>
            <a:ext cx="8820150" cy="5876925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Char char="-"/>
            </a:pPr>
            <a:r>
              <a:rPr lang="fr-FR" sz="2800"/>
              <a:t>Dangereuses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800"/>
              <a:t>Surveillance stricte en milieu hospitalier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800"/>
              <a:t>Intérêt: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800"/>
              <a:t>Explorer les hypoglycémies 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800"/>
              <a:t>Apprécier l’efficacité des systèmes hyperglycémiants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800"/>
              <a:t>Apprécier la sensibilité des tissus à l’action d’une substance hypoglycémiante hormonale ou médicamenteuse (INS et tolbutamide)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1600">
                <a:solidFill>
                  <a:srgbClr val="FFFF00"/>
                </a:solidFill>
              </a:rPr>
              <a:t>      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44450"/>
            <a:ext cx="9251950" cy="6742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r-FR" sz="2400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>
                <a:solidFill>
                  <a:srgbClr val="FFFF00"/>
                </a:solidFill>
              </a:rPr>
              <a:t>            3.2.1 EP à l’insuline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fr-FR" sz="2400"/>
              <a:t>hypoglycémie induite par l’INS exogène (IV INS ordinaire)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fr-FR" sz="2400"/>
              <a:t>Teste la stimulation de la sécrétion des H Hyperglycémiantes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fr-FR" sz="2400"/>
              <a:t>    II</a:t>
            </a:r>
            <a:r>
              <a:rPr lang="fr-FR" sz="2400" b="1" baseline="30000"/>
              <a:t>aire</a:t>
            </a:r>
            <a:r>
              <a:rPr lang="fr-FR" sz="2400"/>
              <a:t> à l’ hypoglycémie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fr-FR" sz="2400"/>
              <a:t>- R. Normaux :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fr-FR" sz="2400">
                <a:sym typeface="Symbol" pitchFamily="18" charset="2"/>
              </a:rPr>
              <a:t>     hypoglycémie avec % de </a:t>
            </a:r>
            <a:r>
              <a:rPr lang="fr-FR" sz="2400" b="1">
                <a:solidFill>
                  <a:srgbClr val="FFFF00"/>
                </a:solidFill>
                <a:sym typeface="Symbol" pitchFamily="18" charset="2"/>
              </a:rPr>
              <a:t></a:t>
            </a:r>
            <a:r>
              <a:rPr lang="fr-FR" sz="2400">
                <a:solidFill>
                  <a:srgbClr val="FFFF00"/>
                </a:solidFill>
              </a:rPr>
              <a:t> &lt;50%</a:t>
            </a:r>
            <a:r>
              <a:rPr lang="fr-FR" sz="2400"/>
              <a:t> V de Base vers 30’.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fr-FR" sz="2400"/>
              <a:t>     Retour vers 60’</a:t>
            </a:r>
          </a:p>
          <a:p>
            <a:pPr lvl="1">
              <a:lnSpc>
                <a:spcPct val="50000"/>
              </a:lnSpc>
              <a:buFontTx/>
              <a:buNone/>
            </a:pPr>
            <a:endParaRPr lang="fr-FR" sz="2400" u="sng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 u="sng">
                <a:solidFill>
                  <a:srgbClr val="FFFF00"/>
                </a:solidFill>
              </a:rPr>
              <a:t>Réponse dépend de </a:t>
            </a:r>
            <a:r>
              <a:rPr lang="fr-FR" sz="2400">
                <a:solidFill>
                  <a:srgbClr val="FFFF00"/>
                </a:solidFill>
              </a:rPr>
              <a:t>:</a:t>
            </a:r>
          </a:p>
          <a:p>
            <a:pPr lvl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400"/>
              <a:t>Sensibilité des tissus à l’insuline</a:t>
            </a:r>
          </a:p>
          <a:p>
            <a:pPr lvl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400"/>
              <a:t>Efficacité des systèmes hyperglycémiants</a:t>
            </a:r>
          </a:p>
          <a:p>
            <a:pPr lvl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400"/>
              <a:t>Qualité des réserves glycogéniques du foie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260350"/>
            <a:ext cx="9432925" cy="6264275"/>
          </a:xfrm>
        </p:spPr>
        <p:txBody>
          <a:bodyPr/>
          <a:lstStyle/>
          <a:p>
            <a:pPr>
              <a:buFontTx/>
              <a:buNone/>
            </a:pPr>
            <a:r>
              <a:rPr lang="fr-FR" sz="2400">
                <a:solidFill>
                  <a:srgbClr val="FFFF00"/>
                </a:solidFill>
              </a:rPr>
              <a:t>         </a:t>
            </a:r>
            <a:r>
              <a:rPr lang="fr-FR" sz="2800">
                <a:solidFill>
                  <a:srgbClr val="FFFF00"/>
                </a:solidFill>
              </a:rPr>
              <a:t>2 types de réponse:</a:t>
            </a:r>
          </a:p>
          <a:p>
            <a:pPr>
              <a:buFontTx/>
              <a:buNone/>
            </a:pPr>
            <a:r>
              <a:rPr lang="fr-FR" sz="2800"/>
              <a:t>        </a:t>
            </a:r>
            <a:r>
              <a:rPr lang="fr-FR" sz="2800" b="1">
                <a:solidFill>
                  <a:srgbClr val="FF00FF"/>
                </a:solidFill>
              </a:rPr>
              <a:t>1. Hypersensibilité à l’INS=</a:t>
            </a:r>
            <a:r>
              <a:rPr lang="fr-FR" sz="2800">
                <a:solidFill>
                  <a:srgbClr val="FF00FF"/>
                </a:solidFill>
              </a:rPr>
              <a:t> </a:t>
            </a:r>
          </a:p>
          <a:p>
            <a:pPr>
              <a:buFontTx/>
              <a:buNone/>
            </a:pPr>
            <a:r>
              <a:rPr lang="fr-FR" sz="2400"/>
              <a:t>    hypoglycémie </a:t>
            </a:r>
            <a:r>
              <a:rPr lang="fr-FR" sz="2400" b="1">
                <a:solidFill>
                  <a:srgbClr val="99FF66"/>
                </a:solidFill>
              </a:rPr>
              <a:t>+++</a:t>
            </a:r>
            <a:r>
              <a:rPr lang="fr-FR" sz="2400"/>
              <a:t> avec retour à la V de base retardé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 diabète Insulino-Dépendant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 troubles endocriniens (hyposecrétion d’H. HyperG)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 Mdies hépatiques graves (glycogénoses)</a:t>
            </a:r>
          </a:p>
          <a:p>
            <a:pPr lvl="2">
              <a:lnSpc>
                <a:spcPct val="50000"/>
              </a:lnSpc>
              <a:buClr>
                <a:srgbClr val="FFFF00"/>
              </a:buClr>
              <a:buFont typeface="Wingdings" pitchFamily="2" charset="2"/>
              <a:buNone/>
            </a:pPr>
            <a:endParaRPr lang="fr-FR"/>
          </a:p>
          <a:p>
            <a:pPr>
              <a:buFontTx/>
              <a:buNone/>
            </a:pPr>
            <a:r>
              <a:rPr lang="fr-FR" sz="2400"/>
              <a:t>   </a:t>
            </a:r>
            <a:r>
              <a:rPr lang="fr-FR" sz="2800"/>
              <a:t>     </a:t>
            </a:r>
            <a:r>
              <a:rPr lang="fr-FR" sz="2800" b="1">
                <a:solidFill>
                  <a:srgbClr val="FF00FF"/>
                </a:solidFill>
              </a:rPr>
              <a:t>2. Hyposensibilité à l’INS=</a:t>
            </a:r>
            <a:r>
              <a:rPr lang="fr-FR" sz="2800"/>
              <a:t> Insulino-résistance</a:t>
            </a:r>
          </a:p>
          <a:p>
            <a:pPr>
              <a:buFontTx/>
              <a:buNone/>
            </a:pPr>
            <a:r>
              <a:rPr lang="fr-FR" sz="2400"/>
              <a:t>    hypoglycémie </a:t>
            </a:r>
            <a:r>
              <a:rPr lang="fr-FR" sz="2400" b="1">
                <a:solidFill>
                  <a:srgbClr val="99FF66"/>
                </a:solidFill>
              </a:rPr>
              <a:t>+</a:t>
            </a:r>
            <a:endParaRPr lang="fr-FR" sz="2400" b="1"/>
          </a:p>
          <a:p>
            <a:pPr lvl="2">
              <a:lnSpc>
                <a:spcPct val="11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diabète Non Insulino-Dépendant (résistant à l’INS)</a:t>
            </a:r>
          </a:p>
          <a:p>
            <a:pPr lvl="2">
              <a:lnSpc>
                <a:spcPct val="11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récepteurs spécifiques de l’INS défaillants ou insuffisants</a:t>
            </a:r>
          </a:p>
          <a:p>
            <a:pPr lvl="2">
              <a:lnSpc>
                <a:spcPct val="11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/>
              <a:t> troubles endocriniens (hypersécrétion d’H. HyperG)</a:t>
            </a:r>
          </a:p>
          <a:p>
            <a:pPr lvl="1">
              <a:buFontTx/>
              <a:buNone/>
            </a:pP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450"/>
            <a:ext cx="8893175" cy="681355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olidFill>
                  <a:srgbClr val="FFFF00"/>
                </a:solidFill>
              </a:rPr>
              <a:t>       3.2.2. EP au tolbutamide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olidFill>
                  <a:srgbClr val="FFFF00"/>
                </a:solidFill>
              </a:rPr>
              <a:t> </a:t>
            </a:r>
            <a:r>
              <a:rPr lang="fr-FR" sz="2800"/>
              <a:t>stimule la sécrétion d’INS </a:t>
            </a:r>
            <a:r>
              <a:rPr lang="fr-FR" sz="2800" b="1">
                <a:solidFill>
                  <a:srgbClr val="FFFF00"/>
                </a:solidFill>
                <a:sym typeface="Symbol" pitchFamily="18" charset="2"/>
              </a:rPr>
              <a:t></a:t>
            </a:r>
            <a:r>
              <a:rPr lang="fr-FR" sz="2800">
                <a:sym typeface="Symbol" pitchFamily="18" charset="2"/>
              </a:rPr>
              <a:t> hypoG par l’INS endo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ym typeface="Symbol" pitchFamily="18" charset="2"/>
              </a:rPr>
              <a:t> suivre les variations de la GLY et de l’INS pdt 90’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ym typeface="Symbol" pitchFamily="18" charset="2"/>
              </a:rPr>
              <a:t>    </a:t>
            </a:r>
            <a:r>
              <a:rPr lang="fr-FR" sz="2800">
                <a:solidFill>
                  <a:srgbClr val="FFFF00"/>
                </a:solidFill>
                <a:sym typeface="Symbol" pitchFamily="18" charset="2"/>
              </a:rPr>
              <a:t>explore:</a:t>
            </a:r>
          </a:p>
          <a:p>
            <a:pPr lvl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>
                <a:sym typeface="Symbol" pitchFamily="18" charset="2"/>
              </a:rPr>
              <a:t>  les capacités d’insulino-sécrétoires du pancréas</a:t>
            </a:r>
          </a:p>
          <a:p>
            <a:pPr lvl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fr-FR">
                <a:sym typeface="Symbol" pitchFamily="18" charset="2"/>
              </a:rPr>
              <a:t>  les capacités d’action de cette INS au niv  </a:t>
            </a:r>
          </a:p>
          <a:p>
            <a:pPr lvl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fr-FR">
                <a:sym typeface="Symbol" pitchFamily="18" charset="2"/>
              </a:rPr>
              <a:t>    tissulaire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800">
                <a:solidFill>
                  <a:srgbClr val="FFFF00"/>
                </a:solidFill>
              </a:rPr>
              <a:t>    3 types de réponse :</a:t>
            </a:r>
            <a:r>
              <a:rPr lang="fr-FR" sz="2800"/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800" b="1">
                <a:solidFill>
                  <a:srgbClr val="FF00FF"/>
                </a:solidFill>
              </a:rPr>
              <a:t> </a:t>
            </a:r>
            <a:r>
              <a:rPr lang="fr-FR" b="1">
                <a:solidFill>
                  <a:srgbClr val="FF00FF"/>
                </a:solidFill>
              </a:rPr>
              <a:t>- pancréas normal: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>
                <a:sym typeface="Symbol" pitchFamily="18" charset="2"/>
              </a:rPr>
              <a:t>    </a:t>
            </a:r>
            <a:r>
              <a:rPr lang="fr-FR" sz="2800" b="1">
                <a:solidFill>
                  <a:srgbClr val="FFFF00"/>
                </a:solidFill>
                <a:sym typeface="Symbol" pitchFamily="18" charset="2"/>
              </a:rPr>
              <a:t></a:t>
            </a:r>
            <a:r>
              <a:rPr lang="fr-FR" sz="280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fr-FR" sz="2800">
                <a:sym typeface="Symbol" pitchFamily="18" charset="2"/>
              </a:rPr>
              <a:t>de la glycémie = 50% de la V de Base vers 30’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>
                <a:sym typeface="Symbol" pitchFamily="18" charset="2"/>
              </a:rPr>
              <a:t>     retour à la V base vers 90’ (systèmes hypergly)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1938"/>
            <a:ext cx="8675688" cy="6596062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§"/>
            </a:pPr>
            <a:r>
              <a:rPr lang="fr-FR" b="1">
                <a:solidFill>
                  <a:srgbClr val="FF00FF"/>
                </a:solidFill>
              </a:rPr>
              <a:t> Pancréas peu ou pas fonctionnel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>
                <a:sym typeface="Symbol" pitchFamily="18" charset="2"/>
              </a:rPr>
              <a:t>   </a:t>
            </a:r>
            <a:r>
              <a:rPr lang="fr-FR" sz="2800" b="1">
                <a:solidFill>
                  <a:srgbClr val="FFFF00"/>
                </a:solidFill>
                <a:sym typeface="Symbol" pitchFamily="18" charset="2"/>
              </a:rPr>
              <a:t> </a:t>
            </a:r>
            <a:r>
              <a:rPr lang="fr-FR" sz="2800">
                <a:sym typeface="Symbol" pitchFamily="18" charset="2"/>
              </a:rPr>
              <a:t>de la glycémie - impte et retardée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/>
              <a:t>   retour à la V de base &gt; 90’.  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/>
              <a:t>   Diabétique = insuline sécrétée Insuffisante 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§"/>
            </a:pPr>
            <a:r>
              <a:rPr lang="fr-FR" b="1">
                <a:solidFill>
                  <a:srgbClr val="FF00FF"/>
                </a:solidFill>
              </a:rPr>
              <a:t>Pancréas hyperfonctionnel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 b="1">
                <a:solidFill>
                  <a:srgbClr val="00CC00"/>
                </a:solidFill>
              </a:rPr>
              <a:t>   </a:t>
            </a:r>
            <a:r>
              <a:rPr lang="fr-FR" sz="2800"/>
              <a:t>pic d’hypoG </a:t>
            </a:r>
            <a:r>
              <a:rPr lang="fr-FR" sz="2800" b="1">
                <a:solidFill>
                  <a:srgbClr val="FFFF00"/>
                </a:solidFill>
              </a:rPr>
              <a:t>+++</a:t>
            </a:r>
            <a:r>
              <a:rPr lang="fr-FR" sz="2800">
                <a:solidFill>
                  <a:srgbClr val="FFFF00"/>
                </a:solidFill>
              </a:rPr>
              <a:t> </a:t>
            </a:r>
            <a:r>
              <a:rPr lang="fr-FR" sz="2800"/>
              <a:t>&gt; 50%, précoce avant 30’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/>
              <a:t>   retour à la V de base retardée </a:t>
            </a:r>
            <a:r>
              <a:rPr lang="fr-FR" sz="2800" b="1">
                <a:solidFill>
                  <a:srgbClr val="FFFF00"/>
                </a:solidFill>
              </a:rPr>
              <a:t>++</a:t>
            </a:r>
            <a:r>
              <a:rPr lang="fr-FR" sz="2800"/>
              <a:t> </a:t>
            </a:r>
          </a:p>
          <a:p>
            <a:pPr>
              <a:lnSpc>
                <a:spcPct val="140000"/>
              </a:lnSpc>
              <a:buFont typeface="Symbol" pitchFamily="18" charset="2"/>
              <a:buNone/>
            </a:pPr>
            <a:r>
              <a:rPr lang="fr-FR" sz="2800"/>
              <a:t>   Adénome pancréatique= insulinome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fr-FR" sz="2800"/>
              <a:t> 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44450"/>
            <a:ext cx="9361488" cy="681355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fr-FR" sz="800">
                <a:solidFill>
                  <a:srgbClr val="FFFF00"/>
                </a:solidFill>
              </a:rPr>
              <a:t>             </a:t>
            </a:r>
            <a:r>
              <a:rPr lang="fr-FR" sz="1200">
                <a:solidFill>
                  <a:srgbClr val="FFFF00"/>
                </a:solidFill>
              </a:rPr>
              <a:t>                       </a:t>
            </a:r>
            <a:r>
              <a:rPr lang="fr-FR">
                <a:solidFill>
                  <a:srgbClr val="FFFF00"/>
                </a:solidFill>
              </a:rPr>
              <a:t>3.2.3. de jeûne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olidFill>
                  <a:srgbClr val="FFFF00"/>
                </a:solidFill>
              </a:rPr>
              <a:t>    </a:t>
            </a:r>
            <a:r>
              <a:rPr lang="fr-FR" sz="2800"/>
              <a:t>jeûne prolongé &gt;12h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/>
              <a:t>    glycémie et insulinémie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ym typeface="Symbol" pitchFamily="18" charset="2"/>
              </a:rPr>
              <a:t>   </a:t>
            </a:r>
            <a:r>
              <a:rPr lang="fr-FR" sz="2800" b="1">
                <a:solidFill>
                  <a:srgbClr val="FFFF00"/>
                </a:solidFill>
                <a:sym typeface="Symbol" pitchFamily="18" charset="2"/>
              </a:rPr>
              <a:t></a:t>
            </a:r>
            <a:r>
              <a:rPr lang="fr-FR" sz="2800">
                <a:sym typeface="Symbol" pitchFamily="18" charset="2"/>
              </a:rPr>
              <a:t> INS/ GLU </a:t>
            </a:r>
            <a:r>
              <a:rPr lang="fr-FR" sz="2800" b="1">
                <a:solidFill>
                  <a:srgbClr val="FFFF00"/>
                </a:solidFill>
                <a:sym typeface="Symbol" pitchFamily="18" charset="2"/>
              </a:rPr>
              <a:t> </a:t>
            </a:r>
          </a:p>
          <a:p>
            <a:pPr lvl="1">
              <a:lnSpc>
                <a:spcPct val="12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fr-FR" b="1">
                <a:solidFill>
                  <a:srgbClr val="FFFF00"/>
                </a:solidFill>
                <a:sym typeface="Symbol" pitchFamily="18" charset="2"/>
              </a:rPr>
              <a:t>   </a:t>
            </a:r>
            <a:r>
              <a:rPr lang="fr-FR">
                <a:sym typeface="Symbol" pitchFamily="18" charset="2"/>
              </a:rPr>
              <a:t>Catab tissus </a:t>
            </a:r>
            <a:r>
              <a:rPr lang="fr-FR" b="1">
                <a:solidFill>
                  <a:srgbClr val="FFFF00"/>
                </a:solidFill>
                <a:sym typeface="Symbol" pitchFamily="18" charset="2"/>
              </a:rPr>
              <a:t> </a:t>
            </a:r>
            <a:r>
              <a:rPr lang="fr-FR">
                <a:sym typeface="Symbol" pitchFamily="18" charset="2"/>
              </a:rPr>
              <a:t>mobilisation des réserves   </a:t>
            </a:r>
          </a:p>
          <a:p>
            <a:pPr>
              <a:lnSpc>
                <a:spcPct val="120000"/>
              </a:lnSpc>
              <a:buClr>
                <a:srgbClr val="00CC00"/>
              </a:buClr>
              <a:buFont typeface="Wingdings" pitchFamily="2" charset="2"/>
              <a:buNone/>
            </a:pPr>
            <a:r>
              <a:rPr lang="fr-FR" sz="2800">
                <a:sym typeface="Symbol" pitchFamily="18" charset="2"/>
              </a:rPr>
              <a:t>          (glycogène + Triglycérides)</a:t>
            </a:r>
          </a:p>
          <a:p>
            <a:pPr lvl="1">
              <a:lnSpc>
                <a:spcPct val="12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fr-FR">
                <a:sym typeface="Symbol" pitchFamily="18" charset="2"/>
              </a:rPr>
              <a:t>   Néoglucogenèse hep</a:t>
            </a:r>
          </a:p>
          <a:p>
            <a:pPr lvl="1">
              <a:lnSpc>
                <a:spcPct val="12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fr-FR">
                <a:sym typeface="Symbol" pitchFamily="18" charset="2"/>
              </a:rPr>
              <a:t> action des catécholamines et autres H. hyperg   </a:t>
            </a:r>
          </a:p>
          <a:p>
            <a:pPr lvl="1">
              <a:lnSpc>
                <a:spcPct val="12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fr-FR">
                <a:sym typeface="Symbol" pitchFamily="18" charset="2"/>
              </a:rPr>
              <a:t>   échanges de substrats énergétiques entre </a:t>
            </a:r>
            <a:r>
              <a:rPr lang="fr-FR" b="1">
                <a:sym typeface="Symbol" pitchFamily="18" charset="2"/>
              </a:rPr>
              <a:t>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>
                <a:sym typeface="Symbol" pitchFamily="18" charset="2"/>
              </a:rPr>
              <a:t>          tissus (foie, muscle,tissu adipeux, cerveau, et GR)</a:t>
            </a:r>
          </a:p>
          <a:p>
            <a:pPr>
              <a:lnSpc>
                <a:spcPct val="120000"/>
              </a:lnSpc>
              <a:buFontTx/>
              <a:buNone/>
            </a:pPr>
            <a:endParaRPr lang="fr-FR" sz="800"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fr-FR" sz="800">
                <a:sym typeface="Symbol" pitchFamily="18" charset="2"/>
              </a:rPr>
              <a:t>   </a:t>
            </a:r>
          </a:p>
          <a:p>
            <a:pPr>
              <a:buFont typeface="Wingdings" pitchFamily="2" charset="2"/>
              <a:buNone/>
            </a:pPr>
            <a:endParaRPr lang="fr-FR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450"/>
            <a:ext cx="8858250" cy="681355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>
                <a:solidFill>
                  <a:schemeClr val="hlink"/>
                </a:solidFill>
              </a:rPr>
              <a:t>   Pour 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>
                <a:solidFill>
                  <a:schemeClr val="hlink"/>
                </a:solidFill>
                <a:effectLst/>
              </a:rPr>
              <a:t>-</a:t>
            </a:r>
            <a:r>
              <a:rPr lang="fr-FR" sz="2400"/>
              <a:t>  Fournir le Glucose pour les </a:t>
            </a:r>
            <a:r>
              <a:rPr lang="en-US" sz="2400">
                <a:cs typeface="Tahoma" pitchFamily="34" charset="0"/>
              </a:rPr>
              <a:t>¢ gluco- dep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400">
                <a:cs typeface="Tahoma" pitchFamily="34" charset="0"/>
              </a:rPr>
              <a:t>Mobiliser les autres substrats énergétiques (A.gras, corps cétoniques) pour les autres tissus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400">
                <a:cs typeface="Tahoma" pitchFamily="34" charset="0"/>
              </a:rPr>
              <a:t>Préserver les protéines tissulaires.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2400">
              <a:cs typeface="Tahoma" pitchFamily="34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400">
                <a:cs typeface="Tahoma" pitchFamily="34" charset="0"/>
              </a:rPr>
              <a:t>R. Normaux :   </a:t>
            </a:r>
            <a:r>
              <a:rPr lang="en-US" sz="2400" b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en-US" sz="240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glycémie = 50% de VBase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sz="2400">
              <a:solidFill>
                <a:srgbClr val="FFFF00"/>
              </a:solidFill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400">
                <a:cs typeface="Tahoma" pitchFamily="34" charset="0"/>
                <a:sym typeface="Symbol" pitchFamily="18" charset="2"/>
              </a:rPr>
              <a:t>R. Anormaux : </a:t>
            </a:r>
            <a:r>
              <a:rPr lang="en-US" sz="2400" b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 </a:t>
            </a:r>
            <a:r>
              <a:rPr lang="en-US" sz="240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glycémie &gt; 50% </a:t>
            </a:r>
            <a:r>
              <a:rPr lang="en-US" sz="2400" b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</a:t>
            </a:r>
          </a:p>
          <a:p>
            <a:pPr lvl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§"/>
            </a:pPr>
            <a:r>
              <a:rPr lang="en-US" sz="2400">
                <a:cs typeface="Tahoma" pitchFamily="34" charset="0"/>
                <a:sym typeface="Symbol" pitchFamily="18" charset="2"/>
              </a:rPr>
              <a:t> </a:t>
            </a:r>
            <a:r>
              <a:rPr lang="en-US" sz="2400" b="1">
                <a:cs typeface="Tahoma" pitchFamily="34" charset="0"/>
                <a:sym typeface="Symbol" pitchFamily="18" charset="2"/>
              </a:rPr>
              <a:t></a:t>
            </a:r>
            <a:r>
              <a:rPr lang="en-US" sz="2400">
                <a:cs typeface="Tahoma" pitchFamily="34" charset="0"/>
                <a:sym typeface="Symbol" pitchFamily="18" charset="2"/>
              </a:rPr>
              <a:t> consommation tissulaire du GLU= insulinome</a:t>
            </a:r>
          </a:p>
          <a:p>
            <a:pPr lvl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§"/>
            </a:pPr>
            <a:r>
              <a:rPr lang="en-US" sz="2400">
                <a:cs typeface="Tahoma" pitchFamily="34" charset="0"/>
                <a:sym typeface="Symbol" pitchFamily="18" charset="2"/>
              </a:rPr>
              <a:t>  troubles de la glycogénolyse hép: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        - Mdie hép = glycogénose (déficit en G6Pase)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                                cirrhose…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        - défaillance des systèmes hyperglycémiants 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240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RAPPEL PHYSIOLOGIQUE</a:t>
            </a:r>
            <a:endParaRPr lang="fr-FR" sz="4000" b="1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4422"/>
            <a:ext cx="8713788" cy="5238766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 smtClean="0">
                <a:solidFill>
                  <a:srgbClr val="FFFF00"/>
                </a:solidFill>
              </a:rPr>
              <a:t>Définition de la Glycémie: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 smtClean="0"/>
              <a:t>Concentration </a:t>
            </a:r>
            <a:r>
              <a:rPr lang="fr-FR" dirty="0"/>
              <a:t>de glucose dans le sang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/>
              <a:t>Comprise entre :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/>
              <a:t> </a:t>
            </a:r>
            <a:r>
              <a:rPr lang="fr-FR" dirty="0">
                <a:solidFill>
                  <a:srgbClr val="FFFF00"/>
                </a:solidFill>
              </a:rPr>
              <a:t>3,80 et </a:t>
            </a:r>
            <a:r>
              <a:rPr lang="fr-FR" dirty="0" smtClean="0">
                <a:solidFill>
                  <a:srgbClr val="FFFF00"/>
                </a:solidFill>
              </a:rPr>
              <a:t>6 </a:t>
            </a:r>
            <a:r>
              <a:rPr lang="fr-FR" dirty="0" err="1">
                <a:solidFill>
                  <a:srgbClr val="FFFF00"/>
                </a:solidFill>
              </a:rPr>
              <a:t>mMol</a:t>
            </a:r>
            <a:r>
              <a:rPr lang="fr-FR" dirty="0">
                <a:solidFill>
                  <a:srgbClr val="FFFF00"/>
                </a:solidFill>
              </a:rPr>
              <a:t>/l (soit </a:t>
            </a:r>
            <a:r>
              <a:rPr lang="fr-FR" dirty="0" smtClean="0">
                <a:solidFill>
                  <a:srgbClr val="FFFF00"/>
                </a:solidFill>
              </a:rPr>
              <a:t>0,70-1,1g/l</a:t>
            </a:r>
            <a:r>
              <a:rPr lang="fr-FR" dirty="0">
                <a:solidFill>
                  <a:srgbClr val="FFFF00"/>
                </a:solidFill>
              </a:rPr>
              <a:t>)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/>
              <a:t>Maintenue constante pour le fonctionnement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dirty="0"/>
              <a:t>normal des cellules = régulation hormonale 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476250"/>
            <a:ext cx="9144000" cy="5976938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      </a:t>
            </a:r>
            <a:r>
              <a:rPr lang="fr-FR" sz="2800" dirty="0">
                <a:solidFill>
                  <a:srgbClr val="FFFF00"/>
                </a:solidFill>
              </a:rPr>
              <a:t>3.3</a:t>
            </a:r>
            <a:r>
              <a:rPr lang="fr-FR" sz="2800" dirty="0"/>
              <a:t>. </a:t>
            </a:r>
            <a:r>
              <a:rPr lang="fr-FR" sz="2800" dirty="0">
                <a:solidFill>
                  <a:srgbClr val="FFFF00"/>
                </a:solidFill>
              </a:rPr>
              <a:t>Le cycle glycémique :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Dosage de la glycémie sur 12 à 24h de la journée.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G de base, puis G / 2h (alimentation normale),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pour voir les variations de la glycémie dans la journée.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N= petit pic d’</a:t>
            </a:r>
            <a:r>
              <a:rPr lang="fr-FR" sz="2800" dirty="0" err="1"/>
              <a:t>hyperG</a:t>
            </a:r>
            <a:r>
              <a:rPr lang="fr-FR" sz="2800" dirty="0"/>
              <a:t> au moment des repas.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Indiquée: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    - dans la surveillance du diabète traité (à l’INS)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/>
              <a:t>    - dans l’exploration des hypoglycémies sévères et répétées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936626"/>
          </a:xfrm>
        </p:spPr>
        <p:txBody>
          <a:bodyPr/>
          <a:lstStyle/>
          <a:p>
            <a:r>
              <a:rPr lang="fr-FR" sz="2800">
                <a:solidFill>
                  <a:srgbClr val="FFFF00"/>
                </a:solidFill>
              </a:rPr>
              <a:t>4. AUTRES DOSAGES COMPLEMENTAIRES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507413" cy="6092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/>
              <a:t>         </a:t>
            </a:r>
            <a:r>
              <a:rPr lang="fr-FR" sz="2400">
                <a:solidFill>
                  <a:srgbClr val="FFFF00"/>
                </a:solidFill>
              </a:rPr>
              <a:t>4.1 Insulinémie:</a:t>
            </a:r>
          </a:p>
          <a:p>
            <a:pPr>
              <a:buFont typeface="Wingdings" pitchFamily="2" charset="2"/>
              <a:buNone/>
            </a:pPr>
            <a:r>
              <a:rPr lang="fr-FR" sz="2400"/>
              <a:t>-  </a:t>
            </a:r>
            <a:r>
              <a:rPr lang="en-US" sz="2400">
                <a:cs typeface="Tahoma" pitchFamily="34" charset="0"/>
              </a:rPr>
              <a:t>½ vie courte 10’</a:t>
            </a:r>
          </a:p>
          <a:p>
            <a:pPr>
              <a:buFontTx/>
              <a:buChar char="-"/>
            </a:pPr>
            <a:r>
              <a:rPr lang="fr-FR" sz="2400" b="1"/>
              <a:t>[</a:t>
            </a:r>
            <a:r>
              <a:rPr lang="fr-FR" sz="2400"/>
              <a:t>INS] de base le matin à jeûn 10 -20 mU/l </a:t>
            </a:r>
          </a:p>
          <a:p>
            <a:pPr>
              <a:buFontTx/>
              <a:buNone/>
            </a:pPr>
            <a:r>
              <a:rPr lang="fr-FR" sz="2400"/>
              <a:t>    (pour gly 5mmol/l)</a:t>
            </a:r>
          </a:p>
          <a:p>
            <a:pPr>
              <a:buFontTx/>
              <a:buChar char="-"/>
            </a:pPr>
            <a:r>
              <a:rPr lang="fr-FR" sz="2400"/>
              <a:t>100 – 160 mU/l post-prandiale</a:t>
            </a:r>
          </a:p>
          <a:p>
            <a:pPr>
              <a:buFontTx/>
              <a:buChar char="-"/>
            </a:pPr>
            <a:r>
              <a:rPr lang="fr-FR" sz="2400"/>
              <a:t>A comparer à la glycémie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fr-FR" sz="2400"/>
              <a:t>         </a:t>
            </a:r>
          </a:p>
          <a:p>
            <a:pPr>
              <a:buFontTx/>
              <a:buNone/>
            </a:pPr>
            <a:r>
              <a:rPr lang="fr-FR" sz="2400">
                <a:solidFill>
                  <a:srgbClr val="FFFF00"/>
                </a:solidFill>
              </a:rPr>
              <a:t>        4.2 Peptide : ‘‘C’’ </a:t>
            </a:r>
          </a:p>
          <a:p>
            <a:pPr>
              <a:buFontTx/>
              <a:buChar char="-"/>
            </a:pPr>
            <a:r>
              <a:rPr lang="fr-FR" sz="2400"/>
              <a:t>Sécrétion équimolaire avec l’INS = peut remplacer le dosage de l’INS</a:t>
            </a:r>
          </a:p>
          <a:p>
            <a:pPr>
              <a:buFontTx/>
              <a:buChar char="-"/>
            </a:pPr>
            <a:r>
              <a:rPr lang="fr-FR" sz="2400"/>
              <a:t>½ vie plus longue (facilite le dosage)</a:t>
            </a:r>
          </a:p>
          <a:p>
            <a:pPr>
              <a:buFontTx/>
              <a:buChar char="-"/>
            </a:pPr>
            <a:r>
              <a:rPr lang="fr-FR" sz="2400"/>
              <a:t>à jeûn 1 -2 ng/ml (V de base)</a:t>
            </a:r>
          </a:p>
          <a:p>
            <a:pPr>
              <a:buFontTx/>
              <a:buChar char="-"/>
            </a:pPr>
            <a:r>
              <a:rPr lang="fr-FR" sz="2400" b="1">
                <a:solidFill>
                  <a:srgbClr val="FFFF00"/>
                </a:solidFill>
                <a:sym typeface="Symbol" pitchFamily="18" charset="2"/>
              </a:rPr>
              <a:t></a:t>
            </a:r>
            <a:r>
              <a:rPr lang="fr-FR" sz="2400">
                <a:sym typeface="Symbol" pitchFamily="18" charset="2"/>
              </a:rPr>
              <a:t> 2 x la V de Base a</a:t>
            </a:r>
            <a:r>
              <a:rPr lang="fr-FR" sz="2400"/>
              <a:t>près stimulation IV par le glucagon       </a:t>
            </a:r>
          </a:p>
          <a:p>
            <a:pPr>
              <a:buFontTx/>
              <a:buNone/>
            </a:pPr>
            <a:r>
              <a:rPr lang="fr-FR" sz="2400"/>
              <a:t>      vers 4’- 6’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865188"/>
          </a:xfrm>
        </p:spPr>
        <p:txBody>
          <a:bodyPr/>
          <a:lstStyle/>
          <a:p>
            <a:pPr algn="l"/>
            <a:r>
              <a:rPr lang="fr-FR" sz="2800">
                <a:solidFill>
                  <a:srgbClr val="FFFF00"/>
                </a:solidFill>
              </a:rPr>
              <a:t>5. Autres examens pour la surveillance du diabète</a:t>
            </a:r>
            <a:br>
              <a:rPr lang="fr-FR" sz="2800">
                <a:solidFill>
                  <a:srgbClr val="FFFF00"/>
                </a:solidFill>
              </a:rPr>
            </a:br>
            <a:endParaRPr lang="fr-FR" sz="280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4721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</a:rPr>
              <a:t>5.1. Protéines </a:t>
            </a:r>
            <a:r>
              <a:rPr lang="fr-FR" sz="2400" dirty="0" err="1">
                <a:solidFill>
                  <a:srgbClr val="FFFF00"/>
                </a:solidFill>
              </a:rPr>
              <a:t>glyquées</a:t>
            </a:r>
            <a:endParaRPr lang="fr-FR" sz="2400" dirty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fr-FR" sz="12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/>
              <a:t>   Liaison spontanée des protéines au glucose au </a:t>
            </a:r>
            <a:r>
              <a:rPr lang="fr-FR" sz="2400" dirty="0" err="1"/>
              <a:t>niv</a:t>
            </a:r>
            <a:r>
              <a:rPr lang="fr-FR" sz="2400" dirty="0"/>
              <a:t> des  AA NT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b="1" dirty="0">
                <a:sym typeface="Symbol" pitchFamily="18" charset="2"/>
              </a:rPr>
              <a:t>    </a:t>
            </a:r>
            <a:r>
              <a:rPr lang="fr-FR" sz="2400" dirty="0">
                <a:sym typeface="Symbol" pitchFamily="18" charset="2"/>
              </a:rPr>
              <a:t>avec la glycémie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b="1" dirty="0">
                <a:sym typeface="Symbol" pitchFamily="18" charset="2"/>
              </a:rPr>
              <a:t>     </a:t>
            </a: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5.1.1. Hémoglobine </a:t>
            </a:r>
            <a:r>
              <a:rPr lang="fr-FR" sz="2400" b="1" dirty="0" err="1">
                <a:solidFill>
                  <a:srgbClr val="FFFF00"/>
                </a:solidFill>
                <a:sym typeface="Symbol" pitchFamily="18" charset="2"/>
              </a:rPr>
              <a:t>glyquée</a:t>
            </a:r>
            <a:r>
              <a:rPr lang="fr-FR" sz="2400" b="1" dirty="0">
                <a:sym typeface="Symbol" pitchFamily="18" charset="2"/>
              </a:rPr>
              <a:t> </a:t>
            </a:r>
            <a:r>
              <a:rPr lang="fr-FR" sz="2400" dirty="0">
                <a:sym typeface="Symbol" pitchFamily="18" charset="2"/>
              </a:rPr>
              <a:t>(HbA1c) </a:t>
            </a:r>
            <a:r>
              <a:rPr lang="fr-FR" sz="2400" dirty="0">
                <a:solidFill>
                  <a:srgbClr val="FFFF00"/>
                </a:solidFill>
                <a:sym typeface="Symbol" pitchFamily="18" charset="2"/>
              </a:rPr>
              <a:t>+++ :</a:t>
            </a:r>
            <a:r>
              <a:rPr lang="fr-FR" sz="2400" dirty="0"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dirty="0">
                <a:sym typeface="Symbol" pitchFamily="18" charset="2"/>
              </a:rPr>
              <a:t>   </a:t>
            </a:r>
            <a:r>
              <a:rPr lang="fr-FR" sz="2400" dirty="0" smtClean="0">
                <a:sym typeface="Symbol" pitchFamily="18" charset="2"/>
              </a:rPr>
              <a:t> Glycation non enzymatique de l’HB A1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dirty="0" smtClean="0">
                <a:sym typeface="Symbol" pitchFamily="18" charset="2"/>
              </a:rPr>
              <a:t>	marqueur </a:t>
            </a:r>
            <a:r>
              <a:rPr lang="fr-FR" sz="2400" dirty="0">
                <a:sym typeface="Symbol" pitchFamily="18" charset="2"/>
              </a:rPr>
              <a:t>de l’état glycémique de </a:t>
            </a:r>
            <a:r>
              <a:rPr lang="fr-FR" sz="2400" dirty="0" smtClean="0">
                <a:sym typeface="Symbol" pitchFamily="18" charset="2"/>
              </a:rPr>
              <a:t>2-3 mois précédents, </a:t>
            </a:r>
            <a:r>
              <a:rPr lang="fr-FR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dirty="0" smtClean="0">
                <a:solidFill>
                  <a:srgbClr val="FFFF00"/>
                </a:solidFill>
                <a:sym typeface="Symbol" pitchFamily="18" charset="2"/>
              </a:rPr>
              <a:t>    VN: </a:t>
            </a:r>
            <a:r>
              <a:rPr lang="fr-FR" sz="2400" dirty="0">
                <a:solidFill>
                  <a:srgbClr val="FFFF00"/>
                </a:solidFill>
                <a:sym typeface="Symbol" pitchFamily="18" charset="2"/>
              </a:rPr>
              <a:t>4 – 6 % de </a:t>
            </a:r>
            <a:r>
              <a:rPr lang="fr-FR" sz="2400" dirty="0" smtClean="0">
                <a:solidFill>
                  <a:srgbClr val="FFFF00"/>
                </a:solidFill>
                <a:sym typeface="Symbol" pitchFamily="18" charset="2"/>
              </a:rPr>
              <a:t>l’</a:t>
            </a:r>
            <a:r>
              <a:rPr lang="fr-FR" sz="2400" dirty="0" err="1" smtClean="0">
                <a:solidFill>
                  <a:srgbClr val="FFFF00"/>
                </a:solidFill>
                <a:sym typeface="Symbol" pitchFamily="18" charset="2"/>
              </a:rPr>
              <a:t>HbA</a:t>
            </a:r>
            <a:endParaRPr lang="fr-FR" sz="2400" dirty="0" smtClean="0">
              <a:solidFill>
                <a:srgbClr val="FFFF00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dirty="0" smtClean="0"/>
              <a:t>	Méthode de référence = HPLC</a:t>
            </a:r>
            <a:endParaRPr lang="fr-FR" sz="2400" dirty="0" smtClean="0">
              <a:solidFill>
                <a:srgbClr val="FFFF00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400" b="1" dirty="0" smtClean="0"/>
              <a:t>	</a:t>
            </a:r>
            <a:r>
              <a:rPr lang="fr-FR" sz="2400" dirty="0" smtClean="0"/>
              <a:t>Dosage à effectuer tous les 3 ou 4 mois (EASD)</a:t>
            </a:r>
            <a:endParaRPr lang="fr-FR" sz="2400" dirty="0">
              <a:solidFill>
                <a:srgbClr val="FFFF00"/>
              </a:solidFill>
              <a:sym typeface="Symbol" pitchFamily="18" charset="2"/>
            </a:endParaRP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solidFill>
                  <a:srgbClr val="FFFF00"/>
                </a:solidFill>
              </a:rPr>
              <a:t>      </a:t>
            </a:r>
            <a:endParaRPr lang="fr-FR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222773" y="785794"/>
            <a:ext cx="1871662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Hb</a:t>
            </a:r>
            <a:r>
              <a:rPr lang="en-US" sz="2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totale</a:t>
            </a:r>
            <a:endParaRPr lang="en-US" sz="28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766786" y="1722419"/>
            <a:ext cx="1871662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Hb F = 0,5% Hb</a:t>
            </a:r>
          </a:p>
        </p:txBody>
      </p:sp>
      <p:sp>
        <p:nvSpPr>
          <p:cNvPr id="61" name="Shape 61"/>
          <p:cNvSpPr/>
          <p:nvPr/>
        </p:nvSpPr>
        <p:spPr>
          <a:xfrm>
            <a:off x="3143273" y="1722419"/>
            <a:ext cx="1871662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Hb A = 97% Hb</a:t>
            </a:r>
          </a:p>
        </p:txBody>
      </p:sp>
      <p:sp>
        <p:nvSpPr>
          <p:cNvPr id="62" name="Shape 62"/>
          <p:cNvSpPr/>
          <p:nvPr/>
        </p:nvSpPr>
        <p:spPr>
          <a:xfrm>
            <a:off x="5662636" y="1722419"/>
            <a:ext cx="1871662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</a:t>
            </a: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A2 = 2,5% </a:t>
            </a: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</a:t>
            </a:r>
            <a:endParaRPr lang="en-US" sz="2000" b="1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982686" y="2443145"/>
            <a:ext cx="2484437" cy="360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</a:t>
            </a: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A0 = 94% de </a:t>
            </a: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HbA</a:t>
            </a:r>
            <a:endParaRPr lang="en-US" sz="2000" b="1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5086373" y="2514583"/>
            <a:ext cx="2484437" cy="360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Hb A1 = 5-7% de HbA</a:t>
            </a:r>
          </a:p>
        </p:txBody>
      </p:sp>
      <p:sp>
        <p:nvSpPr>
          <p:cNvPr id="65" name="Shape 65"/>
          <p:cNvSpPr/>
          <p:nvPr/>
        </p:nvSpPr>
        <p:spPr>
          <a:xfrm>
            <a:off x="1414486" y="3809983"/>
            <a:ext cx="1871662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Hb A1a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0,5% de HbA</a:t>
            </a:r>
          </a:p>
        </p:txBody>
      </p:sp>
      <p:sp>
        <p:nvSpPr>
          <p:cNvPr id="66" name="Shape 66"/>
          <p:cNvSpPr/>
          <p:nvPr/>
        </p:nvSpPr>
        <p:spPr>
          <a:xfrm>
            <a:off x="4151336" y="3883008"/>
            <a:ext cx="1800225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</a:t>
            </a: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A1b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0,5% de </a:t>
            </a: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HbA</a:t>
            </a:r>
            <a:endParaRPr lang="en-US" sz="2000" b="1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5807097" y="4962508"/>
            <a:ext cx="1692275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Hb A1c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4-6% de HbA</a:t>
            </a:r>
          </a:p>
        </p:txBody>
      </p:sp>
      <p:sp>
        <p:nvSpPr>
          <p:cNvPr id="68" name="Shape 68"/>
          <p:cNvSpPr/>
          <p:nvPr/>
        </p:nvSpPr>
        <p:spPr>
          <a:xfrm>
            <a:off x="406422" y="4962508"/>
            <a:ext cx="1871662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</a:t>
            </a: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A1a1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0,2% de </a:t>
            </a:r>
            <a:r>
              <a:rPr lang="en-US" sz="2000" b="1" i="0" u="none" strike="noStrike" cap="none" baseline="0" dirty="0" err="1">
                <a:latin typeface="Arial"/>
                <a:ea typeface="Arial"/>
                <a:cs typeface="Arial"/>
                <a:sym typeface="Arial"/>
              </a:rPr>
              <a:t>HbA</a:t>
            </a:r>
            <a:endParaRPr lang="en-US" sz="2000" b="1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2493986" y="4891070"/>
            <a:ext cx="1871662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Hb A1a2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latin typeface="Arial"/>
                <a:ea typeface="Arial"/>
                <a:cs typeface="Arial"/>
                <a:sym typeface="Arial"/>
              </a:rPr>
              <a:t>0,2% de HbA</a:t>
            </a:r>
          </a:p>
        </p:txBody>
      </p:sp>
      <p:cxnSp>
        <p:nvCxnSpPr>
          <p:cNvPr id="70" name="Shape 70"/>
          <p:cNvCxnSpPr/>
          <p:nvPr/>
        </p:nvCxnSpPr>
        <p:spPr>
          <a:xfrm flipH="1">
            <a:off x="1919311" y="1290619"/>
            <a:ext cx="3167061" cy="360362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1" name="Shape 71"/>
          <p:cNvCxnSpPr/>
          <p:nvPr/>
        </p:nvCxnSpPr>
        <p:spPr>
          <a:xfrm flipH="1">
            <a:off x="4367236" y="1290619"/>
            <a:ext cx="719136" cy="431799"/>
          </a:xfrm>
          <a:prstGeom prst="straightConnector1">
            <a:avLst/>
          </a:prstGeom>
          <a:noFill/>
          <a:ln w="44450" cap="rnd">
            <a:solidFill>
              <a:srgbClr val="FFFF00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72" name="Shape 72"/>
          <p:cNvCxnSpPr/>
          <p:nvPr/>
        </p:nvCxnSpPr>
        <p:spPr>
          <a:xfrm>
            <a:off x="5086373" y="1290619"/>
            <a:ext cx="1728787" cy="360362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3" name="Shape 73"/>
          <p:cNvCxnSpPr/>
          <p:nvPr/>
        </p:nvCxnSpPr>
        <p:spPr>
          <a:xfrm flipH="1">
            <a:off x="2422547" y="2082783"/>
            <a:ext cx="1512886" cy="360362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4078311" y="2082783"/>
            <a:ext cx="2305050" cy="431799"/>
          </a:xfrm>
          <a:prstGeom prst="straightConnector1">
            <a:avLst/>
          </a:prstGeom>
          <a:noFill/>
          <a:ln w="44450" cap="rnd">
            <a:solidFill>
              <a:srgbClr val="FFFF00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75" name="Shape 75"/>
          <p:cNvCxnSpPr/>
          <p:nvPr/>
        </p:nvCxnSpPr>
        <p:spPr>
          <a:xfrm flipH="1">
            <a:off x="5014935" y="2946383"/>
            <a:ext cx="1439862" cy="863599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6" name="Shape 76"/>
          <p:cNvCxnSpPr/>
          <p:nvPr/>
        </p:nvCxnSpPr>
        <p:spPr>
          <a:xfrm>
            <a:off x="6527822" y="2946383"/>
            <a:ext cx="0" cy="1944687"/>
          </a:xfrm>
          <a:prstGeom prst="straightConnector1">
            <a:avLst/>
          </a:prstGeom>
          <a:noFill/>
          <a:ln w="44450" cap="rnd">
            <a:solidFill>
              <a:srgbClr val="FFFF00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77" name="Shape 77"/>
          <p:cNvCxnSpPr/>
          <p:nvPr/>
        </p:nvCxnSpPr>
        <p:spPr>
          <a:xfrm flipH="1">
            <a:off x="2351110" y="2946383"/>
            <a:ext cx="4176711" cy="863599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8" name="Shape 78"/>
          <p:cNvCxnSpPr/>
          <p:nvPr/>
        </p:nvCxnSpPr>
        <p:spPr>
          <a:xfrm>
            <a:off x="2278086" y="4459270"/>
            <a:ext cx="1008062" cy="431799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9" name="Shape 79"/>
          <p:cNvCxnSpPr/>
          <p:nvPr/>
        </p:nvCxnSpPr>
        <p:spPr>
          <a:xfrm flipH="1">
            <a:off x="1414486" y="4459270"/>
            <a:ext cx="863599" cy="431799"/>
          </a:xfrm>
          <a:prstGeom prst="straightConnector1">
            <a:avLst/>
          </a:prstGeom>
          <a:noFill/>
          <a:ln w="44450" cap="rnd">
            <a:solidFill>
              <a:schemeClr val="accent2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80" name="Shape 80"/>
          <p:cNvSpPr/>
          <p:nvPr/>
        </p:nvSpPr>
        <p:spPr>
          <a:xfrm>
            <a:off x="5627711" y="4786322"/>
            <a:ext cx="2158999" cy="1157259"/>
          </a:xfrm>
          <a:prstGeom prst="ellipse">
            <a:avLst/>
          </a:prstGeom>
          <a:noFill/>
          <a:ln w="12700" cap="sq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865188"/>
          </a:xfrm>
        </p:spPr>
        <p:txBody>
          <a:bodyPr/>
          <a:lstStyle/>
          <a:p>
            <a:pPr algn="l"/>
            <a:r>
              <a:rPr lang="fr-FR" sz="2800">
                <a:solidFill>
                  <a:srgbClr val="FFFF00"/>
                </a:solidFill>
              </a:rPr>
              <a:t>5. Autres examens pour la surveillance du diabète</a:t>
            </a:r>
            <a:br>
              <a:rPr lang="fr-FR" sz="2800">
                <a:solidFill>
                  <a:srgbClr val="FFFF00"/>
                </a:solidFill>
              </a:rPr>
            </a:br>
            <a:endParaRPr lang="fr-FR" sz="280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4721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fr-FR" sz="12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/>
              <a:t>   </a:t>
            </a:r>
            <a:r>
              <a:rPr lang="fr-FR" sz="2400" dirty="0" smtClean="0">
                <a:solidFill>
                  <a:srgbClr val="FFFF00"/>
                </a:solidFill>
              </a:rPr>
              <a:t>       </a:t>
            </a:r>
            <a:r>
              <a:rPr lang="fr-FR" sz="2400" dirty="0">
                <a:solidFill>
                  <a:srgbClr val="FFFF00"/>
                </a:solidFill>
              </a:rPr>
              <a:t>5.1.2. Les </a:t>
            </a:r>
            <a:r>
              <a:rPr lang="fr-FR" sz="2400" dirty="0" err="1">
                <a:solidFill>
                  <a:srgbClr val="FFFF00"/>
                </a:solidFill>
              </a:rPr>
              <a:t>fructosamines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/>
              <a:t>   Ensemble des protéines plasmatiques </a:t>
            </a:r>
            <a:r>
              <a:rPr lang="fr-FR" sz="2400" dirty="0" err="1"/>
              <a:t>glyquées</a:t>
            </a:r>
            <a:r>
              <a:rPr lang="fr-FR" sz="2400" dirty="0"/>
              <a:t> S/F de </a:t>
            </a:r>
            <a:r>
              <a:rPr lang="fr-FR" sz="2400" dirty="0" err="1"/>
              <a:t>céto</a:t>
            </a:r>
            <a:r>
              <a:rPr lang="fr-FR" sz="2400" dirty="0"/>
              <a:t>-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/>
              <a:t>   Amine = Marqueur de l’état glycémique sur une période plus courte 2 – 3 Sem  </a:t>
            </a:r>
            <a:r>
              <a:rPr lang="fr-FR" sz="2400" dirty="0">
                <a:solidFill>
                  <a:srgbClr val="FFFF00"/>
                </a:solidFill>
              </a:rPr>
              <a:t>165 – 285 µMol/l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dirty="0" smtClean="0"/>
              <a:t>Indications limitées :</a:t>
            </a:r>
          </a:p>
          <a:p>
            <a:pPr>
              <a:buNone/>
            </a:pPr>
            <a:r>
              <a:rPr lang="fr-FR" sz="2400" dirty="0" smtClean="0"/>
              <a:t>		Ajustements rapprochés au cours de la grossesse</a:t>
            </a:r>
          </a:p>
          <a:p>
            <a:pPr>
              <a:buNone/>
            </a:pPr>
            <a:r>
              <a:rPr lang="fr-FR" sz="2400" dirty="0" smtClean="0"/>
              <a:t>		Si impossibilité de doser l’HbA1C de façon fiable :</a:t>
            </a:r>
          </a:p>
          <a:p>
            <a:pPr lvl="2"/>
            <a:r>
              <a:rPr lang="fr-FR" dirty="0" smtClean="0"/>
              <a:t>- Fractions anormale de l’hémoglobine ( &gt; 5%)</a:t>
            </a:r>
          </a:p>
          <a:p>
            <a:pPr lvl="2"/>
            <a:r>
              <a:rPr lang="fr-FR" dirty="0" smtClean="0"/>
              <a:t>- Hémolyse qui raccourcit la durée de vie des hématies</a:t>
            </a:r>
          </a:p>
          <a:p>
            <a:pPr lvl="2"/>
            <a:r>
              <a:rPr lang="fr-FR" dirty="0" smtClean="0"/>
              <a:t>- Insuffisance rénale sévère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fr-FR" sz="2400" dirty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fr-FR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60374"/>
            <a:ext cx="9109075" cy="659765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/>
              <a:t>          </a:t>
            </a:r>
            <a:r>
              <a:rPr lang="fr-FR" sz="2800">
                <a:solidFill>
                  <a:srgbClr val="FFFF00"/>
                </a:solidFill>
              </a:rPr>
              <a:t>5.2. Dosage des corps cétoniques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/>
              <a:t>  Manque de glucose  </a:t>
            </a:r>
            <a:r>
              <a:rPr lang="en-US" sz="2400">
                <a:cs typeface="Tahoma" pitchFamily="34" charset="0"/>
              </a:rPr>
              <a:t>¢ </a:t>
            </a:r>
            <a:r>
              <a:rPr lang="en-US" sz="2400">
                <a:cs typeface="Tahoma" pitchFamily="34" charset="0"/>
                <a:sym typeface="Symbol" pitchFamily="18" charset="2"/>
              </a:rPr>
              <a:t> catab des lipides  C.cet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</a:t>
            </a:r>
            <a:r>
              <a:rPr lang="en-US" sz="240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urines :</a:t>
            </a:r>
            <a:r>
              <a:rPr lang="en-US" sz="2400">
                <a:cs typeface="Tahoma" pitchFamily="34" charset="0"/>
                <a:sym typeface="Symbol" pitchFamily="18" charset="2"/>
              </a:rPr>
              <a:t> dépistés à la bandelette réactive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diabètes sucrés décompensés= cétonurie + glucosurie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Jeûne : cétonurie sans glucosurie 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sz="2400">
              <a:cs typeface="Tahoma" pitchFamily="34" charset="0"/>
              <a:sym typeface="Symbol" pitchFamily="18" charset="2"/>
            </a:endParaRP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40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      </a:t>
            </a:r>
            <a:r>
              <a:rPr lang="en-US" sz="280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5.3. Dosage du lactate +++ et du pyruvate</a:t>
            </a:r>
            <a:r>
              <a:rPr lang="en-US" sz="2800">
                <a:cs typeface="Tahoma" pitchFamily="34" charset="0"/>
                <a:sym typeface="Symbol" pitchFamily="18" charset="2"/>
              </a:rPr>
              <a:t>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Anions organiques (C00</a:t>
            </a:r>
            <a:r>
              <a:rPr lang="en-US" sz="2400" baseline="30000">
                <a:cs typeface="Tahoma" pitchFamily="34" charset="0"/>
                <a:sym typeface="Symbol" pitchFamily="18" charset="2"/>
              </a:rPr>
              <a:t>-</a:t>
            </a:r>
            <a:r>
              <a:rPr lang="en-US" sz="2400">
                <a:cs typeface="Tahoma" pitchFamily="34" charset="0"/>
                <a:sym typeface="Symbol" pitchFamily="18" charset="2"/>
              </a:rPr>
              <a:t>)qui se dosent dans le coma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par acidose lactique de causes diverses.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lactate </a:t>
            </a:r>
            <a:r>
              <a:rPr lang="en-US" sz="2400" b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en-US" sz="2400">
                <a:cs typeface="Tahoma" pitchFamily="34" charset="0"/>
                <a:sym typeface="Symbol" pitchFamily="18" charset="2"/>
              </a:rPr>
              <a:t> état de jeûne,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            </a:t>
            </a:r>
            <a:r>
              <a:rPr lang="en-US" sz="2400">
                <a:cs typeface="Tahoma" pitchFamily="34" charset="0"/>
                <a:sym typeface="Symbol" pitchFamily="18" charset="2"/>
              </a:rPr>
              <a:t> l’exercice musculaire, glycogénoses (G6Pase)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Dosés dans des situations particulières.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cs typeface="Tahoma" pitchFamily="34" charset="0"/>
                <a:sym typeface="Symbol" pitchFamily="18" charset="2"/>
              </a:rPr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60374"/>
            <a:ext cx="9109075" cy="659765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/>
              <a:t>          </a:t>
            </a:r>
            <a:r>
              <a:rPr lang="fr-FR" sz="2800" dirty="0" smtClean="0">
                <a:solidFill>
                  <a:srgbClr val="FFFF00"/>
                </a:solidFill>
              </a:rPr>
              <a:t>5.4. </a:t>
            </a:r>
            <a:r>
              <a:rPr lang="fr-FR" sz="2800" dirty="0">
                <a:solidFill>
                  <a:srgbClr val="FFFF00"/>
                </a:solidFill>
              </a:rPr>
              <a:t>Dosage </a:t>
            </a:r>
            <a:r>
              <a:rPr lang="fr-FR" sz="2800" dirty="0" smtClean="0">
                <a:solidFill>
                  <a:srgbClr val="FFFF00"/>
                </a:solidFill>
              </a:rPr>
              <a:t>de Micro-albuminurie</a:t>
            </a:r>
            <a:endParaRPr lang="fr-FR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/>
              <a:t>  </a:t>
            </a:r>
            <a:r>
              <a:rPr lang="en-US" sz="24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fr-FR" sz="2400" dirty="0" smtClean="0"/>
              <a:t>Elimination rénale de petites quantités d’Albumine non détectables par les méthodes de dosage classiques: dosage</a:t>
            </a:r>
          </a:p>
          <a:p>
            <a:pPr>
              <a:buNone/>
            </a:pPr>
            <a:r>
              <a:rPr lang="fr-FR" sz="2400" dirty="0" smtClean="0"/>
              <a:t>immunologique (VN: &lt; 20 mg/l)</a:t>
            </a: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• Marqueur de complications:</a:t>
            </a:r>
          </a:p>
          <a:p>
            <a:pPr>
              <a:buNone/>
            </a:pPr>
            <a:r>
              <a:rPr lang="fr-FR" sz="2400" dirty="0" smtClean="0"/>
              <a:t>– Néphropathie débutante (diabète type 1) réversible</a:t>
            </a:r>
          </a:p>
          <a:p>
            <a:pPr>
              <a:buNone/>
            </a:pPr>
            <a:r>
              <a:rPr lang="fr-FR" sz="2400" dirty="0" smtClean="0"/>
              <a:t>– Risque accru de mortalité cardiovasculaire (diabète type 2)</a:t>
            </a:r>
            <a:r>
              <a:rPr lang="en-US" sz="2400" dirty="0" smtClean="0">
                <a:cs typeface="Tahoma" pitchFamily="34" charset="0"/>
                <a:sym typeface="Symbol" pitchFamily="18" charset="2"/>
              </a:rPr>
              <a:t> </a:t>
            </a:r>
            <a:endParaRPr lang="en-US" sz="24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Variations pathologiques</a:t>
            </a:r>
            <a:endParaRPr lang="fr-FR" dirty="0"/>
          </a:p>
        </p:txBody>
      </p:sp>
      <p:pic>
        <p:nvPicPr>
          <p:cNvPr id="5" name="Image 4" descr="Diabete-5-conseils-pour-manger-moins-suc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43116"/>
            <a:ext cx="6469380" cy="431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r>
              <a:rPr lang="fr-FR" sz="2800" b="1" dirty="0">
                <a:solidFill>
                  <a:srgbClr val="FFFF00"/>
                </a:solidFill>
              </a:rPr>
              <a:t>LES </a:t>
            </a:r>
            <a:r>
              <a:rPr lang="fr-FR" sz="2800" b="1" dirty="0" smtClean="0">
                <a:solidFill>
                  <a:srgbClr val="FFFF00"/>
                </a:solidFill>
              </a:rPr>
              <a:t> ETATS D’HYPOGLYCEMIES 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61658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fr-FR" sz="2400" dirty="0"/>
              <a:t>   à partir de 3mmol/l  (0,60 g/l)</a:t>
            </a:r>
          </a:p>
          <a:p>
            <a:pPr>
              <a:lnSpc>
                <a:spcPct val="120000"/>
              </a:lnSpc>
            </a:pPr>
            <a:r>
              <a:rPr lang="fr-FR" sz="2400" b="1" dirty="0">
                <a:sym typeface="Symbol" pitchFamily="18" charset="2"/>
              </a:rPr>
              <a:t>   </a:t>
            </a:r>
            <a:r>
              <a:rPr lang="fr-FR" sz="2400" dirty="0">
                <a:sym typeface="Symbol" pitchFamily="18" charset="2"/>
              </a:rPr>
              <a:t> grave si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≤2,5 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mmol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/l (0,50g/l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) (chez l’enfant)</a:t>
            </a:r>
            <a:endParaRPr lang="fr-FR" sz="24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</a:t>
            </a:r>
            <a:r>
              <a:rPr lang="fr-FR" sz="2400" b="1" dirty="0" smtClean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Signes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: sueurs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froides- vertiges- sensation de faim </a:t>
            </a:r>
            <a:r>
              <a:rPr lang="fr-FR" sz="2400" dirty="0">
                <a:cs typeface="Tahoma" pitchFamily="34" charset="0"/>
                <a:sym typeface="Wingdings" pitchFamily="2" charset="2"/>
              </a:rPr>
              <a:t>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coma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</a:t>
            </a:r>
            <a:r>
              <a:rPr lang="fr-FR" sz="2400" b="1" dirty="0" smtClean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Exploration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: cycle glycémique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       HGPO sur 5 à 6h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       EP. Tolbutamide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       Dosage de l’insuline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</a:t>
            </a:r>
            <a:r>
              <a:rPr lang="fr-FR" sz="24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Causes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: </a:t>
            </a:r>
            <a:r>
              <a:rPr lang="fr-FR" sz="2400" dirty="0" err="1" smtClean="0">
                <a:cs typeface="Tahoma" pitchFamily="34" charset="0"/>
                <a:sym typeface="Symbol" pitchFamily="18" charset="2"/>
              </a:rPr>
              <a:t>Insulinome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 (pancréas, ectopique)</a:t>
            </a:r>
            <a:endParaRPr lang="fr-FR" sz="24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Déficit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ENZ du 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métab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 du glycogène (glycogénoses)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Atteintes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hépatiques (I. hépatique d’origine diverse)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Défaillances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des systèmes hyperglycémiants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sz="2400" dirty="0">
                <a:cs typeface="Tahoma" pitchFamily="34" charset="0"/>
                <a:sym typeface="Symbol" pitchFamily="18" charset="2"/>
              </a:rPr>
              <a:t>             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Erreurs thérapeutiques (Forte dose d’insuline)</a:t>
            </a:r>
            <a:endParaRPr lang="fr-FR" sz="24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63600"/>
          </a:xfrm>
        </p:spPr>
        <p:txBody>
          <a:bodyPr/>
          <a:lstStyle/>
          <a:p>
            <a:r>
              <a:rPr lang="fr-FR" sz="2800" b="1" dirty="0">
                <a:solidFill>
                  <a:srgbClr val="FFFF00"/>
                </a:solidFill>
              </a:rPr>
              <a:t>LES </a:t>
            </a:r>
            <a:r>
              <a:rPr lang="fr-FR" sz="2800" b="1" dirty="0" smtClean="0">
                <a:solidFill>
                  <a:srgbClr val="FFFF00"/>
                </a:solidFill>
              </a:rPr>
              <a:t> ETATS D’HYPERGLYCEMIES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13787" cy="59769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fr-FR" sz="2400" dirty="0" smtClean="0">
                <a:sym typeface="Symbol" pitchFamily="18" charset="2"/>
              </a:rPr>
              <a:t>G  à </a:t>
            </a:r>
            <a:r>
              <a:rPr lang="fr-FR" sz="2400" dirty="0" err="1" smtClean="0">
                <a:sym typeface="Symbol" pitchFamily="18" charset="2"/>
              </a:rPr>
              <a:t>jein</a:t>
            </a:r>
            <a:r>
              <a:rPr lang="fr-FR" sz="2400" dirty="0" smtClean="0">
                <a:sym typeface="Symbol" pitchFamily="18" charset="2"/>
              </a:rPr>
              <a:t> &gt;   </a:t>
            </a:r>
            <a:r>
              <a:rPr lang="fr-FR" sz="2400" dirty="0">
                <a:sym typeface="Symbol" pitchFamily="18" charset="2"/>
              </a:rPr>
              <a:t>5,8 - 6 </a:t>
            </a:r>
            <a:r>
              <a:rPr lang="fr-FR" sz="2400" dirty="0" err="1">
                <a:sym typeface="Symbol" pitchFamily="18" charset="2"/>
              </a:rPr>
              <a:t>mmol</a:t>
            </a:r>
            <a:r>
              <a:rPr lang="fr-FR" sz="2400" dirty="0">
                <a:sym typeface="Symbol" pitchFamily="18" charset="2"/>
              </a:rPr>
              <a:t>/l (1,10 g/l) (méthode)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</a:t>
            </a:r>
            <a:r>
              <a:rPr lang="fr-FR" sz="2400" dirty="0">
                <a:sym typeface="Symbol" pitchFamily="18" charset="2"/>
              </a:rPr>
              <a:t> </a:t>
            </a:r>
            <a:r>
              <a:rPr lang="fr-FR" sz="2400" dirty="0" err="1">
                <a:sym typeface="Symbol" pitchFamily="18" charset="2"/>
              </a:rPr>
              <a:t>Gly</a:t>
            </a:r>
            <a:r>
              <a:rPr lang="fr-FR" sz="2400" dirty="0">
                <a:sym typeface="Symbol" pitchFamily="18" charset="2"/>
              </a:rPr>
              <a:t> liée à une défaillance des systèmes de régulation</a:t>
            </a:r>
          </a:p>
          <a:p>
            <a:pPr>
              <a:lnSpc>
                <a:spcPct val="150000"/>
              </a:lnSpc>
              <a:buFont typeface="Symbol" pitchFamily="18" charset="2"/>
              <a:buNone/>
            </a:pPr>
            <a:r>
              <a:rPr lang="fr-FR" sz="2800" b="1" dirty="0">
                <a:solidFill>
                  <a:srgbClr val="FFFF00"/>
                </a:solidFill>
                <a:sym typeface="Symbol" pitchFamily="18" charset="2"/>
              </a:rPr>
              <a:t>  Diabètes sucrés </a:t>
            </a: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= </a:t>
            </a:r>
            <a:r>
              <a:rPr lang="fr-FR" sz="2400" dirty="0">
                <a:sym typeface="Symbol" pitchFamily="18" charset="2"/>
              </a:rPr>
              <a:t>hyperglycémie chronique résultant d’un défaut de l‘insuline ou de son activité ou des deux.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Signes:</a:t>
            </a:r>
            <a:r>
              <a:rPr lang="fr-FR" sz="2400" dirty="0">
                <a:sym typeface="Symbol" pitchFamily="18" charset="2"/>
              </a:rPr>
              <a:t> polyurie – </a:t>
            </a:r>
            <a:r>
              <a:rPr lang="fr-FR" sz="2400" dirty="0" smtClean="0">
                <a:sym typeface="Symbol" pitchFamily="18" charset="2"/>
              </a:rPr>
              <a:t>polydipsie </a:t>
            </a:r>
            <a:r>
              <a:rPr lang="fr-FR" sz="2400" dirty="0">
                <a:sym typeface="Symbol" pitchFamily="18" charset="2"/>
              </a:rPr>
              <a:t>– parfois amaigrissement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 sz="2400" b="1" dirty="0">
                <a:solidFill>
                  <a:srgbClr val="FFFF00"/>
                </a:solidFill>
                <a:sym typeface="Symbol" pitchFamily="18" charset="2"/>
              </a:rPr>
              <a:t>Diagnostic</a:t>
            </a:r>
            <a:r>
              <a:rPr lang="fr-FR" sz="2400" b="1" dirty="0" smtClean="0">
                <a:solidFill>
                  <a:srgbClr val="FFFF00"/>
                </a:solidFill>
                <a:sym typeface="Symbol" pitchFamily="18" charset="2"/>
              </a:rPr>
              <a:t>: (OMS)</a:t>
            </a:r>
            <a:endParaRPr lang="fr-FR" sz="2400" b="1" dirty="0">
              <a:solidFill>
                <a:srgbClr val="FFFF00"/>
              </a:solidFill>
              <a:sym typeface="Symbol" pitchFamily="18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 sz="2400" dirty="0">
                <a:sym typeface="Symbol" pitchFamily="18" charset="2"/>
              </a:rPr>
              <a:t> - Signes cliniques + G au hasard &gt; 11mMol/l (2g/l)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 sz="2400" dirty="0">
                <a:sym typeface="Symbol" pitchFamily="18" charset="2"/>
              </a:rPr>
              <a:t> - G à </a:t>
            </a:r>
            <a:r>
              <a:rPr lang="fr-FR" sz="2400" dirty="0" err="1">
                <a:sym typeface="Symbol" pitchFamily="18" charset="2"/>
              </a:rPr>
              <a:t>jeûn</a:t>
            </a:r>
            <a:r>
              <a:rPr lang="fr-FR" sz="2400" dirty="0">
                <a:sym typeface="Symbol" pitchFamily="18" charset="2"/>
              </a:rPr>
              <a:t>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≥ 7,8 </a:t>
            </a:r>
            <a:r>
              <a:rPr lang="fr-FR" sz="2400" dirty="0" err="1">
                <a:cs typeface="Tahoma" pitchFamily="34" charset="0"/>
                <a:sym typeface="Symbol" pitchFamily="18" charset="2"/>
              </a:rPr>
              <a:t>mMol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/l (1,26g/l)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à 02 reprises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r-FR" sz="2400" dirty="0" smtClean="0">
                <a:cs typeface="Tahoma" pitchFamily="34" charset="0"/>
                <a:sym typeface="Symbol" pitchFamily="18" charset="2"/>
              </a:rPr>
              <a:t> -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G 2h après HGPO ou </a:t>
            </a:r>
            <a:r>
              <a:rPr lang="fr-FR" sz="24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fr-FR" sz="2400" dirty="0">
                <a:cs typeface="Tahoma" pitchFamily="34" charset="0"/>
                <a:sym typeface="Symbol" pitchFamily="18" charset="2"/>
              </a:rPr>
              <a:t>GPP ≥ 11 </a:t>
            </a:r>
            <a:r>
              <a:rPr lang="fr-FR" sz="2400" dirty="0" err="1">
                <a:sym typeface="Symbol" pitchFamily="18" charset="2"/>
              </a:rPr>
              <a:t>mMol</a:t>
            </a:r>
            <a:r>
              <a:rPr lang="fr-FR" sz="2400" dirty="0">
                <a:sym typeface="Symbol" pitchFamily="18" charset="2"/>
              </a:rPr>
              <a:t>/l (2g/l)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43300" y="322738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 sz="18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39975" y="2708275"/>
            <a:ext cx="3786188" cy="9842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800">
                <a:solidFill>
                  <a:srgbClr val="FFFF00"/>
                </a:solidFill>
              </a:rPr>
              <a:t>Glucose sang: Hexose </a:t>
            </a:r>
          </a:p>
          <a:p>
            <a:pPr algn="ctr"/>
            <a:r>
              <a:rPr lang="fr-FR" sz="2800">
                <a:solidFill>
                  <a:srgbClr val="FFFF00"/>
                </a:solidFill>
              </a:rPr>
              <a:t>clé du métabolisme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9388" y="1341438"/>
            <a:ext cx="2295525" cy="9128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/>
              <a:t>Exogène =</a:t>
            </a:r>
            <a:endParaRPr lang="fr-FR" sz="2800"/>
          </a:p>
          <a:p>
            <a:pPr algn="ctr"/>
            <a:r>
              <a:rPr lang="fr-FR" sz="2800"/>
              <a:t>Alimentation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9388" y="3860800"/>
            <a:ext cx="2879725" cy="9747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800"/>
              <a:t>Néoglucogenèse </a:t>
            </a:r>
          </a:p>
          <a:p>
            <a:pPr algn="ctr"/>
            <a:r>
              <a:rPr lang="fr-FR" sz="2800"/>
              <a:t>hep</a:t>
            </a:r>
            <a:endParaRPr lang="fr-FR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9750" y="404813"/>
            <a:ext cx="3151188" cy="55721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/>
              <a:t>Glycogénolyse hép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492500" y="981075"/>
            <a:ext cx="0" cy="1655763"/>
          </a:xfrm>
          <a:prstGeom prst="line">
            <a:avLst/>
          </a:prstGeom>
          <a:noFill/>
          <a:ln w="762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932363" y="404813"/>
            <a:ext cx="3684587" cy="55721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800"/>
              <a:t>Hexoses: FRU , GAL.. 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724525" y="1268413"/>
            <a:ext cx="3168650" cy="9842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800"/>
              <a:t>Glycogénogenèse    </a:t>
            </a:r>
          </a:p>
          <a:p>
            <a:pPr algn="ctr"/>
            <a:r>
              <a:rPr lang="fr-FR" sz="2800"/>
              <a:t>   hep + musc 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203575" y="4652963"/>
            <a:ext cx="2322513" cy="9842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800"/>
              <a:t>Glycosamino-</a:t>
            </a:r>
          </a:p>
          <a:p>
            <a:pPr algn="ctr"/>
            <a:r>
              <a:rPr lang="fr-FR" sz="2800"/>
              <a:t>Glycanes…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500563" y="3716338"/>
            <a:ext cx="0" cy="86518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cxnSp>
        <p:nvCxnSpPr>
          <p:cNvPr id="10264" name="AutoShape 24"/>
          <p:cNvCxnSpPr>
            <a:cxnSpLocks noChangeShapeType="1"/>
          </p:cNvCxnSpPr>
          <p:nvPr/>
        </p:nvCxnSpPr>
        <p:spPr bwMode="auto">
          <a:xfrm rot="16200000">
            <a:off x="4988719" y="1920082"/>
            <a:ext cx="876300" cy="557212"/>
          </a:xfrm>
          <a:prstGeom prst="bentConnector2">
            <a:avLst/>
          </a:prstGeom>
          <a:noFill/>
          <a:ln w="76200">
            <a:solidFill>
              <a:schemeClr val="accent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588125" y="2428868"/>
            <a:ext cx="2555875" cy="1631216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800" dirty="0"/>
              <a:t>Glycolyse</a:t>
            </a:r>
          </a:p>
          <a:p>
            <a:pPr algn="ctr"/>
            <a:r>
              <a:rPr lang="fr-FR" sz="1600" dirty="0" smtClean="0"/>
              <a:t>Anaérobie: M,GR</a:t>
            </a:r>
          </a:p>
          <a:p>
            <a:pPr algn="ctr"/>
            <a:r>
              <a:rPr lang="fr-FR" sz="1600" dirty="0" smtClean="0"/>
              <a:t>Aérobie(</a:t>
            </a:r>
            <a:r>
              <a:rPr lang="fr-FR" sz="1600" dirty="0" err="1" smtClean="0"/>
              <a:t>C.k</a:t>
            </a:r>
            <a:r>
              <a:rPr lang="fr-FR" sz="1600" dirty="0" smtClean="0"/>
              <a:t>):M, Cerveau   </a:t>
            </a:r>
            <a:r>
              <a:rPr lang="fr-FR" sz="2800" dirty="0" smtClean="0"/>
              <a:t> </a:t>
            </a:r>
            <a:endParaRPr lang="fr-FR" sz="2800" dirty="0"/>
          </a:p>
          <a:p>
            <a:pPr algn="ctr"/>
            <a:r>
              <a:rPr lang="fr-FR" sz="2800" dirty="0"/>
              <a:t>    ENERGIE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6156325" y="3213100"/>
            <a:ext cx="431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572264" y="4214818"/>
            <a:ext cx="2144241" cy="95410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 smtClean="0"/>
              <a:t>Triglycérides</a:t>
            </a:r>
          </a:p>
          <a:p>
            <a:r>
              <a:rPr lang="fr-FR" sz="2800" dirty="0" smtClean="0"/>
              <a:t>T. adipeux</a:t>
            </a:r>
            <a:endParaRPr lang="fr-FR" sz="2800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786578" y="3857628"/>
            <a:ext cx="4333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740650" y="5516563"/>
            <a:ext cx="792163" cy="0"/>
          </a:xfrm>
          <a:prstGeom prst="line">
            <a:avLst/>
          </a:prstGeom>
          <a:noFill/>
          <a:ln w="762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7667625" y="5876925"/>
            <a:ext cx="792163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516688" y="5270500"/>
            <a:ext cx="119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Entrées</a:t>
            </a:r>
          </a:p>
          <a:p>
            <a:r>
              <a:rPr lang="fr-FR" dirty="0"/>
              <a:t>sorties</a:t>
            </a:r>
          </a:p>
        </p:txBody>
      </p:sp>
      <p:cxnSp>
        <p:nvCxnSpPr>
          <p:cNvPr id="10275" name="AutoShape 35"/>
          <p:cNvCxnSpPr>
            <a:cxnSpLocks noChangeShapeType="1"/>
          </p:cNvCxnSpPr>
          <p:nvPr/>
        </p:nvCxnSpPr>
        <p:spPr bwMode="auto">
          <a:xfrm rot="16200000" flipH="1">
            <a:off x="1570017" y="2216142"/>
            <a:ext cx="728662" cy="868363"/>
          </a:xfrm>
          <a:prstGeom prst="bentConnector2">
            <a:avLst/>
          </a:prstGeom>
          <a:noFill/>
          <a:ln w="76200">
            <a:solidFill>
              <a:srgbClr val="99FF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77" name="AutoShape 37"/>
          <p:cNvCxnSpPr>
            <a:cxnSpLocks noChangeShapeType="1"/>
            <a:stCxn id="10253" idx="1"/>
            <a:endCxn id="10245" idx="0"/>
          </p:cNvCxnSpPr>
          <p:nvPr/>
        </p:nvCxnSpPr>
        <p:spPr bwMode="auto">
          <a:xfrm rot="10800000" flipV="1">
            <a:off x="4233863" y="684213"/>
            <a:ext cx="679450" cy="2005012"/>
          </a:xfrm>
          <a:prstGeom prst="bentConnector2">
            <a:avLst/>
          </a:prstGeom>
          <a:noFill/>
          <a:ln w="76200">
            <a:solidFill>
              <a:srgbClr val="99FF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78" name="AutoShape 38"/>
          <p:cNvCxnSpPr>
            <a:cxnSpLocks noChangeShapeType="1"/>
            <a:stCxn id="10248" idx="0"/>
          </p:cNvCxnSpPr>
          <p:nvPr/>
        </p:nvCxnSpPr>
        <p:spPr bwMode="auto">
          <a:xfrm rot="16200000">
            <a:off x="1725613" y="3251200"/>
            <a:ext cx="488950" cy="701675"/>
          </a:xfrm>
          <a:prstGeom prst="bentConnector2">
            <a:avLst/>
          </a:prstGeom>
          <a:noFill/>
          <a:ln w="76200">
            <a:solidFill>
              <a:srgbClr val="99FF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80" name="AutoShape 40"/>
          <p:cNvCxnSpPr>
            <a:cxnSpLocks noChangeShapeType="1"/>
          </p:cNvCxnSpPr>
          <p:nvPr/>
        </p:nvCxnSpPr>
        <p:spPr bwMode="auto">
          <a:xfrm rot="16200000" flipH="1">
            <a:off x="5576494" y="3996142"/>
            <a:ext cx="1227942" cy="808038"/>
          </a:xfrm>
          <a:prstGeom prst="bentConnector2">
            <a:avLst/>
          </a:prstGeom>
          <a:noFill/>
          <a:ln w="76200">
            <a:solidFill>
              <a:schemeClr val="accent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8" grpId="0" animBg="1"/>
      <p:bldP spid="10251" grpId="0" animBg="1"/>
      <p:bldP spid="10252" grpId="0" animBg="1"/>
      <p:bldP spid="10253" grpId="0" animBg="1"/>
      <p:bldP spid="10256" grpId="0" animBg="1"/>
      <p:bldP spid="10262" grpId="0" animBg="1"/>
      <p:bldP spid="10263" grpId="0" animBg="1"/>
      <p:bldP spid="10265" grpId="0" animBg="1"/>
      <p:bldP spid="10266" grpId="0" animBg="1"/>
      <p:bldP spid="10267" grpId="0" animBg="1"/>
      <p:bldP spid="1027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4925" y="692150"/>
            <a:ext cx="4608513" cy="5949950"/>
          </a:xfrm>
        </p:spPr>
        <p:txBody>
          <a:bodyPr/>
          <a:lstStyle/>
          <a:p>
            <a:pPr>
              <a:lnSpc>
                <a:spcPct val="130000"/>
              </a:lnSpc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	TYPE 1 (DID)</a:t>
            </a:r>
            <a:endParaRPr lang="fr-FR" sz="2400" b="1" dirty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400" dirty="0"/>
              <a:t>carence totale en IN </a:t>
            </a:r>
            <a:r>
              <a:rPr lang="fr-FR" sz="2400" dirty="0">
                <a:sym typeface="Wingdings" pitchFamily="2" charset="2"/>
              </a:rPr>
              <a:t></a:t>
            </a:r>
            <a:endParaRPr lang="fr-FR" sz="2400" dirty="0"/>
          </a:p>
          <a:p>
            <a:pPr>
              <a:lnSpc>
                <a:spcPct val="130000"/>
              </a:lnSpc>
              <a:buFontTx/>
              <a:buNone/>
            </a:pPr>
            <a:r>
              <a:rPr lang="fr-FR" sz="2400" dirty="0"/>
              <a:t>   </a:t>
            </a:r>
            <a:r>
              <a:rPr lang="fr-FR" sz="2400" dirty="0" err="1">
                <a:solidFill>
                  <a:srgbClr val="FFFF00"/>
                </a:solidFill>
              </a:rPr>
              <a:t>insulinopénie</a:t>
            </a:r>
            <a:r>
              <a:rPr lang="fr-FR" sz="2400" dirty="0">
                <a:solidFill>
                  <a:srgbClr val="FFFF00"/>
                </a:solidFill>
              </a:rPr>
              <a:t>= </a:t>
            </a:r>
            <a:r>
              <a:rPr lang="fr-FR" sz="2400" dirty="0"/>
              <a:t>destruction totale des </a:t>
            </a:r>
            <a:r>
              <a:rPr lang="en-US" sz="2400" dirty="0">
                <a:cs typeface="Tahoma" pitchFamily="34" charset="0"/>
              </a:rPr>
              <a:t>¢</a:t>
            </a:r>
            <a:r>
              <a:rPr lang="el-GR" sz="2400" dirty="0">
                <a:cs typeface="Tahoma" pitchFamily="34" charset="0"/>
              </a:rPr>
              <a:t>β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400" dirty="0">
                <a:cs typeface="Tahoma" pitchFamily="34" charset="0"/>
              </a:rPr>
              <a:t>Enfant + adolescent+Adulte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fr-FR" sz="2400" dirty="0">
                <a:solidFill>
                  <a:srgbClr val="FFFF00"/>
                </a:solidFill>
                <a:cs typeface="Tahoma" pitchFamily="34" charset="0"/>
              </a:rPr>
              <a:t>     (jeune)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400" dirty="0">
                <a:cs typeface="Tahoma" pitchFamily="34" charset="0"/>
              </a:rPr>
              <a:t>Amaigrissement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400" dirty="0">
                <a:cs typeface="Tahoma" pitchFamily="34" charset="0"/>
              </a:rPr>
              <a:t>Début rapide et brutal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fr-FR" sz="2400" dirty="0">
                <a:cs typeface="Tahoma" pitchFamily="34" charset="0"/>
              </a:rPr>
              <a:t>découvert à un stade d’</a:t>
            </a:r>
            <a:r>
              <a:rPr lang="fr-FR" sz="2400" dirty="0" err="1">
                <a:cs typeface="Tahoma" pitchFamily="34" charset="0"/>
              </a:rPr>
              <a:t>hyperG</a:t>
            </a:r>
            <a:r>
              <a:rPr lang="fr-FR" sz="2400" dirty="0">
                <a:cs typeface="Tahoma" pitchFamily="34" charset="0"/>
              </a:rPr>
              <a:t> importante avec </a:t>
            </a:r>
            <a:r>
              <a:rPr lang="fr-FR" sz="2400" dirty="0" err="1">
                <a:cs typeface="Tahoma" pitchFamily="34" charset="0"/>
              </a:rPr>
              <a:t>acido-cétose</a:t>
            </a:r>
            <a:endParaRPr lang="fr-FR" sz="2400" dirty="0">
              <a:cs typeface="Tahoma" pitchFamily="34" charset="0"/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792163"/>
            <a:ext cx="4038600" cy="594995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	TYPE 2 (DNID)</a:t>
            </a:r>
            <a:endParaRPr lang="fr-FR" sz="2400" b="1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400" dirty="0" err="1">
                <a:solidFill>
                  <a:srgbClr val="FFFF00"/>
                </a:solidFill>
              </a:rPr>
              <a:t>Insulinorésistance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400" dirty="0"/>
              <a:t>Adulte </a:t>
            </a:r>
            <a:r>
              <a:rPr lang="fr-FR" sz="2400" dirty="0">
                <a:solidFill>
                  <a:srgbClr val="FFFF00"/>
                </a:solidFill>
              </a:rPr>
              <a:t>(souvent âgé)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fr-FR" sz="2400" dirty="0"/>
              <a:t>O</a:t>
            </a:r>
            <a:r>
              <a:rPr lang="fr-FR" sz="2400" dirty="0" smtClean="0"/>
              <a:t>bésité</a:t>
            </a:r>
            <a:endParaRPr lang="fr-FR" sz="2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400" dirty="0"/>
              <a:t>Diagnostic souvent tardif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400" b="1" dirty="0">
                <a:sym typeface="Symbol" pitchFamily="18" charset="2"/>
              </a:rPr>
              <a:t></a:t>
            </a:r>
            <a:r>
              <a:rPr lang="fr-FR" sz="2400" dirty="0"/>
              <a:t> G longtemps modérée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400" dirty="0">
                <a:sym typeface="Symbol" pitchFamily="18" charset="2"/>
              </a:rPr>
              <a:t>    sans signes cliniques au </a:t>
            </a:r>
            <a:r>
              <a:rPr lang="fr-FR" sz="2400" dirty="0" smtClean="0">
                <a:sym typeface="Symbol" pitchFamily="18" charset="2"/>
              </a:rPr>
              <a:t>début.</a:t>
            </a:r>
            <a:endParaRPr lang="fr-FR" sz="2400" dirty="0"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400" dirty="0">
                <a:sym typeface="Symbol" pitchFamily="18" charset="2"/>
              </a:rPr>
              <a:t>Découverte fortuite</a:t>
            </a:r>
          </a:p>
          <a:p>
            <a:pPr>
              <a:lnSpc>
                <a:spcPct val="120000"/>
              </a:lnSpc>
              <a:buFontTx/>
              <a:buNone/>
            </a:pPr>
            <a:endParaRPr lang="fr-FR" sz="2400" dirty="0"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fr-FR" sz="2400" dirty="0"/>
              <a:t> 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544763" y="-26988"/>
            <a:ext cx="4054475" cy="60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fr-F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Classification: </a:t>
            </a:r>
            <a:r>
              <a:rPr lang="fr-F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DID et DNID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/>
      <p:bldP spid="47110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39750" y="3284538"/>
            <a:ext cx="2160588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Cellules </a:t>
            </a:r>
            <a:r>
              <a:rPr lang="el-GR">
                <a:cs typeface="Tahoma" pitchFamily="34" charset="0"/>
              </a:rPr>
              <a:t>β</a:t>
            </a:r>
            <a:r>
              <a:rPr lang="fr-FR">
                <a:cs typeface="Tahoma" pitchFamily="34" charset="0"/>
              </a:rPr>
              <a:t> </a:t>
            </a:r>
          </a:p>
          <a:p>
            <a:r>
              <a:rPr lang="fr-FR">
                <a:cs typeface="Tahoma" pitchFamily="34" charset="0"/>
              </a:rPr>
              <a:t>du pancréas</a:t>
            </a:r>
            <a:endParaRPr lang="el-GR">
              <a:cs typeface="Tahoma" pitchFamily="34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135688" y="3284538"/>
            <a:ext cx="2219325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Cellules Cibles </a:t>
            </a:r>
          </a:p>
          <a:p>
            <a:endParaRPr lang="fr-FR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11188" y="633413"/>
            <a:ext cx="3141662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Atteintes du pancréas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2844" y="1281113"/>
            <a:ext cx="40262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smtClean="0"/>
              <a:t>-Génétique (HLD DR3-DR4)</a:t>
            </a:r>
            <a:endParaRPr lang="fr-FR" sz="2000" dirty="0"/>
          </a:p>
          <a:p>
            <a:pPr>
              <a:buFontTx/>
              <a:buChar char="-"/>
            </a:pPr>
            <a:r>
              <a:rPr lang="fr-FR" sz="2000" dirty="0" smtClean="0"/>
              <a:t>Destruction auto-immune </a:t>
            </a:r>
          </a:p>
          <a:p>
            <a:r>
              <a:rPr lang="fr-FR" sz="2000" dirty="0" smtClean="0"/>
              <a:t>(Anti-GAD, Anti IA2, Anti-insuline)</a:t>
            </a:r>
          </a:p>
          <a:p>
            <a:pPr>
              <a:buFontTx/>
              <a:buChar char="-"/>
            </a:pPr>
            <a:endParaRPr lang="fr-FR" sz="2000" dirty="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64163" y="549275"/>
            <a:ext cx="3309937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Anomalies des </a:t>
            </a:r>
          </a:p>
          <a:p>
            <a:r>
              <a:rPr lang="fr-FR">
                <a:solidFill>
                  <a:srgbClr val="FFFF00"/>
                </a:solidFill>
              </a:rPr>
              <a:t>récepteurs de l’insuline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148263" y="1568450"/>
            <a:ext cx="356714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. Anti-récepteurs</a:t>
            </a:r>
          </a:p>
          <a:p>
            <a:pPr>
              <a:buFontTx/>
              <a:buChar char="-"/>
            </a:pPr>
            <a:r>
              <a:rPr lang="fr-FR" sz="2000" dirty="0"/>
              <a:t> déficit de synthèse </a:t>
            </a:r>
          </a:p>
          <a:p>
            <a:pPr>
              <a:buFontTx/>
              <a:buChar char="-"/>
            </a:pPr>
            <a:r>
              <a:rPr lang="fr-FR" sz="2000" dirty="0"/>
              <a:t> Anomalie de la </a:t>
            </a:r>
            <a:r>
              <a:rPr lang="fr-FR" sz="2000" dirty="0" smtClean="0"/>
              <a:t>structure</a:t>
            </a:r>
          </a:p>
          <a:p>
            <a:pPr>
              <a:buFontTx/>
              <a:buChar char="-"/>
            </a:pPr>
            <a:r>
              <a:rPr lang="fr-FR" sz="2000" dirty="0" smtClean="0"/>
              <a:t> Signalisation intra-C</a:t>
            </a:r>
          </a:p>
          <a:p>
            <a:pPr>
              <a:buFontTx/>
              <a:buChar char="-"/>
            </a:pPr>
            <a:r>
              <a:rPr lang="fr-FR" sz="2000" dirty="0" smtClean="0"/>
              <a:t> Effecteur GLUT 4</a:t>
            </a:r>
            <a:endParaRPr lang="fr-FR" sz="2000" dirty="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46376" y="2433634"/>
            <a:ext cx="1897062" cy="49530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AC. Anti-INS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400425" y="3500438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INSULINE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2700338" y="3933825"/>
            <a:ext cx="33115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5795963" y="3716338"/>
            <a:ext cx="360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5795963" y="4149725"/>
            <a:ext cx="360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3924300" y="2781300"/>
            <a:ext cx="0" cy="792163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935538" y="4437063"/>
            <a:ext cx="154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/>
              <a:t>récepteurs</a:t>
            </a: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508625" y="4221163"/>
            <a:ext cx="358775" cy="2873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1187450" y="5445125"/>
            <a:ext cx="10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/>
              <a:t>Type 1</a:t>
            </a:r>
            <a:endParaRPr lang="fr-FR" dirty="0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948488" y="5419725"/>
            <a:ext cx="10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/>
              <a:t>Type 2</a:t>
            </a:r>
            <a:endParaRPr lang="fr-FR" dirty="0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1547813" y="4221163"/>
            <a:ext cx="0" cy="719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7451725" y="4149725"/>
            <a:ext cx="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84213" y="4941888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Déficit en INS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156325" y="4797425"/>
            <a:ext cx="258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Résistance à l’INS</a:t>
            </a: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539750" y="5445125"/>
            <a:ext cx="396081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V="1">
            <a:off x="5292725" y="5445125"/>
            <a:ext cx="367188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4859338" y="549275"/>
            <a:ext cx="0" cy="5472113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142976" y="44450"/>
            <a:ext cx="7100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Mécanismes physiopathologiques du diabète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3" grpId="0" animBg="1"/>
      <p:bldP spid="50184" grpId="0"/>
      <p:bldP spid="50185" grpId="0" animBg="1"/>
      <p:bldP spid="50186" grpId="0"/>
      <p:bldP spid="50187" grpId="0" animBg="1"/>
      <p:bldP spid="50188" grpId="0"/>
      <p:bldP spid="50188" grpId="1"/>
      <p:bldP spid="50191" grpId="0" animBg="1"/>
      <p:bldP spid="50194" grpId="0" animBg="1"/>
      <p:bldP spid="50195" grpId="0"/>
      <p:bldP spid="50196" grpId="0" animBg="1"/>
      <p:bldP spid="50198" grpId="0"/>
      <p:bldP spid="50199" grpId="0"/>
      <p:bldP spid="50200" grpId="0" animBg="1"/>
      <p:bldP spid="50201" grpId="0" animBg="1"/>
      <p:bldP spid="50202" grpId="0"/>
      <p:bldP spid="50203" grpId="0"/>
      <p:bldP spid="50204" grpId="0" animBg="1"/>
      <p:bldP spid="50205" grpId="0" animBg="1"/>
      <p:bldP spid="5020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fr-FR" sz="3200">
                <a:solidFill>
                  <a:srgbClr val="FFFF00"/>
                </a:solidFill>
              </a:rPr>
              <a:t>AUTRES TYPES DE DIABETES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880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</a:rPr>
              <a:t>Secondaires: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2800" dirty="0"/>
              <a:t>mutation</a:t>
            </a:r>
            <a:r>
              <a:rPr lang="fr-FR" sz="2800" dirty="0">
                <a:cs typeface="Tahoma" pitchFamily="34" charset="0"/>
              </a:rPr>
              <a:t> génétique de la </a:t>
            </a:r>
            <a:r>
              <a:rPr lang="fr-FR" sz="2800" dirty="0" err="1">
                <a:cs typeface="Tahoma" pitchFamily="34" charset="0"/>
              </a:rPr>
              <a:t>glucokinase</a:t>
            </a:r>
            <a:r>
              <a:rPr lang="fr-FR" sz="2800" dirty="0">
                <a:cs typeface="Tahoma" pitchFamily="34" charset="0"/>
              </a:rPr>
              <a:t>= MODY-2 (</a:t>
            </a:r>
            <a:r>
              <a:rPr lang="fr-FR" sz="2800" dirty="0" err="1">
                <a:cs typeface="Tahoma" pitchFamily="34" charset="0"/>
              </a:rPr>
              <a:t>maturity</a:t>
            </a:r>
            <a:r>
              <a:rPr lang="fr-FR" sz="2800" dirty="0">
                <a:cs typeface="Tahoma" pitchFamily="34" charset="0"/>
              </a:rPr>
              <a:t> </a:t>
            </a:r>
            <a:r>
              <a:rPr lang="fr-FR" sz="2800" dirty="0" err="1">
                <a:cs typeface="Tahoma" pitchFamily="34" charset="0"/>
              </a:rPr>
              <a:t>onset</a:t>
            </a:r>
            <a:r>
              <a:rPr lang="fr-FR" sz="2800" dirty="0">
                <a:cs typeface="Tahoma" pitchFamily="34" charset="0"/>
              </a:rPr>
              <a:t> </a:t>
            </a:r>
            <a:r>
              <a:rPr lang="fr-FR" sz="2800" dirty="0" err="1">
                <a:cs typeface="Tahoma" pitchFamily="34" charset="0"/>
              </a:rPr>
              <a:t>diabetes</a:t>
            </a:r>
            <a:r>
              <a:rPr lang="fr-FR" sz="2800" dirty="0">
                <a:cs typeface="Tahoma" pitchFamily="34" charset="0"/>
              </a:rPr>
              <a:t> of the </a:t>
            </a:r>
            <a:r>
              <a:rPr lang="fr-FR" sz="2800" dirty="0" err="1">
                <a:cs typeface="Tahoma" pitchFamily="34" charset="0"/>
              </a:rPr>
              <a:t>young</a:t>
            </a:r>
            <a:r>
              <a:rPr lang="fr-FR" sz="2800" dirty="0">
                <a:cs typeface="Tahoma" pitchFamily="34" charset="0"/>
              </a:rPr>
              <a:t>, type 2).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dans le pancréas: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du seuil glycémique  pour une  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                           sécrétion d’INS</a:t>
            </a: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  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dans le foie: 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glycolyse et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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néoglucogénèse</a:t>
            </a:r>
            <a:endParaRPr lang="fr-FR" sz="2800" dirty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 typeface="Symbol" pitchFamily="18" charset="2"/>
              <a:buNone/>
            </a:pPr>
            <a:r>
              <a:rPr lang="fr-FR" sz="2800" dirty="0">
                <a:cs typeface="Tahoma" pitchFamily="34" charset="0"/>
                <a:sym typeface="Symbol" pitchFamily="18" charset="2"/>
              </a:rPr>
              <a:t>                       stockage du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gluc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en </a:t>
            </a:r>
            <a:r>
              <a:rPr lang="fr-FR" sz="2800" b="1" dirty="0">
                <a:solidFill>
                  <a:srgbClr val="FFFF00"/>
                </a:solidFill>
                <a:cs typeface="Tahoma" pitchFamily="34" charset="0"/>
                <a:sym typeface="Symbol" pitchFamily="18" charset="2"/>
              </a:rPr>
              <a:t>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glycogène</a:t>
            </a:r>
            <a:endParaRPr lang="fr-FR" sz="2800" b="1" dirty="0">
              <a:solidFill>
                <a:srgbClr val="FFFF00"/>
              </a:solidFill>
              <a:cs typeface="Tahoma" pitchFamily="34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2800" dirty="0" smtClean="0">
                <a:cs typeface="Tahoma" pitchFamily="34" charset="0"/>
                <a:sym typeface="Symbol" pitchFamily="18" charset="2"/>
              </a:rPr>
              <a:t>Maladie 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à la foie </a:t>
            </a:r>
            <a:r>
              <a:rPr lang="fr-FR" sz="2800" dirty="0" err="1">
                <a:cs typeface="Tahoma" pitchFamily="34" charset="0"/>
                <a:sym typeface="Symbol" pitchFamily="18" charset="2"/>
              </a:rPr>
              <a:t>hép</a:t>
            </a:r>
            <a:r>
              <a:rPr lang="fr-FR" sz="2800" dirty="0">
                <a:cs typeface="Tahoma" pitchFamily="34" charset="0"/>
                <a:sym typeface="Symbol" pitchFamily="18" charset="2"/>
              </a:rPr>
              <a:t> + </a:t>
            </a:r>
            <a:r>
              <a:rPr lang="fr-FR" sz="2800" dirty="0" smtClean="0">
                <a:cs typeface="Tahoma" pitchFamily="34" charset="0"/>
                <a:sym typeface="Symbol" pitchFamily="18" charset="2"/>
              </a:rPr>
              <a:t>pancréatique</a:t>
            </a:r>
            <a:endParaRPr lang="fr-FR" sz="2800" dirty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9036050" cy="44958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fr-FR" sz="2800" dirty="0"/>
              <a:t>  </a:t>
            </a:r>
            <a:r>
              <a:rPr lang="fr-FR" sz="2800" dirty="0" err="1"/>
              <a:t>Mdies</a:t>
            </a:r>
            <a:r>
              <a:rPr lang="fr-FR" sz="2800" dirty="0"/>
              <a:t> endocriniennes (hypercorticisme)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fr-FR" sz="2800" dirty="0"/>
              <a:t>  médicaments (</a:t>
            </a:r>
            <a:r>
              <a:rPr lang="fr-FR" sz="2800" dirty="0" err="1"/>
              <a:t>cortioïdes</a:t>
            </a:r>
            <a:r>
              <a:rPr lang="fr-FR" sz="2800" dirty="0"/>
              <a:t>…)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fr-FR" sz="2800" dirty="0"/>
              <a:t>  </a:t>
            </a:r>
            <a:r>
              <a:rPr lang="fr-FR" sz="2800" dirty="0" err="1"/>
              <a:t>Mdies</a:t>
            </a:r>
            <a:r>
              <a:rPr lang="fr-FR" sz="2800" dirty="0"/>
              <a:t> virales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fr-FR" sz="2800" dirty="0">
                <a:solidFill>
                  <a:srgbClr val="FFFF00"/>
                </a:solidFill>
              </a:rPr>
              <a:t>  Diabète gestationnel= intolérance au glucose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FFFF00"/>
                </a:solidFill>
              </a:rPr>
              <a:t>     apparaissant au cours de la grossesse</a:t>
            </a:r>
          </a:p>
          <a:p>
            <a:pPr>
              <a:buFont typeface="Wingdings" pitchFamily="2" charset="2"/>
              <a:buNone/>
            </a:pP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57166"/>
            <a:ext cx="9036050" cy="475934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FFFF00"/>
                </a:solidFill>
              </a:rPr>
              <a:t>Diabète </a:t>
            </a:r>
            <a:r>
              <a:rPr lang="fr-FR" sz="2800" b="1" dirty="0">
                <a:solidFill>
                  <a:srgbClr val="FFFF00"/>
                </a:solidFill>
              </a:rPr>
              <a:t>gestationnel= intolérance au glucose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>
                <a:solidFill>
                  <a:srgbClr val="FFFF00"/>
                </a:solidFill>
              </a:rPr>
              <a:t> </a:t>
            </a:r>
            <a:r>
              <a:rPr lang="fr-FR" sz="2400" b="1" dirty="0" smtClean="0"/>
              <a:t>Femmes à risque: </a:t>
            </a:r>
            <a:r>
              <a:rPr lang="fr-FR" sz="2400" dirty="0" smtClean="0"/>
              <a:t>surpoids, âge &gt;40 ans, poids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	de naissance &gt; 4 Kg (macrosomie)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• </a:t>
            </a:r>
            <a:r>
              <a:rPr lang="fr-FR" sz="2400" b="1" dirty="0" smtClean="0"/>
              <a:t>Dépistage par le test de </a:t>
            </a:r>
            <a:r>
              <a:rPr lang="fr-FR" sz="2400" b="1" dirty="0" err="1" smtClean="0"/>
              <a:t>O’Sullivan</a:t>
            </a:r>
            <a:r>
              <a:rPr lang="fr-FR" sz="2400" b="1" dirty="0" smtClean="0"/>
              <a:t>: absorption </a:t>
            </a:r>
            <a:r>
              <a:rPr lang="fr-FR" sz="2400" dirty="0" smtClean="0"/>
              <a:t>de 50 g de glucose (sujet à jeun), Glycémie 1 h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	• </a:t>
            </a:r>
            <a:r>
              <a:rPr lang="fr-FR" sz="2400" b="1" dirty="0" smtClean="0"/>
              <a:t>Résultats :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	• Pas de diabète si G1h post charge &lt; 1,4 g/l.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	• Diabète si G1h post charge &gt; 2g/l.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	• 1,4 &lt; G1h &lt; 2 HGPO sur 3 heures avec 100g de G.</a:t>
            </a:r>
            <a:endParaRPr lang="fr-FR" sz="24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0562" y="500042"/>
            <a:ext cx="4186238" cy="917596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rgbClr val="FFFF00"/>
                </a:solidFill>
              </a:rPr>
              <a:t>Elimination 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de Glucose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95562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52702"/>
            <a:ext cx="5657855" cy="420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643438" y="3214686"/>
            <a:ext cx="40719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072198" y="2786058"/>
            <a:ext cx="2571768" cy="1143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357818" y="3643314"/>
            <a:ext cx="1928826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15074" y="5643578"/>
            <a:ext cx="2500330" cy="9286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429124" y="6072206"/>
            <a:ext cx="2071702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7572396" y="4929198"/>
            <a:ext cx="571504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86248" y="4857760"/>
            <a:ext cx="1357322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Glucose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3" name="Flèche en arc 12"/>
          <p:cNvSpPr/>
          <p:nvPr/>
        </p:nvSpPr>
        <p:spPr>
          <a:xfrm rot="2147439">
            <a:off x="3909956" y="639986"/>
            <a:ext cx="1857388" cy="200026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9190" y="6286520"/>
            <a:ext cx="2143140" cy="571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072198" y="2857496"/>
            <a:ext cx="2428892" cy="857256"/>
          </a:xfrm>
          <a:prstGeom prst="rect">
            <a:avLst/>
          </a:prstGeom>
          <a:solidFill>
            <a:srgbClr val="99FFC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1600" dirty="0" smtClean="0">
                <a:solidFill>
                  <a:schemeClr val="bg2"/>
                </a:solidFill>
              </a:rPr>
              <a:t>mécanisme de transport actif et saturable du Glu</a:t>
            </a:r>
            <a:endParaRPr lang="fr-FR" sz="1600" dirty="0">
              <a:solidFill>
                <a:schemeClr val="bg2"/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6000760" y="2928934"/>
            <a:ext cx="428628" cy="285752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15888"/>
            <a:ext cx="8686800" cy="1143000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rgbClr val="FFFF00"/>
                </a:solidFill>
              </a:rPr>
              <a:t>Elimination de Glucose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9036050" cy="5256212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/>
              <a:t>Filtration glomérulaire totale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/>
              <a:t>Réabsorption tubulaire complète: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/>
              <a:t>si glycémie </a:t>
            </a:r>
            <a:r>
              <a:rPr lang="fr-FR">
                <a:cs typeface="Tahoma" pitchFamily="34" charset="0"/>
              </a:rPr>
              <a:t>≤ 9 à 10 mMol/l (1,70 – 1,80 g/l) =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>
                <a:solidFill>
                  <a:srgbClr val="FFFF00"/>
                </a:solidFill>
                <a:cs typeface="Tahoma" pitchFamily="34" charset="0"/>
              </a:rPr>
              <a:t>seuil d’élimination rénale </a:t>
            </a:r>
            <a:r>
              <a:rPr lang="fr-FR" b="1">
                <a:solidFill>
                  <a:srgbClr val="99FFCC"/>
                </a:solidFill>
                <a:cs typeface="Tahoma" pitchFamily="34" charset="0"/>
                <a:sym typeface="Symbol" pitchFamily="18" charset="2"/>
              </a:rPr>
              <a:t></a:t>
            </a:r>
            <a:r>
              <a:rPr lang="fr-FR">
                <a:cs typeface="Tahoma" pitchFamily="34" charset="0"/>
                <a:sym typeface="Symbol" pitchFamily="18" charset="2"/>
              </a:rPr>
              <a:t> </a:t>
            </a:r>
            <a:r>
              <a:rPr lang="fr-FR">
                <a:cs typeface="Tahoma" pitchFamily="34" charset="0"/>
              </a:rPr>
              <a:t>Glucosurie = 0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 u="sng">
                <a:solidFill>
                  <a:srgbClr val="FFFF00"/>
                </a:solidFill>
                <a:cs typeface="Tahoma" pitchFamily="34" charset="0"/>
              </a:rPr>
              <a:t>Seuil bas</a:t>
            </a:r>
            <a:r>
              <a:rPr lang="fr-FR">
                <a:cs typeface="Tahoma" pitchFamily="34" charset="0"/>
              </a:rPr>
              <a:t> = glucosurie avec glycémie N ou basse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>
                <a:cs typeface="Tahoma" pitchFamily="34" charset="0"/>
              </a:rPr>
              <a:t>    - grossesse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fr-FR">
                <a:cs typeface="Tahoma" pitchFamily="34" charset="0"/>
              </a:rPr>
              <a:t>    - diabète rénal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fr-FR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33375"/>
            <a:ext cx="9144000" cy="6119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>
                <a:solidFill>
                  <a:srgbClr val="FFFF00"/>
                </a:solidFill>
                <a:cs typeface="Tahoma" pitchFamily="34" charset="0"/>
              </a:rPr>
              <a:t>    </a:t>
            </a:r>
            <a:r>
              <a:rPr lang="fr-FR" u="sng" dirty="0">
                <a:solidFill>
                  <a:srgbClr val="FFFF00"/>
                </a:solidFill>
                <a:cs typeface="Tahoma" pitchFamily="34" charset="0"/>
              </a:rPr>
              <a:t>Seuil élevé :</a:t>
            </a:r>
            <a:r>
              <a:rPr lang="fr-FR" dirty="0">
                <a:solidFill>
                  <a:srgbClr val="FFFF00"/>
                </a:solidFill>
                <a:effectLst/>
                <a:cs typeface="Tahoma" pitchFamily="34" charset="0"/>
              </a:rPr>
              <a:t>  </a:t>
            </a:r>
            <a:r>
              <a:rPr lang="fr-FR" dirty="0" err="1">
                <a:effectLst/>
                <a:cs typeface="Tahoma" pitchFamily="34" charset="0"/>
              </a:rPr>
              <a:t>glucosurie</a:t>
            </a:r>
            <a:r>
              <a:rPr lang="fr-FR" dirty="0">
                <a:effectLst/>
                <a:cs typeface="Tahoma" pitchFamily="34" charset="0"/>
              </a:rPr>
              <a:t> absente pour des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effectLst/>
                <a:cs typeface="Tahoma" pitchFamily="34" charset="0"/>
              </a:rPr>
              <a:t>    glycémies </a:t>
            </a:r>
            <a:r>
              <a:rPr lang="fr-FR" b="1" dirty="0">
                <a:solidFill>
                  <a:srgbClr val="FFFF00"/>
                </a:solidFill>
                <a:effectLst/>
                <a:cs typeface="Tahoma" pitchFamily="34" charset="0"/>
                <a:sym typeface="Symbol" pitchFamily="18" charset="2"/>
              </a:rPr>
              <a:t></a:t>
            </a:r>
            <a:r>
              <a:rPr lang="fr-FR" dirty="0">
                <a:effectLst/>
                <a:cs typeface="Tahoma" pitchFamily="34" charset="0"/>
              </a:rPr>
              <a:t> (&gt;11mMol/l)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cs typeface="Tahoma" pitchFamily="34" charset="0"/>
              </a:rPr>
              <a:t>      - sujet âgé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cs typeface="Tahoma" pitchFamily="34" charset="0"/>
              </a:rPr>
              <a:t>      - IR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solidFill>
                  <a:srgbClr val="FFFF00"/>
                </a:solidFill>
                <a:cs typeface="Tahoma" pitchFamily="34" charset="0"/>
              </a:rPr>
              <a:t>    </a:t>
            </a:r>
            <a:r>
              <a:rPr lang="fr-FR" u="sng" dirty="0">
                <a:solidFill>
                  <a:srgbClr val="FFFF00"/>
                </a:solidFill>
                <a:cs typeface="Tahoma" pitchFamily="34" charset="0"/>
              </a:rPr>
              <a:t>Réabsorption complètement saturée</a:t>
            </a:r>
            <a:r>
              <a:rPr lang="fr-FR" dirty="0">
                <a:solidFill>
                  <a:srgbClr val="FFFF00"/>
                </a:solidFill>
                <a:cs typeface="Tahoma" pitchFamily="34" charset="0"/>
              </a:rPr>
              <a:t>: </a:t>
            </a:r>
            <a:r>
              <a:rPr lang="fr-FR" dirty="0">
                <a:cs typeface="Tahoma" pitchFamily="34" charset="0"/>
              </a:rPr>
              <a:t>quand  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cs typeface="Tahoma" pitchFamily="34" charset="0"/>
              </a:rPr>
              <a:t>    glycémie très </a:t>
            </a:r>
            <a:r>
              <a:rPr lang="fr-FR" b="1" dirty="0">
                <a:solidFill>
                  <a:srgbClr val="FFFF00"/>
                </a:solidFill>
                <a:effectLst/>
                <a:cs typeface="Tahoma" pitchFamily="34" charset="0"/>
                <a:sym typeface="Symbol" pitchFamily="18" charset="2"/>
              </a:rPr>
              <a:t> </a:t>
            </a:r>
            <a:r>
              <a:rPr lang="fr-FR" dirty="0">
                <a:cs typeface="Tahoma" pitchFamily="34" charset="0"/>
              </a:rPr>
              <a:t> = </a:t>
            </a:r>
            <a:r>
              <a:rPr lang="fr-FR" dirty="0" err="1">
                <a:cs typeface="Tahoma" pitchFamily="34" charset="0"/>
              </a:rPr>
              <a:t>glucosurie</a:t>
            </a:r>
            <a:r>
              <a:rPr lang="fr-FR" dirty="0">
                <a:cs typeface="Tahoma" pitchFamily="34" charset="0"/>
              </a:rPr>
              <a:t> proportionnelle 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cs typeface="Tahoma" pitchFamily="34" charset="0"/>
              </a:rPr>
              <a:t>    à la glycémie:  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cs typeface="Tahoma" pitchFamily="34" charset="0"/>
              </a:rPr>
              <a:t>       - diabète sucré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fr-FR" dirty="0">
                <a:solidFill>
                  <a:srgbClr val="FFFF00"/>
                </a:solidFill>
                <a:cs typeface="Tahoma" pitchFamily="34" charset="0"/>
              </a:rPr>
              <a:t>      </a:t>
            </a: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  <a:p>
            <a:pPr algn="ctr">
              <a:buNone/>
            </a:pPr>
            <a:r>
              <a:rPr lang="fr-FR" dirty="0" smtClean="0">
                <a:solidFill>
                  <a:srgbClr val="FFFF00"/>
                </a:solidFill>
              </a:rPr>
              <a:t>     Taux maximal de réabsorption</a:t>
            </a:r>
          </a:p>
          <a:p>
            <a:pPr algn="ctr">
              <a:buNone/>
            </a:pPr>
            <a:r>
              <a:rPr lang="fr-FR" dirty="0" smtClean="0">
                <a:solidFill>
                  <a:srgbClr val="FFFF00"/>
                </a:solidFill>
                <a:cs typeface="Tahoma" pitchFamily="34" charset="0"/>
              </a:rPr>
              <a:t>          Tm Glu</a:t>
            </a:r>
            <a:r>
              <a:rPr lang="en-US" dirty="0" smtClean="0">
                <a:solidFill>
                  <a:srgbClr val="FFFF00"/>
                </a:solidFill>
                <a:cs typeface="Tahoma" pitchFamily="34" charset="0"/>
              </a:rPr>
              <a:t> ≈ 1,94 </a:t>
            </a:r>
            <a:r>
              <a:rPr lang="en-US" dirty="0" err="1" smtClean="0">
                <a:solidFill>
                  <a:srgbClr val="FFFF00"/>
                </a:solidFill>
                <a:cs typeface="Tahoma" pitchFamily="34" charset="0"/>
              </a:rPr>
              <a:t>mMol</a:t>
            </a:r>
            <a:r>
              <a:rPr lang="en-US" dirty="0" smtClean="0">
                <a:solidFill>
                  <a:srgbClr val="FFFF00"/>
                </a:solidFill>
                <a:cs typeface="Tahoma" pitchFamily="34" charset="0"/>
              </a:rPr>
              <a:t>/minute</a:t>
            </a: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fr-FR" dirty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27100"/>
          </a:xfrm>
        </p:spPr>
        <p:txBody>
          <a:bodyPr/>
          <a:lstStyle/>
          <a:p>
            <a:r>
              <a:rPr lang="fr-FR" sz="3600" b="1" dirty="0">
                <a:solidFill>
                  <a:srgbClr val="FFFF00"/>
                </a:solidFill>
              </a:rPr>
              <a:t>II. </a:t>
            </a:r>
            <a:r>
              <a:rPr lang="fr-FR" sz="3600" b="1" dirty="0" smtClean="0">
                <a:solidFill>
                  <a:srgbClr val="FFFF00"/>
                </a:solidFill>
              </a:rPr>
              <a:t>REGULATION DE LA GLYCEMIE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4895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>
                <a:solidFill>
                  <a:srgbClr val="FFFF00"/>
                </a:solidFill>
              </a:rPr>
              <a:t>     1. Facteurs physico-chimiques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fr-FR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dirty="0"/>
              <a:t>Les </a:t>
            </a:r>
            <a:r>
              <a:rPr lang="fr-FR" dirty="0" err="1"/>
              <a:t>Rx</a:t>
            </a:r>
            <a:r>
              <a:rPr lang="fr-FR" dirty="0"/>
              <a:t> chimiques </a:t>
            </a:r>
            <a:r>
              <a:rPr lang="fr-FR" b="1" dirty="0">
                <a:sym typeface="Symbol" pitchFamily="18" charset="2"/>
              </a:rPr>
              <a:t> </a:t>
            </a:r>
            <a:r>
              <a:rPr lang="fr-FR" dirty="0">
                <a:sym typeface="Symbol" pitchFamily="18" charset="2"/>
              </a:rPr>
              <a:t>disparition du glucose du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sym typeface="Symbol" pitchFamily="18" charset="2"/>
              </a:rPr>
              <a:t>Sang: </a:t>
            </a:r>
            <a:r>
              <a:rPr lang="fr-FR" dirty="0" err="1">
                <a:sym typeface="Symbol" pitchFamily="18" charset="2"/>
              </a:rPr>
              <a:t>Pyr</a:t>
            </a:r>
            <a:r>
              <a:rPr lang="fr-FR" dirty="0">
                <a:sym typeface="Symbol" pitchFamily="18" charset="2"/>
              </a:rPr>
              <a:t>              Glu               Glycogène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fr-FR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fr-FR" dirty="0">
                <a:sym typeface="Symbol" pitchFamily="18" charset="2"/>
              </a:rPr>
              <a:t>la </a:t>
            </a:r>
            <a:r>
              <a:rPr lang="fr-FR" b="1" dirty="0">
                <a:sym typeface="Symbol" pitchFamily="18" charset="2"/>
              </a:rPr>
              <a:t>loi d’action de masse </a:t>
            </a:r>
            <a:r>
              <a:rPr lang="fr-FR" dirty="0">
                <a:sym typeface="Symbol" pitchFamily="18" charset="2"/>
              </a:rPr>
              <a:t>régit l’équilibre et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sym typeface="Symbol" pitchFamily="18" charset="2"/>
              </a:rPr>
              <a:t>oriente le sens des </a:t>
            </a:r>
            <a:r>
              <a:rPr lang="fr-FR" dirty="0" err="1">
                <a:sym typeface="Symbol" pitchFamily="18" charset="2"/>
              </a:rPr>
              <a:t>Rx</a:t>
            </a:r>
            <a:r>
              <a:rPr lang="fr-FR" dirty="0">
                <a:sym typeface="Symbol" pitchFamily="18" charset="2"/>
              </a:rPr>
              <a:t> du corps le + concentré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sym typeface="Symbol" pitchFamily="18" charset="2"/>
              </a:rPr>
              <a:t>vers le – concentré.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sym typeface="Symbol" pitchFamily="18" charset="2"/>
              </a:rPr>
              <a:t>          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484438" y="3284538"/>
            <a:ext cx="10795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003800" y="3284538"/>
            <a:ext cx="100806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theme/theme1.xml><?xml version="1.0" encoding="utf-8"?>
<a:theme xmlns:a="http://schemas.openxmlformats.org/drawingml/2006/main" name="Coupur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up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pur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pur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pur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8957</TotalTime>
  <Words>2909</Words>
  <Application>Microsoft Office PowerPoint</Application>
  <PresentationFormat>Affichage à l'écran (4:3)</PresentationFormat>
  <Paragraphs>611</Paragraphs>
  <Slides>54</Slides>
  <Notes>2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Coupure</vt:lpstr>
      <vt:lpstr> Université Badji-Mokhtar- Annaba Faculté de Médecine  2 ème Année Médecine Biochimie Métabolique  </vt:lpstr>
      <vt:lpstr>PLAN</vt:lpstr>
      <vt:lpstr>I. INTRODUCTION</vt:lpstr>
      <vt:lpstr>RAPPEL PHYSIOLOGIQUE</vt:lpstr>
      <vt:lpstr>Diapositive 5</vt:lpstr>
      <vt:lpstr>Elimination  de Glucose</vt:lpstr>
      <vt:lpstr>Elimination de Glucose</vt:lpstr>
      <vt:lpstr>Diapositive 8</vt:lpstr>
      <vt:lpstr>II. REGULATION DE LA GLYCEMIE</vt:lpstr>
      <vt:lpstr>Diapositive 10</vt:lpstr>
      <vt:lpstr>Diapositive 11</vt:lpstr>
      <vt:lpstr>                                      3.1.1 .H. A ACTION RAPIDE          1. CATECHOLAMINES:    ADRENALINE +++                                             NORADRENALINE</vt:lpstr>
      <vt:lpstr>              2. LE GLUCAGON:</vt:lpstr>
      <vt:lpstr>3.1.2. H. A ACTION PROGRESSIVE</vt:lpstr>
      <vt:lpstr>3.1.2. H. A ACTION PROGRESSIVE</vt:lpstr>
      <vt:lpstr>3.2. HYPOGLYCEMIANTS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III. MOYENS D’EXPLORATION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3.2. EP. D’hypoglycémies provoquées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4. AUTRES DOSAGES COMPLEMENTAIRES</vt:lpstr>
      <vt:lpstr>5. Autres examens pour la surveillance du diabète </vt:lpstr>
      <vt:lpstr>Diapositive 43</vt:lpstr>
      <vt:lpstr>5. Autres examens pour la surveillance du diabète </vt:lpstr>
      <vt:lpstr>Diapositive 45</vt:lpstr>
      <vt:lpstr>Diapositive 46</vt:lpstr>
      <vt:lpstr>Variations pathologiques</vt:lpstr>
      <vt:lpstr>LES  ETATS D’HYPOGLYCEMIES </vt:lpstr>
      <vt:lpstr>LES  ETATS D’HYPERGLYCEMIES</vt:lpstr>
      <vt:lpstr>Diapositive 50</vt:lpstr>
      <vt:lpstr>Diapositive 51</vt:lpstr>
      <vt:lpstr>AUTRES TYPES DE DIABETES</vt:lpstr>
      <vt:lpstr>Diapositive 53</vt:lpstr>
      <vt:lpstr>Diapositive 54</vt:lpstr>
    </vt:vector>
  </TitlesOfParts>
  <Company>etudiant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DU METABILISME GLUCIDIQUE ET DE LA GLYCEMIE</dc:title>
  <dc:creator>samia</dc:creator>
  <cp:lastModifiedBy>toshiba</cp:lastModifiedBy>
  <cp:revision>73</cp:revision>
  <dcterms:created xsi:type="dcterms:W3CDTF">2009-11-11T13:54:07Z</dcterms:created>
  <dcterms:modified xsi:type="dcterms:W3CDTF">2015-11-16T10:21:40Z</dcterms:modified>
</cp:coreProperties>
</file>