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87" r:id="rId2"/>
    <p:sldId id="286" r:id="rId3"/>
    <p:sldId id="294" r:id="rId4"/>
    <p:sldId id="302" r:id="rId5"/>
    <p:sldId id="258" r:id="rId6"/>
    <p:sldId id="310" r:id="rId7"/>
    <p:sldId id="311" r:id="rId8"/>
    <p:sldId id="312" r:id="rId9"/>
    <p:sldId id="263" r:id="rId10"/>
    <p:sldId id="265" r:id="rId11"/>
    <p:sldId id="266" r:id="rId12"/>
    <p:sldId id="271" r:id="rId13"/>
    <p:sldId id="280" r:id="rId14"/>
    <p:sldId id="279" r:id="rId15"/>
    <p:sldId id="274" r:id="rId16"/>
    <p:sldId id="277" r:id="rId17"/>
    <p:sldId id="276" r:id="rId18"/>
    <p:sldId id="281" r:id="rId19"/>
    <p:sldId id="314" r:id="rId20"/>
    <p:sldId id="320" r:id="rId21"/>
    <p:sldId id="284" r:id="rId22"/>
    <p:sldId id="319" r:id="rId23"/>
    <p:sldId id="318" r:id="rId24"/>
    <p:sldId id="313" r:id="rId25"/>
    <p:sldId id="269" r:id="rId26"/>
    <p:sldId id="270" r:id="rId27"/>
    <p:sldId id="288" r:id="rId28"/>
    <p:sldId id="305" r:id="rId29"/>
    <p:sldId id="307" r:id="rId30"/>
    <p:sldId id="306" r:id="rId31"/>
    <p:sldId id="309" r:id="rId32"/>
    <p:sldId id="289" r:id="rId33"/>
    <p:sldId id="290" r:id="rId34"/>
    <p:sldId id="298" r:id="rId35"/>
    <p:sldId id="303" r:id="rId36"/>
    <p:sldId id="291" r:id="rId37"/>
    <p:sldId id="299" r:id="rId38"/>
    <p:sldId id="300" r:id="rId39"/>
    <p:sldId id="316" r:id="rId40"/>
    <p:sldId id="321" r:id="rId41"/>
    <p:sldId id="317" r:id="rId42"/>
    <p:sldId id="292" r:id="rId43"/>
    <p:sldId id="293" r:id="rId44"/>
    <p:sldId id="259" r:id="rId45"/>
    <p:sldId id="346" r:id="rId46"/>
    <p:sldId id="348" r:id="rId47"/>
    <p:sldId id="322" r:id="rId48"/>
    <p:sldId id="323" r:id="rId49"/>
    <p:sldId id="324" r:id="rId50"/>
    <p:sldId id="325" r:id="rId51"/>
    <p:sldId id="326" r:id="rId52"/>
    <p:sldId id="376" r:id="rId53"/>
    <p:sldId id="381" r:id="rId54"/>
    <p:sldId id="380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9" r:id="rId63"/>
    <p:sldId id="340" r:id="rId64"/>
    <p:sldId id="343" r:id="rId65"/>
    <p:sldId id="344" r:id="rId66"/>
    <p:sldId id="345" r:id="rId67"/>
    <p:sldId id="349" r:id="rId68"/>
    <p:sldId id="337" r:id="rId69"/>
    <p:sldId id="338" r:id="rId70"/>
    <p:sldId id="347" r:id="rId7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3E4E8-8C96-49D5-B773-2DAEFEFBC8C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B901151-0037-4033-B1A7-2DAF54DB831E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</a:rPr>
            <a:t>Glycogénolyse</a:t>
          </a:r>
        </a:p>
        <a:p>
          <a:r>
            <a:rPr lang="fr-FR" sz="2400" b="0" dirty="0" smtClean="0">
              <a:solidFill>
                <a:schemeClr val="tx1"/>
              </a:solidFill>
            </a:rPr>
            <a:t>Glycogène</a:t>
          </a:r>
          <a:endParaRPr lang="fr-FR" sz="2400" b="0" dirty="0">
            <a:solidFill>
              <a:schemeClr val="tx1"/>
            </a:solidFill>
          </a:endParaRPr>
        </a:p>
      </dgm:t>
    </dgm:pt>
    <dgm:pt modelId="{70DC2756-C16A-4240-B76D-33E3879C61B0}" type="parTrans" cxnId="{CC50BE62-F2FB-42CA-8F9F-2DD2EA2085EC}">
      <dgm:prSet/>
      <dgm:spPr/>
      <dgm:t>
        <a:bodyPr/>
        <a:lstStyle/>
        <a:p>
          <a:endParaRPr lang="fr-FR"/>
        </a:p>
      </dgm:t>
    </dgm:pt>
    <dgm:pt modelId="{07B8B811-FF1D-442A-9170-558CA0236895}" type="sibTrans" cxnId="{CC50BE62-F2FB-42CA-8F9F-2DD2EA2085EC}">
      <dgm:prSet/>
      <dgm:spPr/>
      <dgm:t>
        <a:bodyPr/>
        <a:lstStyle/>
        <a:p>
          <a:endParaRPr lang="fr-FR"/>
        </a:p>
      </dgm:t>
    </dgm:pt>
    <dgm:pt modelId="{430C5EBC-6A53-44CE-85C2-02FED1978A6D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600" b="1" dirty="0" smtClean="0">
              <a:solidFill>
                <a:srgbClr val="FF0000"/>
              </a:solidFill>
            </a:rPr>
            <a:t>ENDOGENE </a:t>
          </a:r>
          <a:r>
            <a:rPr lang="fr-FR" sz="1600" b="1" dirty="0" smtClean="0">
              <a:solidFill>
                <a:schemeClr val="tx1"/>
              </a:solidFill>
            </a:rPr>
            <a:t>  Glycogène Ss forme de granules dans le cytoplasme</a:t>
          </a:r>
        </a:p>
        <a:p>
          <a:r>
            <a:rPr lang="fr-FR" sz="1600" b="1" dirty="0" smtClean="0">
              <a:solidFill>
                <a:schemeClr val="tx1"/>
              </a:solidFill>
            </a:rPr>
            <a:t>    -Foie+ muscle</a:t>
          </a:r>
        </a:p>
        <a:p>
          <a:r>
            <a:rPr lang="fr-FR" sz="1600" b="1" dirty="0" smtClean="0">
              <a:solidFill>
                <a:schemeClr val="tx1"/>
              </a:solidFill>
            </a:rPr>
            <a:t>- lysosomes</a:t>
          </a:r>
          <a:endParaRPr lang="fr-FR" sz="1600" b="1" dirty="0">
            <a:solidFill>
              <a:schemeClr val="tx1"/>
            </a:solidFill>
          </a:endParaRPr>
        </a:p>
      </dgm:t>
    </dgm:pt>
    <dgm:pt modelId="{ADAE20C9-52D7-4774-A83A-3974D5191AB3}" type="parTrans" cxnId="{2E477505-34CE-414B-B144-0593625C6E31}">
      <dgm:prSet/>
      <dgm:spPr/>
      <dgm:t>
        <a:bodyPr/>
        <a:lstStyle/>
        <a:p>
          <a:endParaRPr lang="fr-FR"/>
        </a:p>
      </dgm:t>
    </dgm:pt>
    <dgm:pt modelId="{F414C992-6613-43BC-87BD-719FE4C79986}" type="sibTrans" cxnId="{2E477505-34CE-414B-B144-0593625C6E31}">
      <dgm:prSet/>
      <dgm:spPr/>
      <dgm:t>
        <a:bodyPr/>
        <a:lstStyle/>
        <a:p>
          <a:endParaRPr lang="fr-FR"/>
        </a:p>
      </dgm:t>
    </dgm:pt>
    <dgm:pt modelId="{83D3C7C7-409A-46BE-ACD3-BED212DBEAC2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Glucose</a:t>
          </a:r>
        </a:p>
        <a:p>
          <a:r>
            <a:rPr lang="fr-FR" sz="2000" dirty="0" smtClean="0">
              <a:solidFill>
                <a:schemeClr val="tx1"/>
              </a:solidFill>
            </a:rPr>
            <a:t> ou </a:t>
          </a:r>
        </a:p>
        <a:p>
          <a:r>
            <a:rPr lang="fr-FR" sz="2000" dirty="0" smtClean="0">
              <a:solidFill>
                <a:schemeClr val="tx1"/>
              </a:solidFill>
            </a:rPr>
            <a:t> Glucose 6phosphate</a:t>
          </a:r>
          <a:endParaRPr lang="fr-FR" sz="2000" dirty="0">
            <a:solidFill>
              <a:schemeClr val="tx1"/>
            </a:solidFill>
          </a:endParaRPr>
        </a:p>
      </dgm:t>
    </dgm:pt>
    <dgm:pt modelId="{45C3D488-2504-4DBC-BBAC-C6D9423C7754}" type="parTrans" cxnId="{12231986-8D49-4B55-82BE-CAAA7C602403}">
      <dgm:prSet/>
      <dgm:spPr/>
      <dgm:t>
        <a:bodyPr/>
        <a:lstStyle/>
        <a:p>
          <a:endParaRPr lang="fr-FR"/>
        </a:p>
      </dgm:t>
    </dgm:pt>
    <dgm:pt modelId="{FCE5F85D-25AB-4C5C-BDE0-7161AD823DFC}" type="sibTrans" cxnId="{12231986-8D49-4B55-82BE-CAAA7C602403}">
      <dgm:prSet/>
      <dgm:spPr/>
      <dgm:t>
        <a:bodyPr/>
        <a:lstStyle/>
        <a:p>
          <a:endParaRPr lang="fr-FR"/>
        </a:p>
      </dgm:t>
    </dgm:pt>
    <dgm:pt modelId="{FD7EFEE7-2300-49B3-996D-C2C75BC14FA6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600" b="1" dirty="0" smtClean="0">
              <a:solidFill>
                <a:srgbClr val="FF0000"/>
              </a:solidFill>
            </a:rPr>
            <a:t>EXOGENE</a:t>
          </a:r>
          <a:r>
            <a:rPr lang="fr-FR" sz="1600" b="1" dirty="0" smtClean="0">
              <a:solidFill>
                <a:schemeClr val="tx1"/>
              </a:solidFill>
            </a:rPr>
            <a:t> </a:t>
          </a:r>
        </a:p>
        <a:p>
          <a:r>
            <a:rPr lang="fr-FR" sz="1600" b="1" dirty="0" smtClean="0">
              <a:solidFill>
                <a:schemeClr val="tx1"/>
              </a:solidFill>
            </a:rPr>
            <a:t>Glycogène alimentaire</a:t>
          </a:r>
        </a:p>
        <a:p>
          <a:r>
            <a:rPr lang="fr-FR" sz="1600" b="1" dirty="0" smtClean="0">
              <a:solidFill>
                <a:schemeClr val="tx1"/>
              </a:solidFill>
            </a:rPr>
            <a:t>-Tube digestif</a:t>
          </a:r>
          <a:endParaRPr lang="fr-FR" sz="1600" b="1" dirty="0">
            <a:solidFill>
              <a:schemeClr val="tx1"/>
            </a:solidFill>
          </a:endParaRPr>
        </a:p>
      </dgm:t>
    </dgm:pt>
    <dgm:pt modelId="{533289B4-5580-4232-9C4B-56C35ABA3F71}" type="parTrans" cxnId="{0DAA3287-B394-482E-A8AF-96B0FAC05000}">
      <dgm:prSet/>
      <dgm:spPr/>
      <dgm:t>
        <a:bodyPr/>
        <a:lstStyle/>
        <a:p>
          <a:endParaRPr lang="fr-FR"/>
        </a:p>
      </dgm:t>
    </dgm:pt>
    <dgm:pt modelId="{7A41DC5C-3689-4658-B0D8-8C08E2405120}" type="sibTrans" cxnId="{0DAA3287-B394-482E-A8AF-96B0FAC05000}">
      <dgm:prSet/>
      <dgm:spPr/>
      <dgm:t>
        <a:bodyPr/>
        <a:lstStyle/>
        <a:p>
          <a:endParaRPr lang="fr-FR"/>
        </a:p>
      </dgm:t>
    </dgm:pt>
    <dgm:pt modelId="{C6D4589A-C03D-4F6E-8C28-0732F554778D}">
      <dgm:prSet phldrT="[Texte]" phldr="1"/>
      <dgm:spPr/>
      <dgm:t>
        <a:bodyPr/>
        <a:lstStyle/>
        <a:p>
          <a:endParaRPr lang="fr-FR" dirty="0"/>
        </a:p>
      </dgm:t>
    </dgm:pt>
    <dgm:pt modelId="{AF73A221-E0A3-46AF-AB98-D7DB0124D5E0}" type="sibTrans" cxnId="{168C6C00-47EA-49AE-A000-1C56771371FB}">
      <dgm:prSet/>
      <dgm:spPr/>
      <dgm:t>
        <a:bodyPr/>
        <a:lstStyle/>
        <a:p>
          <a:endParaRPr lang="fr-FR"/>
        </a:p>
      </dgm:t>
    </dgm:pt>
    <dgm:pt modelId="{443C5489-76D9-431F-BEC6-F6B0347DDE8F}" type="parTrans" cxnId="{168C6C00-47EA-49AE-A000-1C56771371FB}">
      <dgm:prSet/>
      <dgm:spPr/>
      <dgm:t>
        <a:bodyPr/>
        <a:lstStyle/>
        <a:p>
          <a:endParaRPr lang="fr-FR"/>
        </a:p>
      </dgm:t>
    </dgm:pt>
    <dgm:pt modelId="{57E19363-322A-47A0-B8D3-65E7BA46F50D}" type="pres">
      <dgm:prSet presAssocID="{68E3E4E8-8C96-49D5-B773-2DAEFEFBC8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8ABEB74-9F7E-4301-B079-7219F8CD1626}" type="pres">
      <dgm:prSet presAssocID="{C6D4589A-C03D-4F6E-8C28-0732F554778D}" presName="centerShape" presStyleLbl="node0" presStyleIdx="0" presStyleCnt="1" custScaleX="17823" custScaleY="27294"/>
      <dgm:spPr/>
      <dgm:t>
        <a:bodyPr/>
        <a:lstStyle/>
        <a:p>
          <a:endParaRPr lang="fr-FR"/>
        </a:p>
      </dgm:t>
    </dgm:pt>
    <dgm:pt modelId="{1FE196D0-3FC7-4C76-9FF0-F9A01E9ACB18}" type="pres">
      <dgm:prSet presAssocID="{7B901151-0037-4033-B1A7-2DAF54DB831E}" presName="node" presStyleLbl="node1" presStyleIdx="0" presStyleCnt="4" custScaleX="292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7D695F-47E3-4FD4-B2E3-713D17E64B36}" type="pres">
      <dgm:prSet presAssocID="{7B901151-0037-4033-B1A7-2DAF54DB831E}" presName="dummy" presStyleCnt="0"/>
      <dgm:spPr/>
    </dgm:pt>
    <dgm:pt modelId="{5FD10744-3BAC-435F-9DB8-7C28E5C75685}" type="pres">
      <dgm:prSet presAssocID="{07B8B811-FF1D-442A-9170-558CA0236895}" presName="sibTrans" presStyleLbl="sibTrans2D1" presStyleIdx="0" presStyleCnt="4"/>
      <dgm:spPr/>
      <dgm:t>
        <a:bodyPr/>
        <a:lstStyle/>
        <a:p>
          <a:endParaRPr lang="fr-FR"/>
        </a:p>
      </dgm:t>
    </dgm:pt>
    <dgm:pt modelId="{143F8201-B89B-4031-9DE4-B4170AC1DD87}" type="pres">
      <dgm:prSet presAssocID="{430C5EBC-6A53-44CE-85C2-02FED1978A6D}" presName="node" presStyleLbl="node1" presStyleIdx="1" presStyleCnt="4" custScaleX="193410" custScaleY="149336" custRadScaleRad="101563" custRadScaleInc="-8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1A07EA-F619-4622-9AAE-C3851B13ECCF}" type="pres">
      <dgm:prSet presAssocID="{430C5EBC-6A53-44CE-85C2-02FED1978A6D}" presName="dummy" presStyleCnt="0"/>
      <dgm:spPr/>
    </dgm:pt>
    <dgm:pt modelId="{79505FE7-6A78-414F-8B02-8AD9CABF5C73}" type="pres">
      <dgm:prSet presAssocID="{F414C992-6613-43BC-87BD-719FE4C79986}" presName="sibTrans" presStyleLbl="sibTrans2D1" presStyleIdx="1" presStyleCnt="4"/>
      <dgm:spPr/>
      <dgm:t>
        <a:bodyPr/>
        <a:lstStyle/>
        <a:p>
          <a:endParaRPr lang="fr-FR"/>
        </a:p>
      </dgm:t>
    </dgm:pt>
    <dgm:pt modelId="{68206315-A7B3-4160-96C9-0E9C12DF17DF}" type="pres">
      <dgm:prSet presAssocID="{83D3C7C7-409A-46BE-ACD3-BED212DBEAC2}" presName="node" presStyleLbl="node1" presStyleIdx="2" presStyleCnt="4" custScaleX="216415" custScaleY="1512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7F1D76-F2D6-4296-8147-FED2D7D10368}" type="pres">
      <dgm:prSet presAssocID="{83D3C7C7-409A-46BE-ACD3-BED212DBEAC2}" presName="dummy" presStyleCnt="0"/>
      <dgm:spPr/>
    </dgm:pt>
    <dgm:pt modelId="{D93F298A-C0EF-4698-9607-A65B807B4E5C}" type="pres">
      <dgm:prSet presAssocID="{FCE5F85D-25AB-4C5C-BDE0-7161AD823DFC}" presName="sibTrans" presStyleLbl="sibTrans2D1" presStyleIdx="2" presStyleCnt="4"/>
      <dgm:spPr/>
      <dgm:t>
        <a:bodyPr/>
        <a:lstStyle/>
        <a:p>
          <a:endParaRPr lang="fr-FR"/>
        </a:p>
      </dgm:t>
    </dgm:pt>
    <dgm:pt modelId="{37BD4FA3-0679-4243-A3ED-4121A8A07964}" type="pres">
      <dgm:prSet presAssocID="{FD7EFEE7-2300-49B3-996D-C2C75BC14FA6}" presName="node" presStyleLbl="node1" presStyleIdx="3" presStyleCnt="4" custScaleX="1976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5D2022-0BE3-48D2-9981-9B0677D8AC10}" type="pres">
      <dgm:prSet presAssocID="{FD7EFEE7-2300-49B3-996D-C2C75BC14FA6}" presName="dummy" presStyleCnt="0"/>
      <dgm:spPr/>
    </dgm:pt>
    <dgm:pt modelId="{D5F99890-E7FB-42B0-B84C-A8B31A545BC7}" type="pres">
      <dgm:prSet presAssocID="{7A41DC5C-3689-4658-B0D8-8C08E2405120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8571D96D-26BE-49C9-996F-B7EB73F997DC}" type="presOf" srcId="{68E3E4E8-8C96-49D5-B773-2DAEFEFBC8C4}" destId="{57E19363-322A-47A0-B8D3-65E7BA46F50D}" srcOrd="0" destOrd="0" presId="urn:microsoft.com/office/officeart/2005/8/layout/radial6"/>
    <dgm:cxn modelId="{0DAA3287-B394-482E-A8AF-96B0FAC05000}" srcId="{C6D4589A-C03D-4F6E-8C28-0732F554778D}" destId="{FD7EFEE7-2300-49B3-996D-C2C75BC14FA6}" srcOrd="3" destOrd="0" parTransId="{533289B4-5580-4232-9C4B-56C35ABA3F71}" sibTransId="{7A41DC5C-3689-4658-B0D8-8C08E2405120}"/>
    <dgm:cxn modelId="{C296FD50-89EF-4B63-8BA7-B3E8D88F6814}" type="presOf" srcId="{7B901151-0037-4033-B1A7-2DAF54DB831E}" destId="{1FE196D0-3FC7-4C76-9FF0-F9A01E9ACB18}" srcOrd="0" destOrd="0" presId="urn:microsoft.com/office/officeart/2005/8/layout/radial6"/>
    <dgm:cxn modelId="{21F39511-ECF6-4293-84D5-65D4C8A91BB1}" type="presOf" srcId="{7A41DC5C-3689-4658-B0D8-8C08E2405120}" destId="{D5F99890-E7FB-42B0-B84C-A8B31A545BC7}" srcOrd="0" destOrd="0" presId="urn:microsoft.com/office/officeart/2005/8/layout/radial6"/>
    <dgm:cxn modelId="{168C6C00-47EA-49AE-A000-1C56771371FB}" srcId="{68E3E4E8-8C96-49D5-B773-2DAEFEFBC8C4}" destId="{C6D4589A-C03D-4F6E-8C28-0732F554778D}" srcOrd="0" destOrd="0" parTransId="{443C5489-76D9-431F-BEC6-F6B0347DDE8F}" sibTransId="{AF73A221-E0A3-46AF-AB98-D7DB0124D5E0}"/>
    <dgm:cxn modelId="{CC50BE62-F2FB-42CA-8F9F-2DD2EA2085EC}" srcId="{C6D4589A-C03D-4F6E-8C28-0732F554778D}" destId="{7B901151-0037-4033-B1A7-2DAF54DB831E}" srcOrd="0" destOrd="0" parTransId="{70DC2756-C16A-4240-B76D-33E3879C61B0}" sibTransId="{07B8B811-FF1D-442A-9170-558CA0236895}"/>
    <dgm:cxn modelId="{508F6BE0-1EAB-4C90-9605-309022ED71F2}" type="presOf" srcId="{F414C992-6613-43BC-87BD-719FE4C79986}" destId="{79505FE7-6A78-414F-8B02-8AD9CABF5C73}" srcOrd="0" destOrd="0" presId="urn:microsoft.com/office/officeart/2005/8/layout/radial6"/>
    <dgm:cxn modelId="{9E9EB3CC-FDBC-4636-8E54-AFB96257C3BF}" type="presOf" srcId="{83D3C7C7-409A-46BE-ACD3-BED212DBEAC2}" destId="{68206315-A7B3-4160-96C9-0E9C12DF17DF}" srcOrd="0" destOrd="0" presId="urn:microsoft.com/office/officeart/2005/8/layout/radial6"/>
    <dgm:cxn modelId="{2C74A7F2-F3A6-4D09-9897-23FEA94817E4}" type="presOf" srcId="{07B8B811-FF1D-442A-9170-558CA0236895}" destId="{5FD10744-3BAC-435F-9DB8-7C28E5C75685}" srcOrd="0" destOrd="0" presId="urn:microsoft.com/office/officeart/2005/8/layout/radial6"/>
    <dgm:cxn modelId="{12231986-8D49-4B55-82BE-CAAA7C602403}" srcId="{C6D4589A-C03D-4F6E-8C28-0732F554778D}" destId="{83D3C7C7-409A-46BE-ACD3-BED212DBEAC2}" srcOrd="2" destOrd="0" parTransId="{45C3D488-2504-4DBC-BBAC-C6D9423C7754}" sibTransId="{FCE5F85D-25AB-4C5C-BDE0-7161AD823DFC}"/>
    <dgm:cxn modelId="{2E477505-34CE-414B-B144-0593625C6E31}" srcId="{C6D4589A-C03D-4F6E-8C28-0732F554778D}" destId="{430C5EBC-6A53-44CE-85C2-02FED1978A6D}" srcOrd="1" destOrd="0" parTransId="{ADAE20C9-52D7-4774-A83A-3974D5191AB3}" sibTransId="{F414C992-6613-43BC-87BD-719FE4C79986}"/>
    <dgm:cxn modelId="{8BF7AC59-0433-41C2-B14E-B3CA708A2809}" type="presOf" srcId="{C6D4589A-C03D-4F6E-8C28-0732F554778D}" destId="{88ABEB74-9F7E-4301-B079-7219F8CD1626}" srcOrd="0" destOrd="0" presId="urn:microsoft.com/office/officeart/2005/8/layout/radial6"/>
    <dgm:cxn modelId="{A7B152CB-F479-4111-A3FC-E56D09793B4B}" type="presOf" srcId="{430C5EBC-6A53-44CE-85C2-02FED1978A6D}" destId="{143F8201-B89B-4031-9DE4-B4170AC1DD87}" srcOrd="0" destOrd="0" presId="urn:microsoft.com/office/officeart/2005/8/layout/radial6"/>
    <dgm:cxn modelId="{37D2BC3A-C905-4251-9DDB-BCD790670DD2}" type="presOf" srcId="{FCE5F85D-25AB-4C5C-BDE0-7161AD823DFC}" destId="{D93F298A-C0EF-4698-9607-A65B807B4E5C}" srcOrd="0" destOrd="0" presId="urn:microsoft.com/office/officeart/2005/8/layout/radial6"/>
    <dgm:cxn modelId="{B4C38D46-800C-45A5-A2D4-C6EF5579A7F5}" type="presOf" srcId="{FD7EFEE7-2300-49B3-996D-C2C75BC14FA6}" destId="{37BD4FA3-0679-4243-A3ED-4121A8A07964}" srcOrd="0" destOrd="0" presId="urn:microsoft.com/office/officeart/2005/8/layout/radial6"/>
    <dgm:cxn modelId="{73D35A18-846A-4E4D-BC1C-CBC22B895314}" type="presParOf" srcId="{57E19363-322A-47A0-B8D3-65E7BA46F50D}" destId="{88ABEB74-9F7E-4301-B079-7219F8CD1626}" srcOrd="0" destOrd="0" presId="urn:microsoft.com/office/officeart/2005/8/layout/radial6"/>
    <dgm:cxn modelId="{75F9596B-2095-42E2-8EBB-61AB49450FA2}" type="presParOf" srcId="{57E19363-322A-47A0-B8D3-65E7BA46F50D}" destId="{1FE196D0-3FC7-4C76-9FF0-F9A01E9ACB18}" srcOrd="1" destOrd="0" presId="urn:microsoft.com/office/officeart/2005/8/layout/radial6"/>
    <dgm:cxn modelId="{A2F7EB6C-01D3-4186-987D-B3641D0C1148}" type="presParOf" srcId="{57E19363-322A-47A0-B8D3-65E7BA46F50D}" destId="{2C7D695F-47E3-4FD4-B2E3-713D17E64B36}" srcOrd="2" destOrd="0" presId="urn:microsoft.com/office/officeart/2005/8/layout/radial6"/>
    <dgm:cxn modelId="{11F4E56F-5CF4-4584-9AE0-DD9497DBAEC3}" type="presParOf" srcId="{57E19363-322A-47A0-B8D3-65E7BA46F50D}" destId="{5FD10744-3BAC-435F-9DB8-7C28E5C75685}" srcOrd="3" destOrd="0" presId="urn:microsoft.com/office/officeart/2005/8/layout/radial6"/>
    <dgm:cxn modelId="{44CDE540-28A9-427E-986C-B32187AF6417}" type="presParOf" srcId="{57E19363-322A-47A0-B8D3-65E7BA46F50D}" destId="{143F8201-B89B-4031-9DE4-B4170AC1DD87}" srcOrd="4" destOrd="0" presId="urn:microsoft.com/office/officeart/2005/8/layout/radial6"/>
    <dgm:cxn modelId="{7379AF4E-A76D-4F3A-BF27-9A4CDCABAA9C}" type="presParOf" srcId="{57E19363-322A-47A0-B8D3-65E7BA46F50D}" destId="{0B1A07EA-F619-4622-9AAE-C3851B13ECCF}" srcOrd="5" destOrd="0" presId="urn:microsoft.com/office/officeart/2005/8/layout/radial6"/>
    <dgm:cxn modelId="{B83EA5D5-4320-4B83-BA3C-E16337C6778A}" type="presParOf" srcId="{57E19363-322A-47A0-B8D3-65E7BA46F50D}" destId="{79505FE7-6A78-414F-8B02-8AD9CABF5C73}" srcOrd="6" destOrd="0" presId="urn:microsoft.com/office/officeart/2005/8/layout/radial6"/>
    <dgm:cxn modelId="{B2C31F8D-CF0D-444A-BF98-F8E36BAD928E}" type="presParOf" srcId="{57E19363-322A-47A0-B8D3-65E7BA46F50D}" destId="{68206315-A7B3-4160-96C9-0E9C12DF17DF}" srcOrd="7" destOrd="0" presId="urn:microsoft.com/office/officeart/2005/8/layout/radial6"/>
    <dgm:cxn modelId="{10FE6DD1-B23A-4D89-B28F-6F23F918F3FC}" type="presParOf" srcId="{57E19363-322A-47A0-B8D3-65E7BA46F50D}" destId="{627F1D76-F2D6-4296-8147-FED2D7D10368}" srcOrd="8" destOrd="0" presId="urn:microsoft.com/office/officeart/2005/8/layout/radial6"/>
    <dgm:cxn modelId="{A2810562-9AC0-4296-8F15-AF1F57A60360}" type="presParOf" srcId="{57E19363-322A-47A0-B8D3-65E7BA46F50D}" destId="{D93F298A-C0EF-4698-9607-A65B807B4E5C}" srcOrd="9" destOrd="0" presId="urn:microsoft.com/office/officeart/2005/8/layout/radial6"/>
    <dgm:cxn modelId="{C0A8A677-7FB2-4A97-A05E-AF8A8286369D}" type="presParOf" srcId="{57E19363-322A-47A0-B8D3-65E7BA46F50D}" destId="{37BD4FA3-0679-4243-A3ED-4121A8A07964}" srcOrd="10" destOrd="0" presId="urn:microsoft.com/office/officeart/2005/8/layout/radial6"/>
    <dgm:cxn modelId="{9D05E1C2-4EB5-4A1B-BA86-48120CA55BED}" type="presParOf" srcId="{57E19363-322A-47A0-B8D3-65E7BA46F50D}" destId="{BD5D2022-0BE3-48D2-9981-9B0677D8AC10}" srcOrd="11" destOrd="0" presId="urn:microsoft.com/office/officeart/2005/8/layout/radial6"/>
    <dgm:cxn modelId="{B67BDADA-F52D-45F7-8A14-EEF66663D4CC}" type="presParOf" srcId="{57E19363-322A-47A0-B8D3-65E7BA46F50D}" destId="{D5F99890-E7FB-42B0-B84C-A8B31A545BC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99890-E7FB-42B0-B84C-A8B31A545BC7}">
      <dsp:nvSpPr>
        <dsp:cNvPr id="0" name=""/>
        <dsp:cNvSpPr/>
      </dsp:nvSpPr>
      <dsp:spPr>
        <a:xfrm>
          <a:off x="1898513" y="488663"/>
          <a:ext cx="4491701" cy="449170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F298A-C0EF-4698-9607-A65B807B4E5C}">
      <dsp:nvSpPr>
        <dsp:cNvPr id="0" name=""/>
        <dsp:cNvSpPr/>
      </dsp:nvSpPr>
      <dsp:spPr>
        <a:xfrm>
          <a:off x="1898513" y="488663"/>
          <a:ext cx="4491701" cy="449170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05FE7-6A78-414F-8B02-8AD9CABF5C73}">
      <dsp:nvSpPr>
        <dsp:cNvPr id="0" name=""/>
        <dsp:cNvSpPr/>
      </dsp:nvSpPr>
      <dsp:spPr>
        <a:xfrm>
          <a:off x="1932802" y="488931"/>
          <a:ext cx="4491701" cy="4491701"/>
        </a:xfrm>
        <a:prstGeom prst="blockArc">
          <a:avLst>
            <a:gd name="adj1" fmla="val 21583529"/>
            <a:gd name="adj2" fmla="val 545373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10744-3BAC-435F-9DB8-7C28E5C75685}">
      <dsp:nvSpPr>
        <dsp:cNvPr id="0" name=""/>
        <dsp:cNvSpPr/>
      </dsp:nvSpPr>
      <dsp:spPr>
        <a:xfrm>
          <a:off x="1932800" y="488395"/>
          <a:ext cx="4491701" cy="4491701"/>
        </a:xfrm>
        <a:prstGeom prst="blockArc">
          <a:avLst>
            <a:gd name="adj1" fmla="val 16146267"/>
            <a:gd name="adj2" fmla="val 21584369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BEB74-9F7E-4301-B079-7219F8CD1626}">
      <dsp:nvSpPr>
        <dsp:cNvPr id="0" name=""/>
        <dsp:cNvSpPr/>
      </dsp:nvSpPr>
      <dsp:spPr>
        <a:xfrm>
          <a:off x="3960022" y="2452214"/>
          <a:ext cx="368683" cy="5645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>
        <a:off x="3960022" y="2452214"/>
        <a:ext cx="368683" cy="564599"/>
      </dsp:txXfrm>
    </dsp:sp>
    <dsp:sp modelId="{1FE196D0-3FC7-4C76-9FF0-F9A01E9ACB18}">
      <dsp:nvSpPr>
        <dsp:cNvPr id="0" name=""/>
        <dsp:cNvSpPr/>
      </dsp:nvSpPr>
      <dsp:spPr>
        <a:xfrm>
          <a:off x="2024494" y="-183212"/>
          <a:ext cx="4239739" cy="1448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FF0000"/>
              </a:solidFill>
            </a:rPr>
            <a:t>Glycogénolyse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0" kern="1200" dirty="0" smtClean="0">
              <a:solidFill>
                <a:schemeClr val="tx1"/>
              </a:solidFill>
            </a:rPr>
            <a:t>Glycogène</a:t>
          </a:r>
          <a:endParaRPr lang="fr-FR" sz="2400" b="0" kern="1200" dirty="0">
            <a:solidFill>
              <a:schemeClr val="tx1"/>
            </a:solidFill>
          </a:endParaRPr>
        </a:p>
      </dsp:txBody>
      <dsp:txXfrm>
        <a:off x="2024494" y="-183212"/>
        <a:ext cx="4239739" cy="1448008"/>
      </dsp:txXfrm>
    </dsp:sp>
    <dsp:sp modelId="{143F8201-B89B-4031-9DE4-B4170AC1DD87}">
      <dsp:nvSpPr>
        <dsp:cNvPr id="0" name=""/>
        <dsp:cNvSpPr/>
      </dsp:nvSpPr>
      <dsp:spPr>
        <a:xfrm>
          <a:off x="4972054" y="1643072"/>
          <a:ext cx="2800592" cy="216239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0000"/>
              </a:solidFill>
            </a:rPr>
            <a:t>ENDOGENE </a:t>
          </a:r>
          <a:r>
            <a:rPr lang="fr-FR" sz="1600" b="1" kern="1200" dirty="0" smtClean="0">
              <a:solidFill>
                <a:schemeClr val="tx1"/>
              </a:solidFill>
            </a:rPr>
            <a:t>  Glycogène Ss forme de granules dans le cytoplasme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    -Foie+ muscle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- lysosomes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4972054" y="1643072"/>
        <a:ext cx="2800592" cy="2162397"/>
      </dsp:txXfrm>
    </dsp:sp>
    <dsp:sp modelId="{68206315-A7B3-4160-96C9-0E9C12DF17DF}">
      <dsp:nvSpPr>
        <dsp:cNvPr id="0" name=""/>
        <dsp:cNvSpPr/>
      </dsp:nvSpPr>
      <dsp:spPr>
        <a:xfrm>
          <a:off x="2577510" y="3832825"/>
          <a:ext cx="3133707" cy="2190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Glucose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 ou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 Glucose 6phosphate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2577510" y="3832825"/>
        <a:ext cx="3133707" cy="2190822"/>
      </dsp:txXfrm>
    </dsp:sp>
    <dsp:sp modelId="{37BD4FA3-0679-4243-A3ED-4121A8A07964}">
      <dsp:nvSpPr>
        <dsp:cNvPr id="0" name=""/>
        <dsp:cNvSpPr/>
      </dsp:nvSpPr>
      <dsp:spPr>
        <a:xfrm>
          <a:off x="519821" y="2010509"/>
          <a:ext cx="2861640" cy="144800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0000"/>
              </a:solidFill>
            </a:rPr>
            <a:t>EXOGENE</a:t>
          </a:r>
          <a:r>
            <a:rPr lang="fr-FR" sz="16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Glycogène alimentaire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-Tube digestif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519821" y="2010509"/>
        <a:ext cx="2861640" cy="144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D1171-FC9E-4547-9520-B81D2002B914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02DF9-D16C-4FED-B648-79DDE85E24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0A10F-57AB-4AE5-B4AF-3340E5820B93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047F8-43EC-418C-96D9-334D74C17A5F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fr-FR" sz="1200">
                <a:latin typeface="Times New Roman" pitchFamily="18" charset="0"/>
              </a:rPr>
              <a:t>9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409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fr-FR" smtClean="0"/>
              <a:t>Forme activée du glucose: véritable substrat de la glycogénogenèse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+++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D649B-32AC-43E2-817A-E1ACEF9A24C3}" type="slidenum">
              <a:rPr lang="fr-FR" smtClean="0"/>
              <a:pPr/>
              <a:t>49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Les glycogénoses </a:t>
            </a: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95564-7766-44C1-9C62-7A4C28389F60}" type="slidenum">
              <a:rPr lang="fr-FR" smtClean="0"/>
              <a:pPr/>
              <a:t>60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BA11F-E25D-428B-B519-FEB28BE53CF2}" type="datetimeFigureOut">
              <a:rPr lang="fr-FR" smtClean="0"/>
              <a:pPr/>
              <a:t>05/11/2015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DA88-F6F9-40C2-A035-95C1838E8B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fr-FR" sz="4800" dirty="0" smtClean="0"/>
              <a:t>Métabolisme du glycogène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330700" y="5629275"/>
            <a:ext cx="4356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/>
              <a:t>Cours 2</a:t>
            </a:r>
            <a:r>
              <a:rPr lang="fr-FR" baseline="30000"/>
              <a:t>éme</a:t>
            </a:r>
            <a:r>
              <a:rPr lang="fr-FR"/>
              <a:t> année médecine 2015-2016</a:t>
            </a:r>
          </a:p>
          <a:p>
            <a:pPr algn="r"/>
            <a:r>
              <a:rPr lang="fr-FR"/>
              <a:t>Biochimie métabolique</a:t>
            </a:r>
          </a:p>
          <a:p>
            <a:pPr algn="r"/>
            <a:r>
              <a:rPr lang="fr-FR" b="1"/>
              <a:t>Dr.FERAGA</a:t>
            </a:r>
          </a:p>
        </p:txBody>
      </p:sp>
      <p:pic>
        <p:nvPicPr>
          <p:cNvPr id="2052" name="Picture 4" descr="C:\Users\Bob\AppData\Local\Microsoft\Windows\Temporary Internet Files\Content.IE5\YRYXUGM7\MP9004008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1752600"/>
            <a:ext cx="5286375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VI- Glycogénogenèse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10" y="3429000"/>
            <a:ext cx="7858180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C’est l’</a:t>
            </a:r>
            <a:r>
              <a:rPr lang="fr-FR" sz="2800" b="1" dirty="0" smtClean="0">
                <a:solidFill>
                  <a:srgbClr val="FF0000"/>
                </a:solidFill>
              </a:rPr>
              <a:t>ensemble</a:t>
            </a:r>
            <a:r>
              <a:rPr lang="fr-FR" sz="2800" b="1" dirty="0" smtClean="0">
                <a:solidFill>
                  <a:schemeClr val="tx1"/>
                </a:solidFill>
              </a:rPr>
              <a:t> des </a:t>
            </a:r>
            <a:r>
              <a:rPr lang="fr-FR" sz="2800" b="1" dirty="0" smtClean="0">
                <a:solidFill>
                  <a:srgbClr val="FF0000"/>
                </a:solidFill>
              </a:rPr>
              <a:t>réactions</a:t>
            </a:r>
            <a:r>
              <a:rPr lang="fr-FR" sz="2800" b="1" dirty="0" smtClean="0">
                <a:solidFill>
                  <a:schemeClr val="tx1"/>
                </a:solidFill>
              </a:rPr>
              <a:t> enzymatiques qui permettent de </a:t>
            </a:r>
            <a:r>
              <a:rPr lang="fr-FR" sz="2800" b="1" dirty="0" smtClean="0">
                <a:solidFill>
                  <a:srgbClr val="FF0000"/>
                </a:solidFill>
              </a:rPr>
              <a:t>stocker</a:t>
            </a:r>
            <a:r>
              <a:rPr lang="fr-FR" sz="2800" b="1" dirty="0" smtClean="0">
                <a:solidFill>
                  <a:schemeClr val="tx1"/>
                </a:solidFill>
              </a:rPr>
              <a:t> le </a:t>
            </a:r>
            <a:r>
              <a:rPr lang="fr-FR" sz="2800" b="1" dirty="0" smtClean="0">
                <a:solidFill>
                  <a:srgbClr val="FF0000"/>
                </a:solidFill>
              </a:rPr>
              <a:t>glucose</a:t>
            </a:r>
            <a:r>
              <a:rPr lang="fr-FR" sz="2800" b="1" dirty="0" smtClean="0">
                <a:solidFill>
                  <a:schemeClr val="tx1"/>
                </a:solidFill>
              </a:rPr>
              <a:t> sous forme de </a:t>
            </a:r>
            <a:r>
              <a:rPr lang="fr-FR" sz="2800" b="1" dirty="0" smtClean="0">
                <a:solidFill>
                  <a:srgbClr val="FF0000"/>
                </a:solidFill>
              </a:rPr>
              <a:t>glycogène </a:t>
            </a:r>
            <a:r>
              <a:rPr lang="fr-FR" sz="2800" b="1" dirty="0" smtClean="0">
                <a:solidFill>
                  <a:schemeClr val="tx1"/>
                </a:solidFill>
              </a:rPr>
              <a:t>(granules)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objectifs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Dans le foie: </a:t>
            </a:r>
          </a:p>
          <a:p>
            <a:pPr lvl="1" eaLnBrk="1" hangingPunct="1"/>
            <a:r>
              <a:rPr lang="fr-FR" dirty="0" smtClean="0"/>
              <a:t>mise en réserve du glucose en excès (période alimentaire)</a:t>
            </a:r>
          </a:p>
          <a:p>
            <a:pPr eaLnBrk="1" hangingPunct="1"/>
            <a:endParaRPr lang="fr-FR" dirty="0" smtClean="0"/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Dans le muscle:</a:t>
            </a:r>
            <a:r>
              <a:rPr lang="fr-FR" dirty="0" smtClean="0"/>
              <a:t> </a:t>
            </a:r>
          </a:p>
          <a:p>
            <a:pPr lvl="1" eaLnBrk="1" hangingPunct="1"/>
            <a:r>
              <a:rPr lang="fr-FR" dirty="0" smtClean="0"/>
              <a:t>régénération du stock </a:t>
            </a:r>
            <a:r>
              <a:rPr lang="fr-FR" dirty="0" err="1" smtClean="0"/>
              <a:t>glycogènique</a:t>
            </a:r>
            <a:endParaRPr lang="fr-FR" dirty="0" smtClean="0"/>
          </a:p>
          <a:p>
            <a:pPr eaLnBrk="1" hangingPunct="1">
              <a:buFontTx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25963"/>
          </a:xfrm>
        </p:spPr>
        <p:txBody>
          <a:bodyPr/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lang="fr-FR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Siège</a:t>
            </a:r>
            <a:r>
              <a:rPr lang="fr-FR" spc="-5" dirty="0" smtClean="0">
                <a:latin typeface="Times New Roman"/>
                <a:cs typeface="Times New Roman"/>
              </a:rPr>
              <a:t> intracellulaire </a:t>
            </a:r>
            <a:r>
              <a:rPr lang="fr-FR" dirty="0" smtClean="0">
                <a:latin typeface="Times New Roman"/>
                <a:cs typeface="Times New Roman"/>
              </a:rPr>
              <a:t>: </a:t>
            </a:r>
            <a:r>
              <a:rPr lang="fr-FR" spc="-5" dirty="0" smtClean="0">
                <a:latin typeface="Times New Roman"/>
                <a:cs typeface="Times New Roman"/>
              </a:rPr>
              <a:t>cytosol +++(foie </a:t>
            </a:r>
            <a:r>
              <a:rPr lang="fr-FR" spc="-10" dirty="0" smtClean="0">
                <a:latin typeface="Times New Roman"/>
                <a:cs typeface="Times New Roman"/>
              </a:rPr>
              <a:t>et</a:t>
            </a:r>
            <a:r>
              <a:rPr lang="fr-FR" spc="5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muscle)</a:t>
            </a:r>
          </a:p>
          <a:p>
            <a:pPr marL="241300" indent="-228600">
              <a:buNone/>
              <a:tabLst>
                <a:tab pos="241300" algn="l"/>
              </a:tabLst>
            </a:pPr>
            <a:r>
              <a:rPr lang="fr-FR" dirty="0" smtClean="0">
                <a:solidFill>
                  <a:srgbClr val="FF0000"/>
                </a:solidFill>
              </a:rPr>
              <a:t>=  voie cytoplasmique</a:t>
            </a:r>
            <a:endParaRPr lang="fr-FR" dirty="0" smtClean="0">
              <a:latin typeface="Times New Roman"/>
              <a:cs typeface="Times New Roman"/>
            </a:endParaRPr>
          </a:p>
          <a:p>
            <a:pPr marL="241300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fr-FR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Substrat </a:t>
            </a:r>
            <a:r>
              <a:rPr lang="fr-FR" dirty="0" smtClean="0">
                <a:latin typeface="Times New Roman"/>
                <a:cs typeface="Times New Roman"/>
              </a:rPr>
              <a:t>: </a:t>
            </a:r>
            <a:r>
              <a:rPr lang="fr-FR" spc="-5" dirty="0" smtClean="0">
                <a:latin typeface="Times New Roman"/>
                <a:cs typeface="Times New Roman"/>
              </a:rPr>
              <a:t>GLU </a:t>
            </a:r>
            <a:r>
              <a:rPr lang="fr-FR" dirty="0" smtClean="0">
                <a:latin typeface="Times New Roman"/>
                <a:cs typeface="Times New Roman"/>
              </a:rPr>
              <a:t>activé </a:t>
            </a:r>
            <a:r>
              <a:rPr lang="fr-FR" spc="-5" dirty="0" smtClean="0">
                <a:latin typeface="Times New Roman"/>
                <a:cs typeface="Times New Roman"/>
              </a:rPr>
              <a:t>sous forme</a:t>
            </a:r>
            <a:r>
              <a:rPr lang="fr-FR" spc="-3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UDP-Glucose</a:t>
            </a:r>
            <a:endParaRPr lang="fr-FR" dirty="0" smtClean="0">
              <a:latin typeface="Times New Roman"/>
              <a:cs typeface="Times New Roman"/>
            </a:endParaRPr>
          </a:p>
          <a:p>
            <a:pPr marL="241300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Deux </a:t>
            </a:r>
            <a:r>
              <a:rPr lang="fr-FR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étapes</a:t>
            </a:r>
            <a:endParaRPr lang="fr-FR" spc="-10" dirty="0" smtClean="0">
              <a:latin typeface="Times New Roman"/>
              <a:cs typeface="Times New Roman"/>
            </a:endParaRPr>
          </a:p>
          <a:p>
            <a:pPr marL="641350" lvl="1" indent="-228600">
              <a:spcBef>
                <a:spcPts val="740"/>
              </a:spcBef>
              <a:buNone/>
              <a:tabLst>
                <a:tab pos="24130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1-Formation des chaînes linéaires </a:t>
            </a:r>
            <a:r>
              <a:rPr lang="fr-FR" spc="15" dirty="0" smtClean="0">
                <a:latin typeface="Times New Roman"/>
                <a:cs typeface="Times New Roman"/>
              </a:rPr>
              <a:t>(</a:t>
            </a:r>
            <a:r>
              <a:rPr lang="fr-FR" spc="15" dirty="0" smtClean="0">
                <a:latin typeface="Symbol"/>
                <a:cs typeface="Symbol"/>
              </a:rPr>
              <a:t></a:t>
            </a:r>
            <a:r>
              <a:rPr lang="fr-FR" spc="1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1</a:t>
            </a:r>
            <a:r>
              <a:rPr lang="fr-FR" spc="-5" dirty="0" smtClean="0">
                <a:latin typeface="Cambria Math"/>
                <a:cs typeface="Cambria Math"/>
              </a:rPr>
              <a:t>→</a:t>
            </a:r>
            <a:r>
              <a:rPr lang="fr-FR" spc="-5" dirty="0" smtClean="0">
                <a:latin typeface="Times New Roman"/>
                <a:cs typeface="Times New Roman"/>
              </a:rPr>
              <a:t>4) =</a:t>
            </a:r>
            <a:r>
              <a:rPr lang="fr-FR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Glycogène </a:t>
            </a:r>
            <a:r>
              <a:rPr lang="fr-FR" b="1" spc="-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synthase</a:t>
            </a:r>
            <a:r>
              <a:rPr lang="fr-FR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</a:p>
          <a:p>
            <a:pPr marL="641350" lvl="1" indent="-228600">
              <a:spcBef>
                <a:spcPts val="740"/>
              </a:spcBef>
              <a:buNone/>
              <a:tabLst>
                <a:tab pos="24130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2-Formation</a:t>
            </a:r>
            <a:r>
              <a:rPr lang="fr-FR" spc="-7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des</a:t>
            </a:r>
            <a:r>
              <a:rPr lang="fr-FR" spc="21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branchements</a:t>
            </a:r>
            <a:r>
              <a:rPr lang="fr-FR" spc="10" dirty="0" smtClean="0">
                <a:latin typeface="Times New Roman"/>
                <a:cs typeface="Times New Roman"/>
              </a:rPr>
              <a:t>(</a:t>
            </a:r>
            <a:r>
              <a:rPr lang="fr-FR" spc="10" dirty="0" smtClean="0">
                <a:latin typeface="Symbol"/>
                <a:cs typeface="Symbol"/>
              </a:rPr>
              <a:t></a:t>
            </a:r>
            <a:r>
              <a:rPr lang="fr-FR" spc="-9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1</a:t>
            </a:r>
            <a:r>
              <a:rPr lang="fr-FR" dirty="0" smtClean="0">
                <a:latin typeface="Cambria Math"/>
                <a:cs typeface="Cambria Math"/>
              </a:rPr>
              <a:t>→</a:t>
            </a:r>
            <a:r>
              <a:rPr lang="fr-FR" dirty="0" smtClean="0">
                <a:latin typeface="Times New Roman"/>
                <a:cs typeface="Times New Roman"/>
              </a:rPr>
              <a:t>6)</a:t>
            </a:r>
            <a:r>
              <a:rPr lang="fr-FR" spc="-5" dirty="0" smtClean="0">
                <a:latin typeface="Times New Roman"/>
                <a:cs typeface="Times New Roman"/>
              </a:rPr>
              <a:t> =</a:t>
            </a:r>
            <a:r>
              <a:rPr lang="fr-FR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Enzyme  </a:t>
            </a:r>
            <a:r>
              <a:rPr lang="fr-FR" b="1" spc="-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branchante</a:t>
            </a:r>
            <a:r>
              <a:rPr lang="fr-FR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endParaRPr lang="fr-FR" b="1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41300" indent="-228600"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Etapes de la glycogénogenèse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5861"/>
            <a:ext cx="9144000" cy="1857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buNone/>
            </a:pPr>
            <a:endParaRPr lang="fr-FR" sz="3600" dirty="0" smtClean="0">
              <a:latin typeface="Times New Roman"/>
              <a:cs typeface="Times New Roman"/>
            </a:endParaRPr>
          </a:p>
          <a:p>
            <a:pPr marL="1527810">
              <a:lnSpc>
                <a:spcPct val="100000"/>
              </a:lnSpc>
              <a:buNone/>
            </a:pPr>
            <a:r>
              <a:rPr lang="fr-FR" sz="3100" b="1" spc="-5" dirty="0" smtClean="0">
                <a:latin typeface="Times New Roman"/>
                <a:cs typeface="Times New Roman"/>
              </a:rPr>
              <a:t>1-Formation des chaînes linéaires </a:t>
            </a:r>
            <a:r>
              <a:rPr lang="fr-FR" sz="3100" b="1" spc="15" dirty="0" smtClean="0">
                <a:latin typeface="Times New Roman"/>
                <a:cs typeface="Times New Roman"/>
              </a:rPr>
              <a:t>(</a:t>
            </a:r>
            <a:r>
              <a:rPr lang="fr-FR" sz="3100" b="1" spc="15" dirty="0" smtClean="0">
                <a:latin typeface="Symbol"/>
                <a:cs typeface="Symbol"/>
              </a:rPr>
              <a:t></a:t>
            </a:r>
            <a:r>
              <a:rPr lang="fr-FR" sz="3100" b="1" spc="15" dirty="0" smtClean="0">
                <a:latin typeface="Times New Roman"/>
                <a:cs typeface="Times New Roman"/>
              </a:rPr>
              <a:t> </a:t>
            </a:r>
            <a:r>
              <a:rPr lang="fr-FR" sz="3100" b="1" spc="-5" dirty="0" smtClean="0">
                <a:latin typeface="Times New Roman"/>
                <a:cs typeface="Times New Roman"/>
              </a:rPr>
              <a:t>1</a:t>
            </a:r>
            <a:r>
              <a:rPr lang="fr-FR" sz="3100" b="1" spc="-5" dirty="0" smtClean="0">
                <a:latin typeface="Cambria Math"/>
                <a:cs typeface="Cambria Math"/>
              </a:rPr>
              <a:t>→</a:t>
            </a:r>
            <a:r>
              <a:rPr lang="fr-FR" sz="3100" b="1" spc="-5" dirty="0" smtClean="0">
                <a:latin typeface="Times New Roman"/>
                <a:cs typeface="Times New Roman"/>
              </a:rPr>
              <a:t>4) </a:t>
            </a:r>
            <a:endParaRPr lang="fr-FR" dirty="0" smtClean="0"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3105835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pc="90" dirty="0" smtClean="0">
                <a:cs typeface="Calibri"/>
              </a:rPr>
              <a:t>A)</a:t>
            </a:r>
            <a:r>
              <a:rPr lang="fr-FR" b="1" spc="90" dirty="0" smtClean="0">
                <a:solidFill>
                  <a:srgbClr val="FF0000"/>
                </a:solidFill>
                <a:cs typeface="Calibri"/>
              </a:rPr>
              <a:t>Phosphorylation </a:t>
            </a:r>
            <a:r>
              <a:rPr lang="fr-FR" b="1" spc="105" dirty="0" smtClean="0">
                <a:cs typeface="Calibri"/>
              </a:rPr>
              <a:t>du </a:t>
            </a:r>
            <a:r>
              <a:rPr lang="fr-FR" b="1" spc="85" dirty="0" smtClean="0">
                <a:cs typeface="Calibri"/>
              </a:rPr>
              <a:t>glucose en</a:t>
            </a:r>
            <a:r>
              <a:rPr lang="fr-FR" b="1" spc="100" dirty="0" smtClean="0">
                <a:cs typeface="Calibri"/>
              </a:rPr>
              <a:t> Glucose</a:t>
            </a:r>
            <a:r>
              <a:rPr lang="fr-FR" b="1" spc="35" dirty="0" smtClean="0">
                <a:cs typeface="Calibri"/>
              </a:rPr>
              <a:t> </a:t>
            </a:r>
            <a:r>
              <a:rPr lang="fr-FR" b="1" spc="105" dirty="0" smtClean="0">
                <a:cs typeface="Calibri"/>
              </a:rPr>
              <a:t>6Phosphate</a:t>
            </a:r>
          </a:p>
          <a:p>
            <a:r>
              <a:rPr lang="fr-FR" b="1" spc="85" dirty="0" smtClean="0">
                <a:cs typeface="Calibri"/>
              </a:rPr>
              <a:t> </a:t>
            </a:r>
          </a:p>
          <a:p>
            <a:endParaRPr lang="fr-FR" spc="85" dirty="0" smtClean="0">
              <a:cs typeface="Calibri"/>
            </a:endParaRPr>
          </a:p>
          <a:p>
            <a:endParaRPr lang="fr-FR" dirty="0" smtClean="0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42900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pc="90" dirty="0" smtClean="0">
                <a:cs typeface="Calibri"/>
              </a:rPr>
              <a:t>B)</a:t>
            </a:r>
            <a:r>
              <a:rPr lang="fr-FR" b="1" spc="35" dirty="0" smtClean="0">
                <a:cs typeface="Calibri"/>
              </a:rPr>
              <a:t> </a:t>
            </a:r>
            <a:r>
              <a:rPr lang="fr-FR" b="1" spc="95" dirty="0" smtClean="0">
                <a:solidFill>
                  <a:srgbClr val="FF0000"/>
                </a:solidFill>
                <a:cs typeface="Calibri"/>
              </a:rPr>
              <a:t>Isomérisation</a:t>
            </a:r>
            <a:r>
              <a:rPr lang="fr-FR" b="1" spc="-5" dirty="0" smtClean="0">
                <a:cs typeface="Calibri"/>
              </a:rPr>
              <a:t> </a:t>
            </a:r>
            <a:r>
              <a:rPr lang="fr-FR" b="1" spc="120" dirty="0" smtClean="0">
                <a:cs typeface="Calibri"/>
              </a:rPr>
              <a:t>du</a:t>
            </a:r>
            <a:r>
              <a:rPr lang="fr-FR" b="1" spc="55" dirty="0" smtClean="0">
                <a:cs typeface="Calibri"/>
              </a:rPr>
              <a:t> </a:t>
            </a:r>
            <a:r>
              <a:rPr lang="fr-FR" b="1" spc="125" dirty="0" smtClean="0">
                <a:cs typeface="Calibri"/>
              </a:rPr>
              <a:t>G6P</a:t>
            </a:r>
            <a:r>
              <a:rPr lang="fr-FR" b="1" spc="40" dirty="0" smtClean="0">
                <a:cs typeface="Calibri"/>
              </a:rPr>
              <a:t> </a:t>
            </a:r>
            <a:r>
              <a:rPr lang="fr-FR" b="1" spc="114" dirty="0" smtClean="0">
                <a:cs typeface="Calibri"/>
              </a:rPr>
              <a:t>en</a:t>
            </a:r>
            <a:r>
              <a:rPr lang="fr-FR" b="1" spc="55" dirty="0" smtClean="0">
                <a:cs typeface="Calibri"/>
              </a:rPr>
              <a:t> </a:t>
            </a:r>
            <a:r>
              <a:rPr lang="fr-FR" b="1" spc="100" dirty="0" smtClean="0">
                <a:cs typeface="Calibri"/>
              </a:rPr>
              <a:t>Glucose</a:t>
            </a:r>
            <a:r>
              <a:rPr lang="fr-FR" b="1" spc="35" dirty="0" smtClean="0">
                <a:cs typeface="Calibri"/>
              </a:rPr>
              <a:t> </a:t>
            </a:r>
            <a:r>
              <a:rPr lang="fr-FR" b="1" spc="105" dirty="0" smtClean="0">
                <a:cs typeface="Calibri"/>
              </a:rPr>
              <a:t>1Phosphate</a:t>
            </a:r>
          </a:p>
          <a:p>
            <a:r>
              <a:rPr lang="fr-FR" b="1" spc="105" dirty="0" smtClean="0"/>
              <a:t>C)</a:t>
            </a:r>
            <a:r>
              <a:rPr lang="fr-FR" b="1" dirty="0" smtClean="0">
                <a:solidFill>
                  <a:srgbClr val="FF0000"/>
                </a:solidFill>
              </a:rPr>
              <a:t>Activation </a:t>
            </a:r>
            <a:r>
              <a:rPr lang="fr-FR" b="1" dirty="0" smtClean="0"/>
              <a:t>du glucose 1P 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UDP Glucose</a:t>
            </a:r>
            <a:endParaRPr lang="fr-FR" b="1" spc="105" dirty="0" smtClean="0"/>
          </a:p>
          <a:p>
            <a:r>
              <a:rPr lang="fr-FR" b="1" spc="105" dirty="0" smtClean="0"/>
              <a:t>D)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synthèse </a:t>
            </a:r>
            <a:r>
              <a:rPr lang="fr-FR" b="1" dirty="0" smtClean="0"/>
              <a:t>des chaines linéaires</a:t>
            </a:r>
            <a:r>
              <a:rPr lang="el-GR" b="1" dirty="0" smtClean="0">
                <a:cs typeface="Arial" charset="0"/>
              </a:rPr>
              <a:t> </a:t>
            </a:r>
            <a:r>
              <a:rPr lang="fr-FR" b="1" dirty="0" smtClean="0">
                <a:cs typeface="Arial" charset="0"/>
              </a:rPr>
              <a:t>(</a:t>
            </a:r>
            <a:r>
              <a:rPr lang="el-GR" b="1" dirty="0" smtClean="0">
                <a:cs typeface="Arial" charset="0"/>
              </a:rPr>
              <a:t>α</a:t>
            </a:r>
            <a:r>
              <a:rPr lang="fr-FR" b="1" dirty="0" smtClean="0">
                <a:cs typeface="Arial" charset="0"/>
              </a:rPr>
              <a:t>1-4) proprement dite:</a:t>
            </a:r>
            <a:r>
              <a:rPr lang="fr-FR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Glycogène </a:t>
            </a:r>
            <a:r>
              <a:rPr lang="fr-FR" b="1" spc="-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synthase</a:t>
            </a:r>
            <a:r>
              <a:rPr lang="fr-FR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7901014" cy="5340369"/>
          </a:xfrm>
        </p:spPr>
        <p:txBody>
          <a:bodyPr/>
          <a:lstStyle/>
          <a:p>
            <a:r>
              <a:rPr lang="fr-FR" sz="2400" b="1" u="sng" spc="90" dirty="0" smtClean="0">
                <a:solidFill>
                  <a:srgbClr val="FF0000"/>
                </a:solidFill>
                <a:cs typeface="Calibri"/>
              </a:rPr>
              <a:t>A)Phosphorylation </a:t>
            </a:r>
            <a:r>
              <a:rPr lang="fr-FR" sz="2400" b="1" u="sng" spc="105" dirty="0" smtClean="0">
                <a:solidFill>
                  <a:srgbClr val="FF0000"/>
                </a:solidFill>
                <a:cs typeface="Calibri"/>
              </a:rPr>
              <a:t>du </a:t>
            </a:r>
            <a:r>
              <a:rPr lang="fr-FR" sz="2400" b="1" u="sng" spc="85" dirty="0" smtClean="0">
                <a:solidFill>
                  <a:srgbClr val="FF0000"/>
                </a:solidFill>
                <a:cs typeface="Calibri"/>
              </a:rPr>
              <a:t>glucose </a:t>
            </a:r>
            <a:r>
              <a:rPr lang="fr-FR" sz="2400" b="1" u="sng" dirty="0" smtClean="0">
                <a:solidFill>
                  <a:srgbClr val="FF0000"/>
                </a:solidFill>
              </a:rPr>
              <a:t>en   glucose 6P</a:t>
            </a:r>
          </a:p>
          <a:p>
            <a:pPr lvl="1"/>
            <a:r>
              <a:rPr lang="fr-FR" sz="2000" dirty="0" smtClean="0"/>
              <a:t>Enzyme: </a:t>
            </a:r>
            <a:r>
              <a:rPr lang="fr-FR" sz="2000" b="1" dirty="0" err="1" smtClean="0">
                <a:solidFill>
                  <a:srgbClr val="0070C0"/>
                </a:solidFill>
              </a:rPr>
              <a:t>Hexokinase</a:t>
            </a:r>
            <a:r>
              <a:rPr lang="fr-FR" sz="2000" dirty="0" smtClean="0"/>
              <a:t> </a:t>
            </a:r>
            <a:r>
              <a:rPr lang="fr-FR" sz="2000" b="1" spc="95" dirty="0" smtClean="0">
                <a:solidFill>
                  <a:srgbClr val="CC3399"/>
                </a:solidFill>
                <a:latin typeface="Tahoma"/>
                <a:cs typeface="Tahoma"/>
              </a:rPr>
              <a:t>HK</a:t>
            </a:r>
            <a:r>
              <a:rPr lang="fr-FR" sz="2000" dirty="0" smtClean="0"/>
              <a:t>(foie), </a:t>
            </a:r>
            <a:r>
              <a:rPr lang="fr-FR" sz="2000" b="1" dirty="0" err="1" smtClean="0">
                <a:solidFill>
                  <a:srgbClr val="0070C0"/>
                </a:solidFill>
              </a:rPr>
              <a:t>Glucokinase</a:t>
            </a:r>
            <a:r>
              <a:rPr lang="fr-FR" sz="2000" b="1" spc="120" dirty="0" smtClean="0">
                <a:solidFill>
                  <a:srgbClr val="CC3399"/>
                </a:solidFill>
                <a:latin typeface="Tahoma"/>
                <a:cs typeface="Tahoma"/>
              </a:rPr>
              <a:t> GK</a:t>
            </a:r>
            <a:r>
              <a:rPr lang="fr-FR" sz="2000" dirty="0" smtClean="0"/>
              <a:t>(muscle, autres cellules)</a:t>
            </a:r>
          </a:p>
          <a:p>
            <a:pPr lvl="1"/>
            <a:r>
              <a:rPr lang="fr-FR" sz="2000" b="1" dirty="0" smtClean="0">
                <a:solidFill>
                  <a:srgbClr val="FF0000"/>
                </a:solidFill>
              </a:rPr>
              <a:t>Irréversible</a:t>
            </a:r>
          </a:p>
          <a:p>
            <a:pPr lvl="1"/>
            <a:r>
              <a:rPr lang="fr-FR" sz="2000" dirty="0" smtClean="0"/>
              <a:t>Consomme une molécule d’ATP</a:t>
            </a:r>
          </a:p>
          <a:p>
            <a:endParaRPr lang="fr-FR" b="1" spc="120" dirty="0" smtClean="0">
              <a:latin typeface="Tahoma"/>
              <a:cs typeface="Tahoma"/>
            </a:endParaRPr>
          </a:p>
          <a:p>
            <a:pPr>
              <a:buNone/>
            </a:pPr>
            <a:r>
              <a:rPr lang="fr-FR" b="1" spc="120" dirty="0" smtClean="0">
                <a:latin typeface="Tahoma"/>
                <a:cs typeface="Tahoma"/>
              </a:rPr>
              <a:t>  G</a:t>
            </a:r>
            <a:r>
              <a:rPr lang="fr-FR" b="1" spc="100" dirty="0" smtClean="0">
                <a:latin typeface="Tahoma"/>
                <a:cs typeface="Tahoma"/>
              </a:rPr>
              <a:t>L</a:t>
            </a:r>
            <a:r>
              <a:rPr lang="fr-FR" b="1" spc="125" dirty="0" smtClean="0">
                <a:latin typeface="Tahoma"/>
                <a:cs typeface="Tahoma"/>
              </a:rPr>
              <a:t>U</a:t>
            </a:r>
            <a:r>
              <a:rPr lang="fr-FR" b="1" dirty="0" smtClean="0">
                <a:latin typeface="Tahoma"/>
                <a:cs typeface="Tahoma"/>
              </a:rPr>
              <a:t>	                              </a:t>
            </a:r>
            <a:r>
              <a:rPr lang="fr-FR" b="1" spc="85" dirty="0" smtClean="0">
                <a:latin typeface="Tahoma"/>
                <a:cs typeface="Tahoma"/>
              </a:rPr>
              <a:t>G.</a:t>
            </a:r>
            <a:r>
              <a:rPr lang="fr-FR" b="1" spc="110" dirty="0" smtClean="0">
                <a:latin typeface="Tahoma"/>
                <a:cs typeface="Tahoma"/>
              </a:rPr>
              <a:t>6</a:t>
            </a:r>
            <a:r>
              <a:rPr lang="fr-FR" b="1" spc="80" dirty="0" smtClean="0">
                <a:latin typeface="Tahoma"/>
                <a:cs typeface="Tahoma"/>
              </a:rPr>
              <a:t>.P</a:t>
            </a:r>
            <a:endParaRPr lang="fr-FR" dirty="0" smtClean="0">
              <a:latin typeface="Tahoma"/>
              <a:cs typeface="Tahoma"/>
            </a:endParaRP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000232" y="3357562"/>
            <a:ext cx="38576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857488" y="2786058"/>
            <a:ext cx="178595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spc="95" dirty="0" smtClean="0">
                <a:solidFill>
                  <a:srgbClr val="CC3399"/>
                </a:solidFill>
                <a:latin typeface="Tahoma"/>
                <a:cs typeface="Tahoma"/>
              </a:rPr>
              <a:t>HK</a:t>
            </a:r>
            <a:r>
              <a:rPr lang="fr-FR" spc="75" dirty="0" smtClean="0">
                <a:cs typeface="Calibri"/>
              </a:rPr>
              <a:t> </a:t>
            </a:r>
            <a:r>
              <a:rPr lang="fr-FR" spc="105" dirty="0" smtClean="0">
                <a:solidFill>
                  <a:schemeClr val="tx1"/>
                </a:solidFill>
                <a:cs typeface="Calibri"/>
              </a:rPr>
              <a:t>ou </a:t>
            </a:r>
            <a:r>
              <a:rPr lang="fr-FR" spc="-114" dirty="0" smtClean="0">
                <a:solidFill>
                  <a:schemeClr val="tx1"/>
                </a:solidFill>
                <a:cs typeface="Calibri"/>
              </a:rPr>
              <a:t> </a:t>
            </a:r>
            <a:r>
              <a:rPr lang="fr-FR" b="1" spc="120" dirty="0" smtClean="0">
                <a:solidFill>
                  <a:srgbClr val="CC3399"/>
                </a:solidFill>
                <a:latin typeface="Tahoma"/>
                <a:cs typeface="Tahoma"/>
              </a:rPr>
              <a:t>GK</a:t>
            </a:r>
            <a:endParaRPr lang="fr-FR" dirty="0"/>
          </a:p>
        </p:txBody>
      </p:sp>
      <p:sp>
        <p:nvSpPr>
          <p:cNvPr id="6" name="Flèche en arc 5"/>
          <p:cNvSpPr/>
          <p:nvPr/>
        </p:nvSpPr>
        <p:spPr>
          <a:xfrm>
            <a:off x="2857488" y="3429000"/>
            <a:ext cx="2000264" cy="128588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3174" y="4071942"/>
            <a:ext cx="691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b="1" spc="110" dirty="0" smtClean="0">
                <a:latin typeface="Tahoma"/>
                <a:cs typeface="Tahoma"/>
              </a:rPr>
              <a:t>ATP</a:t>
            </a:r>
            <a:endParaRPr lang="fr-FR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0562" y="4071942"/>
            <a:ext cx="57150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120" dirty="0">
                <a:latin typeface="Tahoma"/>
                <a:cs typeface="Tahoma"/>
              </a:rPr>
              <a:t>ADP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786322"/>
            <a:ext cx="735811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572000" y="5857892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929058" y="5143512"/>
            <a:ext cx="57150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b="1" dirty="0" smtClean="0">
                <a:solidFill>
                  <a:srgbClr val="FF0000"/>
                </a:solidFill>
              </a:rPr>
              <a:t> ≠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4283106" cy="639762"/>
          </a:xfrm>
          <a:ln>
            <a:solidFill>
              <a:srgbClr val="7030A0"/>
            </a:solidFill>
          </a:ln>
        </p:spPr>
        <p:txBody>
          <a:bodyPr>
            <a:normAutofit fontScale="25000" lnSpcReduction="20000"/>
          </a:bodyPr>
          <a:lstStyle/>
          <a:p>
            <a:endParaRPr lang="fr-FR" spc="120" dirty="0" smtClean="0">
              <a:solidFill>
                <a:srgbClr val="CC3399"/>
              </a:solidFill>
              <a:latin typeface="Tahoma"/>
              <a:cs typeface="Tahoma"/>
            </a:endParaRPr>
          </a:p>
          <a:p>
            <a:endParaRPr lang="fr-FR" sz="3400" spc="120" dirty="0" smtClean="0">
              <a:solidFill>
                <a:srgbClr val="CC3399"/>
              </a:solidFill>
              <a:latin typeface="Tahoma"/>
              <a:cs typeface="Tahoma"/>
            </a:endParaRPr>
          </a:p>
          <a:p>
            <a:r>
              <a:rPr lang="fr-FR" sz="8000" spc="120" dirty="0" smtClean="0">
                <a:solidFill>
                  <a:srgbClr val="CC3399"/>
                </a:solidFill>
                <a:latin typeface="Tahoma"/>
                <a:cs typeface="Tahoma"/>
              </a:rPr>
              <a:t>GK</a:t>
            </a:r>
            <a:r>
              <a:rPr lang="fr-FR" sz="8000" dirty="0" smtClean="0">
                <a:solidFill>
                  <a:srgbClr val="0070C0"/>
                </a:solidFill>
              </a:rPr>
              <a:t> </a:t>
            </a:r>
            <a:r>
              <a:rPr lang="fr-FR" sz="8000" dirty="0" err="1" smtClean="0">
                <a:solidFill>
                  <a:srgbClr val="0070C0"/>
                </a:solidFill>
              </a:rPr>
              <a:t>Glucokinase</a:t>
            </a:r>
            <a:r>
              <a:rPr lang="fr-FR" sz="8000" spc="120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endParaRPr lang="fr-FR" sz="8000" dirty="0" smtClean="0">
              <a:latin typeface="Tahoma"/>
              <a:cs typeface="Tahoma"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283106" cy="39512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pc="140" dirty="0" smtClean="0">
                <a:solidFill>
                  <a:srgbClr val="CC3399"/>
                </a:solidFill>
                <a:latin typeface="Tahoma"/>
                <a:cs typeface="Tahoma"/>
              </a:rPr>
              <a:t>Siège =</a:t>
            </a:r>
            <a:r>
              <a:rPr lang="fr-FR" spc="-125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pc="105" dirty="0" smtClean="0">
                <a:solidFill>
                  <a:srgbClr val="CC3399"/>
                </a:solidFill>
                <a:latin typeface="Tahoma"/>
                <a:cs typeface="Tahoma"/>
              </a:rPr>
              <a:t>FOIE</a:t>
            </a:r>
          </a:p>
          <a:p>
            <a:endParaRPr lang="fr-FR" spc="50" dirty="0" smtClean="0">
              <a:latin typeface="Tahoma"/>
              <a:cs typeface="Tahoma"/>
            </a:endParaRPr>
          </a:p>
          <a:p>
            <a:r>
              <a:rPr lang="fr-FR" spc="50" dirty="0" smtClean="0">
                <a:latin typeface="Tahoma"/>
                <a:cs typeface="Tahoma"/>
              </a:rPr>
              <a:t> </a:t>
            </a:r>
            <a:r>
              <a:rPr lang="fr-FR" spc="55" dirty="0" smtClean="0">
                <a:latin typeface="Tahoma"/>
                <a:cs typeface="Tahoma"/>
              </a:rPr>
              <a:t>Spécificité </a:t>
            </a:r>
            <a:r>
              <a:rPr lang="fr-FR" b="1" spc="80" dirty="0" smtClean="0">
                <a:solidFill>
                  <a:srgbClr val="CC3399"/>
                </a:solidFill>
                <a:latin typeface="Symbol"/>
                <a:cs typeface="Symbol"/>
              </a:rPr>
              <a:t></a:t>
            </a:r>
            <a:r>
              <a:rPr lang="fr-FR" b="1" spc="80" dirty="0" smtClean="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lang="fr-FR" spc="55" dirty="0" smtClean="0">
                <a:latin typeface="Arial"/>
                <a:cs typeface="Arial"/>
              </a:rPr>
              <a:t>et </a:t>
            </a:r>
            <a:r>
              <a:rPr lang="fr-FR" spc="50" dirty="0" smtClean="0">
                <a:latin typeface="Arial"/>
                <a:cs typeface="Arial"/>
              </a:rPr>
              <a:t>Affinité </a:t>
            </a:r>
            <a:r>
              <a:rPr lang="fr-FR" b="1" spc="80" dirty="0" smtClean="0">
                <a:solidFill>
                  <a:srgbClr val="CC3399"/>
                </a:solidFill>
                <a:latin typeface="Symbol"/>
                <a:cs typeface="Symbol"/>
              </a:rPr>
              <a:t></a:t>
            </a:r>
            <a:r>
              <a:rPr lang="fr-FR" b="1" spc="80" dirty="0" smtClean="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lang="fr-FR" spc="85" dirty="0" smtClean="0">
                <a:latin typeface="Arial"/>
                <a:cs typeface="Arial"/>
              </a:rPr>
              <a:t>(Km =5mM)  </a:t>
            </a:r>
            <a:r>
              <a:rPr lang="fr-FR" spc="70" dirty="0" smtClean="0">
                <a:latin typeface="Arial"/>
                <a:cs typeface="Arial"/>
              </a:rPr>
              <a:t>pour </a:t>
            </a:r>
            <a:r>
              <a:rPr lang="fr-FR" spc="50" dirty="0" smtClean="0">
                <a:latin typeface="Arial"/>
                <a:cs typeface="Arial"/>
              </a:rPr>
              <a:t>le</a:t>
            </a:r>
            <a:r>
              <a:rPr lang="fr-FR" spc="-114" dirty="0" smtClean="0">
                <a:latin typeface="Arial"/>
                <a:cs typeface="Arial"/>
              </a:rPr>
              <a:t> </a:t>
            </a:r>
            <a:r>
              <a:rPr lang="fr-FR" spc="95" dirty="0" smtClean="0">
                <a:latin typeface="Arial"/>
                <a:cs typeface="Arial"/>
              </a:rPr>
              <a:t>GLU</a:t>
            </a:r>
          </a:p>
          <a:p>
            <a:endParaRPr lang="fr-FR" dirty="0" smtClean="0">
              <a:latin typeface="Arial"/>
              <a:cs typeface="Arial"/>
            </a:endParaRPr>
          </a:p>
          <a:p>
            <a:r>
              <a:rPr lang="fr-FR" spc="55" dirty="0" smtClean="0">
                <a:latin typeface="Tahoma"/>
                <a:cs typeface="Tahoma"/>
              </a:rPr>
              <a:t>Active </a:t>
            </a:r>
            <a:r>
              <a:rPr lang="fr-FR" spc="70" dirty="0" smtClean="0">
                <a:latin typeface="Tahoma"/>
                <a:cs typeface="Tahoma"/>
              </a:rPr>
              <a:t>en </a:t>
            </a:r>
            <a:r>
              <a:rPr lang="fr-FR" spc="40" dirty="0" smtClean="0">
                <a:latin typeface="Tahoma"/>
                <a:cs typeface="Tahoma"/>
              </a:rPr>
              <a:t>.</a:t>
            </a:r>
            <a:r>
              <a:rPr lang="fr-FR" spc="40" dirty="0" err="1" smtClean="0">
                <a:latin typeface="Tahoma"/>
                <a:cs typeface="Tahoma"/>
              </a:rPr>
              <a:t>Post-prandiale</a:t>
            </a:r>
            <a:r>
              <a:rPr lang="fr-FR" spc="400" dirty="0" smtClean="0">
                <a:latin typeface="Tahoma"/>
                <a:cs typeface="Tahoma"/>
              </a:rPr>
              <a:t> </a:t>
            </a:r>
            <a:r>
              <a:rPr lang="fr-FR" spc="60" dirty="0" smtClean="0">
                <a:latin typeface="Tahoma"/>
                <a:cs typeface="Tahoma"/>
              </a:rPr>
              <a:t>(</a:t>
            </a:r>
            <a:r>
              <a:rPr lang="fr-FR" spc="60" dirty="0" err="1" smtClean="0">
                <a:latin typeface="Tahoma"/>
                <a:cs typeface="Tahoma"/>
              </a:rPr>
              <a:t>Gly</a:t>
            </a:r>
            <a:r>
              <a:rPr lang="fr-FR" b="1" spc="60" dirty="0" smtClean="0">
                <a:solidFill>
                  <a:srgbClr val="CC3399"/>
                </a:solidFill>
                <a:latin typeface="Symbol"/>
                <a:cs typeface="Symbol"/>
              </a:rPr>
              <a:t></a:t>
            </a:r>
            <a:r>
              <a:rPr lang="fr-FR" spc="60" dirty="0" smtClean="0">
                <a:latin typeface="Tahoma"/>
                <a:cs typeface="Tahoma"/>
              </a:rPr>
              <a:t>)</a:t>
            </a:r>
            <a:endParaRPr lang="fr-FR" dirty="0" smtClean="0">
              <a:latin typeface="Tahoma"/>
              <a:cs typeface="Tahoma"/>
            </a:endParaRP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213255" cy="674701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fr-FR" sz="2000" spc="95" dirty="0" smtClean="0">
                <a:solidFill>
                  <a:srgbClr val="CC3399"/>
                </a:solidFill>
                <a:latin typeface="Tahoma"/>
                <a:cs typeface="Tahoma"/>
              </a:rPr>
              <a:t>HK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Hexokinase</a:t>
            </a:r>
            <a:endParaRPr lang="fr-FR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  <a:ln>
            <a:solidFill>
              <a:schemeClr val="tx1"/>
            </a:solidFill>
          </a:ln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fr-FR" spc="110" dirty="0" smtClean="0">
                <a:solidFill>
                  <a:srgbClr val="CC3399"/>
                </a:solidFill>
                <a:latin typeface="Tahoma"/>
                <a:cs typeface="Tahoma"/>
              </a:rPr>
              <a:t>= </a:t>
            </a:r>
            <a:r>
              <a:rPr lang="fr-FR" spc="65" dirty="0" smtClean="0">
                <a:solidFill>
                  <a:srgbClr val="CC3399"/>
                </a:solidFill>
                <a:latin typeface="Tahoma"/>
                <a:cs typeface="Tahoma"/>
              </a:rPr>
              <a:t>tissus</a:t>
            </a:r>
            <a:r>
              <a:rPr lang="fr-FR" spc="-165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pc="75" dirty="0" err="1" smtClean="0">
                <a:solidFill>
                  <a:srgbClr val="CC3399"/>
                </a:solidFill>
                <a:latin typeface="Tahoma"/>
                <a:cs typeface="Tahoma"/>
              </a:rPr>
              <a:t>extrahépatiques</a:t>
            </a:r>
            <a:endParaRPr lang="fr-FR" dirty="0" smtClean="0">
              <a:latin typeface="Tahoma"/>
              <a:cs typeface="Tahoma"/>
            </a:endParaRPr>
          </a:p>
          <a:p>
            <a:pPr marL="845819">
              <a:lnSpc>
                <a:spcPct val="100000"/>
              </a:lnSpc>
              <a:spcBef>
                <a:spcPts val="10"/>
              </a:spcBef>
              <a:buNone/>
            </a:pPr>
            <a:r>
              <a:rPr lang="fr-FR" spc="55" dirty="0" smtClean="0">
                <a:latin typeface="Tahoma"/>
                <a:cs typeface="Tahoma"/>
              </a:rPr>
              <a:t>Ubiquitaire</a:t>
            </a:r>
          </a:p>
          <a:p>
            <a:pPr marL="157480" marR="5080" indent="-144780">
              <a:lnSpc>
                <a:spcPct val="102099"/>
              </a:lnSpc>
              <a:tabLst>
                <a:tab pos="116205" algn="l"/>
              </a:tabLst>
            </a:pPr>
            <a:r>
              <a:rPr lang="fr-FR" spc="55" dirty="0" smtClean="0">
                <a:latin typeface="Tahoma"/>
                <a:cs typeface="Tahoma"/>
              </a:rPr>
              <a:t>Spécificité </a:t>
            </a:r>
            <a:r>
              <a:rPr lang="fr-FR" b="1" spc="80" dirty="0" smtClean="0">
                <a:solidFill>
                  <a:srgbClr val="CC3399"/>
                </a:solidFill>
                <a:latin typeface="Symbol"/>
                <a:cs typeface="Symbol"/>
              </a:rPr>
              <a:t></a:t>
            </a:r>
            <a:r>
              <a:rPr lang="fr-FR" b="1" spc="80" dirty="0" smtClean="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lang="fr-FR" spc="50" dirty="0" smtClean="0">
                <a:latin typeface="Tahoma"/>
                <a:cs typeface="Tahoma"/>
              </a:rPr>
              <a:t>affinité </a:t>
            </a:r>
            <a:r>
              <a:rPr lang="fr-FR" b="1" spc="80" dirty="0" smtClean="0">
                <a:solidFill>
                  <a:srgbClr val="CC3399"/>
                </a:solidFill>
                <a:latin typeface="Symbol"/>
                <a:cs typeface="Symbol"/>
              </a:rPr>
              <a:t></a:t>
            </a:r>
            <a:r>
              <a:rPr lang="fr-FR" b="1" spc="80" dirty="0" smtClean="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lang="fr-FR" spc="80" dirty="0" smtClean="0">
                <a:latin typeface="Tahoma"/>
                <a:cs typeface="Tahoma"/>
              </a:rPr>
              <a:t>(Km=0,1mM)  </a:t>
            </a:r>
            <a:r>
              <a:rPr lang="fr-FR" spc="70" dirty="0" smtClean="0">
                <a:latin typeface="Tahoma"/>
                <a:cs typeface="Tahoma"/>
              </a:rPr>
              <a:t>pour </a:t>
            </a:r>
            <a:r>
              <a:rPr lang="fr-FR" spc="50" dirty="0" smtClean="0">
                <a:latin typeface="Tahoma"/>
                <a:cs typeface="Tahoma"/>
              </a:rPr>
              <a:t>le</a:t>
            </a:r>
            <a:r>
              <a:rPr lang="fr-FR" spc="-70" dirty="0" smtClean="0">
                <a:latin typeface="Tahoma"/>
                <a:cs typeface="Tahoma"/>
              </a:rPr>
              <a:t> </a:t>
            </a:r>
            <a:r>
              <a:rPr lang="fr-FR" spc="80" dirty="0" smtClean="0">
                <a:latin typeface="Tahoma"/>
                <a:cs typeface="Tahoma"/>
              </a:rPr>
              <a:t>GLU</a:t>
            </a:r>
          </a:p>
          <a:p>
            <a:pPr marL="157480" marR="5080" indent="-144780">
              <a:lnSpc>
                <a:spcPct val="102099"/>
              </a:lnSpc>
              <a:tabLst>
                <a:tab pos="116205" algn="l"/>
              </a:tabLst>
            </a:pPr>
            <a:endParaRPr lang="fr-FR" dirty="0" smtClean="0">
              <a:latin typeface="Tahoma"/>
              <a:cs typeface="Tahoma"/>
            </a:endParaRPr>
          </a:p>
          <a:p>
            <a:pPr marL="117475" indent="-104775">
              <a:lnSpc>
                <a:spcPct val="100000"/>
              </a:lnSpc>
              <a:spcBef>
                <a:spcPts val="290"/>
              </a:spcBef>
              <a:tabLst>
                <a:tab pos="118110" algn="l"/>
              </a:tabLst>
            </a:pPr>
            <a:r>
              <a:rPr lang="fr-FR" spc="50" dirty="0" smtClean="0">
                <a:latin typeface="Tahoma"/>
                <a:cs typeface="Tahoma"/>
              </a:rPr>
              <a:t>Toujours active </a:t>
            </a:r>
            <a:r>
              <a:rPr lang="fr-FR" spc="95" dirty="0" smtClean="0">
                <a:latin typeface="Tahoma"/>
                <a:cs typeface="Tahoma"/>
              </a:rPr>
              <a:t>même </a:t>
            </a:r>
            <a:r>
              <a:rPr lang="fr-FR" spc="40" dirty="0" smtClean="0">
                <a:latin typeface="Tahoma"/>
                <a:cs typeface="Tahoma"/>
              </a:rPr>
              <a:t>si </a:t>
            </a:r>
            <a:r>
              <a:rPr lang="fr-FR" spc="50" dirty="0" smtClean="0">
                <a:latin typeface="Tahoma"/>
                <a:cs typeface="Tahoma"/>
              </a:rPr>
              <a:t>la </a:t>
            </a:r>
            <a:r>
              <a:rPr lang="fr-FR" spc="40" dirty="0" smtClean="0">
                <a:latin typeface="Tahoma"/>
                <a:cs typeface="Tahoma"/>
              </a:rPr>
              <a:t>GLY</a:t>
            </a:r>
            <a:r>
              <a:rPr lang="fr-FR" spc="-40" dirty="0" smtClean="0">
                <a:latin typeface="Tahoma"/>
                <a:cs typeface="Tahoma"/>
              </a:rPr>
              <a:t> </a:t>
            </a:r>
            <a:r>
              <a:rPr lang="fr-FR" b="1" spc="80" dirty="0" smtClean="0">
                <a:solidFill>
                  <a:srgbClr val="CC3399"/>
                </a:solidFill>
                <a:latin typeface="Symbol"/>
                <a:cs typeface="Symbol"/>
              </a:rPr>
              <a:t></a:t>
            </a:r>
            <a:endParaRPr lang="fr-FR" dirty="0" smtClean="0">
              <a:latin typeface="Symbol"/>
              <a:cs typeface="Symbol"/>
            </a:endParaRPr>
          </a:p>
          <a:p>
            <a:pPr marL="165735" indent="-153035">
              <a:lnSpc>
                <a:spcPct val="100000"/>
              </a:lnSpc>
              <a:spcBef>
                <a:spcPts val="515"/>
              </a:spcBef>
              <a:tabLst>
                <a:tab pos="166370" algn="l"/>
              </a:tabLst>
            </a:pPr>
            <a:r>
              <a:rPr lang="fr-FR" spc="80" dirty="0" smtClean="0">
                <a:latin typeface="Tahoma"/>
                <a:cs typeface="Tahoma"/>
              </a:rPr>
              <a:t>ENZ </a:t>
            </a:r>
            <a:r>
              <a:rPr lang="fr-FR" spc="55" dirty="0" smtClean="0">
                <a:latin typeface="Tahoma"/>
                <a:cs typeface="Tahoma"/>
              </a:rPr>
              <a:t>Allostérique </a:t>
            </a:r>
            <a:r>
              <a:rPr lang="fr-FR" spc="145" dirty="0" smtClean="0">
                <a:latin typeface="Wingdings"/>
                <a:cs typeface="Wingdings"/>
              </a:rPr>
              <a:t></a:t>
            </a:r>
            <a:r>
              <a:rPr lang="fr-FR" spc="50" dirty="0" smtClean="0">
                <a:latin typeface="Times New Roman"/>
                <a:cs typeface="Times New Roman"/>
              </a:rPr>
              <a:t> </a:t>
            </a:r>
            <a:r>
              <a:rPr lang="fr-FR" spc="60" dirty="0" smtClean="0">
                <a:solidFill>
                  <a:srgbClr val="FF0000"/>
                </a:solidFill>
                <a:latin typeface="Tahoma"/>
                <a:cs typeface="Tahoma"/>
              </a:rPr>
              <a:t>Régulation</a:t>
            </a:r>
            <a:endParaRPr lang="fr-FR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1"/>
            <a:ext cx="8472518" cy="154304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buNone/>
            </a:pPr>
            <a:endParaRPr lang="fr-FR" sz="3600" dirty="0" smtClean="0">
              <a:latin typeface="Times New Roman"/>
              <a:cs typeface="Times New Roman"/>
            </a:endParaRPr>
          </a:p>
          <a:p>
            <a:pPr marL="1527810">
              <a:lnSpc>
                <a:spcPct val="100000"/>
              </a:lnSpc>
            </a:pPr>
            <a:r>
              <a:rPr lang="fr-FR" sz="4000" b="1" spc="100" dirty="0">
                <a:solidFill>
                  <a:srgbClr val="CC3399"/>
                </a:solidFill>
                <a:cs typeface="Calibri"/>
              </a:rPr>
              <a:t>Etapes </a:t>
            </a:r>
            <a:r>
              <a:rPr lang="fr-FR" sz="4000" b="1" spc="120" dirty="0">
                <a:solidFill>
                  <a:srgbClr val="CC3399"/>
                </a:solidFill>
                <a:cs typeface="Calibri"/>
              </a:rPr>
              <a:t>de </a:t>
            </a:r>
            <a:r>
              <a:rPr lang="fr-FR" sz="4000" b="1" spc="85" dirty="0">
                <a:solidFill>
                  <a:srgbClr val="CC3399"/>
                </a:solidFill>
                <a:cs typeface="Calibri"/>
              </a:rPr>
              <a:t>la</a:t>
            </a:r>
            <a:r>
              <a:rPr lang="fr-FR" sz="4000" b="1" spc="-140" dirty="0">
                <a:solidFill>
                  <a:srgbClr val="CC3399"/>
                </a:solidFill>
                <a:cs typeface="Calibri"/>
              </a:rPr>
              <a:t> </a:t>
            </a:r>
            <a:r>
              <a:rPr lang="fr-FR" sz="4000" b="1" spc="100" dirty="0">
                <a:solidFill>
                  <a:srgbClr val="CC3399"/>
                </a:solidFill>
                <a:cs typeface="Calibri"/>
              </a:rPr>
              <a:t>glycogénogenèse</a:t>
            </a:r>
            <a:endParaRPr lang="fr-FR" sz="4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lang="fr-FR" dirty="0" smtClean="0">
              <a:latin typeface="Times New Roman"/>
              <a:cs typeface="Times New Roman"/>
            </a:endParaRPr>
          </a:p>
          <a:p>
            <a:pPr marL="100965">
              <a:lnSpc>
                <a:spcPct val="100000"/>
              </a:lnSpc>
            </a:pPr>
            <a:r>
              <a:rPr lang="fr-FR" sz="3600" b="1" spc="75" dirty="0" smtClean="0">
                <a:cs typeface="Calibri"/>
              </a:rPr>
              <a:t>A).</a:t>
            </a:r>
            <a:r>
              <a:rPr lang="fr-FR" sz="3600" b="1" spc="5" dirty="0" smtClean="0">
                <a:cs typeface="Calibri"/>
              </a:rPr>
              <a:t> </a:t>
            </a:r>
            <a:r>
              <a:rPr lang="fr-FR" sz="3600" b="1" spc="85" dirty="0">
                <a:cs typeface="Calibri"/>
              </a:rPr>
              <a:t>étape</a:t>
            </a:r>
            <a:r>
              <a:rPr lang="fr-FR" sz="3600" b="1" spc="55" dirty="0">
                <a:cs typeface="Calibri"/>
              </a:rPr>
              <a:t> </a:t>
            </a:r>
            <a:r>
              <a:rPr lang="fr-FR" sz="3600" b="1" spc="120" dirty="0">
                <a:cs typeface="Calibri"/>
              </a:rPr>
              <a:t>commune</a:t>
            </a:r>
            <a:r>
              <a:rPr lang="fr-FR" sz="3600" b="1" spc="25" dirty="0">
                <a:cs typeface="Calibri"/>
              </a:rPr>
              <a:t> </a:t>
            </a:r>
            <a:r>
              <a:rPr lang="fr-FR" sz="3600" b="1" spc="100" dirty="0">
                <a:cs typeface="Calibri"/>
              </a:rPr>
              <a:t>à</a:t>
            </a:r>
            <a:r>
              <a:rPr lang="fr-FR" sz="3600" b="1" spc="35" dirty="0">
                <a:cs typeface="Calibri"/>
              </a:rPr>
              <a:t> </a:t>
            </a:r>
            <a:r>
              <a:rPr lang="fr-FR" sz="3600" b="1" spc="70" dirty="0">
                <a:cs typeface="Calibri"/>
              </a:rPr>
              <a:t>d’autres</a:t>
            </a:r>
            <a:r>
              <a:rPr lang="fr-FR" sz="3600" b="1" spc="30" dirty="0">
                <a:cs typeface="Calibri"/>
              </a:rPr>
              <a:t> </a:t>
            </a:r>
            <a:r>
              <a:rPr lang="fr-FR" sz="3600" b="1" spc="80" dirty="0">
                <a:cs typeface="Calibri"/>
              </a:rPr>
              <a:t>voies</a:t>
            </a:r>
            <a:r>
              <a:rPr lang="fr-FR" sz="3600" b="1" spc="30" dirty="0">
                <a:cs typeface="Calibri"/>
              </a:rPr>
              <a:t> </a:t>
            </a:r>
            <a:r>
              <a:rPr lang="fr-FR" sz="3600" b="1" spc="90" dirty="0" smtClean="0">
                <a:cs typeface="Calibri"/>
              </a:rPr>
              <a:t>métaboliques</a:t>
            </a:r>
            <a:endParaRPr lang="fr-FR" sz="36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480" y="3214686"/>
            <a:ext cx="5143536" cy="321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358346" cy="5257800"/>
          </a:xfrm>
        </p:spPr>
        <p:txBody>
          <a:bodyPr>
            <a:normAutofit fontScale="92500" lnSpcReduction="10000"/>
          </a:bodyPr>
          <a:lstStyle/>
          <a:p>
            <a:r>
              <a:rPr lang="fr-FR" b="1" spc="90" dirty="0" smtClean="0">
                <a:cs typeface="Calibri"/>
              </a:rPr>
              <a:t>A)</a:t>
            </a:r>
            <a:r>
              <a:rPr lang="fr-FR" b="1" spc="35" dirty="0" smtClean="0">
                <a:cs typeface="Calibri"/>
              </a:rPr>
              <a:t> </a:t>
            </a:r>
            <a:r>
              <a:rPr lang="fr-FR" b="1" u="heavy" spc="95" dirty="0" smtClean="0">
                <a:cs typeface="Calibri"/>
              </a:rPr>
              <a:t>Isomérisation</a:t>
            </a:r>
            <a:r>
              <a:rPr lang="fr-FR" b="1" u="heavy" spc="-5" dirty="0" smtClean="0">
                <a:cs typeface="Calibri"/>
              </a:rPr>
              <a:t> </a:t>
            </a:r>
            <a:r>
              <a:rPr lang="fr-FR" b="1" u="heavy" spc="120" dirty="0" smtClean="0">
                <a:cs typeface="Calibri"/>
              </a:rPr>
              <a:t>du</a:t>
            </a:r>
            <a:r>
              <a:rPr lang="fr-FR" b="1" u="heavy" spc="55" dirty="0" smtClean="0">
                <a:cs typeface="Calibri"/>
              </a:rPr>
              <a:t> </a:t>
            </a:r>
            <a:r>
              <a:rPr lang="fr-FR" b="1" u="heavy" spc="125" dirty="0" smtClean="0">
                <a:cs typeface="Calibri"/>
              </a:rPr>
              <a:t>G6P</a:t>
            </a:r>
            <a:r>
              <a:rPr lang="fr-FR" b="1" u="heavy" spc="40" dirty="0" smtClean="0">
                <a:cs typeface="Calibri"/>
              </a:rPr>
              <a:t> </a:t>
            </a:r>
            <a:r>
              <a:rPr lang="fr-FR" b="1" u="heavy" spc="114" dirty="0" smtClean="0">
                <a:cs typeface="Calibri"/>
              </a:rPr>
              <a:t>en</a:t>
            </a:r>
            <a:r>
              <a:rPr lang="fr-FR" b="1" u="heavy" spc="55" dirty="0" smtClean="0">
                <a:cs typeface="Calibri"/>
              </a:rPr>
              <a:t> </a:t>
            </a:r>
            <a:r>
              <a:rPr lang="fr-FR" b="1" u="heavy" spc="100" dirty="0" smtClean="0">
                <a:cs typeface="Calibri"/>
              </a:rPr>
              <a:t>Glucose</a:t>
            </a:r>
            <a:r>
              <a:rPr lang="fr-FR" b="1" u="heavy" spc="35" dirty="0" smtClean="0">
                <a:cs typeface="Calibri"/>
              </a:rPr>
              <a:t> </a:t>
            </a:r>
            <a:r>
              <a:rPr lang="fr-FR" b="1" u="heavy" spc="105" dirty="0" smtClean="0">
                <a:cs typeface="Calibri"/>
              </a:rPr>
              <a:t>1Phosphate</a:t>
            </a: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endParaRPr lang="fr-FR" sz="1600" dirty="0" smtClean="0">
              <a:solidFill>
                <a:schemeClr val="tx2"/>
              </a:solidFill>
            </a:endParaRPr>
          </a:p>
          <a:p>
            <a:pPr lvl="1"/>
            <a:r>
              <a:rPr lang="fr-FR" sz="2600" dirty="0" smtClean="0"/>
              <a:t>Enzyme: </a:t>
            </a:r>
            <a:r>
              <a:rPr lang="fr-FR" sz="2600" b="1" dirty="0" smtClean="0">
                <a:solidFill>
                  <a:srgbClr val="FF0000"/>
                </a:solidFill>
              </a:rPr>
              <a:t>P </a:t>
            </a:r>
            <a:r>
              <a:rPr lang="fr-FR" sz="2600" b="1" dirty="0" err="1" smtClean="0">
                <a:solidFill>
                  <a:srgbClr val="FF0000"/>
                </a:solidFill>
              </a:rPr>
              <a:t>glucomutase</a:t>
            </a:r>
            <a:r>
              <a:rPr lang="fr-FR" sz="26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sz="2600" dirty="0" smtClean="0">
                <a:solidFill>
                  <a:srgbClr val="FF0000"/>
                </a:solidFill>
              </a:rPr>
              <a:t>Réversible</a:t>
            </a:r>
          </a:p>
          <a:p>
            <a:endParaRPr lang="fr-FR" b="1" u="heavy" spc="105" dirty="0" smtClean="0"/>
          </a:p>
          <a:p>
            <a:endParaRPr lang="fr-FR" b="1" u="heavy" spc="105" dirty="0" smtClean="0"/>
          </a:p>
          <a:p>
            <a:endParaRPr lang="fr-FR" b="1" u="heavy" spc="105" dirty="0" smtClean="0"/>
          </a:p>
          <a:p>
            <a:endParaRPr lang="fr-FR" b="1" u="heavy" spc="105" dirty="0" smtClean="0"/>
          </a:p>
          <a:p>
            <a:endParaRPr lang="fr-FR" b="1" u="heavy" spc="105" dirty="0" smtClean="0"/>
          </a:p>
          <a:p>
            <a:endParaRPr lang="fr-FR" b="1" u="heavy" spc="105" dirty="0" smtClean="0"/>
          </a:p>
          <a:p>
            <a:endParaRPr lang="fr-FR" dirty="0"/>
          </a:p>
        </p:txBody>
      </p:sp>
      <p:sp>
        <p:nvSpPr>
          <p:cNvPr id="6" name="object 17"/>
          <p:cNvSpPr txBox="1"/>
          <p:nvPr/>
        </p:nvSpPr>
        <p:spPr>
          <a:xfrm>
            <a:off x="3214678" y="3000372"/>
            <a:ext cx="1599565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i="1" spc="80" dirty="0">
                <a:latin typeface="Calibri"/>
                <a:cs typeface="Calibri"/>
              </a:rPr>
              <a:t>Phosphoglucomutase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7" name="object 15"/>
          <p:cNvSpPr txBox="1"/>
          <p:nvPr/>
        </p:nvSpPr>
        <p:spPr>
          <a:xfrm>
            <a:off x="1071538" y="3143248"/>
            <a:ext cx="1425575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buFont typeface="Arial"/>
              <a:buChar char="•"/>
              <a:tabLst>
                <a:tab pos="218440" algn="l"/>
              </a:tabLst>
            </a:pPr>
            <a:r>
              <a:rPr sz="1650" b="1" spc="110" dirty="0">
                <a:latin typeface="Calibri"/>
                <a:cs typeface="Calibri"/>
              </a:rPr>
              <a:t>Glucose-6-P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43438" y="3143248"/>
            <a:ext cx="2257426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6144" algn="l"/>
              </a:tabLst>
            </a:pPr>
            <a:r>
              <a:rPr sz="1650" b="1" spc="85" dirty="0">
                <a:latin typeface="Calibri"/>
                <a:cs typeface="Calibri"/>
              </a:rPr>
              <a:t>	</a:t>
            </a:r>
            <a:r>
              <a:rPr sz="1650" b="1" spc="110" dirty="0">
                <a:latin typeface="Calibri"/>
                <a:cs typeface="Calibri"/>
              </a:rPr>
              <a:t>Glucose-1-P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9" name="Double flèche horizontale 8"/>
          <p:cNvSpPr/>
          <p:nvPr/>
        </p:nvSpPr>
        <p:spPr>
          <a:xfrm>
            <a:off x="2786050" y="3214686"/>
            <a:ext cx="2571768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bject 18"/>
          <p:cNvSpPr/>
          <p:nvPr/>
        </p:nvSpPr>
        <p:spPr>
          <a:xfrm>
            <a:off x="1714480" y="3929066"/>
            <a:ext cx="4988431" cy="16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Double flèche horizontale 10"/>
          <p:cNvSpPr/>
          <p:nvPr/>
        </p:nvSpPr>
        <p:spPr>
          <a:xfrm>
            <a:off x="3143240" y="4429132"/>
            <a:ext cx="1857388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8929718" cy="5197493"/>
          </a:xfrm>
        </p:spPr>
        <p:txBody>
          <a:bodyPr/>
          <a:lstStyle/>
          <a:p>
            <a:r>
              <a:rPr lang="fr-FR" b="1" spc="105" dirty="0" smtClean="0"/>
              <a:t>C)</a:t>
            </a:r>
            <a:r>
              <a:rPr lang="fr-FR" b="1" dirty="0" smtClean="0">
                <a:solidFill>
                  <a:srgbClr val="FF0000"/>
                </a:solidFill>
              </a:rPr>
              <a:t>Activation </a:t>
            </a:r>
            <a:r>
              <a:rPr lang="fr-FR" b="1" dirty="0" smtClean="0"/>
              <a:t>du glucose 1P 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UDP Glucose</a:t>
            </a:r>
          </a:p>
          <a:p>
            <a:pPr>
              <a:buNone/>
            </a:pPr>
            <a:r>
              <a:rPr lang="fr-FR" b="1" dirty="0" smtClean="0"/>
              <a:t>(</a:t>
            </a:r>
            <a:r>
              <a:rPr lang="fr-FR" b="1" dirty="0" err="1" smtClean="0"/>
              <a:t>uridine</a:t>
            </a:r>
            <a:r>
              <a:rPr lang="fr-FR" b="1" dirty="0" smtClean="0"/>
              <a:t> </a:t>
            </a:r>
            <a:r>
              <a:rPr lang="fr-FR" b="1" dirty="0" err="1" smtClean="0"/>
              <a:t>diphosphate</a:t>
            </a:r>
            <a:r>
              <a:rPr lang="fr-FR" b="1" dirty="0" smtClean="0"/>
              <a:t> glucose)</a:t>
            </a:r>
          </a:p>
          <a:p>
            <a:pPr>
              <a:buNone/>
            </a:pPr>
            <a:endParaRPr lang="fr-FR" b="1" dirty="0" smtClean="0"/>
          </a:p>
          <a:p>
            <a:pPr lvl="1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 -  </a:t>
            </a:r>
            <a:r>
              <a:rPr lang="fr-FR" sz="2400" dirty="0" smtClean="0"/>
              <a:t>Enzyme: </a:t>
            </a:r>
            <a:r>
              <a:rPr lang="fr-FR" sz="2400" b="1" dirty="0" smtClean="0">
                <a:solidFill>
                  <a:srgbClr val="0070C0"/>
                </a:solidFill>
              </a:rPr>
              <a:t>Glucose 1 phosphate </a:t>
            </a:r>
            <a:r>
              <a:rPr lang="fr-FR" sz="2400" b="1" dirty="0" err="1" smtClean="0">
                <a:solidFill>
                  <a:srgbClr val="0070C0"/>
                </a:solidFill>
              </a:rPr>
              <a:t>uridyl</a:t>
            </a:r>
            <a:r>
              <a:rPr lang="fr-FR" sz="2400" b="1" dirty="0" smtClean="0">
                <a:solidFill>
                  <a:srgbClr val="0070C0"/>
                </a:solidFill>
              </a:rPr>
              <a:t> transférase</a:t>
            </a:r>
          </a:p>
          <a:p>
            <a:pPr lvl="1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 - réaction irréversible</a:t>
            </a:r>
          </a:p>
          <a:p>
            <a:pPr lvl="1">
              <a:buNone/>
            </a:pPr>
            <a:r>
              <a:rPr lang="fr-FR" sz="2400" dirty="0" smtClean="0"/>
              <a:t> -  Consomme une molécule d’UTP:</a:t>
            </a:r>
            <a:r>
              <a:rPr lang="fr-FR" sz="2400" b="1" dirty="0" smtClean="0"/>
              <a:t> </a:t>
            </a:r>
            <a:r>
              <a:rPr lang="fr-FR" sz="2400" dirty="0" err="1" smtClean="0"/>
              <a:t>uridine</a:t>
            </a:r>
            <a:r>
              <a:rPr lang="fr-FR" sz="2400" dirty="0" smtClean="0"/>
              <a:t> triphosphate glucose</a:t>
            </a:r>
          </a:p>
          <a:p>
            <a:pPr lvl="1">
              <a:buNone/>
            </a:pPr>
            <a:endParaRPr lang="fr-FR" sz="1600" dirty="0" smtClean="0">
              <a:solidFill>
                <a:srgbClr val="FF0000"/>
              </a:solidFill>
            </a:endParaRPr>
          </a:p>
          <a:p>
            <a:endParaRPr lang="fr-FR" b="1" spc="105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7731738" cy="70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923" y="1071546"/>
            <a:ext cx="7634154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29058" y="1643050"/>
            <a:ext cx="114300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000496" y="4429132"/>
            <a:ext cx="3286148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H="1">
            <a:off x="7036611" y="3178967"/>
            <a:ext cx="1071570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86644" y="4071942"/>
            <a:ext cx="1643074" cy="107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Glu1 P </a:t>
            </a:r>
            <a:r>
              <a:rPr lang="fr-FR" b="1" dirty="0" err="1" smtClean="0">
                <a:solidFill>
                  <a:srgbClr val="FF0000"/>
                </a:solidFill>
              </a:rPr>
              <a:t>uridyl</a:t>
            </a:r>
            <a:r>
              <a:rPr lang="fr-FR" b="1" dirty="0" smtClean="0">
                <a:solidFill>
                  <a:srgbClr val="FF0000"/>
                </a:solidFill>
              </a:rPr>
              <a:t> transférase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dirty="0" smtClean="0"/>
              <a:t>Plan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fr-FR" sz="2400" b="1" dirty="0" smtClean="0"/>
              <a:t>Introduction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endParaRPr lang="fr-FR" sz="2400" b="1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fr-FR" sz="2400" b="1" spc="-5" dirty="0" smtClean="0">
                <a:latin typeface="Calibri" pitchFamily="34" charset="0"/>
                <a:cs typeface="Times New Roman"/>
              </a:rPr>
              <a:t>Rappel sur la structure</a:t>
            </a:r>
            <a:r>
              <a:rPr lang="fr-FR" sz="2400" b="1" dirty="0" smtClean="0">
                <a:latin typeface="Calibri" pitchFamily="34" charset="0"/>
                <a:cs typeface="Times New Roman"/>
              </a:rPr>
              <a:t> du glycogène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endParaRPr lang="fr-FR" sz="2400" b="1" dirty="0" smtClean="0">
              <a:latin typeface="Times New Roman"/>
              <a:cs typeface="Times New Roman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r>
              <a:rPr lang="fr-FR" sz="2400" b="1" dirty="0" smtClean="0"/>
              <a:t>Métabolisme du glycogène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endParaRPr lang="fr-FR" sz="2400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fr-FR" sz="2400" b="1" dirty="0" smtClean="0"/>
              <a:t>Synthèse du glycogène: glycogénogenèse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endParaRPr lang="fr-FR" sz="2400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fr-FR" sz="2400" b="1" dirty="0" smtClean="0"/>
              <a:t>Dégradation du glycogène: Glycogénolyse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endParaRPr lang="fr-FR" sz="2400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fr-FR" sz="2400" b="1" dirty="0" smtClean="0"/>
              <a:t> Régulations du métabolisme du glycogène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endParaRPr lang="fr-FR" sz="2400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fr-FR" sz="2400" b="1" dirty="0" smtClean="0"/>
              <a:t>Pathologies liées au métabolisme du glycogène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endParaRPr lang="fr-FR" sz="2400" b="1" dirty="0" smtClean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r>
              <a:rPr lang="fr-FR" sz="2400" b="1" dirty="0" smtClean="0"/>
              <a:t>Conclusion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romanUcPeriod"/>
            </a:pPr>
            <a:endParaRPr lang="fr-FR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0050"/>
            <a:ext cx="7632700" cy="572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09600" y="5573713"/>
            <a:ext cx="777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Forme activée du glucose: véritable substrat de la glycogénogenèse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786" y="2500306"/>
            <a:ext cx="2643206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58228" cy="121443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3200" b="1" spc="105" dirty="0" smtClean="0"/>
              <a:t/>
            </a:r>
            <a:br>
              <a:rPr lang="fr-FR" sz="3200" b="1" spc="105" dirty="0" smtClean="0"/>
            </a:br>
            <a:r>
              <a:rPr lang="fr-FR" sz="3200" b="1" spc="105" dirty="0" smtClean="0"/>
              <a:t>D)</a:t>
            </a:r>
            <a:r>
              <a:rPr lang="fr-FR" sz="3200" b="1" dirty="0" smtClean="0"/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synthèse </a:t>
            </a:r>
            <a:r>
              <a:rPr lang="fr-FR" sz="3200" b="1" dirty="0" smtClean="0"/>
              <a:t>des chaines linéaires</a:t>
            </a:r>
            <a:r>
              <a:rPr lang="el-GR" sz="3200" b="1" dirty="0" smtClean="0">
                <a:cs typeface="Arial" charset="0"/>
              </a:rPr>
              <a:t> </a:t>
            </a:r>
            <a:r>
              <a:rPr lang="fr-FR" sz="3200" b="1" dirty="0" smtClean="0">
                <a:cs typeface="Arial" charset="0"/>
              </a:rPr>
              <a:t> proprement dite</a:t>
            </a:r>
            <a:r>
              <a:rPr lang="fr-FR" sz="3200" b="1" dirty="0" smtClean="0"/>
              <a:t> linéaires</a:t>
            </a:r>
            <a:r>
              <a:rPr lang="el-GR" sz="3200" b="1" dirty="0" smtClean="0">
                <a:cs typeface="Arial" charset="0"/>
              </a:rPr>
              <a:t> </a:t>
            </a:r>
            <a:r>
              <a:rPr lang="fr-FR" sz="3200" b="1" dirty="0" smtClean="0">
                <a:cs typeface="Arial" charset="0"/>
              </a:rPr>
              <a:t>(</a:t>
            </a:r>
            <a:r>
              <a:rPr lang="el-GR" sz="3200" b="1" dirty="0" smtClean="0">
                <a:cs typeface="Arial" charset="0"/>
              </a:rPr>
              <a:t>α</a:t>
            </a:r>
            <a:r>
              <a:rPr lang="fr-FR" sz="3200" b="1" dirty="0" smtClean="0">
                <a:cs typeface="Arial" charset="0"/>
              </a:rPr>
              <a:t>1-4) </a:t>
            </a:r>
            <a:br>
              <a:rPr lang="fr-FR" sz="3200" b="1" dirty="0" smtClean="0">
                <a:cs typeface="Arial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1600" dirty="0" smtClean="0"/>
              <a:t>Transfert du glucose de l’UDP-glucose sur l’unité de glucose à l’extrémité  non réductrice d’une amorce de glycogène (8 unités de glucose</a:t>
            </a:r>
            <a:r>
              <a:rPr lang="el-GR" sz="1600" b="1" dirty="0" smtClean="0">
                <a:cs typeface="Arial" charset="0"/>
              </a:rPr>
              <a:t> </a:t>
            </a:r>
            <a:r>
              <a:rPr lang="fr-FR" sz="1600" b="1" dirty="0" smtClean="0">
                <a:cs typeface="Arial" charset="0"/>
              </a:rPr>
              <a:t>(liaisons</a:t>
            </a:r>
            <a:r>
              <a:rPr lang="el-GR" sz="1600" b="1" dirty="0" smtClean="0">
                <a:cs typeface="Arial" charset="0"/>
              </a:rPr>
              <a:t>α</a:t>
            </a:r>
            <a:r>
              <a:rPr lang="fr-FR" sz="1600" b="1" dirty="0" smtClean="0">
                <a:cs typeface="Arial" charset="0"/>
              </a:rPr>
              <a:t>1-4</a:t>
            </a:r>
            <a:r>
              <a:rPr lang="fr-FR" sz="1600" dirty="0" smtClean="0"/>
              <a:t> )liées à une protéine: la </a:t>
            </a:r>
            <a:r>
              <a:rPr lang="fr-FR" sz="1600" dirty="0" err="1" smtClean="0"/>
              <a:t>glycogénine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smtClean="0"/>
              <a:t>Enzyme: </a:t>
            </a:r>
            <a:r>
              <a:rPr lang="fr-FR" sz="1600" b="1" dirty="0" smtClean="0">
                <a:solidFill>
                  <a:srgbClr val="0070C0"/>
                </a:solidFill>
              </a:rPr>
              <a:t>glycogène </a:t>
            </a:r>
            <a:r>
              <a:rPr lang="fr-FR" sz="1600" b="1" dirty="0" err="1" smtClean="0">
                <a:solidFill>
                  <a:srgbClr val="0070C0"/>
                </a:solidFill>
              </a:rPr>
              <a:t>synthase</a:t>
            </a:r>
            <a:endParaRPr lang="fr-FR" sz="1600" b="1" dirty="0" smtClean="0">
              <a:solidFill>
                <a:srgbClr val="0070C0"/>
              </a:solidFill>
            </a:endParaRPr>
          </a:p>
          <a:p>
            <a:pPr lvl="1"/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Réaction </a:t>
            </a:r>
            <a:r>
              <a:rPr lang="fr-FR" sz="1600" dirty="0" err="1" smtClean="0">
                <a:solidFill>
                  <a:srgbClr val="FF0000"/>
                </a:solidFill>
              </a:rPr>
              <a:t>limitante</a:t>
            </a:r>
            <a:r>
              <a:rPr lang="fr-FR" sz="1600" dirty="0" smtClean="0"/>
              <a:t>: étape majeure de la régulation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71810"/>
            <a:ext cx="7350741" cy="320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5643570" y="4071942"/>
            <a:ext cx="200026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Glycogénine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929190" y="5429264"/>
            <a:ext cx="2000264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Glycogénine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3643314"/>
            <a:ext cx="128588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Avec  nb=8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Comment la chaine composée de la succession de  8 molécules de GLU glucose</a:t>
            </a:r>
            <a:r>
              <a:rPr lang="el-GR" sz="48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cs typeface="Arial" charset="0"/>
              </a:rPr>
              <a:t>reliées par (liaisons</a:t>
            </a:r>
            <a:r>
              <a:rPr lang="el-GR" sz="4800" b="1" dirty="0" smtClean="0">
                <a:solidFill>
                  <a:srgbClr val="FF0000"/>
                </a:solidFill>
                <a:cs typeface="Arial" charset="0"/>
              </a:rPr>
              <a:t>α</a:t>
            </a:r>
            <a:r>
              <a:rPr lang="fr-FR" sz="4800" b="1" dirty="0" smtClean="0">
                <a:solidFill>
                  <a:srgbClr val="FF0000"/>
                </a:solidFill>
                <a:cs typeface="Arial" charset="0"/>
              </a:rPr>
              <a:t>1-4</a:t>
            </a:r>
            <a:r>
              <a:rPr lang="fr-FR" sz="4800" dirty="0" smtClean="0">
                <a:solidFill>
                  <a:srgbClr val="FF0000"/>
                </a:solidFill>
              </a:rPr>
              <a:t> )et liées à la </a:t>
            </a:r>
            <a:r>
              <a:rPr lang="fr-FR" sz="4800" dirty="0" err="1" smtClean="0">
                <a:solidFill>
                  <a:srgbClr val="FF0000"/>
                </a:solidFill>
              </a:rPr>
              <a:t>glycogénine</a:t>
            </a:r>
            <a:r>
              <a:rPr lang="fr-FR" sz="4800" dirty="0" smtClean="0">
                <a:solidFill>
                  <a:srgbClr val="FF0000"/>
                </a:solidFill>
              </a:rPr>
              <a:t> est –elle constituée?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857620" y="1000108"/>
            <a:ext cx="121444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Les réactions de la glycogénogenèse</a:t>
            </a:r>
            <a:br>
              <a:rPr lang="fr-FR" sz="32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voie cytoplasmique</a:t>
            </a:r>
            <a:endParaRPr lang="fr-FR" sz="3200" dirty="0" smtClean="0">
              <a:solidFill>
                <a:srgbClr val="FF0000"/>
              </a:solidFill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5638800" cy="4983162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endParaRPr lang="fr-FR" sz="1800" dirty="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fr-FR" sz="2400" dirty="0" smtClean="0"/>
          </a:p>
          <a:p>
            <a:pPr lvl="1" eaLnBrk="1" hangingPunct="1">
              <a:buFontTx/>
              <a:buNone/>
            </a:pPr>
            <a:endParaRPr lang="fr-FR" sz="2400" dirty="0" smtClean="0"/>
          </a:p>
          <a:p>
            <a:pPr lvl="1" eaLnBrk="1" hangingPunct="1">
              <a:buFontTx/>
              <a:buNone/>
            </a:pPr>
            <a:endParaRPr lang="fr-FR" sz="2400" dirty="0" smtClean="0"/>
          </a:p>
          <a:p>
            <a:pPr lvl="1" eaLnBrk="1" hangingPunct="1"/>
            <a:endParaRPr lang="fr-FR" sz="2400" dirty="0" smtClean="0"/>
          </a:p>
        </p:txBody>
      </p:sp>
      <p:pic>
        <p:nvPicPr>
          <p:cNvPr id="1024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28956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3"/>
          <p:cNvSpPr>
            <a:spLocks noGrp="1"/>
          </p:cNvSpPr>
          <p:nvPr>
            <p:ph idx="1"/>
          </p:nvPr>
        </p:nvSpPr>
        <p:spPr>
          <a:xfrm>
            <a:off x="457200" y="381000"/>
            <a:ext cx="8186766" cy="5745163"/>
          </a:xfrm>
        </p:spPr>
        <p:txBody>
          <a:bodyPr/>
          <a:lstStyle/>
          <a:p>
            <a:pPr lvl="1">
              <a:buFontTx/>
              <a:buNone/>
            </a:pPr>
            <a:endParaRPr lang="fr-FR" sz="1600" dirty="0" smtClean="0"/>
          </a:p>
          <a:p>
            <a:pPr marL="342900" lvl="1" indent="-342900">
              <a:buNone/>
            </a:pPr>
            <a:r>
              <a:rPr lang="fr-FR" spc="-5" dirty="0" smtClean="0">
                <a:latin typeface="Times New Roman"/>
                <a:cs typeface="Times New Roman"/>
              </a:rPr>
              <a:t>2-Formation</a:t>
            </a:r>
            <a:r>
              <a:rPr lang="fr-FR" spc="-7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des</a:t>
            </a:r>
            <a:r>
              <a:rPr lang="fr-FR" spc="21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branchements</a:t>
            </a:r>
            <a:r>
              <a:rPr lang="fr-FR" spc="10" dirty="0" smtClean="0">
                <a:latin typeface="Times New Roman"/>
                <a:cs typeface="Times New Roman"/>
              </a:rPr>
              <a:t>(</a:t>
            </a:r>
            <a:r>
              <a:rPr lang="fr-FR" spc="10" dirty="0" smtClean="0">
                <a:latin typeface="Symbol"/>
                <a:cs typeface="Symbol"/>
              </a:rPr>
              <a:t></a:t>
            </a:r>
            <a:r>
              <a:rPr lang="fr-FR" spc="-95" dirty="0" smtClean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1</a:t>
            </a:r>
            <a:r>
              <a:rPr lang="fr-FR" dirty="0" smtClean="0">
                <a:latin typeface="Cambria Math"/>
                <a:cs typeface="Cambria Math"/>
              </a:rPr>
              <a:t>→</a:t>
            </a:r>
            <a:r>
              <a:rPr lang="fr-FR" dirty="0" smtClean="0">
                <a:latin typeface="Times New Roman"/>
                <a:cs typeface="Times New Roman"/>
              </a:rPr>
              <a:t>6)</a:t>
            </a:r>
            <a:r>
              <a:rPr lang="fr-FR" spc="-5" dirty="0" smtClean="0">
                <a:latin typeface="Times New Roman"/>
                <a:cs typeface="Times New Roman"/>
              </a:rPr>
              <a:t> =</a:t>
            </a:r>
            <a:r>
              <a:rPr lang="fr-FR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Enzyme  </a:t>
            </a:r>
            <a:r>
              <a:rPr lang="fr-FR" b="1" spc="-5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branchante</a:t>
            </a:r>
            <a:r>
              <a:rPr lang="fr-FR" b="1" spc="-5" dirty="0" smtClean="0"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endParaRPr lang="fr-FR" b="1" dirty="0" smtClean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: mise en place des branchements (</a:t>
            </a:r>
            <a:r>
              <a:rPr lang="el-GR" sz="1800" dirty="0" smtClean="0">
                <a:cs typeface="Arial" charset="0"/>
              </a:rPr>
              <a:t>α</a:t>
            </a:r>
            <a:r>
              <a:rPr lang="fr-FR" sz="1800" dirty="0" smtClean="0">
                <a:cs typeface="Arial" charset="0"/>
              </a:rPr>
              <a:t>1-6)</a:t>
            </a:r>
            <a:r>
              <a:rPr lang="fr-FR" sz="1800" dirty="0" smtClean="0"/>
              <a:t> </a:t>
            </a:r>
          </a:p>
          <a:p>
            <a:pPr lvl="1"/>
            <a:r>
              <a:rPr lang="fr-FR" sz="1600" dirty="0" smtClean="0"/>
              <a:t>Lorsqu’une chaine </a:t>
            </a:r>
            <a:r>
              <a:rPr lang="fr-FR" sz="1600" dirty="0" smtClean="0">
                <a:cs typeface="Arial" charset="0"/>
              </a:rPr>
              <a:t>(</a:t>
            </a:r>
            <a:r>
              <a:rPr lang="el-GR" sz="1600" dirty="0" smtClean="0">
                <a:cs typeface="Arial" charset="0"/>
              </a:rPr>
              <a:t>α</a:t>
            </a:r>
            <a:r>
              <a:rPr lang="fr-FR" sz="1600" dirty="0" smtClean="0">
                <a:cs typeface="Arial" charset="0"/>
              </a:rPr>
              <a:t>1-4) s’est allongée d’une dizaine d’unité de glucose</a:t>
            </a:r>
          </a:p>
          <a:p>
            <a:pPr lvl="1"/>
            <a:r>
              <a:rPr lang="fr-FR" sz="1600" dirty="0" smtClean="0">
                <a:cs typeface="Arial" charset="0"/>
              </a:rPr>
              <a:t>Les 6 premières unités à l’extrémité non réductrice sont détachées puis transférés sur une unité glucose de l’extrémité réductrice</a:t>
            </a:r>
          </a:p>
          <a:p>
            <a:pPr lvl="1"/>
            <a:r>
              <a:rPr lang="fr-FR" sz="1600" dirty="0" smtClean="0">
                <a:cs typeface="Arial" charset="0"/>
              </a:rPr>
              <a:t>Formation d’une liaison O- </a:t>
            </a:r>
            <a:r>
              <a:rPr lang="fr-FR" sz="1600" dirty="0" err="1" smtClean="0">
                <a:cs typeface="Arial" charset="0"/>
              </a:rPr>
              <a:t>glycosidique</a:t>
            </a:r>
            <a:r>
              <a:rPr lang="fr-FR" sz="1600" dirty="0" smtClean="0">
                <a:cs typeface="Arial" charset="0"/>
              </a:rPr>
              <a:t> (</a:t>
            </a:r>
            <a:r>
              <a:rPr lang="el-GR" sz="1600" dirty="0" smtClean="0">
                <a:cs typeface="Arial" charset="0"/>
              </a:rPr>
              <a:t>α</a:t>
            </a:r>
            <a:r>
              <a:rPr lang="fr-FR" sz="1600" dirty="0" smtClean="0">
                <a:cs typeface="Arial" charset="0"/>
              </a:rPr>
              <a:t>1-6)</a:t>
            </a:r>
          </a:p>
          <a:p>
            <a:pPr lvl="1"/>
            <a:r>
              <a:rPr lang="fr-FR" sz="1600" dirty="0" smtClean="0">
                <a:cs typeface="Arial" charset="0"/>
              </a:rPr>
              <a:t>Enzyme: </a:t>
            </a:r>
            <a:r>
              <a:rPr lang="fr-FR" sz="1600" b="1" dirty="0" err="1" smtClean="0">
                <a:solidFill>
                  <a:srgbClr val="0070C0"/>
                </a:solidFill>
              </a:rPr>
              <a:t>glycosyl</a:t>
            </a:r>
            <a:r>
              <a:rPr lang="fr-FR" sz="1600" b="1" dirty="0" smtClean="0">
                <a:solidFill>
                  <a:srgbClr val="0070C0"/>
                </a:solidFill>
              </a:rPr>
              <a:t> (1,6) transférase ou enzyme </a:t>
            </a:r>
            <a:r>
              <a:rPr lang="fr-FR" sz="1600" b="1" dirty="0" err="1" smtClean="0">
                <a:solidFill>
                  <a:srgbClr val="0070C0"/>
                </a:solidFill>
              </a:rPr>
              <a:t>branchant</a:t>
            </a:r>
            <a:r>
              <a:rPr lang="fr-FR" sz="1600" dirty="0" err="1" smtClean="0">
                <a:solidFill>
                  <a:srgbClr val="0070C0"/>
                </a:solidFill>
              </a:rPr>
              <a:t>e</a:t>
            </a:r>
            <a:endParaRPr lang="fr-FR" sz="1600" dirty="0" smtClean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chemeClr val="accent2"/>
              </a:solidFill>
            </a:endParaRPr>
          </a:p>
          <a:p>
            <a:pPr lvl="1"/>
            <a:endParaRPr lang="fr-FR" sz="1600" dirty="0" smtClean="0"/>
          </a:p>
          <a:p>
            <a:endParaRPr lang="fr-FR" sz="2400" dirty="0" smtClean="0"/>
          </a:p>
          <a:p>
            <a:pPr lvl="1"/>
            <a:endParaRPr lang="fr-FR" sz="2000" dirty="0" smtClean="0"/>
          </a:p>
          <a:p>
            <a:pPr lvl="1"/>
            <a:endParaRPr lang="fr-FR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30000" r="18750" b="33333"/>
          <a:stretch>
            <a:fillRect/>
          </a:stretch>
        </p:blipFill>
        <p:spPr bwMode="auto">
          <a:xfrm>
            <a:off x="1857356" y="4214818"/>
            <a:ext cx="4824413" cy="22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courbée vers le bas 3"/>
          <p:cNvSpPr/>
          <p:nvPr/>
        </p:nvSpPr>
        <p:spPr>
          <a:xfrm>
            <a:off x="4000496" y="3714752"/>
            <a:ext cx="1928826" cy="92869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1736" y="5572140"/>
            <a:ext cx="50006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1" smtClean="0"/>
              <a:t>Bilan énergétique de la  Glycogénogenèse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/>
            <a:r>
              <a:rPr lang="fr-FR" sz="2800" smtClean="0"/>
              <a:t>Ajouter 1 molécule de Glucose à la  molécule de glycogène consomme </a:t>
            </a:r>
            <a:r>
              <a:rPr lang="fr-FR" sz="2800" smtClean="0">
                <a:solidFill>
                  <a:srgbClr val="FF0000"/>
                </a:solidFill>
              </a:rPr>
              <a:t>2 ATP:</a:t>
            </a:r>
          </a:p>
          <a:p>
            <a:pPr eaLnBrk="1" hangingPunct="1">
              <a:buFontTx/>
              <a:buNone/>
            </a:pPr>
            <a:endParaRPr lang="fr-FR" smtClean="0">
              <a:solidFill>
                <a:srgbClr val="FF0000"/>
              </a:solidFill>
            </a:endParaRPr>
          </a:p>
          <a:p>
            <a:pPr lvl="1" eaLnBrk="1" hangingPunct="1"/>
            <a:r>
              <a:rPr lang="fr-FR" smtClean="0">
                <a:solidFill>
                  <a:srgbClr val="FF0000"/>
                </a:solidFill>
              </a:rPr>
              <a:t>1 ATP: </a:t>
            </a:r>
            <a:r>
              <a:rPr lang="fr-FR" smtClean="0">
                <a:solidFill>
                  <a:schemeClr val="tx2"/>
                </a:solidFill>
              </a:rPr>
              <a:t>phosphorylation du glucose</a:t>
            </a:r>
          </a:p>
          <a:p>
            <a:pPr lvl="1" eaLnBrk="1" hangingPunct="1"/>
            <a:endParaRPr lang="fr-FR" smtClean="0">
              <a:solidFill>
                <a:srgbClr val="FF0000"/>
              </a:solidFill>
            </a:endParaRPr>
          </a:p>
          <a:p>
            <a:pPr lvl="1" eaLnBrk="1" hangingPunct="1"/>
            <a:r>
              <a:rPr lang="fr-FR" smtClean="0">
                <a:solidFill>
                  <a:srgbClr val="FF0000"/>
                </a:solidFill>
              </a:rPr>
              <a:t>1 UTP: </a:t>
            </a:r>
            <a:r>
              <a:rPr lang="fr-FR" smtClean="0">
                <a:solidFill>
                  <a:schemeClr val="tx2"/>
                </a:solidFill>
              </a:rPr>
              <a:t>formation UDP-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fr-FR" sz="6000" b="1" dirty="0" smtClean="0"/>
              <a:t>V- Glycogénolyse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1538" y="3571876"/>
            <a:ext cx="6929486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La glycogénolyse est l’</a:t>
            </a:r>
            <a:r>
              <a:rPr lang="fr-FR"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ensemble</a:t>
            </a:r>
            <a:r>
              <a:rPr lang="fr-FR" sz="2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de </a:t>
            </a:r>
            <a:r>
              <a:rPr lang="fr-FR"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réactions enzymatiques</a:t>
            </a:r>
            <a:r>
              <a:rPr lang="fr-FR" sz="2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qui permettent la  </a:t>
            </a:r>
            <a:r>
              <a:rPr lang="fr-FR"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dégradation </a:t>
            </a:r>
            <a:r>
              <a:rPr lang="fr-FR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glycogène </a:t>
            </a:r>
            <a:r>
              <a:rPr lang="fr-FR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en</a:t>
            </a:r>
            <a:r>
              <a:rPr lang="fr-F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fr-FR"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glucose( </a:t>
            </a:r>
            <a:r>
              <a:rPr lang="fr-FR" sz="24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phosphorylé</a:t>
            </a:r>
            <a:r>
              <a:rPr lang="fr-FR"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ou non?)</a:t>
            </a:r>
            <a:r>
              <a:rPr lang="fr-FR" sz="2400" b="1" spc="-7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8258204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vers le bas 4"/>
          <p:cNvSpPr/>
          <p:nvPr/>
        </p:nvSpPr>
        <p:spPr>
          <a:xfrm>
            <a:off x="4214810" y="1214422"/>
            <a:ext cx="857256" cy="3429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</a:rPr>
              <a:t>Glycogénolyse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endParaRPr lang="fr-FR" dirty="0" smtClean="0">
              <a:solidFill>
                <a:srgbClr val="FF0000"/>
              </a:solidFill>
            </a:endParaRP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EXOGENE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fr-FR" b="1" dirty="0" smtClean="0">
                <a:solidFill>
                  <a:srgbClr val="FF0000"/>
                </a:solidFill>
              </a:rPr>
              <a:t>Siege</a:t>
            </a:r>
            <a:r>
              <a:rPr lang="fr-FR" b="1" dirty="0" smtClean="0"/>
              <a:t> :Tube digestif</a:t>
            </a:r>
          </a:p>
          <a:p>
            <a:pPr lvl="0"/>
            <a:endParaRPr lang="fr-FR" b="1" dirty="0" smtClean="0"/>
          </a:p>
          <a:p>
            <a:pPr lvl="0"/>
            <a:r>
              <a:rPr lang="fr-FR" b="1" dirty="0" smtClean="0">
                <a:solidFill>
                  <a:srgbClr val="FF0000"/>
                </a:solidFill>
              </a:rPr>
              <a:t>Fait intervenir</a:t>
            </a:r>
            <a:r>
              <a:rPr lang="fr-FR" b="1" dirty="0" smtClean="0"/>
              <a:t>:3Enzymes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Dégradation</a:t>
            </a:r>
            <a:r>
              <a:rPr lang="fr-FR" b="1" dirty="0" smtClean="0"/>
              <a:t> :Non Régulée</a:t>
            </a:r>
            <a:endParaRPr lang="fr-FR" dirty="0" smtClean="0"/>
          </a:p>
          <a:p>
            <a:pPr lvl="0"/>
            <a:endParaRPr lang="fr-FR" b="1" dirty="0" smtClean="0"/>
          </a:p>
          <a:p>
            <a:pPr lvl="0"/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 lvl="0"/>
            <a:endParaRPr lang="fr-FR" dirty="0" smtClean="0"/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ENDOGENE</a:t>
            </a:r>
            <a:r>
              <a:rPr lang="fr-FR" dirty="0" smtClean="0"/>
              <a:t>   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fr-FR" b="1" dirty="0" smtClean="0"/>
              <a:t>-Foie  +++++</a:t>
            </a:r>
          </a:p>
          <a:p>
            <a:pPr lvl="0">
              <a:buNone/>
            </a:pPr>
            <a:r>
              <a:rPr lang="fr-FR" b="1" dirty="0" smtClean="0"/>
              <a:t>     -muscle  ++++</a:t>
            </a:r>
          </a:p>
          <a:p>
            <a:pPr lvl="0">
              <a:buNone/>
            </a:pPr>
            <a:r>
              <a:rPr lang="fr-FR" b="1" dirty="0" smtClean="0"/>
              <a:t>     -lysosomes - -</a:t>
            </a:r>
          </a:p>
          <a:p>
            <a:r>
              <a:rPr lang="fr-FR" b="1" dirty="0" smtClean="0"/>
              <a:t>4 Enzymes</a:t>
            </a:r>
          </a:p>
          <a:p>
            <a:r>
              <a:rPr lang="fr-FR" b="1" dirty="0" smtClean="0"/>
              <a:t>Régulée</a:t>
            </a:r>
          </a:p>
          <a:p>
            <a:r>
              <a:rPr lang="fr-FR" b="1" dirty="0" smtClean="0"/>
              <a:t>Le résultat final  est ≠ dans le foie et le muscle?</a:t>
            </a:r>
          </a:p>
          <a:p>
            <a:pPr>
              <a:buNone/>
            </a:pPr>
            <a:endParaRPr lang="fr-FR" dirty="0" smtClean="0"/>
          </a:p>
          <a:p>
            <a:pPr lvl="0"/>
            <a:endParaRPr lang="fr-FR" b="1" dirty="0" smtClean="0"/>
          </a:p>
          <a:p>
            <a:pPr lvl="0">
              <a:buNone/>
            </a:pP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I. Introduction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/>
              <a:t>Dans  l’</a:t>
            </a:r>
            <a:r>
              <a:rPr lang="fr-FR" b="1" dirty="0" smtClean="0">
                <a:solidFill>
                  <a:srgbClr val="FF0000"/>
                </a:solidFill>
              </a:rPr>
              <a:t>alimentation</a:t>
            </a:r>
            <a:r>
              <a:rPr lang="fr-FR" b="1" dirty="0" smtClean="0"/>
              <a:t> Le </a:t>
            </a:r>
            <a:r>
              <a:rPr lang="fr-FR" b="1" dirty="0" smtClean="0">
                <a:solidFill>
                  <a:srgbClr val="FF0000"/>
                </a:solidFill>
              </a:rPr>
              <a:t>glycogène</a:t>
            </a:r>
            <a:r>
              <a:rPr lang="fr-FR" b="1" dirty="0" smtClean="0"/>
              <a:t>  est présent dans les muscles (</a:t>
            </a:r>
            <a:r>
              <a:rPr lang="fr-FR" b="1" dirty="0" smtClean="0">
                <a:solidFill>
                  <a:srgbClr val="FF0000"/>
                </a:solidFill>
              </a:rPr>
              <a:t>la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viande</a:t>
            </a:r>
            <a:r>
              <a:rPr lang="fr-FR" b="1" dirty="0" smtClean="0"/>
              <a:t>) et </a:t>
            </a:r>
            <a:r>
              <a:rPr lang="fr-FR" b="1" dirty="0" smtClean="0">
                <a:solidFill>
                  <a:srgbClr val="FF0000"/>
                </a:solidFill>
              </a:rPr>
              <a:t>le foie </a:t>
            </a:r>
            <a:r>
              <a:rPr lang="fr-FR" b="1" dirty="0" smtClean="0"/>
              <a:t>des </a:t>
            </a:r>
            <a:r>
              <a:rPr lang="fr-FR" b="1" dirty="0" smtClean="0">
                <a:solidFill>
                  <a:srgbClr val="FF0000"/>
                </a:solidFill>
              </a:rPr>
              <a:t>animaux</a:t>
            </a:r>
          </a:p>
          <a:p>
            <a:endParaRPr lang="fr-FR" b="1" dirty="0" smtClean="0"/>
          </a:p>
          <a:p>
            <a:r>
              <a:rPr lang="fr-FR" b="1" dirty="0" smtClean="0"/>
              <a:t>Après un repas, ce sont environ 120 g de glucides (</a:t>
            </a:r>
            <a:r>
              <a:rPr lang="fr-FR" b="1" dirty="0" smtClean="0">
                <a:solidFill>
                  <a:srgbClr val="FF0000"/>
                </a:solidFill>
              </a:rPr>
              <a:t>glucose+++</a:t>
            </a:r>
            <a:r>
              <a:rPr lang="fr-FR" b="1" dirty="0" smtClean="0"/>
              <a:t>,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/>
              <a:t>fructose,galactose</a:t>
            </a:r>
            <a:r>
              <a:rPr lang="fr-FR" b="1" dirty="0" smtClean="0"/>
              <a:t>) qui sont déversés dans le sang portal, en 2 à 3 heures. Cette  quantité dépasse les besoins immédiats de l'organisme. </a:t>
            </a:r>
            <a:r>
              <a:rPr lang="fr-FR" b="1" dirty="0" smtClean="0">
                <a:solidFill>
                  <a:srgbClr val="FF0000"/>
                </a:solidFill>
              </a:rPr>
              <a:t>Le foie et les  muscles </a:t>
            </a:r>
            <a:r>
              <a:rPr lang="fr-FR" b="1" dirty="0" smtClean="0"/>
              <a:t>en retiennent et </a:t>
            </a:r>
            <a:r>
              <a:rPr lang="fr-FR" b="1" dirty="0" smtClean="0">
                <a:solidFill>
                  <a:srgbClr val="FF0000"/>
                </a:solidFill>
              </a:rPr>
              <a:t>en stockent 80%</a:t>
            </a:r>
            <a:r>
              <a:rPr lang="fr-FR" b="1" dirty="0" smtClean="0"/>
              <a:t> sous forme de </a:t>
            </a:r>
            <a:r>
              <a:rPr lang="fr-FR" b="1" dirty="0" smtClean="0">
                <a:solidFill>
                  <a:srgbClr val="FF0000"/>
                </a:solidFill>
              </a:rPr>
              <a:t>glycogène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r>
              <a:rPr lang="fr-FR" dirty="0" smtClean="0"/>
              <a:t>  </a:t>
            </a:r>
            <a:r>
              <a:rPr lang="fr-FR" b="1" dirty="0" smtClean="0"/>
              <a:t>L'organisme stocke environ </a:t>
            </a:r>
            <a:r>
              <a:rPr lang="fr-FR" b="1" dirty="0" smtClean="0">
                <a:solidFill>
                  <a:srgbClr val="FF0000"/>
                </a:solidFill>
              </a:rPr>
              <a:t>300 g</a:t>
            </a:r>
            <a:r>
              <a:rPr lang="fr-FR" b="1" dirty="0" smtClean="0"/>
              <a:t> de glycogène dans le </a:t>
            </a:r>
            <a:r>
              <a:rPr lang="fr-FR" b="1" dirty="0" smtClean="0">
                <a:solidFill>
                  <a:srgbClr val="FF0000"/>
                </a:solidFill>
              </a:rPr>
              <a:t>muscle</a:t>
            </a:r>
            <a:r>
              <a:rPr lang="fr-FR" b="1" dirty="0" smtClean="0"/>
              <a:t> et </a:t>
            </a:r>
            <a:r>
              <a:rPr lang="fr-FR" b="1" dirty="0" smtClean="0">
                <a:solidFill>
                  <a:srgbClr val="FF0000"/>
                </a:solidFill>
              </a:rPr>
              <a:t>75 g </a:t>
            </a:r>
            <a:r>
              <a:rPr lang="fr-FR" b="1" dirty="0" smtClean="0"/>
              <a:t>dans le </a:t>
            </a:r>
            <a:r>
              <a:rPr lang="fr-FR" b="1" dirty="0" smtClean="0">
                <a:solidFill>
                  <a:srgbClr val="FF0000"/>
                </a:solidFill>
              </a:rPr>
              <a:t>foie </a:t>
            </a:r>
            <a:r>
              <a:rPr lang="fr-FR" b="1" dirty="0" smtClean="0"/>
              <a:t>mais il en existe un </a:t>
            </a:r>
            <a:r>
              <a:rPr lang="fr-FR" b="1" dirty="0" smtClean="0">
                <a:solidFill>
                  <a:srgbClr val="FF0000"/>
                </a:solidFill>
              </a:rPr>
              <a:t>peu</a:t>
            </a:r>
            <a:r>
              <a:rPr lang="fr-FR" b="1" dirty="0" smtClean="0"/>
              <a:t> dans de </a:t>
            </a:r>
            <a:r>
              <a:rPr lang="fr-FR" b="1" dirty="0" smtClean="0">
                <a:solidFill>
                  <a:srgbClr val="FF0000"/>
                </a:solidFill>
              </a:rPr>
              <a:t>nombreux tissus</a:t>
            </a:r>
            <a:r>
              <a:rPr lang="fr-FR" b="1" dirty="0" smtClean="0"/>
              <a:t>.</a:t>
            </a:r>
          </a:p>
          <a:p>
            <a:endParaRPr lang="fr-FR" b="1" dirty="0" smtClean="0"/>
          </a:p>
          <a:p>
            <a:r>
              <a:rPr lang="fr-FR" dirty="0" smtClean="0"/>
              <a:t> </a:t>
            </a:r>
            <a:r>
              <a:rPr lang="fr-FR" b="1" dirty="0" smtClean="0"/>
              <a:t>C’est une forme de mise en </a:t>
            </a:r>
            <a:r>
              <a:rPr lang="fr-FR" b="1" dirty="0" smtClean="0">
                <a:solidFill>
                  <a:srgbClr val="FF0000"/>
                </a:solidFill>
              </a:rPr>
              <a:t>réserve</a:t>
            </a:r>
            <a:r>
              <a:rPr lang="fr-FR" b="1" dirty="0" smtClean="0"/>
              <a:t> du glucose </a:t>
            </a:r>
            <a:r>
              <a:rPr lang="fr-FR" b="1" dirty="0" smtClean="0">
                <a:solidFill>
                  <a:srgbClr val="FF0000"/>
                </a:solidFill>
              </a:rPr>
              <a:t>rapidement mobilisable</a:t>
            </a:r>
            <a:r>
              <a:rPr lang="fr-FR" b="1" dirty="0" smtClean="0"/>
              <a:t>(≠lipides, protéines).</a:t>
            </a:r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6357982" cy="57150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Glycogénolyse   exogène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928934"/>
            <a:ext cx="1038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857892"/>
            <a:ext cx="800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1142976" y="4071942"/>
            <a:ext cx="142876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1142976" y="2214554"/>
            <a:ext cx="14287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7158" y="1571612"/>
            <a:ext cx="1785950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Glycogène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728" y="2357430"/>
            <a:ext cx="514353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chemeClr val="tx1"/>
                </a:solidFill>
              </a:rPr>
              <a:t>Amylase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 smtClean="0">
                <a:solidFill>
                  <a:schemeClr val="tx1"/>
                </a:solidFill>
              </a:rPr>
              <a:t>ou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chemeClr val="tx1"/>
                </a:solidFill>
              </a:rPr>
              <a:t>1-4 </a:t>
            </a:r>
            <a:r>
              <a:rPr lang="fr-FR" dirty="0" err="1" smtClean="0">
                <a:solidFill>
                  <a:schemeClr val="tx1"/>
                </a:solidFill>
              </a:rPr>
              <a:t>glucosidase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 err="1" smtClean="0">
                <a:solidFill>
                  <a:schemeClr val="tx1"/>
                </a:solidFill>
              </a:rPr>
              <a:t>Enz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spf</a:t>
            </a:r>
            <a:r>
              <a:rPr lang="fr-FR" dirty="0" smtClean="0">
                <a:solidFill>
                  <a:schemeClr val="tx1"/>
                </a:solidFill>
              </a:rPr>
              <a:t> du D Glu hydrolyse la liaison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chemeClr val="tx1"/>
                </a:solidFill>
              </a:rPr>
              <a:t>1-4 a l’intérieur de la chaine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28" y="4357694"/>
            <a:ext cx="514353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Symbol" pitchFamily="18" charset="2"/>
              <a:buChar char="a"/>
            </a:pPr>
            <a:r>
              <a:rPr lang="fr-FR" dirty="0" smtClean="0">
                <a:solidFill>
                  <a:schemeClr val="tx1"/>
                </a:solidFill>
              </a:rPr>
              <a:t>1-6 </a:t>
            </a:r>
            <a:r>
              <a:rPr lang="fr-FR" dirty="0" err="1" smtClean="0">
                <a:solidFill>
                  <a:schemeClr val="tx1"/>
                </a:solidFill>
              </a:rPr>
              <a:t>glucosidase</a:t>
            </a:r>
            <a:r>
              <a:rPr lang="fr-FR" dirty="0" smtClean="0">
                <a:solidFill>
                  <a:schemeClr val="tx1"/>
                </a:solidFill>
              </a:rPr>
              <a:t> : </a:t>
            </a:r>
            <a:r>
              <a:rPr lang="fr-FR" dirty="0" err="1" smtClean="0">
                <a:solidFill>
                  <a:schemeClr val="tx1"/>
                </a:solidFill>
              </a:rPr>
              <a:t>Enz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débranchante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hydrolyse la liaison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chemeClr val="tx1"/>
                </a:solidFill>
              </a:rPr>
              <a:t>1-6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1857356" y="5929330"/>
            <a:ext cx="242889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14546" y="5572140"/>
            <a:ext cx="171451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Maltase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357686" y="5857892"/>
            <a:ext cx="1428760" cy="5000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Glucose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571876"/>
            <a:ext cx="4000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857892"/>
            <a:ext cx="304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928934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20"/>
          <p:cNvCxnSpPr>
            <a:endCxn id="8196" idx="0"/>
          </p:cNvCxnSpPr>
          <p:nvPr/>
        </p:nvCxnSpPr>
        <p:spPr>
          <a:xfrm rot="5400000">
            <a:off x="1957369" y="3457575"/>
            <a:ext cx="214314" cy="14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8196" idx="1"/>
          </p:cNvCxnSpPr>
          <p:nvPr/>
        </p:nvCxnSpPr>
        <p:spPr>
          <a:xfrm>
            <a:off x="1785918" y="3643314"/>
            <a:ext cx="71438" cy="30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786190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25"/>
          <p:cNvCxnSpPr>
            <a:stCxn id="8196" idx="2"/>
          </p:cNvCxnSpPr>
          <p:nvPr/>
        </p:nvCxnSpPr>
        <p:spPr>
          <a:xfrm rot="5400000">
            <a:off x="1916888" y="3860010"/>
            <a:ext cx="223841" cy="5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357298"/>
            <a:ext cx="6429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Flèche vers le bas 38"/>
          <p:cNvSpPr/>
          <p:nvPr/>
        </p:nvSpPr>
        <p:spPr>
          <a:xfrm>
            <a:off x="4071934" y="2857496"/>
            <a:ext cx="214314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Flèche vers le bas 39"/>
          <p:cNvSpPr/>
          <p:nvPr/>
        </p:nvSpPr>
        <p:spPr>
          <a:xfrm>
            <a:off x="6143636" y="3000372"/>
            <a:ext cx="214314" cy="5000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Glycogénolyse   endogène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Objectifs ?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000" dirty="0" smtClean="0"/>
              <a:t>Processus de </a:t>
            </a:r>
            <a:r>
              <a:rPr lang="fr-FR" sz="2000" dirty="0" smtClean="0">
                <a:solidFill>
                  <a:srgbClr val="FF0000"/>
                </a:solidFill>
              </a:rPr>
              <a:t>mobilisation rapide </a:t>
            </a:r>
            <a:r>
              <a:rPr lang="fr-FR" sz="2000" dirty="0" smtClean="0"/>
              <a:t>en réponse à une demande</a:t>
            </a:r>
          </a:p>
          <a:p>
            <a:pPr>
              <a:buFontTx/>
              <a:buNone/>
              <a:defRPr/>
            </a:pPr>
            <a:r>
              <a:rPr lang="fr-FR" sz="2000" dirty="0" smtClean="0"/>
              <a:t>       Immédiate</a:t>
            </a:r>
          </a:p>
          <a:p>
            <a:pPr lvl="1">
              <a:defRPr/>
            </a:pPr>
            <a:r>
              <a:rPr lang="fr-FR" sz="1800" dirty="0" smtClean="0">
                <a:ea typeface="+mn-ea"/>
                <a:cs typeface="+mn-cs"/>
              </a:rPr>
              <a:t>En l’absence de glucose alimentaire</a:t>
            </a:r>
          </a:p>
          <a:p>
            <a:pPr lvl="1">
              <a:defRPr/>
            </a:pPr>
            <a:r>
              <a:rPr lang="fr-FR" sz="1800" dirty="0" smtClean="0">
                <a:ea typeface="+mn-ea"/>
                <a:cs typeface="+mn-cs"/>
              </a:rPr>
              <a:t>La </a:t>
            </a:r>
            <a:r>
              <a:rPr lang="fr-FR" sz="1800" b="1" dirty="0" smtClean="0">
                <a:solidFill>
                  <a:srgbClr val="0070C0"/>
                </a:solidFill>
                <a:ea typeface="+mn-ea"/>
                <a:cs typeface="+mn-cs"/>
              </a:rPr>
              <a:t>néoglucogenèse est souvent trop lente </a:t>
            </a:r>
            <a:r>
              <a:rPr lang="fr-FR" sz="1800" dirty="0" smtClean="0">
                <a:ea typeface="+mn-ea"/>
                <a:cs typeface="+mn-cs"/>
              </a:rPr>
              <a:t>pour répondre à une demande immédiate. 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Le </a:t>
            </a:r>
            <a:r>
              <a:rPr lang="fr-FR" sz="2000" dirty="0" smtClean="0">
                <a:solidFill>
                  <a:srgbClr val="FF0000"/>
                </a:solidFill>
              </a:rPr>
              <a:t>glycogène hépatique </a:t>
            </a:r>
            <a:r>
              <a:rPr lang="fr-FR" sz="2000" dirty="0" smtClean="0"/>
              <a:t>est mobilisé:</a:t>
            </a:r>
          </a:p>
          <a:p>
            <a:pPr lvl="1">
              <a:defRPr/>
            </a:pPr>
            <a:r>
              <a:rPr lang="fr-FR" sz="1600" dirty="0" smtClean="0">
                <a:ea typeface="+mn-ea"/>
                <a:cs typeface="+mn-cs"/>
              </a:rPr>
              <a:t> </a:t>
            </a:r>
            <a:r>
              <a:rPr lang="fr-FR" sz="1800" dirty="0" smtClean="0">
                <a:ea typeface="+mn-ea"/>
                <a:cs typeface="+mn-cs"/>
              </a:rPr>
              <a:t>pour </a:t>
            </a:r>
            <a:r>
              <a:rPr lang="fr-FR" sz="1800" u="sng" dirty="0" smtClean="0">
                <a:ea typeface="+mn-ea"/>
                <a:cs typeface="+mn-cs"/>
              </a:rPr>
              <a:t>maintenir le taux du glucose sanguin </a:t>
            </a:r>
          </a:p>
          <a:p>
            <a:pPr lvl="1">
              <a:defRPr/>
            </a:pPr>
            <a:r>
              <a:rPr lang="fr-FR" sz="1800" dirty="0" smtClean="0">
                <a:ea typeface="+mn-ea"/>
                <a:cs typeface="+mn-cs"/>
              </a:rPr>
              <a:t>pour alimenter les tissus périphériques</a:t>
            </a:r>
          </a:p>
          <a:p>
            <a:pPr lvl="1">
              <a:defRPr/>
            </a:pPr>
            <a:endParaRPr lang="fr-FR" sz="14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Le glycogène musculaire </a:t>
            </a:r>
            <a:r>
              <a:rPr lang="fr-FR" sz="2000" dirty="0" smtClean="0"/>
              <a:t>est mobilisé et </a:t>
            </a:r>
            <a:r>
              <a:rPr lang="fr-FR" sz="2000" u="sng" dirty="0" smtClean="0"/>
              <a:t>consommé sur place </a:t>
            </a:r>
            <a:r>
              <a:rPr lang="fr-FR" sz="2000" dirty="0" smtClean="0"/>
              <a:t>pour leur fonctionnement.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Les réactions de la glycogénolyse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57628"/>
            <a:ext cx="5486400" cy="26193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1600" b="1" dirty="0" smtClean="0"/>
              <a:t>Réaction 1: </a:t>
            </a:r>
            <a:r>
              <a:rPr lang="en-US" sz="1600" b="1" dirty="0" err="1" smtClean="0">
                <a:solidFill>
                  <a:srgbClr val="000099"/>
                </a:solidFill>
                <a:cs typeface="Times New Roman" pitchFamily="18" charset="0"/>
              </a:rPr>
              <a:t>Phosphorolyse</a:t>
            </a:r>
            <a:r>
              <a:rPr lang="en-US" sz="16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cs typeface="Times New Roman" pitchFamily="18" charset="0"/>
              </a:rPr>
              <a:t>de la liaison</a:t>
            </a:r>
            <a:r>
              <a:rPr lang="en-US" sz="1600" dirty="0" smtClean="0">
                <a:cs typeface="Times New Roman" pitchFamily="18" charset="0"/>
              </a:rPr>
              <a:t> (</a:t>
            </a:r>
            <a:r>
              <a:rPr lang="en-US" sz="1600" b="1" dirty="0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600" b="1" dirty="0" smtClean="0">
                <a:solidFill>
                  <a:srgbClr val="000099"/>
                </a:solidFill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0099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000099"/>
                </a:solidFill>
                <a:cs typeface="Times New Roman" pitchFamily="18" charset="0"/>
              </a:rPr>
              <a:t>4)</a:t>
            </a:r>
            <a:r>
              <a:rPr lang="en-US" sz="1600" dirty="0" smtClean="0">
                <a:cs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en-US" sz="1400" dirty="0" smtClean="0">
                <a:cs typeface="Times New Roman" pitchFamily="18" charset="0"/>
              </a:rPr>
              <a:t>À </a:t>
            </a:r>
            <a:r>
              <a:rPr lang="en-US" sz="1400" dirty="0" err="1" smtClean="0">
                <a:cs typeface="Times New Roman" pitchFamily="18" charset="0"/>
              </a:rPr>
              <a:t>partir</a:t>
            </a:r>
            <a:r>
              <a:rPr lang="en-US" sz="1400" dirty="0" smtClean="0">
                <a:cs typeface="Times New Roman" pitchFamily="18" charset="0"/>
              </a:rPr>
              <a:t> de </a:t>
            </a:r>
            <a:r>
              <a:rPr lang="en-US" sz="1400" dirty="0" err="1" smtClean="0">
                <a:cs typeface="Times New Roman" pitchFamily="18" charset="0"/>
              </a:rPr>
              <a:t>l’extrémité</a:t>
            </a:r>
            <a:r>
              <a:rPr lang="en-US" sz="1400" dirty="0" smtClean="0">
                <a:cs typeface="Times New Roman" pitchFamily="18" charset="0"/>
              </a:rPr>
              <a:t> non </a:t>
            </a:r>
            <a:r>
              <a:rPr lang="en-US" sz="1400" dirty="0" err="1" smtClean="0">
                <a:cs typeface="Times New Roman" pitchFamily="18" charset="0"/>
              </a:rPr>
              <a:t>réductrice</a:t>
            </a:r>
            <a:r>
              <a:rPr lang="en-US" sz="1400" dirty="0" smtClean="0"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cs typeface="Times New Roman" pitchFamily="18" charset="0"/>
              </a:rPr>
              <a:t>des </a:t>
            </a:r>
            <a:r>
              <a:rPr lang="en-US" sz="1400" dirty="0" err="1" smtClean="0">
                <a:solidFill>
                  <a:schemeClr val="tx2"/>
                </a:solidFill>
                <a:cs typeface="Times New Roman" pitchFamily="18" charset="0"/>
              </a:rPr>
              <a:t>chaînes</a:t>
            </a:r>
            <a:endParaRPr lang="en-US" sz="1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defRPr/>
            </a:pPr>
            <a:r>
              <a:rPr lang="en-US" sz="1400" dirty="0" smtClean="0">
                <a:cs typeface="Times New Roman" pitchFamily="18" charset="0"/>
              </a:rPr>
              <a:t>Enzyme: </a:t>
            </a:r>
            <a:r>
              <a:rPr lang="en-US" sz="1400" b="1" dirty="0" err="1" smtClean="0">
                <a:solidFill>
                  <a:srgbClr val="0070C0"/>
                </a:solidFill>
                <a:cs typeface="Times New Roman" pitchFamily="18" charset="0"/>
              </a:rPr>
              <a:t>glycogène</a:t>
            </a:r>
            <a:r>
              <a:rPr lang="en-US" sz="1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  <a:cs typeface="Times New Roman" pitchFamily="18" charset="0"/>
              </a:rPr>
              <a:t>phosphorylase</a:t>
            </a:r>
            <a:endParaRPr lang="en-US" sz="14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>
              <a:defRPr/>
            </a:pPr>
            <a:r>
              <a:rPr lang="en-US" sz="1400" dirty="0" err="1" smtClean="0">
                <a:cs typeface="Times New Roman" pitchFamily="18" charset="0"/>
              </a:rPr>
              <a:t>Produit</a:t>
            </a:r>
            <a:r>
              <a:rPr lang="en-US" sz="1400" dirty="0" smtClean="0">
                <a:cs typeface="Times New Roman" pitchFamily="18" charset="0"/>
              </a:rPr>
              <a:t>: </a:t>
            </a:r>
            <a:r>
              <a:rPr lang="en-US" sz="1400" u="sng" dirty="0" smtClean="0">
                <a:solidFill>
                  <a:srgbClr val="FF0000"/>
                </a:solidFill>
                <a:cs typeface="Times New Roman" pitchFamily="18" charset="0"/>
              </a:rPr>
              <a:t>glucose-1-phosphate +++</a:t>
            </a:r>
          </a:p>
          <a:p>
            <a:pPr lvl="1">
              <a:defRPr/>
            </a:pPr>
            <a:r>
              <a:rPr lang="fr-FR" sz="1400" dirty="0" smtClean="0"/>
              <a:t>Action répétée de façon séquentielle sur le glycogène: </a:t>
            </a:r>
            <a:r>
              <a:rPr lang="fr-FR" sz="1400" dirty="0" smtClean="0">
                <a:solidFill>
                  <a:srgbClr val="FF0000"/>
                </a:solidFill>
              </a:rPr>
              <a:t>jusqu'à 4 résidus </a:t>
            </a:r>
            <a:r>
              <a:rPr lang="fr-FR" sz="1400" dirty="0" err="1" smtClean="0">
                <a:solidFill>
                  <a:srgbClr val="FF0000"/>
                </a:solidFill>
              </a:rPr>
              <a:t>glucosyl</a:t>
            </a:r>
            <a:r>
              <a:rPr lang="fr-FR" sz="1400" dirty="0" smtClean="0"/>
              <a:t> sur chaque chaîne avant la liaison </a:t>
            </a:r>
            <a:r>
              <a:rPr lang="el-GR" sz="1400" dirty="0" smtClean="0">
                <a:cs typeface="Arial" charset="0"/>
              </a:rPr>
              <a:t>α</a:t>
            </a:r>
            <a:r>
              <a:rPr lang="fr-FR" sz="1400" dirty="0" smtClean="0"/>
              <a:t>(1-6)</a:t>
            </a:r>
          </a:p>
          <a:p>
            <a:pPr lvl="1">
              <a:defRPr/>
            </a:pPr>
            <a:r>
              <a:rPr lang="en-US" sz="1400" b="1" dirty="0" err="1" smtClean="0">
                <a:cs typeface="Times New Roman" pitchFamily="18" charset="0"/>
              </a:rPr>
              <a:t>Étape</a:t>
            </a:r>
            <a:r>
              <a:rPr lang="en-US" sz="1400" b="1" dirty="0" smtClean="0">
                <a:cs typeface="Times New Roman" pitchFamily="18" charset="0"/>
              </a:rPr>
              <a:t> </a:t>
            </a:r>
            <a:r>
              <a:rPr lang="en-US" sz="1400" b="1" dirty="0" err="1" smtClean="0">
                <a:cs typeface="Times New Roman" pitchFamily="18" charset="0"/>
              </a:rPr>
              <a:t>limitante</a:t>
            </a:r>
            <a:r>
              <a:rPr lang="en-US" sz="1400" b="1" dirty="0" smtClean="0">
                <a:cs typeface="Times New Roman" pitchFamily="18" charset="0"/>
              </a:rPr>
              <a:t>: site de </a:t>
            </a:r>
            <a:r>
              <a:rPr lang="en-US" sz="1400" b="1" dirty="0" err="1" smtClean="0">
                <a:cs typeface="Times New Roman" pitchFamily="18" charset="0"/>
              </a:rPr>
              <a:t>régulation</a:t>
            </a:r>
            <a:endParaRPr lang="en-US" sz="1400" b="1" dirty="0" smtClean="0">
              <a:cs typeface="Times New Roman" pitchFamily="18" charset="0"/>
            </a:endParaRPr>
          </a:p>
          <a:p>
            <a:pPr lvl="1">
              <a:defRPr/>
            </a:pPr>
            <a:endParaRPr lang="fr-FR" sz="1400" dirty="0" smtClean="0"/>
          </a:p>
          <a:p>
            <a:pPr lvl="1">
              <a:buFontTx/>
              <a:buNone/>
              <a:defRPr/>
            </a:pPr>
            <a:endParaRPr lang="en-US" sz="1400" u="sng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33655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786182" cy="22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èche droite 6"/>
          <p:cNvSpPr/>
          <p:nvPr/>
        </p:nvSpPr>
        <p:spPr>
          <a:xfrm>
            <a:off x="4429124" y="1500174"/>
            <a:ext cx="357190" cy="4286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rot="5400000">
            <a:off x="1464447" y="1393017"/>
            <a:ext cx="428628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2071670" y="1357298"/>
            <a:ext cx="100013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>
            <a:off x="1321571" y="1750207"/>
            <a:ext cx="428628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1678761" y="1393017"/>
            <a:ext cx="428628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2500298" y="214290"/>
            <a:ext cx="1000132" cy="785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STOP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1600" b="1" dirty="0" smtClean="0"/>
              <a:t>Réaction 2: transfert d’un groupement </a:t>
            </a:r>
            <a:r>
              <a:rPr lang="fr-FR" sz="1600" b="1" dirty="0" err="1" smtClean="0"/>
              <a:t>trisaccharidique</a:t>
            </a:r>
            <a:endParaRPr lang="fr-FR" sz="1600" b="1" dirty="0" smtClean="0"/>
          </a:p>
          <a:p>
            <a:pPr lvl="1">
              <a:defRPr/>
            </a:pPr>
            <a:r>
              <a:rPr lang="fr-FR" sz="1400" dirty="0" smtClean="0"/>
              <a:t>Allongement d’une autre chaîne</a:t>
            </a:r>
          </a:p>
          <a:p>
            <a:pPr lvl="1">
              <a:defRPr/>
            </a:pPr>
            <a:r>
              <a:rPr lang="fr-FR" sz="1400" dirty="0" smtClean="0"/>
              <a:t>Reste à la place de la chaîne latérale: </a:t>
            </a:r>
            <a:r>
              <a:rPr lang="fr-FR" sz="1400" dirty="0" smtClean="0">
                <a:solidFill>
                  <a:srgbClr val="FF0000"/>
                </a:solidFill>
              </a:rPr>
              <a:t>un glucose lié par la liaison (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14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 </a:t>
            </a:r>
            <a:r>
              <a:rPr lang="fr-FR" sz="1400" dirty="0" smtClean="0">
                <a:solidFill>
                  <a:srgbClr val="FF0000"/>
                </a:solidFill>
              </a:rPr>
              <a:t>6).</a:t>
            </a:r>
            <a:endParaRPr lang="fr-FR" sz="1600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fr-FR" sz="1400" dirty="0" smtClean="0"/>
              <a:t> </a:t>
            </a:r>
            <a:r>
              <a:rPr lang="en-US" sz="1400" dirty="0" smtClean="0">
                <a:cs typeface="Times New Roman" pitchFamily="18" charset="0"/>
              </a:rPr>
              <a:t>Enzyme: </a:t>
            </a:r>
            <a:r>
              <a:rPr lang="en-US" sz="1400" b="1" dirty="0" smtClean="0">
                <a:solidFill>
                  <a:srgbClr val="0070C0"/>
                </a:solidFill>
                <a:cs typeface="Times New Roman" pitchFamily="18" charset="0"/>
              </a:rPr>
              <a:t>enzyme </a:t>
            </a:r>
            <a:r>
              <a:rPr lang="en-US" sz="1400" b="1" dirty="0" err="1" smtClean="0">
                <a:solidFill>
                  <a:srgbClr val="0070C0"/>
                </a:solidFill>
                <a:cs typeface="Times New Roman" pitchFamily="18" charset="0"/>
              </a:rPr>
              <a:t>Transférase</a:t>
            </a:r>
            <a:r>
              <a:rPr lang="fr-FR" sz="1400" b="1" spc="45" dirty="0" smtClean="0">
                <a:solidFill>
                  <a:srgbClr val="CC3399"/>
                </a:solidFill>
                <a:latin typeface="Tahoma"/>
                <a:cs typeface="Tahoma"/>
              </a:rPr>
              <a:t> (</a:t>
            </a:r>
            <a:r>
              <a:rPr lang="fr-FR" sz="1400" b="1" spc="45" dirty="0" err="1" smtClean="0">
                <a:solidFill>
                  <a:srgbClr val="CC3399"/>
                </a:solidFill>
                <a:latin typeface="Tahoma"/>
                <a:cs typeface="Tahoma"/>
              </a:rPr>
              <a:t>activitée</a:t>
            </a:r>
            <a:r>
              <a:rPr lang="fr-FR" sz="1400" b="1" spc="45" dirty="0" smtClean="0">
                <a:solidFill>
                  <a:srgbClr val="CC3399"/>
                </a:solidFill>
                <a:latin typeface="Tahoma"/>
                <a:cs typeface="Tahoma"/>
              </a:rPr>
              <a:t> de l’</a:t>
            </a:r>
            <a:r>
              <a:rPr lang="fr-FR" sz="1400" b="1" spc="45" dirty="0" err="1" smtClean="0">
                <a:solidFill>
                  <a:srgbClr val="CC3399"/>
                </a:solidFill>
                <a:latin typeface="Tahoma"/>
                <a:cs typeface="Tahoma"/>
              </a:rPr>
              <a:t>enz</a:t>
            </a:r>
            <a:r>
              <a:rPr lang="fr-FR" sz="1400" b="1" spc="45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z="1400" b="1" spc="45" dirty="0" err="1" smtClean="0">
                <a:solidFill>
                  <a:srgbClr val="CC3399"/>
                </a:solidFill>
                <a:latin typeface="Tahoma"/>
                <a:cs typeface="Tahoma"/>
              </a:rPr>
              <a:t>débranchante</a:t>
            </a:r>
            <a:r>
              <a:rPr lang="fr-FR" sz="1400" b="1" spc="45" dirty="0" smtClean="0">
                <a:solidFill>
                  <a:srgbClr val="CC3399"/>
                </a:solidFill>
                <a:latin typeface="Tahoma"/>
                <a:cs typeface="Tahoma"/>
              </a:rPr>
              <a:t>) </a:t>
            </a:r>
            <a:endParaRPr lang="en-US" sz="14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614366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4414" y="3500438"/>
            <a:ext cx="214314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courbée vers la droite 6"/>
          <p:cNvSpPr/>
          <p:nvPr/>
        </p:nvSpPr>
        <p:spPr>
          <a:xfrm rot="2742690">
            <a:off x="1147236" y="2316667"/>
            <a:ext cx="1491708" cy="383408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4071942"/>
            <a:ext cx="228601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fr-FR" b="1" dirty="0" smtClean="0"/>
              <a:t>Réaction 3: </a:t>
            </a:r>
            <a:r>
              <a:rPr lang="fr-FR" b="1" spc="20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z="1600" b="1" spc="45" dirty="0" err="1" smtClean="0">
                <a:solidFill>
                  <a:srgbClr val="CC3399"/>
                </a:solidFill>
                <a:latin typeface="Tahoma"/>
                <a:cs typeface="Tahoma"/>
              </a:rPr>
              <a:t>enz</a:t>
            </a:r>
            <a:r>
              <a:rPr lang="fr-FR" sz="1600" b="1" spc="45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z="1600" b="1" spc="45" dirty="0" err="1" smtClean="0">
                <a:solidFill>
                  <a:srgbClr val="CC3399"/>
                </a:solidFill>
                <a:latin typeface="Tahoma"/>
                <a:cs typeface="Tahoma"/>
              </a:rPr>
              <a:t>débranchante</a:t>
            </a:r>
            <a:r>
              <a:rPr lang="fr-FR" sz="1600" b="1" spc="45" dirty="0" smtClean="0">
                <a:solidFill>
                  <a:srgbClr val="CC3399"/>
                </a:solidFill>
                <a:latin typeface="Tahoma"/>
                <a:cs typeface="Tahoma"/>
              </a:rPr>
              <a:t> à</a:t>
            </a:r>
            <a:r>
              <a:rPr lang="fr-FR" sz="1600" b="1" spc="-125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z="1600" b="1" spc="35" dirty="0" smtClean="0">
                <a:solidFill>
                  <a:srgbClr val="CC3399"/>
                </a:solidFill>
                <a:latin typeface="Tahoma"/>
                <a:cs typeface="Tahoma"/>
              </a:rPr>
              <a:t>activité</a:t>
            </a:r>
            <a:r>
              <a:rPr lang="fr-FR" sz="1600" dirty="0" smtClean="0">
                <a:latin typeface="Tahoma"/>
                <a:cs typeface="Tahoma"/>
              </a:rPr>
              <a:t> </a:t>
            </a:r>
            <a:r>
              <a:rPr lang="fr-FR" sz="1600" b="1" spc="50" dirty="0" smtClean="0">
                <a:solidFill>
                  <a:srgbClr val="CC3399"/>
                </a:solidFill>
                <a:latin typeface="Symbol"/>
                <a:cs typeface="Symbol"/>
              </a:rPr>
              <a:t>1-6</a:t>
            </a:r>
            <a:r>
              <a:rPr lang="fr-FR" sz="1600" b="1" dirty="0" smtClean="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lang="fr-FR" sz="1600" b="1" spc="40" dirty="0" err="1" smtClean="0">
                <a:solidFill>
                  <a:srgbClr val="CC3399"/>
                </a:solidFill>
                <a:latin typeface="Tahoma"/>
                <a:cs typeface="Tahoma"/>
              </a:rPr>
              <a:t>glucosidase</a:t>
            </a:r>
            <a:endParaRPr lang="fr-FR" sz="1600" b="1" spc="40" dirty="0" smtClean="0">
              <a:solidFill>
                <a:srgbClr val="CC3399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fr-FR" sz="1600" dirty="0" smtClean="0">
              <a:latin typeface="Tahoma"/>
              <a:cs typeface="Tahoma"/>
            </a:endParaRPr>
          </a:p>
          <a:p>
            <a:pPr marL="12700">
              <a:lnSpc>
                <a:spcPts val="1490"/>
              </a:lnSpc>
              <a:spcBef>
                <a:spcPts val="25"/>
              </a:spcBef>
            </a:pPr>
            <a:r>
              <a:rPr lang="fr-FR" sz="1600" spc="30" dirty="0" smtClean="0">
                <a:latin typeface="Tahoma"/>
                <a:cs typeface="Tahoma"/>
              </a:rPr>
              <a:t>1 </a:t>
            </a:r>
            <a:r>
              <a:rPr lang="fr-FR" sz="1600" spc="20" dirty="0" smtClean="0">
                <a:latin typeface="Tahoma"/>
                <a:cs typeface="Tahoma"/>
              </a:rPr>
              <a:t>seul résidu </a:t>
            </a:r>
            <a:r>
              <a:rPr lang="fr-FR" sz="1600" spc="30" dirty="0" smtClean="0">
                <a:latin typeface="Tahoma"/>
                <a:cs typeface="Tahoma"/>
              </a:rPr>
              <a:t>GLU </a:t>
            </a:r>
            <a:r>
              <a:rPr lang="fr-FR" sz="1600" spc="15" dirty="0" smtClean="0">
                <a:latin typeface="Tahoma"/>
                <a:cs typeface="Tahoma"/>
              </a:rPr>
              <a:t>lié </a:t>
            </a:r>
            <a:r>
              <a:rPr lang="fr-FR" sz="1600" spc="25" dirty="0" smtClean="0">
                <a:latin typeface="Tahoma"/>
                <a:cs typeface="Tahoma"/>
              </a:rPr>
              <a:t>par </a:t>
            </a:r>
            <a:r>
              <a:rPr lang="fr-FR" sz="1600" spc="20" dirty="0" smtClean="0">
                <a:latin typeface="Tahoma"/>
                <a:cs typeface="Tahoma"/>
              </a:rPr>
              <a:t>le</a:t>
            </a:r>
            <a:r>
              <a:rPr lang="fr-FR" sz="1600" spc="10" dirty="0" smtClean="0">
                <a:latin typeface="Tahoma"/>
                <a:cs typeface="Tahoma"/>
              </a:rPr>
              <a:t> </a:t>
            </a:r>
            <a:r>
              <a:rPr lang="fr-FR" sz="1600" spc="25" dirty="0" smtClean="0">
                <a:latin typeface="Tahoma"/>
                <a:cs typeface="Tahoma"/>
              </a:rPr>
              <a:t>branchement</a:t>
            </a:r>
          </a:p>
          <a:p>
            <a:pPr marL="12700">
              <a:lnSpc>
                <a:spcPts val="1490"/>
              </a:lnSpc>
              <a:spcBef>
                <a:spcPts val="25"/>
              </a:spcBef>
            </a:pPr>
            <a:endParaRPr lang="fr-FR" sz="1600" dirty="0" smtClean="0">
              <a:latin typeface="Tahoma"/>
              <a:cs typeface="Tahoma"/>
            </a:endParaRPr>
          </a:p>
          <a:p>
            <a:pPr marL="12700">
              <a:lnSpc>
                <a:spcPts val="1490"/>
              </a:lnSpc>
            </a:pPr>
            <a:r>
              <a:rPr lang="fr-FR" sz="1600" spc="25" dirty="0" smtClean="0">
                <a:latin typeface="Tahoma"/>
                <a:cs typeface="Tahoma"/>
              </a:rPr>
              <a:t>Le</a:t>
            </a:r>
            <a:r>
              <a:rPr lang="fr-FR" sz="1600" b="1" spc="40" dirty="0" smtClean="0">
                <a:solidFill>
                  <a:srgbClr val="CC3399"/>
                </a:solidFill>
                <a:latin typeface="Tahoma"/>
                <a:cs typeface="Tahoma"/>
              </a:rPr>
              <a:t> GLU</a:t>
            </a:r>
            <a:r>
              <a:rPr lang="fr-FR" sz="1600" spc="25" dirty="0" smtClean="0">
                <a:latin typeface="Tahoma"/>
                <a:cs typeface="Tahoma"/>
              </a:rPr>
              <a:t> (</a:t>
            </a:r>
            <a:r>
              <a:rPr lang="fr-FR" sz="1600" spc="25" dirty="0" smtClean="0">
                <a:latin typeface="Symbol"/>
                <a:cs typeface="Symbol"/>
              </a:rPr>
              <a:t></a:t>
            </a:r>
            <a:r>
              <a:rPr lang="fr-FR" sz="1600" spc="25" dirty="0" smtClean="0">
                <a:latin typeface="Times New Roman"/>
                <a:cs typeface="Times New Roman"/>
              </a:rPr>
              <a:t> </a:t>
            </a:r>
            <a:r>
              <a:rPr lang="fr-FR" sz="1600" spc="20" dirty="0" smtClean="0">
                <a:latin typeface="Tahoma"/>
                <a:cs typeface="Tahoma"/>
              </a:rPr>
              <a:t>1-6) sur la </a:t>
            </a:r>
            <a:r>
              <a:rPr lang="fr-FR" sz="1600" spc="25" dirty="0" smtClean="0">
                <a:latin typeface="Tahoma"/>
                <a:cs typeface="Tahoma"/>
              </a:rPr>
              <a:t>chaîne </a:t>
            </a:r>
            <a:r>
              <a:rPr lang="fr-FR" sz="1600" spc="50" dirty="0" smtClean="0">
                <a:latin typeface="Wingdings"/>
                <a:cs typeface="Wingdings"/>
              </a:rPr>
              <a:t></a:t>
            </a:r>
            <a:r>
              <a:rPr lang="fr-FR" sz="1600" b="1" spc="100" dirty="0" smtClean="0">
                <a:solidFill>
                  <a:srgbClr val="CC3399"/>
                </a:solidFill>
                <a:latin typeface="Tahoma"/>
                <a:cs typeface="Tahoma"/>
              </a:rPr>
              <a:t> 1 molécule de </a:t>
            </a:r>
            <a:r>
              <a:rPr lang="fr-FR" sz="1600" b="1" spc="40" dirty="0" smtClean="0">
                <a:solidFill>
                  <a:srgbClr val="CC3399"/>
                </a:solidFill>
                <a:latin typeface="Tahoma"/>
                <a:cs typeface="Tahoma"/>
              </a:rPr>
              <a:t>GLU</a:t>
            </a:r>
          </a:p>
          <a:p>
            <a:pPr marL="12700">
              <a:lnSpc>
                <a:spcPts val="1490"/>
              </a:lnSpc>
            </a:pPr>
            <a:endParaRPr lang="fr-FR" sz="1600" dirty="0" smtClean="0">
              <a:latin typeface="Tahoma"/>
              <a:cs typeface="Tahoma"/>
            </a:endParaRPr>
          </a:p>
          <a:p>
            <a:r>
              <a:rPr lang="fr-FR" sz="1600" dirty="0" smtClean="0"/>
              <a:t>Transformation de la structure branchée en structure linéaire</a:t>
            </a:r>
          </a:p>
          <a:p>
            <a:pPr>
              <a:buNone/>
            </a:pPr>
            <a:r>
              <a:rPr lang="fr-FR" sz="1600" dirty="0" smtClean="0"/>
              <a:t> </a:t>
            </a:r>
          </a:p>
          <a:p>
            <a:r>
              <a:rPr lang="fr-FR" sz="1600" dirty="0" smtClean="0"/>
              <a:t>Libération  du </a:t>
            </a:r>
            <a:r>
              <a:rPr lang="fr-FR" sz="1600" b="1" spc="40" dirty="0" smtClean="0">
                <a:solidFill>
                  <a:srgbClr val="CC3399"/>
                </a:solidFill>
                <a:latin typeface="Tahoma"/>
                <a:cs typeface="Tahoma"/>
              </a:rPr>
              <a:t>GLU non </a:t>
            </a:r>
            <a:r>
              <a:rPr lang="fr-FR" sz="1600" b="1" spc="40" dirty="0" err="1" smtClean="0">
                <a:solidFill>
                  <a:srgbClr val="CC3399"/>
                </a:solidFill>
                <a:latin typeface="Tahoma"/>
                <a:cs typeface="Tahoma"/>
              </a:rPr>
              <a:t>phosphorylé</a:t>
            </a:r>
            <a:endParaRPr lang="fr-FR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00438"/>
            <a:ext cx="443707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14744" y="3429000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6143636" y="414338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215074" y="478632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929454" y="3714752"/>
            <a:ext cx="164307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Glucose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7000892" y="4500570"/>
            <a:ext cx="135732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G6P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Réaction 4: reprise de la </a:t>
            </a:r>
            <a:r>
              <a:rPr lang="fr-FR" sz="3600" b="1" dirty="0" err="1" smtClean="0"/>
              <a:t>phosphorolyse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en-US" sz="2800" dirty="0" smtClean="0">
                <a:cs typeface="Times New Roman" pitchFamily="18" charset="0"/>
              </a:rPr>
              <a:t>Enzyme: </a:t>
            </a:r>
            <a:r>
              <a:rPr lang="en-US" sz="2800" b="1" dirty="0" err="1" smtClean="0">
                <a:solidFill>
                  <a:srgbClr val="0070C0"/>
                </a:solidFill>
                <a:cs typeface="Times New Roman" pitchFamily="18" charset="0"/>
              </a:rPr>
              <a:t>glycogène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cs typeface="Times New Roman" pitchFamily="18" charset="0"/>
              </a:rPr>
              <a:t>phosphorylase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fr-FR" sz="36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214554"/>
            <a:ext cx="3786182" cy="22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25733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5400000" flipH="1" flipV="1">
            <a:off x="499240" y="3929066"/>
            <a:ext cx="858050" cy="1436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courbée vers le bas 10"/>
          <p:cNvSpPr/>
          <p:nvPr/>
        </p:nvSpPr>
        <p:spPr>
          <a:xfrm>
            <a:off x="1428728" y="2643182"/>
            <a:ext cx="3357586" cy="92869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14752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>
          <a:xfrm>
            <a:off x="4572000" y="3714752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071942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429132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786322"/>
            <a:ext cx="2381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5072074"/>
            <a:ext cx="2381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5357826"/>
            <a:ext cx="2381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5715016"/>
            <a:ext cx="2381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6072206"/>
            <a:ext cx="237765" cy="30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286388"/>
            <a:ext cx="2381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643578"/>
            <a:ext cx="2381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Ellipse 22"/>
          <p:cNvSpPr/>
          <p:nvPr/>
        </p:nvSpPr>
        <p:spPr>
          <a:xfrm>
            <a:off x="4572000" y="4071942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572000" y="4500570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572000" y="4786322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572000" y="5143512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572000" y="5357826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572000" y="5715016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072066" y="5286388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072066" y="5715016"/>
            <a:ext cx="117157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flipH="1" flipV="1">
            <a:off x="4572000" y="607220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rot="5400000" flipH="1" flipV="1">
            <a:off x="714348" y="4000504"/>
            <a:ext cx="858050" cy="1436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 flipH="1" flipV="1">
            <a:off x="928662" y="4000504"/>
            <a:ext cx="858050" cy="1436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 flipH="1" flipV="1">
            <a:off x="1214414" y="4000504"/>
            <a:ext cx="858050" cy="1436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rot="5400000" flipH="1" flipV="1">
            <a:off x="1428728" y="4000504"/>
            <a:ext cx="858050" cy="1436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 flipH="1" flipV="1">
            <a:off x="1643042" y="4000504"/>
            <a:ext cx="858050" cy="14367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/>
              <a:t>Réaction 5: isomérisation du glucose-1P en glucose-6P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Enzyme: </a:t>
            </a:r>
            <a:r>
              <a:rPr lang="en-US" sz="1800" b="1" dirty="0" err="1" smtClean="0">
                <a:solidFill>
                  <a:srgbClr val="0070C0"/>
                </a:solidFill>
                <a:cs typeface="Times New Roman" pitchFamily="18" charset="0"/>
              </a:rPr>
              <a:t>phosphoglucomutase</a:t>
            </a:r>
            <a:endParaRPr lang="en-US" sz="18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sz="1800" dirty="0" err="1" smtClean="0">
                <a:cs typeface="Times New Roman" pitchFamily="18" charset="0"/>
              </a:rPr>
              <a:t>Dans</a:t>
            </a:r>
            <a:r>
              <a:rPr lang="en-US" sz="1800" dirty="0" smtClean="0">
                <a:cs typeface="Times New Roman" pitchFamily="18" charset="0"/>
              </a:rPr>
              <a:t> le muscle le glucose-6P entre en </a:t>
            </a:r>
            <a:r>
              <a:rPr lang="en-US" sz="1800" dirty="0" err="1" smtClean="0">
                <a:cs typeface="Times New Roman" pitchFamily="18" charset="0"/>
              </a:rPr>
              <a:t>glycolyse</a:t>
            </a:r>
            <a:endParaRPr lang="en-US" sz="1800" dirty="0" smtClean="0"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object 18"/>
          <p:cNvSpPr/>
          <p:nvPr/>
        </p:nvSpPr>
        <p:spPr>
          <a:xfrm>
            <a:off x="1714480" y="3929066"/>
            <a:ext cx="4988431" cy="1651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ouble flèche horizontale 4"/>
          <p:cNvSpPr/>
          <p:nvPr/>
        </p:nvSpPr>
        <p:spPr>
          <a:xfrm>
            <a:off x="3143240" y="4429132"/>
            <a:ext cx="1928826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courbée vers la droite 5"/>
          <p:cNvSpPr/>
          <p:nvPr/>
        </p:nvSpPr>
        <p:spPr>
          <a:xfrm rot="4676729">
            <a:off x="3736984" y="2084220"/>
            <a:ext cx="742211" cy="257000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5080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071670" y="4071942"/>
            <a:ext cx="642942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786314" y="3857628"/>
            <a:ext cx="285752" cy="4286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haut 9"/>
          <p:cNvSpPr/>
          <p:nvPr/>
        </p:nvSpPr>
        <p:spPr>
          <a:xfrm>
            <a:off x="6929454" y="1285860"/>
            <a:ext cx="357190" cy="5000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Terminateur 10"/>
          <p:cNvSpPr/>
          <p:nvPr/>
        </p:nvSpPr>
        <p:spPr>
          <a:xfrm>
            <a:off x="6500826" y="642918"/>
            <a:ext cx="1500198" cy="571504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Tissus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714620"/>
            <a:ext cx="4500594" cy="3500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Réaction 6: hydrolyse du glucose-6P en glucose</a:t>
            </a:r>
          </a:p>
          <a:p>
            <a:endParaRPr lang="fr-F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tx1"/>
                </a:solidFill>
              </a:rPr>
              <a:t>Site: hépatique G6P </a:t>
            </a:r>
            <a:r>
              <a:rPr lang="fr-FR" b="1" dirty="0" err="1" smtClean="0">
                <a:solidFill>
                  <a:schemeClr val="tx1"/>
                </a:solidFill>
              </a:rPr>
              <a:t>cytoplasme→RE</a:t>
            </a:r>
            <a:r>
              <a:rPr lang="fr-FR" b="1" dirty="0" smtClean="0">
                <a:solidFill>
                  <a:schemeClr val="tx1"/>
                </a:solidFill>
              </a:rPr>
              <a:t>(pas dans le cytoplasme)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Enzyme: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glucose-6-phosphatase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Glucose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</a:rPr>
              <a:t>exporté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</a:rPr>
              <a:t>vers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les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</a:rPr>
              <a:t>tissus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</a:rPr>
              <a:t>consommateurs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6314" y="2857496"/>
            <a:ext cx="14287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5572132" y="4000504"/>
            <a:ext cx="1214446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Devenir du glucose-6-phosphate</a:t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1. Destinée du glucose 6-phosphate dans le foie</a:t>
            </a:r>
          </a:p>
          <a:p>
            <a:r>
              <a:rPr lang="fr-FR" b="1" dirty="0" smtClean="0"/>
              <a:t>G.6.phosphatase       </a:t>
            </a:r>
            <a:r>
              <a:rPr lang="fr-FR" dirty="0" smtClean="0"/>
              <a:t>G.6.P+H20   → GLU libre (sang)+Pi</a:t>
            </a:r>
          </a:p>
          <a:p>
            <a:endParaRPr lang="fr-FR" dirty="0" smtClean="0"/>
          </a:p>
          <a:p>
            <a:r>
              <a:rPr lang="fr-FR" dirty="0" smtClean="0"/>
              <a:t>Le G6P subit l'action d'une hydrolase, la Glucose 6- phosphatase, qui libère du Pi</a:t>
            </a:r>
          </a:p>
          <a:p>
            <a:pPr>
              <a:buNone/>
            </a:pPr>
            <a:r>
              <a:rPr lang="fr-FR" dirty="0" smtClean="0"/>
              <a:t>      et du glucose. Cette réaction est irréversible</a:t>
            </a:r>
            <a:r>
              <a:rPr lang="fr-FR" b="1" dirty="0" smtClean="0"/>
              <a:t>. Le glucose diffuse librement hors des</a:t>
            </a:r>
          </a:p>
          <a:p>
            <a:pPr>
              <a:buNone/>
            </a:pPr>
            <a:r>
              <a:rPr lang="fr-FR" dirty="0" smtClean="0"/>
              <a:t>      hépatocytes et passe dans la circulation. </a:t>
            </a:r>
            <a:r>
              <a:rPr lang="fr-FR" b="1" dirty="0" smtClean="0"/>
              <a:t>La glycogénolyse hépatique est donc à</a:t>
            </a:r>
          </a:p>
          <a:p>
            <a:pPr>
              <a:buNone/>
            </a:pPr>
            <a:r>
              <a:rPr lang="fr-FR" b="1" dirty="0" smtClean="0"/>
              <a:t>      usage </a:t>
            </a:r>
            <a:r>
              <a:rPr lang="fr-FR" b="1" dirty="0" smtClean="0">
                <a:solidFill>
                  <a:srgbClr val="00B050"/>
                </a:solidFill>
              </a:rPr>
              <a:t>externe</a:t>
            </a:r>
            <a:r>
              <a:rPr lang="fr-FR" b="1" dirty="0" smtClean="0"/>
              <a:t> (rôle de maintien du pool de glucose) pour l'organisme : cerveau</a:t>
            </a:r>
          </a:p>
          <a:p>
            <a:pPr>
              <a:buNone/>
            </a:pPr>
            <a:r>
              <a:rPr lang="fr-FR" dirty="0" smtClean="0"/>
              <a:t>      +++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2. Destinée du glucose 6-phosphate dans le muscle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Le muscle ne possède pas de glucose 6-phosphatase. Le glucose 6-phosphate issu</a:t>
            </a:r>
          </a:p>
          <a:p>
            <a:pPr>
              <a:buNone/>
            </a:pPr>
            <a:r>
              <a:rPr lang="fr-FR" dirty="0" smtClean="0"/>
              <a:t>      de la glycogénolyse musculaire sera utilisé sur place (glycolyse),car il ne pourra</a:t>
            </a:r>
          </a:p>
          <a:p>
            <a:pPr>
              <a:buNone/>
            </a:pPr>
            <a:r>
              <a:rPr lang="fr-FR" dirty="0" smtClean="0"/>
              <a:t>      pas être hydrolysé en glucose et en phosphate. La </a:t>
            </a:r>
            <a:r>
              <a:rPr lang="fr-FR" b="1" dirty="0" smtClean="0"/>
              <a:t>glycogénolyse musculaire est à</a:t>
            </a:r>
          </a:p>
          <a:p>
            <a:pPr>
              <a:buNone/>
            </a:pPr>
            <a:r>
              <a:rPr lang="fr-FR" b="1" dirty="0" smtClean="0"/>
              <a:t>      usage </a:t>
            </a:r>
            <a:r>
              <a:rPr lang="fr-FR" b="1" dirty="0" smtClean="0">
                <a:solidFill>
                  <a:srgbClr val="00B050"/>
                </a:solidFill>
              </a:rPr>
              <a:t>interne</a:t>
            </a:r>
            <a:r>
              <a:rPr lang="fr-FR" b="1" dirty="0" smtClean="0"/>
              <a:t> (rôle de fourniture de l’énergie  lors de la contraction musculaire).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smtClean="0"/>
              <a:t>Taux de glycogène dans les tissus</a:t>
            </a:r>
            <a:br>
              <a:rPr lang="fr-FR" sz="4000" smtClean="0"/>
            </a:br>
            <a:r>
              <a:rPr lang="fr-FR" sz="4000" smtClean="0"/>
              <a:t> </a:t>
            </a:r>
            <a:r>
              <a:rPr lang="fr-FR" sz="2000" b="1" smtClean="0">
                <a:solidFill>
                  <a:srgbClr val="FF0000"/>
                </a:solidFill>
              </a:rPr>
              <a:t>Forme de stockage du glucose dans les cellules </a:t>
            </a:r>
            <a:endParaRPr lang="fr-FR" sz="4000" b="1" smtClean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997075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g/1000 de frais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% du glycogène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Muscle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Foie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Peau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Intestin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Cœur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0.17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Cerveau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0.04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Sang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0.015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55000" lnSpcReduction="20000"/>
          </a:bodyPr>
          <a:lstStyle/>
          <a:p>
            <a:pPr marL="12700">
              <a:lnSpc>
                <a:spcPct val="100000"/>
              </a:lnSpc>
            </a:pPr>
            <a:r>
              <a:rPr lang="fr-FR" sz="4400" b="1" dirty="0" smtClean="0"/>
              <a:t>Réaction 3: </a:t>
            </a:r>
            <a:r>
              <a:rPr lang="fr-FR" sz="4400" b="1" spc="20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z="4400" b="1" spc="45" dirty="0" err="1" smtClean="0">
                <a:solidFill>
                  <a:srgbClr val="CC3399"/>
                </a:solidFill>
                <a:latin typeface="Tahoma"/>
                <a:cs typeface="Tahoma"/>
              </a:rPr>
              <a:t>enz</a:t>
            </a:r>
            <a:r>
              <a:rPr lang="fr-FR" sz="4400" b="1" spc="45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z="4400" b="1" spc="45" dirty="0" err="1" smtClean="0">
                <a:solidFill>
                  <a:srgbClr val="CC3399"/>
                </a:solidFill>
                <a:latin typeface="Tahoma"/>
                <a:cs typeface="Tahoma"/>
              </a:rPr>
              <a:t>débranchante</a:t>
            </a:r>
            <a:r>
              <a:rPr lang="fr-FR" sz="4400" b="1" spc="45" dirty="0" smtClean="0">
                <a:solidFill>
                  <a:srgbClr val="CC3399"/>
                </a:solidFill>
                <a:latin typeface="Tahoma"/>
                <a:cs typeface="Tahoma"/>
              </a:rPr>
              <a:t> à</a:t>
            </a:r>
            <a:r>
              <a:rPr lang="fr-FR" sz="4400" b="1" spc="-125" dirty="0" smtClean="0">
                <a:solidFill>
                  <a:srgbClr val="CC3399"/>
                </a:solidFill>
                <a:latin typeface="Tahoma"/>
                <a:cs typeface="Tahoma"/>
              </a:rPr>
              <a:t> </a:t>
            </a:r>
            <a:r>
              <a:rPr lang="fr-FR" sz="4400" b="1" spc="35" dirty="0" smtClean="0">
                <a:solidFill>
                  <a:srgbClr val="CC3399"/>
                </a:solidFill>
                <a:latin typeface="Tahoma"/>
                <a:cs typeface="Tahoma"/>
              </a:rPr>
              <a:t>activité</a:t>
            </a:r>
            <a:r>
              <a:rPr lang="fr-FR" sz="4400" dirty="0" smtClean="0">
                <a:latin typeface="Tahoma"/>
                <a:cs typeface="Tahoma"/>
              </a:rPr>
              <a:t> </a:t>
            </a:r>
            <a:r>
              <a:rPr lang="fr-FR" sz="4400" b="1" spc="50" dirty="0" smtClean="0">
                <a:solidFill>
                  <a:srgbClr val="CC3399"/>
                </a:solidFill>
                <a:latin typeface="Symbol"/>
                <a:cs typeface="Symbol"/>
              </a:rPr>
              <a:t>1-6</a:t>
            </a:r>
            <a:r>
              <a:rPr lang="fr-FR" sz="4400" b="1" dirty="0" smtClean="0">
                <a:solidFill>
                  <a:srgbClr val="CC3399"/>
                </a:solidFill>
                <a:latin typeface="Times New Roman"/>
                <a:cs typeface="Times New Roman"/>
              </a:rPr>
              <a:t> </a:t>
            </a:r>
            <a:r>
              <a:rPr lang="fr-FR" sz="4400" b="1" spc="40" dirty="0" err="1" smtClean="0">
                <a:solidFill>
                  <a:srgbClr val="CC3399"/>
                </a:solidFill>
                <a:latin typeface="Tahoma"/>
                <a:cs typeface="Tahoma"/>
              </a:rPr>
              <a:t>glucosidase</a:t>
            </a:r>
            <a:endParaRPr lang="fr-FR" sz="4400" b="1" spc="40" dirty="0" smtClean="0">
              <a:solidFill>
                <a:srgbClr val="CC3399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buNone/>
            </a:pPr>
            <a:endParaRPr lang="fr-FR" sz="96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buNone/>
            </a:pPr>
            <a:endParaRPr lang="fr-FR" sz="96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buNone/>
            </a:pPr>
            <a:r>
              <a:rPr lang="fr-FR" sz="9600" b="1" dirty="0" smtClean="0">
                <a:solidFill>
                  <a:srgbClr val="FF0000"/>
                </a:solidFill>
                <a:latin typeface="Tahoma"/>
                <a:cs typeface="Tahoma"/>
              </a:rPr>
              <a:t>                    </a:t>
            </a:r>
          </a:p>
          <a:p>
            <a:pPr marL="12700">
              <a:lnSpc>
                <a:spcPct val="100000"/>
              </a:lnSpc>
              <a:buNone/>
            </a:pPr>
            <a:r>
              <a:rPr lang="fr-FR" sz="9600" b="1" dirty="0" smtClean="0">
                <a:solidFill>
                  <a:srgbClr val="FF0000"/>
                </a:solidFill>
                <a:latin typeface="Tahoma"/>
                <a:cs typeface="Tahoma"/>
              </a:rPr>
              <a:t>                          </a:t>
            </a:r>
          </a:p>
          <a:p>
            <a:pPr marL="12700">
              <a:lnSpc>
                <a:spcPct val="100000"/>
              </a:lnSpc>
              <a:buNone/>
            </a:pPr>
            <a:endParaRPr lang="fr-FR" sz="9600" b="1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buNone/>
            </a:pPr>
            <a:r>
              <a:rPr lang="fr-FR" sz="9600" b="1" dirty="0" smtClean="0">
                <a:solidFill>
                  <a:srgbClr val="FF0000"/>
                </a:solidFill>
                <a:latin typeface="Tahoma"/>
                <a:cs typeface="Tahoma"/>
              </a:rPr>
              <a:t>                                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00438"/>
            <a:ext cx="443707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14744" y="3429000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6143636" y="4143380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215074" y="478632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929454" y="3714752"/>
            <a:ext cx="164307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Glucose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7000892" y="4500570"/>
            <a:ext cx="135732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G6P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286776" y="3714752"/>
            <a:ext cx="85722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Foie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001024" y="4572008"/>
            <a:ext cx="85722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muscle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Le Siège intracellulaire de la glycogénolyse :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le cytosol(</a:t>
            </a:r>
            <a:r>
              <a:rPr lang="fr-FR" b="1" dirty="0" smtClean="0">
                <a:solidFill>
                  <a:srgbClr val="7030A0"/>
                </a:solidFill>
              </a:rPr>
              <a:t>muscle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r>
              <a:rPr lang="fr-FR" dirty="0" smtClean="0"/>
              <a:t>, à l’exception de </a:t>
            </a:r>
            <a:r>
              <a:rPr lang="fr-FR" dirty="0" smtClean="0">
                <a:solidFill>
                  <a:srgbClr val="FF0000"/>
                </a:solidFill>
              </a:rPr>
              <a:t>la réaction d’hydrolyse du G-6-P </a:t>
            </a:r>
            <a:r>
              <a:rPr lang="fr-FR" dirty="0" smtClean="0"/>
              <a:t>en glucose libre</a:t>
            </a:r>
          </a:p>
          <a:p>
            <a:pPr>
              <a:buNone/>
            </a:pPr>
            <a:r>
              <a:rPr lang="fr-FR" dirty="0" smtClean="0"/>
              <a:t>    catalysée par la G-6-</a:t>
            </a:r>
            <a:r>
              <a:rPr lang="fr-FR" dirty="0" err="1" smtClean="0"/>
              <a:t>Pase</a:t>
            </a:r>
            <a:r>
              <a:rPr lang="fr-FR" dirty="0" smtClean="0"/>
              <a:t>, elle a lieu dans le </a:t>
            </a:r>
            <a:r>
              <a:rPr lang="fr-FR" dirty="0" smtClean="0">
                <a:solidFill>
                  <a:srgbClr val="FF0000"/>
                </a:solidFill>
              </a:rPr>
              <a:t>réticulum endoplasmique </a:t>
            </a:r>
            <a:r>
              <a:rPr lang="fr-FR" dirty="0" smtClean="0"/>
              <a:t>des  </a:t>
            </a:r>
            <a:r>
              <a:rPr lang="fr-FR" b="1" dirty="0" smtClean="0">
                <a:solidFill>
                  <a:srgbClr val="7030A0"/>
                </a:solidFill>
              </a:rPr>
              <a:t>hépatocytes</a:t>
            </a:r>
            <a:r>
              <a:rPr lang="fr-FR" dirty="0" smtClean="0"/>
              <a:t> et, accessoirement des cellules </a:t>
            </a:r>
            <a:r>
              <a:rPr lang="fr-FR" dirty="0" smtClean="0">
                <a:solidFill>
                  <a:srgbClr val="FF0000"/>
                </a:solidFill>
              </a:rPr>
              <a:t>rénales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Glycogénolyse</a:t>
            </a:r>
            <a:r>
              <a:rPr lang="fr-FR" sz="3200" b="1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200" b="1" u="sng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lysosomale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800" dirty="0" smtClean="0"/>
              <a:t>Une </a:t>
            </a:r>
            <a:r>
              <a:rPr lang="fr-FR" sz="2800" u="sng" dirty="0" smtClean="0"/>
              <a:t>faible quantité </a:t>
            </a:r>
            <a:r>
              <a:rPr lang="fr-FR" sz="2800" dirty="0" smtClean="0"/>
              <a:t>du glycogène est dégradée par une alpha (1-4)</a:t>
            </a:r>
            <a:r>
              <a:rPr lang="fr-FR" sz="2800" dirty="0" err="1" smtClean="0"/>
              <a:t>glucosidase</a:t>
            </a:r>
            <a:r>
              <a:rPr lang="fr-FR" sz="2800" dirty="0" smtClean="0"/>
              <a:t> </a:t>
            </a:r>
            <a:r>
              <a:rPr lang="fr-FR" sz="2800" dirty="0" err="1" smtClean="0"/>
              <a:t>lysosomale</a:t>
            </a:r>
            <a:r>
              <a:rPr lang="fr-FR" sz="2800" dirty="0" smtClean="0"/>
              <a:t>. 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>
                <a:solidFill>
                  <a:srgbClr val="FF0000"/>
                </a:solidFill>
              </a:rPr>
              <a:t>Le rôle de cette dégradation est inconnu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une déficience en cette enzyme :</a:t>
            </a:r>
          </a:p>
          <a:p>
            <a:pPr lvl="1">
              <a:defRPr/>
            </a:pPr>
            <a:r>
              <a:rPr lang="fr-FR" sz="2400" dirty="0" smtClean="0">
                <a:ea typeface="+mn-ea"/>
                <a:cs typeface="+mn-cs"/>
              </a:rPr>
              <a:t>accumulation du glycogène dans les vacuoles</a:t>
            </a:r>
          </a:p>
          <a:p>
            <a:pPr lvl="1">
              <a:defRPr/>
            </a:pPr>
            <a:r>
              <a:rPr lang="fr-FR" sz="2400" dirty="0" smtClean="0">
                <a:ea typeface="+mn-ea"/>
                <a:cs typeface="+mn-cs"/>
              </a:rPr>
              <a:t>Pathologie pouvant être mortelle (maladie de Pompe)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fr-FR" sz="3600" smtClean="0"/>
              <a:t>Bilan énergétique de la glycogénolyse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fr-FR" sz="2000" dirty="0" smtClean="0"/>
              <a:t>La glycogénolyse </a:t>
            </a:r>
            <a:r>
              <a:rPr lang="fr-FR" sz="2000" dirty="0" smtClean="0">
                <a:solidFill>
                  <a:srgbClr val="FF0000"/>
                </a:solidFill>
              </a:rPr>
              <a:t>ne consomme pas d’énergie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La glycogénolyse </a:t>
            </a:r>
            <a:r>
              <a:rPr lang="fr-FR" sz="2000" dirty="0" smtClean="0">
                <a:solidFill>
                  <a:srgbClr val="FF0000"/>
                </a:solidFill>
              </a:rPr>
              <a:t>hépatique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dirty="0" smtClean="0">
                <a:solidFill>
                  <a:srgbClr val="FF0000"/>
                </a:solidFill>
              </a:rPr>
              <a:t>Libère du glucose sanguin</a:t>
            </a:r>
            <a:r>
              <a:rPr lang="fr-FR" sz="1800" dirty="0" smtClean="0"/>
              <a:t>: carburant indispensable au cerveau et aux cellules </a:t>
            </a:r>
            <a:r>
              <a:rPr lang="fr-FR" sz="1800" dirty="0" err="1" smtClean="0"/>
              <a:t>glucodépendantes</a:t>
            </a:r>
            <a:endParaRPr lang="fr-FR" sz="1800" dirty="0" smtClean="0"/>
          </a:p>
          <a:p>
            <a:pPr lvl="1"/>
            <a:endParaRPr lang="fr-FR" sz="1800" dirty="0" smtClean="0"/>
          </a:p>
          <a:p>
            <a:r>
              <a:rPr lang="fr-FR" sz="2000" dirty="0" smtClean="0"/>
              <a:t>La </a:t>
            </a:r>
            <a:r>
              <a:rPr lang="fr-FR" sz="2000" dirty="0" err="1" smtClean="0"/>
              <a:t>glycogènolyse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musculaire</a:t>
            </a:r>
            <a:r>
              <a:rPr lang="fr-FR" sz="2000" dirty="0" smtClean="0"/>
              <a:t>: libère de l’</a:t>
            </a:r>
            <a:r>
              <a:rPr lang="fr-FR" sz="2000" dirty="0" smtClean="0">
                <a:solidFill>
                  <a:srgbClr val="FF0000"/>
                </a:solidFill>
              </a:rPr>
              <a:t>ATP</a:t>
            </a:r>
            <a:r>
              <a:rPr lang="fr-FR" sz="2000" dirty="0" smtClean="0"/>
              <a:t> pour la contraction musculaire:</a:t>
            </a:r>
          </a:p>
          <a:p>
            <a:pPr lvl="1"/>
            <a:r>
              <a:rPr lang="fr-FR" sz="1800" dirty="0" smtClean="0">
                <a:solidFill>
                  <a:srgbClr val="FF0000"/>
                </a:solidFill>
              </a:rPr>
              <a:t>2 ATP </a:t>
            </a:r>
            <a:r>
              <a:rPr lang="fr-FR" sz="1800" dirty="0" smtClean="0"/>
              <a:t>en anaérobiose</a:t>
            </a:r>
          </a:p>
          <a:p>
            <a:pPr lvl="1"/>
            <a:r>
              <a:rPr lang="fr-FR" sz="1800" dirty="0" smtClean="0">
                <a:solidFill>
                  <a:srgbClr val="FF0000"/>
                </a:solidFill>
              </a:rPr>
              <a:t> 38 ATP </a:t>
            </a:r>
            <a:r>
              <a:rPr lang="fr-FR" sz="1800" dirty="0" smtClean="0"/>
              <a:t>en aérobiose (CRM)</a:t>
            </a: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Métabolisme du glycogène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(2ème partie)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500306"/>
            <a:ext cx="9001156" cy="3625857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None/>
            </a:pPr>
            <a:r>
              <a:rPr lang="fr-FR" b="1" dirty="0" smtClean="0"/>
              <a:t>VI. Régulations du métabolisme du glycogène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endParaRPr lang="fr-FR" b="1" dirty="0" smtClean="0"/>
          </a:p>
          <a:p>
            <a:pPr marL="514350" indent="-514350">
              <a:lnSpc>
                <a:spcPct val="90000"/>
              </a:lnSpc>
              <a:buNone/>
            </a:pPr>
            <a:r>
              <a:rPr lang="fr-FR" b="1" dirty="0" smtClean="0"/>
              <a:t>VII. Pathologies liées au métabolisme du glycogène</a:t>
            </a:r>
          </a:p>
          <a:p>
            <a:pPr marL="514350" indent="-514350">
              <a:lnSpc>
                <a:spcPct val="90000"/>
              </a:lnSpc>
              <a:buFont typeface="+mj-lt"/>
              <a:buAutoNum type="romanUcPeriod"/>
            </a:pPr>
            <a:endParaRPr lang="fr-FR" b="1" dirty="0" smtClean="0"/>
          </a:p>
          <a:p>
            <a:pPr marL="514350" indent="-514350">
              <a:lnSpc>
                <a:spcPct val="90000"/>
              </a:lnSpc>
              <a:buNone/>
            </a:pPr>
            <a:r>
              <a:rPr lang="fr-FR" b="1" dirty="0" smtClean="0"/>
              <a:t>VIII. Conclusion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365500" cy="457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857232"/>
            <a:ext cx="2571768" cy="39623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1250" t="30000" r="18750" b="33333"/>
          <a:stretch>
            <a:fillRect/>
          </a:stretch>
        </p:blipFill>
        <p:spPr bwMode="auto">
          <a:xfrm>
            <a:off x="4572000" y="4714884"/>
            <a:ext cx="4143404" cy="193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8596" y="285728"/>
            <a:ext cx="350046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Glycogénolyse   endogène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857752" y="285728"/>
            <a:ext cx="350046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Glycogénogenèse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0" y="2285992"/>
            <a:ext cx="85722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G6P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143108" y="5857892"/>
            <a:ext cx="85722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Foie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14282" y="5786454"/>
            <a:ext cx="857224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muscle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5400000">
            <a:off x="-822363" y="4321975"/>
            <a:ext cx="26440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2000232" y="521495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6200000" flipH="1">
            <a:off x="571472" y="2428868"/>
            <a:ext cx="200026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6200000" flipV="1">
            <a:off x="500034" y="2643182"/>
            <a:ext cx="185738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6357982" cy="57150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Glycogénolyse   exogène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928934"/>
            <a:ext cx="1038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857892"/>
            <a:ext cx="800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1142976" y="4071942"/>
            <a:ext cx="142876" cy="1571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1142976" y="2214554"/>
            <a:ext cx="14287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7158" y="1571612"/>
            <a:ext cx="1785950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Glycogène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728" y="2357430"/>
            <a:ext cx="514353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chemeClr val="tx1"/>
                </a:solidFill>
              </a:rPr>
              <a:t>Amylase</a:t>
            </a:r>
            <a:r>
              <a:rPr lang="fr-FR" dirty="0" smtClean="0">
                <a:solidFill>
                  <a:srgbClr val="FF0000"/>
                </a:solidFill>
              </a:rPr>
              <a:t>  </a:t>
            </a:r>
            <a:r>
              <a:rPr lang="fr-FR" dirty="0" smtClean="0">
                <a:solidFill>
                  <a:schemeClr val="tx1"/>
                </a:solidFill>
              </a:rPr>
              <a:t>ou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chemeClr val="tx1"/>
                </a:solidFill>
              </a:rPr>
              <a:t>1-4 </a:t>
            </a:r>
            <a:r>
              <a:rPr lang="fr-FR" dirty="0" err="1" smtClean="0">
                <a:solidFill>
                  <a:schemeClr val="tx1"/>
                </a:solidFill>
              </a:rPr>
              <a:t>glucosidase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dirty="0" err="1" smtClean="0">
                <a:solidFill>
                  <a:schemeClr val="tx1"/>
                </a:solidFill>
              </a:rPr>
              <a:t>Enz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spf</a:t>
            </a:r>
            <a:r>
              <a:rPr lang="fr-FR" dirty="0" smtClean="0">
                <a:solidFill>
                  <a:schemeClr val="tx1"/>
                </a:solidFill>
              </a:rPr>
              <a:t> du D Glu hydrolyse la liaison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chemeClr val="tx1"/>
                </a:solidFill>
              </a:rPr>
              <a:t>1-4 a l’intérieur de la chaine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28728" y="4357694"/>
            <a:ext cx="514353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Symbol" pitchFamily="18" charset="2"/>
              <a:buChar char="a"/>
            </a:pPr>
            <a:r>
              <a:rPr lang="fr-FR" dirty="0" smtClean="0">
                <a:solidFill>
                  <a:schemeClr val="tx1"/>
                </a:solidFill>
              </a:rPr>
              <a:t>1-6 </a:t>
            </a:r>
            <a:r>
              <a:rPr lang="fr-FR" dirty="0" err="1" smtClean="0">
                <a:solidFill>
                  <a:schemeClr val="tx1"/>
                </a:solidFill>
              </a:rPr>
              <a:t>glucosidase</a:t>
            </a:r>
            <a:r>
              <a:rPr lang="fr-FR" dirty="0" smtClean="0">
                <a:solidFill>
                  <a:schemeClr val="tx1"/>
                </a:solidFill>
              </a:rPr>
              <a:t> : </a:t>
            </a:r>
            <a:r>
              <a:rPr lang="fr-FR" dirty="0" err="1" smtClean="0">
                <a:solidFill>
                  <a:schemeClr val="tx1"/>
                </a:solidFill>
              </a:rPr>
              <a:t>Enz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débranchante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hydrolyse la liaison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chemeClr val="tx1"/>
                </a:solidFill>
              </a:rPr>
              <a:t>1-6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1857356" y="5929330"/>
            <a:ext cx="242889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214546" y="5572140"/>
            <a:ext cx="171451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Maltase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357686" y="5857892"/>
            <a:ext cx="1428760" cy="5000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Glucose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571876"/>
            <a:ext cx="4000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857892"/>
            <a:ext cx="304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928934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20"/>
          <p:cNvCxnSpPr>
            <a:endCxn id="8196" idx="0"/>
          </p:cNvCxnSpPr>
          <p:nvPr/>
        </p:nvCxnSpPr>
        <p:spPr>
          <a:xfrm rot="5400000">
            <a:off x="1957369" y="3457575"/>
            <a:ext cx="214314" cy="14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8196" idx="1"/>
          </p:cNvCxnSpPr>
          <p:nvPr/>
        </p:nvCxnSpPr>
        <p:spPr>
          <a:xfrm>
            <a:off x="1785918" y="3643314"/>
            <a:ext cx="71438" cy="30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3786190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25"/>
          <p:cNvCxnSpPr>
            <a:stCxn id="8196" idx="2"/>
          </p:cNvCxnSpPr>
          <p:nvPr/>
        </p:nvCxnSpPr>
        <p:spPr>
          <a:xfrm rot="5400000">
            <a:off x="1916888" y="3860010"/>
            <a:ext cx="223841" cy="5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714356"/>
            <a:ext cx="500062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Flèche vers le bas 38"/>
          <p:cNvSpPr/>
          <p:nvPr/>
        </p:nvSpPr>
        <p:spPr>
          <a:xfrm>
            <a:off x="4786314" y="1571612"/>
            <a:ext cx="142876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Flèche vers le bas 39"/>
          <p:cNvSpPr/>
          <p:nvPr/>
        </p:nvSpPr>
        <p:spPr>
          <a:xfrm>
            <a:off x="4143372" y="785794"/>
            <a:ext cx="142876" cy="10001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Multiplier 24"/>
          <p:cNvSpPr/>
          <p:nvPr/>
        </p:nvSpPr>
        <p:spPr>
          <a:xfrm>
            <a:off x="4000496" y="1142984"/>
            <a:ext cx="357190" cy="500066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124200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VI. Régulations du métabolisme du glycogène</a:t>
            </a:r>
            <a:br>
              <a:rPr lang="fr-FR" sz="3600" b="1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400" dirty="0" smtClean="0"/>
              <a:t>1- contrôle hormonale par modification covalente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2- contrôle allostérique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516563"/>
          </a:xfrm>
        </p:spPr>
        <p:txBody>
          <a:bodyPr/>
          <a:lstStyle/>
          <a:p>
            <a:pPr algn="ctr">
              <a:defRPr/>
            </a:pPr>
            <a:r>
              <a:rPr lang="fr-FR" sz="2800" b="1" u="sng" dirty="0" smtClean="0"/>
              <a:t>1- Contrôle hormonal</a:t>
            </a:r>
          </a:p>
          <a:p>
            <a:pPr>
              <a:defRPr/>
            </a:pPr>
            <a:r>
              <a:rPr lang="fr-FR" sz="2400" dirty="0" smtClean="0"/>
              <a:t>L’adrénaline (</a:t>
            </a:r>
            <a:r>
              <a:rPr lang="fr-FR" sz="2400" dirty="0" err="1" smtClean="0"/>
              <a:t>épinephrine</a:t>
            </a:r>
            <a:r>
              <a:rPr lang="fr-FR" sz="2400" dirty="0" smtClean="0"/>
              <a:t>) et le </a:t>
            </a:r>
            <a:r>
              <a:rPr lang="fr-FR" sz="2400" dirty="0" smtClean="0">
                <a:solidFill>
                  <a:srgbClr val="FF0000"/>
                </a:solidFill>
              </a:rPr>
              <a:t>glucagon</a:t>
            </a:r>
            <a:r>
              <a:rPr lang="fr-FR" sz="2400" dirty="0" smtClean="0"/>
              <a:t> dirigent </a:t>
            </a:r>
            <a:r>
              <a:rPr lang="fr-FR" sz="2400" dirty="0" smtClean="0">
                <a:solidFill>
                  <a:srgbClr val="FF0000"/>
                </a:solidFill>
              </a:rPr>
              <a:t>le catabolisme </a:t>
            </a:r>
            <a:r>
              <a:rPr lang="fr-FR" sz="2400" dirty="0" smtClean="0"/>
              <a:t>et </a:t>
            </a:r>
            <a:r>
              <a:rPr lang="fr-FR" sz="2400" dirty="0" smtClean="0">
                <a:solidFill>
                  <a:srgbClr val="FF0000"/>
                </a:solidFill>
              </a:rPr>
              <a:t>la production de l’énergie </a:t>
            </a:r>
          </a:p>
          <a:p>
            <a:pPr>
              <a:defRPr/>
            </a:pPr>
            <a:r>
              <a:rPr lang="fr-FR" sz="2400" dirty="0" smtClean="0">
                <a:solidFill>
                  <a:srgbClr val="00B0F0"/>
                </a:solidFill>
              </a:rPr>
              <a:t>L’insuline</a:t>
            </a:r>
            <a:r>
              <a:rPr lang="fr-FR" sz="2400" dirty="0" smtClean="0"/>
              <a:t> contrôle l</a:t>
            </a:r>
            <a:r>
              <a:rPr lang="fr-FR" sz="2400" dirty="0" smtClean="0">
                <a:solidFill>
                  <a:srgbClr val="00B0F0"/>
                </a:solidFill>
              </a:rPr>
              <a:t>’anabolisme</a:t>
            </a:r>
            <a:r>
              <a:rPr lang="fr-FR" sz="2400" dirty="0" smtClean="0"/>
              <a:t> orienté vers le </a:t>
            </a:r>
            <a:r>
              <a:rPr lang="fr-FR" sz="2400" dirty="0" smtClean="0">
                <a:solidFill>
                  <a:srgbClr val="00B0F0"/>
                </a:solidFill>
              </a:rPr>
              <a:t>stockage de l’énergie</a:t>
            </a:r>
          </a:p>
          <a:p>
            <a:pPr>
              <a:defRPr/>
            </a:pPr>
            <a:r>
              <a:rPr lang="fr-FR" sz="2400" dirty="0" smtClean="0"/>
              <a:t>Les effets de ces 2 groupes d’hormones sont antagonistes, régulation coordonnée:</a:t>
            </a:r>
          </a:p>
          <a:p>
            <a:pPr lvl="1">
              <a:defRPr/>
            </a:pPr>
            <a:r>
              <a:rPr lang="fr-FR" sz="2000" dirty="0" smtClean="0"/>
              <a:t>Réaction </a:t>
            </a:r>
            <a:r>
              <a:rPr lang="fr-FR" sz="2000" dirty="0" err="1" smtClean="0"/>
              <a:t>limitante</a:t>
            </a:r>
            <a:r>
              <a:rPr lang="fr-FR" sz="2000" dirty="0" smtClean="0"/>
              <a:t> glycogénogenèse: </a:t>
            </a:r>
            <a:r>
              <a:rPr lang="fr-FR" sz="1600" b="1" dirty="0" smtClean="0">
                <a:solidFill>
                  <a:srgbClr val="C00000"/>
                </a:solidFill>
              </a:rPr>
              <a:t>glycogène </a:t>
            </a:r>
            <a:r>
              <a:rPr lang="fr-FR" sz="1600" b="1" dirty="0" err="1" smtClean="0">
                <a:solidFill>
                  <a:srgbClr val="C00000"/>
                </a:solidFill>
              </a:rPr>
              <a:t>synthase</a:t>
            </a:r>
            <a:endParaRPr lang="fr-FR" sz="1600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fr-FR" sz="2000" dirty="0" smtClean="0"/>
              <a:t>Réaction </a:t>
            </a:r>
            <a:r>
              <a:rPr lang="fr-FR" sz="2000" dirty="0" err="1" smtClean="0"/>
              <a:t>limitante</a:t>
            </a:r>
            <a:r>
              <a:rPr lang="fr-FR" sz="2000" dirty="0" smtClean="0"/>
              <a:t> glycogénolyse</a:t>
            </a:r>
            <a:r>
              <a:rPr lang="fr-FR" sz="1600" dirty="0" smtClean="0"/>
              <a:t>: </a:t>
            </a:r>
            <a:r>
              <a:rPr lang="fr-FR" sz="1600" b="1" dirty="0" smtClean="0">
                <a:solidFill>
                  <a:srgbClr val="C00000"/>
                </a:solidFill>
              </a:rPr>
              <a:t>glycogène phosphorylase</a:t>
            </a:r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endParaRPr lang="fr-FR" sz="1800" b="1" dirty="0" smtClean="0"/>
          </a:p>
          <a:p>
            <a:pPr lvl="1">
              <a:buFontTx/>
              <a:buNone/>
              <a:defRPr/>
            </a:pPr>
            <a:endParaRPr lang="fr-FR" sz="2400" dirty="0" smtClean="0">
              <a:ea typeface="+mn-ea"/>
              <a:cs typeface="+mn-cs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343400"/>
            <a:ext cx="54864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3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609600"/>
          </a:xfrm>
        </p:spPr>
        <p:txBody>
          <a:bodyPr/>
          <a:lstStyle/>
          <a:p>
            <a:r>
              <a:rPr lang="fr-FR" sz="3200" smtClean="0"/>
              <a:t>Glycogène phosphorylase</a:t>
            </a:r>
          </a:p>
        </p:txBody>
      </p:sp>
      <p:sp>
        <p:nvSpPr>
          <p:cNvPr id="22531" name="Espace réservé du contenu 4"/>
          <p:cNvSpPr>
            <a:spLocks noGrp="1"/>
          </p:cNvSpPr>
          <p:nvPr>
            <p:ph idx="1"/>
          </p:nvPr>
        </p:nvSpPr>
        <p:spPr>
          <a:xfrm>
            <a:off x="457200" y="533400"/>
            <a:ext cx="8077200" cy="5410200"/>
          </a:xfrm>
        </p:spPr>
        <p:txBody>
          <a:bodyPr/>
          <a:lstStyle/>
          <a:p>
            <a:pPr>
              <a:buFontTx/>
              <a:buNone/>
            </a:pPr>
            <a:endParaRPr lang="fr-FR" sz="2400" dirty="0" smtClean="0"/>
          </a:p>
          <a:p>
            <a:pPr>
              <a:spcBef>
                <a:spcPct val="0"/>
              </a:spcBef>
              <a:spcAft>
                <a:spcPct val="60000"/>
              </a:spcAft>
              <a:buClr>
                <a:schemeClr val="hlink"/>
              </a:buClr>
              <a:buFont typeface="Wingdings" pitchFamily="2" charset="2"/>
              <a:buChar char="w"/>
            </a:pPr>
            <a:r>
              <a:rPr lang="fr-FR" sz="1600" dirty="0" smtClean="0"/>
              <a:t>La glycogène phosphorylase: 2 formes </a:t>
            </a:r>
            <a:r>
              <a:rPr lang="fr-FR" sz="1600" dirty="0" err="1" smtClean="0"/>
              <a:t>interconvertibles</a:t>
            </a:r>
            <a:r>
              <a:rPr lang="fr-FR" sz="1600" dirty="0" smtClean="0"/>
              <a:t>: </a:t>
            </a:r>
          </a:p>
          <a:p>
            <a:pPr lvl="1"/>
            <a:r>
              <a:rPr lang="fr-FR" sz="1400" b="1" dirty="0" smtClean="0">
                <a:solidFill>
                  <a:srgbClr val="00B050"/>
                </a:solidFill>
              </a:rPr>
              <a:t>forme a (active): </a:t>
            </a:r>
            <a:r>
              <a:rPr lang="fr-FR" sz="1400" b="1" dirty="0" err="1" smtClean="0">
                <a:solidFill>
                  <a:srgbClr val="00B050"/>
                </a:solidFill>
              </a:rPr>
              <a:t>phosphorylée</a:t>
            </a:r>
            <a:r>
              <a:rPr lang="fr-FR" sz="1400" b="1" dirty="0" smtClean="0">
                <a:solidFill>
                  <a:srgbClr val="00B050"/>
                </a:solidFill>
              </a:rPr>
              <a:t> </a:t>
            </a:r>
            <a:endParaRPr lang="fr-FR" sz="1400" dirty="0" smtClean="0">
              <a:solidFill>
                <a:schemeClr val="accent2"/>
              </a:solidFill>
            </a:endParaRPr>
          </a:p>
          <a:p>
            <a:pPr lvl="1"/>
            <a:r>
              <a:rPr lang="fr-FR" sz="1400" b="1" dirty="0" smtClean="0">
                <a:solidFill>
                  <a:srgbClr val="FF0000"/>
                </a:solidFill>
              </a:rPr>
              <a:t>forme b (peu active): non </a:t>
            </a:r>
            <a:r>
              <a:rPr lang="fr-FR" sz="1400" b="1" smtClean="0">
                <a:solidFill>
                  <a:srgbClr val="FF0000"/>
                </a:solidFill>
              </a:rPr>
              <a:t>phosphorylée</a:t>
            </a:r>
            <a:r>
              <a:rPr lang="en-US" sz="1400" smtClean="0">
                <a:cs typeface="Times New Roman" pitchFamily="18" charset="0"/>
              </a:rPr>
              <a:t> </a:t>
            </a:r>
            <a:endParaRPr lang="en-US" sz="1400" dirty="0" smtClean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 sz="1100" dirty="0" smtClean="0">
              <a:cs typeface="Times New Roman" pitchFamily="18" charset="0"/>
            </a:endParaRPr>
          </a:p>
          <a:p>
            <a:r>
              <a:rPr lang="fr-FR" sz="1600" dirty="0" smtClean="0"/>
              <a:t>Intervention de 2 enzymes dans l’</a:t>
            </a:r>
            <a:r>
              <a:rPr lang="fr-FR" sz="1600" dirty="0" err="1" smtClean="0"/>
              <a:t>interconversion</a:t>
            </a:r>
            <a:r>
              <a:rPr lang="fr-FR" sz="1600" dirty="0" smtClean="0"/>
              <a:t>:</a:t>
            </a:r>
          </a:p>
          <a:p>
            <a:pPr lvl="1"/>
            <a:r>
              <a:rPr lang="fr-FR" sz="1400" b="1" dirty="0" smtClean="0">
                <a:solidFill>
                  <a:schemeClr val="accent2"/>
                </a:solidFill>
              </a:rPr>
              <a:t>phosphorylase kinase: </a:t>
            </a:r>
          </a:p>
          <a:p>
            <a:pPr lvl="2"/>
            <a:r>
              <a:rPr lang="fr-FR" sz="1200" b="1" i="1" dirty="0" smtClean="0"/>
              <a:t>Assure le passage de la forme</a:t>
            </a:r>
            <a:r>
              <a:rPr lang="fr-FR" sz="1200" b="1" dirty="0" smtClean="0"/>
              <a:t>  peu active (b) à la forme active (a) par phosphorylation</a:t>
            </a:r>
          </a:p>
          <a:p>
            <a:pPr lvl="1"/>
            <a:r>
              <a:rPr lang="fr-FR" sz="1400" b="1" dirty="0" smtClean="0">
                <a:solidFill>
                  <a:schemeClr val="accent2"/>
                </a:solidFill>
              </a:rPr>
              <a:t>phosphorylase phosphatase </a:t>
            </a:r>
          </a:p>
          <a:p>
            <a:pPr lvl="2"/>
            <a:r>
              <a:rPr lang="fr-FR" sz="1200" b="1" i="1" dirty="0" smtClean="0"/>
              <a:t>passage </a:t>
            </a:r>
            <a:r>
              <a:rPr lang="fr-FR" sz="1200" b="1" dirty="0" smtClean="0"/>
              <a:t>la forme active (a) </a:t>
            </a:r>
            <a:r>
              <a:rPr lang="fr-FR" sz="1200" b="1" i="1" dirty="0" smtClean="0"/>
              <a:t>à  la forme</a:t>
            </a:r>
            <a:r>
              <a:rPr lang="fr-FR" sz="1200" b="1" dirty="0" smtClean="0"/>
              <a:t>  peu active (b) à par déphosphorylation</a:t>
            </a:r>
            <a:endParaRPr lang="fr-FR" sz="1800" dirty="0" smtClean="0"/>
          </a:p>
          <a:p>
            <a:endParaRPr lang="fr-FR" sz="2400" dirty="0" smtClean="0"/>
          </a:p>
          <a:p>
            <a:pPr lvl="1">
              <a:buFontTx/>
              <a:buNone/>
            </a:pPr>
            <a:endParaRPr lang="fr-FR" sz="1800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l="21249" t="14444" r="18124" b="15556"/>
          <a:stretch>
            <a:fillRect/>
          </a:stretch>
        </p:blipFill>
        <p:spPr bwMode="auto">
          <a:xfrm>
            <a:off x="1662113" y="3352800"/>
            <a:ext cx="53482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791200" y="4354513"/>
            <a:ext cx="588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+++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241300" algn="l">
              <a:lnSpc>
                <a:spcPct val="100000"/>
              </a:lnSpc>
            </a:pPr>
            <a:r>
              <a:rPr lang="fr-FR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II.</a:t>
            </a:r>
            <a:r>
              <a:rPr lang="fr-FR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Rappel</a:t>
            </a:r>
            <a:r>
              <a:rPr lang="fr-FR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sur la structure du glycogène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endParaRPr lang="fr-FR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41300" indent="-228600"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Polyoside homogène </a:t>
            </a:r>
            <a:r>
              <a:rPr lang="fr-FR" dirty="0" smtClean="0">
                <a:latin typeface="Times New Roman"/>
                <a:cs typeface="Times New Roman"/>
              </a:rPr>
              <a:t>de</a:t>
            </a:r>
            <a:r>
              <a:rPr lang="fr-FR" spc="-4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glucose</a:t>
            </a:r>
            <a:endParaRPr lang="fr-FR" dirty="0" smtClean="0">
              <a:latin typeface="Times New Roman"/>
              <a:cs typeface="Times New Roman"/>
            </a:endParaRPr>
          </a:p>
          <a:p>
            <a:pPr marL="461645" marR="678180" indent="-448945">
              <a:lnSpc>
                <a:spcPct val="144300"/>
              </a:lnSpc>
              <a:spcBef>
                <a:spcPts val="35"/>
              </a:spcBef>
              <a:buFont typeface="Arial"/>
              <a:buChar char="•"/>
              <a:tabLst>
                <a:tab pos="24130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Condensation d’unité </a:t>
            </a:r>
            <a:r>
              <a:rPr lang="fr-FR" dirty="0" smtClean="0">
                <a:latin typeface="Times New Roman"/>
                <a:cs typeface="Times New Roman"/>
              </a:rPr>
              <a:t>de </a:t>
            </a:r>
            <a:r>
              <a:rPr lang="fr-FR" spc="-5" dirty="0" smtClean="0">
                <a:latin typeface="Times New Roman"/>
                <a:cs typeface="Times New Roman"/>
              </a:rPr>
              <a:t>glucose </a:t>
            </a:r>
            <a:r>
              <a:rPr lang="fr-FR" dirty="0" smtClean="0">
                <a:latin typeface="Times New Roman"/>
                <a:cs typeface="Times New Roman"/>
              </a:rPr>
              <a:t>par </a:t>
            </a:r>
            <a:r>
              <a:rPr lang="fr-FR" spc="-5" dirty="0" smtClean="0">
                <a:latin typeface="Times New Roman"/>
                <a:cs typeface="Times New Roman"/>
              </a:rPr>
              <a:t>des liaisons osidiques </a:t>
            </a:r>
            <a:r>
              <a:rPr lang="fr-FR" spc="-5" dirty="0" smtClean="0">
                <a:latin typeface="Cambria Math"/>
                <a:cs typeface="Cambria Math"/>
              </a:rPr>
              <a:t>α</a:t>
            </a:r>
            <a:r>
              <a:rPr lang="fr-FR" spc="-5" dirty="0" smtClean="0">
                <a:latin typeface="Times New Roman"/>
                <a:cs typeface="Times New Roman"/>
              </a:rPr>
              <a:t>(1- </a:t>
            </a:r>
            <a:r>
              <a:rPr lang="fr-FR" dirty="0" smtClean="0">
                <a:latin typeface="Times New Roman"/>
                <a:cs typeface="Times New Roman"/>
              </a:rPr>
              <a:t>4)</a:t>
            </a:r>
          </a:p>
          <a:p>
            <a:pPr marL="461645" marR="678180" indent="-448945">
              <a:lnSpc>
                <a:spcPct val="144300"/>
              </a:lnSpc>
              <a:spcBef>
                <a:spcPts val="35"/>
              </a:spcBef>
              <a:buFont typeface="Arial"/>
              <a:buChar char="•"/>
              <a:tabLst>
                <a:tab pos="24130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Branchement par des liaisons </a:t>
            </a:r>
            <a:r>
              <a:rPr lang="fr-FR" spc="-5" dirty="0" smtClean="0">
                <a:latin typeface="Cambria Math"/>
                <a:cs typeface="Cambria Math"/>
              </a:rPr>
              <a:t>α</a:t>
            </a:r>
            <a:r>
              <a:rPr lang="fr-FR" spc="-5" dirty="0" smtClean="0">
                <a:latin typeface="Times New Roman"/>
                <a:cs typeface="Times New Roman"/>
              </a:rPr>
              <a:t>(1- </a:t>
            </a:r>
            <a:r>
              <a:rPr lang="fr-FR" dirty="0" smtClean="0">
                <a:latin typeface="Times New Roman"/>
                <a:cs typeface="Times New Roman"/>
              </a:rPr>
              <a:t>6) </a:t>
            </a:r>
            <a:r>
              <a:rPr lang="fr-FR" spc="-5" dirty="0" smtClean="0">
                <a:latin typeface="Times New Roman"/>
                <a:cs typeface="Times New Roman"/>
              </a:rPr>
              <a:t>toutes les </a:t>
            </a:r>
            <a:r>
              <a:rPr lang="fr-FR" dirty="0" smtClean="0">
                <a:latin typeface="Times New Roman"/>
                <a:cs typeface="Times New Roman"/>
              </a:rPr>
              <a:t>3 à 5 </a:t>
            </a:r>
            <a:r>
              <a:rPr lang="fr-FR" spc="-5" dirty="0" smtClean="0">
                <a:latin typeface="Times New Roman"/>
                <a:cs typeface="Times New Roman"/>
              </a:rPr>
              <a:t>unités </a:t>
            </a:r>
            <a:r>
              <a:rPr lang="fr-FR" dirty="0" smtClean="0">
                <a:latin typeface="Times New Roman"/>
                <a:cs typeface="Times New Roman"/>
              </a:rPr>
              <a:t>de</a:t>
            </a:r>
            <a:r>
              <a:rPr lang="fr-FR" spc="6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glucose.</a:t>
            </a:r>
            <a:endParaRPr lang="fr-FR" dirty="0" smtClean="0">
              <a:latin typeface="Times New Roman"/>
              <a:cs typeface="Times New Roman"/>
            </a:endParaRPr>
          </a:p>
          <a:p>
            <a:pPr marL="241300" indent="-228600">
              <a:spcBef>
                <a:spcPts val="745"/>
              </a:spcBef>
              <a:buFont typeface="Arial"/>
              <a:buChar char="•"/>
              <a:tabLst>
                <a:tab pos="24130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Structure très fortement ramifiée</a:t>
            </a:r>
            <a:endParaRPr lang="fr-FR" dirty="0" smtClean="0">
              <a:latin typeface="Times New Roman"/>
              <a:cs typeface="Times New Roman"/>
            </a:endParaRPr>
          </a:p>
          <a:p>
            <a:pPr marL="285115" indent="-272415">
              <a:spcBef>
                <a:spcPts val="755"/>
              </a:spcBef>
              <a:buFont typeface="Arial"/>
              <a:buChar char="•"/>
              <a:tabLst>
                <a:tab pos="28575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Structure</a:t>
            </a:r>
            <a:r>
              <a:rPr lang="fr-FR" spc="-35" dirty="0" smtClean="0">
                <a:latin typeface="Times New Roman"/>
                <a:cs typeface="Times New Roman"/>
              </a:rPr>
              <a:t>   </a:t>
            </a:r>
            <a:r>
              <a:rPr lang="fr-FR" spc="-5" dirty="0" smtClean="0">
                <a:latin typeface="Times New Roman"/>
                <a:cs typeface="Times New Roman"/>
              </a:rPr>
              <a:t>arborescente.</a:t>
            </a:r>
          </a:p>
          <a:p>
            <a:pPr marL="285115" indent="-272415">
              <a:spcBef>
                <a:spcPts val="755"/>
              </a:spcBef>
              <a:buFont typeface="Arial"/>
              <a:buChar char="•"/>
              <a:tabLst>
                <a:tab pos="28575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Plusieurs extrémités non réductrices Glu C4-OH libre</a:t>
            </a:r>
          </a:p>
          <a:p>
            <a:pPr marL="285115" indent="-272415">
              <a:spcBef>
                <a:spcPts val="755"/>
              </a:spcBef>
              <a:buFont typeface="Arial"/>
              <a:buChar char="•"/>
              <a:tabLst>
                <a:tab pos="285750" algn="l"/>
              </a:tabLst>
            </a:pPr>
            <a:r>
              <a:rPr lang="fr-FR" spc="-5" dirty="0" smtClean="0">
                <a:latin typeface="Times New Roman"/>
                <a:cs typeface="Times New Roman"/>
              </a:rPr>
              <a:t>Une seul  extrémité réductrice Glu C1-OH  libre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7286676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785818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358082" y="3357562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OH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1249" t="14444" r="18124" b="15556"/>
          <a:stretch>
            <a:fillRect/>
          </a:stretch>
        </p:blipFill>
        <p:spPr bwMode="auto">
          <a:xfrm>
            <a:off x="285720" y="1071546"/>
            <a:ext cx="41148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 l="37889" t="13257" r="34238" b="12222"/>
          <a:stretch>
            <a:fillRect/>
          </a:stretch>
        </p:blipFill>
        <p:spPr bwMode="auto">
          <a:xfrm>
            <a:off x="4343400" y="762000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00694" y="5072074"/>
            <a:ext cx="642942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G6P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4107653" y="1393017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Glycogène </a:t>
            </a:r>
            <a:r>
              <a:rPr lang="fr-FR" sz="3600" b="1" dirty="0" err="1" smtClean="0">
                <a:solidFill>
                  <a:srgbClr val="FF0000"/>
                </a:solidFill>
              </a:rPr>
              <a:t>synthase</a:t>
            </a:r>
            <a:endParaRPr lang="fr-FR" sz="3600" b="1" dirty="0" smtClean="0">
              <a:solidFill>
                <a:srgbClr val="FF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143000"/>
            <a:ext cx="6248400" cy="5181600"/>
          </a:xfrm>
        </p:spPr>
        <p:txBody>
          <a:bodyPr/>
          <a:lstStyle/>
          <a:p>
            <a:pPr>
              <a:defRPr/>
            </a:pPr>
            <a:r>
              <a:rPr lang="fr-FR" sz="1800" dirty="0" smtClean="0"/>
              <a:t>Glycogène </a:t>
            </a:r>
            <a:r>
              <a:rPr lang="fr-FR" sz="1800" dirty="0" err="1" smtClean="0"/>
              <a:t>synthase</a:t>
            </a:r>
            <a:r>
              <a:rPr lang="fr-FR" sz="1800" dirty="0" smtClean="0"/>
              <a:t> existe  sous deux formes : </a:t>
            </a:r>
          </a:p>
          <a:p>
            <a:pPr lvl="1">
              <a:defRPr/>
            </a:pPr>
            <a:r>
              <a:rPr lang="fr-FR" sz="1600" dirty="0" smtClean="0">
                <a:ea typeface="+mn-ea"/>
                <a:cs typeface="+mn-cs"/>
              </a:rPr>
              <a:t>forme </a:t>
            </a:r>
            <a:r>
              <a:rPr lang="fr-FR" sz="1600" b="1" dirty="0" smtClean="0">
                <a:solidFill>
                  <a:srgbClr val="00B050"/>
                </a:solidFill>
                <a:ea typeface="+mn-ea"/>
                <a:cs typeface="+mn-cs"/>
              </a:rPr>
              <a:t>active </a:t>
            </a:r>
            <a:r>
              <a:rPr lang="fr-FR" sz="1600" b="1" dirty="0" err="1" smtClean="0">
                <a:solidFill>
                  <a:srgbClr val="00B050"/>
                </a:solidFill>
                <a:ea typeface="+mn-ea"/>
                <a:cs typeface="+mn-cs"/>
              </a:rPr>
              <a:t>déphosphorylée</a:t>
            </a:r>
            <a:r>
              <a:rPr lang="fr-FR" sz="1600" b="1" dirty="0" smtClean="0">
                <a:solidFill>
                  <a:srgbClr val="00B050"/>
                </a:solidFill>
                <a:ea typeface="+mn-ea"/>
                <a:cs typeface="+mn-cs"/>
              </a:rPr>
              <a:t>  (a)</a:t>
            </a:r>
          </a:p>
          <a:p>
            <a:pPr lvl="1">
              <a:defRPr/>
            </a:pPr>
            <a:r>
              <a:rPr lang="fr-FR" sz="1600" dirty="0" smtClean="0">
                <a:ea typeface="+mn-ea"/>
                <a:cs typeface="+mn-cs"/>
              </a:rPr>
              <a:t>forme inactive </a:t>
            </a:r>
            <a:r>
              <a:rPr lang="fr-FR" sz="1600" dirty="0" err="1" smtClean="0">
                <a:ea typeface="+mn-ea"/>
                <a:cs typeface="+mn-cs"/>
              </a:rPr>
              <a:t>phosphorylée</a:t>
            </a:r>
            <a:r>
              <a:rPr lang="fr-FR" sz="1600" dirty="0" smtClean="0">
                <a:ea typeface="+mn-ea"/>
                <a:cs typeface="+mn-cs"/>
              </a:rPr>
              <a:t> (b)</a:t>
            </a:r>
          </a:p>
          <a:p>
            <a:pPr lvl="1">
              <a:buFontTx/>
              <a:buNone/>
              <a:defRPr/>
            </a:pPr>
            <a:endParaRPr lang="fr-FR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fr-FR" sz="1800" dirty="0" smtClean="0"/>
              <a:t>L’</a:t>
            </a:r>
            <a:r>
              <a:rPr lang="fr-FR" sz="1800" dirty="0" err="1" smtClean="0"/>
              <a:t>interconversion</a:t>
            </a:r>
            <a:r>
              <a:rPr lang="fr-FR" sz="1800" dirty="0" smtClean="0"/>
              <a:t> entre les 2 formes est sous</a:t>
            </a:r>
          </a:p>
          <a:p>
            <a:pPr>
              <a:buFontTx/>
              <a:buNone/>
              <a:defRPr/>
            </a:pPr>
            <a:r>
              <a:rPr lang="fr-FR" sz="1800" dirty="0" smtClean="0"/>
              <a:t> le contrôle d’une protéine phosphatase </a:t>
            </a:r>
            <a:r>
              <a:rPr lang="fr-FR" sz="1800" dirty="0" err="1" smtClean="0"/>
              <a:t>insulino-dépendante</a:t>
            </a:r>
            <a:endParaRPr lang="fr-FR" sz="1800" dirty="0" smtClean="0"/>
          </a:p>
          <a:p>
            <a:pPr>
              <a:buFontTx/>
              <a:buNone/>
              <a:defRPr/>
            </a:pPr>
            <a:r>
              <a:rPr lang="fr-FR" sz="1600" dirty="0" smtClean="0"/>
              <a:t> </a:t>
            </a:r>
          </a:p>
          <a:p>
            <a:pPr>
              <a:defRPr/>
            </a:pPr>
            <a:r>
              <a:rPr lang="fr-FR" sz="1800" dirty="0" smtClean="0"/>
              <a:t>Fixation de l’insuline sur son récepteur:</a:t>
            </a:r>
          </a:p>
          <a:p>
            <a:pPr lvl="1">
              <a:defRPr/>
            </a:pPr>
            <a:r>
              <a:rPr lang="fr-FR" sz="1600" dirty="0" smtClean="0"/>
              <a:t>Réactions en cascade</a:t>
            </a:r>
          </a:p>
          <a:p>
            <a:pPr lvl="1">
              <a:defRPr/>
            </a:pPr>
            <a:r>
              <a:rPr lang="fr-FR" sz="1600" dirty="0" smtClean="0"/>
              <a:t>Activation d’une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b="1" u="sng" dirty="0" smtClean="0">
                <a:solidFill>
                  <a:srgbClr val="FF0000"/>
                </a:solidFill>
              </a:rPr>
              <a:t>protéine phosphatase I (PP1)</a:t>
            </a:r>
            <a:endParaRPr lang="fr-FR" sz="1600" b="1" dirty="0" smtClean="0"/>
          </a:p>
          <a:p>
            <a:pPr lvl="2">
              <a:defRPr/>
            </a:pPr>
            <a:r>
              <a:rPr lang="fr-FR" sz="1400" dirty="0" smtClean="0"/>
              <a:t>Déphosphorylation de la glycogène </a:t>
            </a:r>
            <a:r>
              <a:rPr lang="fr-FR" sz="1400" dirty="0" err="1" smtClean="0"/>
              <a:t>synthase</a:t>
            </a:r>
            <a:endParaRPr lang="fr-FR" sz="1400" dirty="0" smtClean="0"/>
          </a:p>
          <a:p>
            <a:pPr lvl="2">
              <a:defRPr/>
            </a:pPr>
            <a:r>
              <a:rPr lang="fr-FR" sz="1400" b="1" dirty="0" smtClean="0">
                <a:solidFill>
                  <a:srgbClr val="00B050"/>
                </a:solidFill>
              </a:rPr>
              <a:t>Activation de la glycogène </a:t>
            </a:r>
            <a:r>
              <a:rPr lang="fr-FR" sz="1400" b="1" dirty="0" err="1" smtClean="0">
                <a:solidFill>
                  <a:srgbClr val="00B050"/>
                </a:solidFill>
              </a:rPr>
              <a:t>synthase</a:t>
            </a:r>
            <a:endParaRPr lang="fr-FR" sz="1400" b="1" u="sng" dirty="0" smtClean="0">
              <a:solidFill>
                <a:srgbClr val="00B050"/>
              </a:solidFill>
            </a:endParaRPr>
          </a:p>
          <a:p>
            <a:pPr>
              <a:buFontTx/>
              <a:buNone/>
              <a:defRPr/>
            </a:pPr>
            <a:r>
              <a:rPr lang="fr-FR" sz="2000" dirty="0" smtClean="0"/>
              <a:t> </a:t>
            </a:r>
            <a:endParaRPr lang="fr-FR" sz="2800" dirty="0" smtClean="0"/>
          </a:p>
          <a:p>
            <a:pPr>
              <a:defRPr/>
            </a:pPr>
            <a:endParaRPr lang="fr-FR" sz="1200" b="1" i="1" dirty="0" smtClean="0"/>
          </a:p>
          <a:p>
            <a:pPr>
              <a:defRPr/>
            </a:pPr>
            <a:endParaRPr lang="fr-FR" sz="1600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 l="20625" t="13333" r="37500" b="6667"/>
          <a:stretch>
            <a:fillRect/>
          </a:stretch>
        </p:blipFill>
        <p:spPr bwMode="auto">
          <a:xfrm>
            <a:off x="5562600" y="1493838"/>
            <a:ext cx="33528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2- Contrôle allostérique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Les forme a (active): </a:t>
            </a:r>
            <a:r>
              <a:rPr lang="fr-FR" b="1" dirty="0" err="1" smtClean="0">
                <a:solidFill>
                  <a:srgbClr val="00B050"/>
                </a:solidFill>
              </a:rPr>
              <a:t>phosphorylée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Glycogène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Phosphorylase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fr-FR" b="1" dirty="0" smtClean="0">
                <a:solidFill>
                  <a:srgbClr val="00B050"/>
                </a:solidFill>
              </a:rPr>
              <a:t>Etat R plus actif </a:t>
            </a:r>
          </a:p>
          <a:p>
            <a:pPr lvl="1"/>
            <a:r>
              <a:rPr lang="fr-FR" b="1" dirty="0" smtClean="0">
                <a:solidFill>
                  <a:srgbClr val="00B050"/>
                </a:solidFill>
              </a:rPr>
              <a:t>Etat T peu actif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Glycogène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Phosphorylase</a:t>
            </a:r>
            <a:r>
              <a:rPr lang="en-US" dirty="0" smtClean="0">
                <a:solidFill>
                  <a:srgbClr val="FF0000"/>
                </a:solidFill>
              </a:rPr>
              <a:t> a   </a:t>
            </a:r>
            <a:r>
              <a:rPr lang="fr-FR" b="1" dirty="0" smtClean="0"/>
              <a:t>Etat T peu actif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fr-FR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fr-FR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Glycogène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Phosphorylase</a:t>
            </a:r>
            <a:r>
              <a:rPr lang="en-US" dirty="0" smtClean="0">
                <a:solidFill>
                  <a:srgbClr val="FF0000"/>
                </a:solidFill>
              </a:rPr>
              <a:t> a</a:t>
            </a:r>
            <a:r>
              <a:rPr lang="fr-FR" b="1" dirty="0" smtClean="0"/>
              <a:t> Etat R plus actif </a:t>
            </a:r>
          </a:p>
          <a:p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2857488" y="2214554"/>
            <a:ext cx="1785950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929190" y="2714620"/>
            <a:ext cx="285752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Glucose(</a:t>
            </a:r>
            <a:r>
              <a:rPr lang="en-US" b="1" dirty="0" err="1" smtClean="0">
                <a:solidFill>
                  <a:srgbClr val="002060"/>
                </a:solidFill>
              </a:rPr>
              <a:t>foie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4" y="3571876"/>
            <a:ext cx="285752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Inhibiteur  allostérique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smtClean="0"/>
              <a:t>2- Contrôle allostérique</a:t>
            </a:r>
            <a:endParaRPr lang="fr-FR" smtClean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889125"/>
          <a:ext cx="8229600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2362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Enzyme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Inhibiteur  allostérique</a:t>
                      </a:r>
                    </a:p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Etat T peu actif</a:t>
                      </a: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Activateur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allostérique</a:t>
                      </a:r>
                    </a:p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Etat R plus actif </a:t>
                      </a:r>
                    </a:p>
                    <a:p>
                      <a:pPr lvl="1"/>
                      <a:endParaRPr lang="fr-FR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Glycogène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Phosphorylase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Glucose(</a:t>
                      </a:r>
                      <a:r>
                        <a:rPr lang="en-US" dirty="0" err="1" smtClean="0"/>
                        <a:t>foie</a:t>
                      </a:r>
                      <a:r>
                        <a:rPr lang="en-US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Glycogène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Phosphorylase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b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ATP 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G6P	(</a:t>
                      </a:r>
                      <a:r>
                        <a:rPr lang="en-US" dirty="0" err="1" smtClean="0"/>
                        <a:t>foie+muscle</a:t>
                      </a:r>
                      <a:r>
                        <a:rPr lang="en-US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AMP(muscle)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Gycogène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Synthase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a</a:t>
                      </a:r>
                      <a:endParaRPr lang="en-US" sz="14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Glucose (foie)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Glycogène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B050"/>
                          </a:solidFill>
                        </a:rPr>
                        <a:t>Synthase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b </a:t>
                      </a:r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	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G6P(muscle)</a:t>
                      </a:r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/>
              <a:t>Inter-régulation glycogénolyse et glycogénogenèse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>
                <a:solidFill>
                  <a:srgbClr val="FF0000"/>
                </a:solidFill>
              </a:rPr>
              <a:t>Foie: période de jeûne </a:t>
            </a:r>
            <a:endParaRPr lang="fr-FR" sz="1600" smtClean="0">
              <a:solidFill>
                <a:srgbClr val="FF0000"/>
              </a:solidFill>
            </a:endParaRPr>
          </a:p>
        </p:txBody>
      </p:sp>
      <p:sp>
        <p:nvSpPr>
          <p:cNvPr id="26627" name="Espace réservé du contenu 4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rgbClr val="0070C0"/>
                </a:solidFill>
              </a:rPr>
              <a:t>Hypoglycémie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1600" b="1" dirty="0" err="1" smtClean="0">
                <a:solidFill>
                  <a:srgbClr val="FF0000"/>
                </a:solidFill>
              </a:rPr>
              <a:t>Sécrétion</a:t>
            </a:r>
            <a:r>
              <a:rPr lang="en-US" sz="1600" b="1" dirty="0" smtClean="0">
                <a:solidFill>
                  <a:srgbClr val="FF0000"/>
                </a:solidFill>
              </a:rPr>
              <a:t> glucagon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Augmentation  [</a:t>
            </a:r>
            <a:r>
              <a:rPr lang="en-US" sz="1800" b="1" dirty="0" err="1" smtClean="0"/>
              <a:t>cAMP</a:t>
            </a:r>
            <a:r>
              <a:rPr lang="en-US" sz="1800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Activation </a:t>
            </a:r>
            <a:r>
              <a:rPr lang="en-US" sz="1800" b="1" dirty="0" smtClean="0"/>
              <a:t>PKA</a:t>
            </a:r>
          </a:p>
          <a:p>
            <a:pPr lvl="1" eaLnBrk="1" hangingPunct="1">
              <a:lnSpc>
                <a:spcPct val="90000"/>
              </a:lnSpc>
            </a:pPr>
            <a:endParaRPr lang="en-US" sz="18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Phosphorylation</a:t>
            </a:r>
            <a:r>
              <a:rPr lang="en-US" sz="1800" dirty="0" smtClean="0"/>
              <a:t> et activation </a:t>
            </a:r>
            <a:r>
              <a:rPr lang="en-US" sz="1800" b="1" dirty="0" err="1" smtClean="0"/>
              <a:t>glycogène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phosphorylase</a:t>
            </a:r>
            <a:endParaRPr lang="en-US" sz="18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b="1" dirty="0" smtClean="0"/>
          </a:p>
          <a:p>
            <a:pPr lvl="1"/>
            <a:r>
              <a:rPr lang="fr-FR" sz="1800" b="1" dirty="0" smtClean="0">
                <a:solidFill>
                  <a:srgbClr val="0070C0"/>
                </a:solidFill>
              </a:rPr>
              <a:t>Stimulation </a:t>
            </a:r>
            <a:r>
              <a:rPr lang="fr-FR" sz="1800" b="1" dirty="0" err="1" smtClean="0">
                <a:solidFill>
                  <a:srgbClr val="0070C0"/>
                </a:solidFill>
              </a:rPr>
              <a:t>glycogènolyse</a:t>
            </a:r>
            <a:endParaRPr lang="fr-FR" sz="1800" b="1" dirty="0" smtClean="0">
              <a:solidFill>
                <a:srgbClr val="0070C0"/>
              </a:solidFill>
            </a:endParaRPr>
          </a:p>
          <a:p>
            <a:pPr lvl="1"/>
            <a:endParaRPr lang="fr-FR" sz="1800" b="1" dirty="0" smtClean="0">
              <a:solidFill>
                <a:srgbClr val="0070C0"/>
              </a:solidFill>
            </a:endParaRPr>
          </a:p>
          <a:p>
            <a:pPr lvl="1"/>
            <a:r>
              <a:rPr lang="en-US" sz="1800" dirty="0" err="1" smtClean="0"/>
              <a:t>Phosphorylation</a:t>
            </a:r>
            <a:r>
              <a:rPr lang="en-US" sz="1800" dirty="0" smtClean="0"/>
              <a:t> et inactivation</a:t>
            </a:r>
          </a:p>
          <a:p>
            <a:pPr lvl="1">
              <a:buNone/>
            </a:pPr>
            <a:r>
              <a:rPr lang="en-US" sz="1800" dirty="0" smtClean="0"/>
              <a:t> du </a:t>
            </a:r>
            <a:r>
              <a:rPr lang="en-US" sz="1800" b="1" dirty="0" err="1" smtClean="0"/>
              <a:t>glycogène</a:t>
            </a:r>
            <a:r>
              <a:rPr lang="en-US" sz="1800" b="1" dirty="0" smtClean="0"/>
              <a:t>   </a:t>
            </a:r>
            <a:r>
              <a:rPr lang="en-US" sz="1800" b="1" dirty="0" err="1" smtClean="0"/>
              <a:t>synthase</a:t>
            </a:r>
            <a:endParaRPr lang="en-US" sz="1800" b="1" dirty="0" smtClean="0"/>
          </a:p>
          <a:p>
            <a:pPr lvl="1"/>
            <a:endParaRPr lang="fr-FR" sz="1800" b="1" dirty="0" smtClean="0">
              <a:solidFill>
                <a:srgbClr val="0070C0"/>
              </a:solidFill>
            </a:endParaRPr>
          </a:p>
          <a:p>
            <a:pPr lvl="1"/>
            <a:endParaRPr lang="fr-FR" sz="1800" b="1" dirty="0" smtClean="0">
              <a:solidFill>
                <a:srgbClr val="0070C0"/>
              </a:solidFill>
            </a:endParaRPr>
          </a:p>
        </p:txBody>
      </p:sp>
      <p:pic>
        <p:nvPicPr>
          <p:cNvPr id="26628" name="Picture 4" descr="FG13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441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04025" y="633571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B050"/>
                </a:solidFill>
              </a:rPr>
              <a:t>Possible</a:t>
            </a:r>
            <a:r>
              <a:rPr lang="fr-FR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324600" y="1828800"/>
            <a:ext cx="1257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>
                <a:solidFill>
                  <a:srgbClr val="FF0000"/>
                </a:solidFill>
              </a:rPr>
              <a:t>Impossible</a:t>
            </a:r>
            <a:endParaRPr lang="fr-FR" sz="1600" i="1"/>
          </a:p>
        </p:txBody>
      </p:sp>
      <p:sp>
        <p:nvSpPr>
          <p:cNvPr id="7" name="Rectangle 6"/>
          <p:cNvSpPr/>
          <p:nvPr/>
        </p:nvSpPr>
        <p:spPr>
          <a:xfrm>
            <a:off x="4214810" y="3143248"/>
            <a:ext cx="714380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↑</a:t>
            </a:r>
          </a:p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AMPc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endCxn id="7" idx="2"/>
          </p:cNvCxnSpPr>
          <p:nvPr/>
        </p:nvCxnSpPr>
        <p:spPr>
          <a:xfrm rot="5400000" flipH="1" flipV="1">
            <a:off x="4464049" y="3821909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43702" y="4643446"/>
            <a:ext cx="35719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Inter-régulation glycogénolyse et glycogénogenèse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2400" smtClean="0">
                <a:solidFill>
                  <a:srgbClr val="FF0000"/>
                </a:solidFill>
              </a:rPr>
              <a:t>Foie: période post-prandiale </a:t>
            </a:r>
            <a:endParaRPr lang="fr-FR" sz="2400" smtClean="0"/>
          </a:p>
        </p:txBody>
      </p:sp>
      <p:sp>
        <p:nvSpPr>
          <p:cNvPr id="27651" name="Espace réservé du contenu 4"/>
          <p:cNvSpPr>
            <a:spLocks noGrp="1"/>
          </p:cNvSpPr>
          <p:nvPr>
            <p:ph idx="1"/>
          </p:nvPr>
        </p:nvSpPr>
        <p:spPr>
          <a:xfrm>
            <a:off x="0" y="1874838"/>
            <a:ext cx="4572000" cy="45259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200" dirty="0" smtClean="0"/>
              <a:t>Hyperglycémie</a:t>
            </a:r>
          </a:p>
          <a:p>
            <a:pPr lvl="1">
              <a:buNone/>
            </a:pPr>
            <a:endParaRPr lang="fr-FR" sz="1800" dirty="0" smtClean="0"/>
          </a:p>
          <a:p>
            <a:pPr lvl="1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</a:rPr>
              <a:t>      Inhibition allostérique </a:t>
            </a:r>
            <a:r>
              <a:rPr lang="fr-FR" sz="1600" dirty="0" smtClean="0"/>
              <a:t>de la glycogène phosphorylase b: </a:t>
            </a:r>
            <a:r>
              <a:rPr lang="fr-FR" sz="1600" b="1" dirty="0" smtClean="0">
                <a:solidFill>
                  <a:srgbClr val="0070C0"/>
                </a:solidFill>
              </a:rPr>
              <a:t>glycogénolyse verrouillée</a:t>
            </a:r>
          </a:p>
          <a:p>
            <a:pPr lvl="1">
              <a:buFont typeface="Arial" pitchFamily="34" charset="0"/>
              <a:buChar char="•"/>
            </a:pPr>
            <a:endParaRPr lang="fr-FR" sz="1600" b="1" dirty="0" smtClean="0">
              <a:solidFill>
                <a:srgbClr val="0070C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1600" dirty="0" smtClean="0"/>
              <a:t>      Inactivation de la glycogène phosphorylase</a:t>
            </a:r>
          </a:p>
          <a:p>
            <a:pPr lvl="1">
              <a:buFontTx/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200" dirty="0" smtClean="0"/>
              <a:t>Sécrétion de </a:t>
            </a:r>
            <a:r>
              <a:rPr lang="fr-FR" sz="2200" dirty="0" smtClean="0">
                <a:solidFill>
                  <a:srgbClr val="FF0000"/>
                </a:solidFill>
              </a:rPr>
              <a:t>l’insuline</a:t>
            </a:r>
          </a:p>
          <a:p>
            <a:pPr lvl="2"/>
            <a:r>
              <a:rPr lang="fr-FR" sz="1600" dirty="0" smtClean="0"/>
              <a:t>Activation d’une phosphatase</a:t>
            </a:r>
          </a:p>
          <a:p>
            <a:pPr lvl="2"/>
            <a:r>
              <a:rPr lang="fr-FR" sz="1600" dirty="0" smtClean="0"/>
              <a:t>Activation de la glycogène </a:t>
            </a:r>
            <a:r>
              <a:rPr lang="fr-FR" sz="1600" dirty="0" err="1" smtClean="0"/>
              <a:t>synthase</a:t>
            </a:r>
            <a:endParaRPr lang="fr-FR" sz="1600" dirty="0" smtClean="0"/>
          </a:p>
          <a:p>
            <a:pPr lvl="2"/>
            <a:r>
              <a:rPr lang="fr-FR" sz="1600" b="1" dirty="0" smtClean="0">
                <a:solidFill>
                  <a:srgbClr val="0070C0"/>
                </a:solidFill>
              </a:rPr>
              <a:t>Activation de la glycogénogenèse</a:t>
            </a:r>
          </a:p>
        </p:txBody>
      </p:sp>
      <p:pic>
        <p:nvPicPr>
          <p:cNvPr id="27652" name="Picture 5" descr="FG13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524750" y="6335713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i="1">
                <a:solidFill>
                  <a:srgbClr val="FF0000"/>
                </a:solidFill>
              </a:rPr>
              <a:t>Impossible</a:t>
            </a:r>
            <a:endParaRPr lang="fr-FR" sz="1400" i="1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181600" y="1600200"/>
            <a:ext cx="101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>
                <a:solidFill>
                  <a:srgbClr val="00B050"/>
                </a:solidFill>
              </a:rPr>
              <a:t>possible</a:t>
            </a:r>
            <a:endParaRPr lang="fr-FR" sz="1600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Inter-régulation glycogénolyse et glycogénogenèse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000" b="1" smtClean="0">
                <a:solidFill>
                  <a:srgbClr val="FF0000"/>
                </a:solidFill>
              </a:rPr>
              <a:t>Muscle</a:t>
            </a:r>
            <a:endParaRPr lang="fr-FR" sz="2000" b="1" smtClean="0"/>
          </a:p>
        </p:txBody>
      </p:sp>
      <p:sp>
        <p:nvSpPr>
          <p:cNvPr id="28675" name="Espace réservé du contenu 5"/>
          <p:cNvSpPr>
            <a:spLocks noGrp="1"/>
          </p:cNvSpPr>
          <p:nvPr>
            <p:ph idx="1"/>
          </p:nvPr>
        </p:nvSpPr>
        <p:spPr>
          <a:xfrm>
            <a:off x="457200" y="1285860"/>
            <a:ext cx="4267200" cy="5267340"/>
          </a:xfrm>
          <a:ln w="31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000" b="1" u="sng" dirty="0" err="1" smtClean="0">
                <a:solidFill>
                  <a:srgbClr val="FF0000"/>
                </a:solidFill>
              </a:rPr>
              <a:t>Période</a:t>
            </a:r>
            <a:r>
              <a:rPr lang="en-US" sz="2000" b="1" u="sng" dirty="0" smtClean="0">
                <a:solidFill>
                  <a:srgbClr val="FF0000"/>
                </a:solidFill>
              </a:rPr>
              <a:t> post-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prandiale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fr-FR" sz="2000" u="sng" dirty="0" smtClean="0"/>
              <a:t>Glucose -6P et L’ ATP</a:t>
            </a:r>
            <a:r>
              <a:rPr lang="fr-FR" sz="2000" dirty="0" smtClean="0"/>
              <a:t>: régulation allostérique</a:t>
            </a:r>
          </a:p>
          <a:p>
            <a:pPr lvl="1"/>
            <a:r>
              <a:rPr lang="fr-FR" sz="1800" dirty="0" smtClean="0"/>
              <a:t>Inhibition de la glycogène phosphorylase b: </a:t>
            </a:r>
            <a:r>
              <a:rPr lang="fr-FR" sz="1800" b="1" dirty="0" smtClean="0">
                <a:solidFill>
                  <a:srgbClr val="FF0000"/>
                </a:solidFill>
              </a:rPr>
              <a:t>glycogénolyse verrouillée</a:t>
            </a:r>
          </a:p>
          <a:p>
            <a:pPr lvl="1"/>
            <a:r>
              <a:rPr lang="fr-FR" sz="1800" dirty="0" smtClean="0"/>
              <a:t>Activation de la glycogène </a:t>
            </a:r>
            <a:r>
              <a:rPr lang="fr-FR" sz="1800" dirty="0" err="1" smtClean="0"/>
              <a:t>synthase</a:t>
            </a:r>
            <a:r>
              <a:rPr lang="fr-FR" sz="1800" dirty="0" smtClean="0"/>
              <a:t>: </a:t>
            </a:r>
            <a:r>
              <a:rPr lang="fr-FR" sz="1800" b="1" dirty="0" smtClean="0">
                <a:solidFill>
                  <a:srgbClr val="00B050"/>
                </a:solidFill>
              </a:rPr>
              <a:t>Activation de la glycogénogenèse</a:t>
            </a:r>
          </a:p>
          <a:p>
            <a:pPr lvl="1">
              <a:buFontTx/>
              <a:buNone/>
            </a:pPr>
            <a:endParaRPr lang="fr-FR" sz="1800" dirty="0" smtClean="0">
              <a:solidFill>
                <a:srgbClr val="0070C0"/>
              </a:solidFill>
            </a:endParaRPr>
          </a:p>
          <a:p>
            <a:r>
              <a:rPr lang="fr-FR" sz="2000" dirty="0" smtClean="0"/>
              <a:t>Sécrétion de l’insuline</a:t>
            </a:r>
          </a:p>
          <a:p>
            <a:pPr lvl="1"/>
            <a:r>
              <a:rPr lang="fr-FR" sz="2000" dirty="0" smtClean="0"/>
              <a:t>Pénétration de glucose dans la cellule (GLUT4)</a:t>
            </a:r>
          </a:p>
          <a:p>
            <a:pPr lvl="1"/>
            <a:r>
              <a:rPr lang="fr-FR" sz="2000" dirty="0" smtClean="0">
                <a:solidFill>
                  <a:srgbClr val="00B050"/>
                </a:solidFill>
              </a:rPr>
              <a:t>Activation de la glycogène </a:t>
            </a:r>
            <a:r>
              <a:rPr lang="fr-FR" sz="2000" dirty="0" err="1" smtClean="0">
                <a:solidFill>
                  <a:srgbClr val="00B050"/>
                </a:solidFill>
              </a:rPr>
              <a:t>synthase</a:t>
            </a:r>
            <a:endParaRPr lang="fr-FR" sz="2000" dirty="0" smtClean="0">
              <a:solidFill>
                <a:srgbClr val="00B050"/>
              </a:solidFill>
            </a:endParaRPr>
          </a:p>
          <a:p>
            <a:endParaRPr lang="fr-FR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57752" y="1285860"/>
            <a:ext cx="4286248" cy="53245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u="sng" dirty="0" err="1">
                <a:solidFill>
                  <a:srgbClr val="FF0000"/>
                </a:solidFill>
              </a:rPr>
              <a:t>Période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d’activité</a:t>
            </a:r>
            <a:r>
              <a:rPr lang="en-US" sz="2000" b="1" u="sng" dirty="0">
                <a:solidFill>
                  <a:srgbClr val="FF0000"/>
                </a:solidFill>
              </a:rPr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buFontTx/>
              <a:buChar char="-"/>
              <a:defRPr/>
            </a:pPr>
            <a:r>
              <a:rPr lang="en-US" sz="2000" dirty="0"/>
              <a:t>AMP/ATP </a:t>
            </a:r>
            <a:r>
              <a:rPr lang="en-US" sz="2000" dirty="0" err="1" smtClean="0"/>
              <a:t>augmente</a:t>
            </a:r>
            <a:r>
              <a:rPr lang="en-US" sz="2000" dirty="0" smtClean="0"/>
              <a:t>(AMP↑)</a:t>
            </a:r>
            <a:r>
              <a:rPr lang="fr-FR" sz="2000" dirty="0" smtClean="0"/>
              <a:t> régulation allostérique</a:t>
            </a:r>
            <a:endParaRPr lang="en-US" sz="2000" dirty="0"/>
          </a:p>
          <a:p>
            <a:pPr marL="0" lvl="1">
              <a:buFontTx/>
              <a:buChar char="-"/>
              <a:defRPr/>
            </a:pPr>
            <a:r>
              <a:rPr lang="fr-FR" sz="2000" dirty="0" smtClean="0"/>
              <a:t>Ca+ ↑ + adrénaline →</a:t>
            </a:r>
            <a:r>
              <a:rPr lang="en-US" sz="2000" dirty="0" smtClean="0"/>
              <a:t>Activation </a:t>
            </a:r>
            <a:r>
              <a:rPr lang="en-US" sz="2000" dirty="0" err="1" smtClean="0"/>
              <a:t>glycogène</a:t>
            </a:r>
            <a:r>
              <a:rPr lang="en-US" sz="2000" dirty="0" smtClean="0"/>
              <a:t>  </a:t>
            </a:r>
            <a:r>
              <a:rPr lang="en-US" sz="2000" dirty="0" err="1" smtClean="0"/>
              <a:t>phosphorylase</a:t>
            </a:r>
            <a:r>
              <a:rPr lang="en-US" sz="2000" dirty="0" smtClean="0"/>
              <a:t>/</a:t>
            </a:r>
            <a:r>
              <a:rPr lang="fr-FR" sz="2000" b="1" dirty="0" smtClean="0">
                <a:solidFill>
                  <a:srgbClr val="7030A0"/>
                </a:solidFill>
              </a:rPr>
              <a:t> phosphorylation </a:t>
            </a:r>
            <a:endParaRPr lang="en-US" sz="2000" dirty="0"/>
          </a:p>
          <a:p>
            <a:pPr marL="0" lvl="1">
              <a:buFontTx/>
              <a:buChar char="-"/>
              <a:defRPr/>
            </a:pPr>
            <a:r>
              <a:rPr lang="fr-FR" sz="2000" b="1" dirty="0">
                <a:solidFill>
                  <a:srgbClr val="00B050"/>
                </a:solidFill>
              </a:rPr>
              <a:t>glycogénolyse activée</a:t>
            </a:r>
          </a:p>
          <a:p>
            <a:pPr marL="0" lvl="1">
              <a:buFontTx/>
              <a:buChar char="-"/>
              <a:defRPr/>
            </a:pPr>
            <a:r>
              <a:rPr lang="en-US" sz="2000" dirty="0" err="1"/>
              <a:t>Utilisation</a:t>
            </a:r>
            <a:r>
              <a:rPr lang="en-US" sz="2000" dirty="0"/>
              <a:t> </a:t>
            </a:r>
            <a:r>
              <a:rPr lang="en-US" sz="2000" dirty="0" err="1"/>
              <a:t>sur</a:t>
            </a:r>
            <a:r>
              <a:rPr lang="en-US" sz="2000" dirty="0"/>
              <a:t> place G6P</a:t>
            </a:r>
          </a:p>
          <a:p>
            <a:pPr lvl="1">
              <a:defRPr/>
            </a:pPr>
            <a:endParaRPr lang="en-US" sz="2000" dirty="0"/>
          </a:p>
          <a:p>
            <a:pPr>
              <a:buFontTx/>
              <a:buChar char="-"/>
              <a:defRPr/>
            </a:pPr>
            <a:endParaRPr lang="en-US" sz="2000" dirty="0"/>
          </a:p>
          <a:p>
            <a:pPr marL="0" lvl="1">
              <a:buFontTx/>
              <a:buChar char="-"/>
              <a:defRPr/>
            </a:pPr>
            <a:r>
              <a:rPr lang="fr-FR" sz="2000" b="1" dirty="0">
                <a:solidFill>
                  <a:srgbClr val="7030A0"/>
                </a:solidFill>
              </a:rPr>
              <a:t>Adrénaline: </a:t>
            </a:r>
            <a:endParaRPr lang="fr-FR" sz="2000" b="1" dirty="0" smtClean="0">
              <a:solidFill>
                <a:srgbClr val="7030A0"/>
              </a:solidFill>
            </a:endParaRPr>
          </a:p>
          <a:p>
            <a:pPr marL="0" lvl="1">
              <a:defRPr/>
            </a:pPr>
            <a:r>
              <a:rPr lang="fr-FR" sz="2000" b="1" dirty="0" smtClean="0">
                <a:solidFill>
                  <a:srgbClr val="7030A0"/>
                </a:solidFill>
              </a:rPr>
              <a:t>→phosphorylation du</a:t>
            </a:r>
            <a:r>
              <a:rPr lang="fr-FR" sz="2000" dirty="0" smtClean="0"/>
              <a:t> </a:t>
            </a:r>
            <a:r>
              <a:rPr lang="fr-FR" sz="2000" dirty="0"/>
              <a:t>glycogène </a:t>
            </a:r>
            <a:r>
              <a:rPr lang="fr-FR" sz="2000" dirty="0" err="1"/>
              <a:t>synthase</a:t>
            </a:r>
            <a:r>
              <a:rPr lang="fr-FR" sz="2000" dirty="0"/>
              <a:t>: </a:t>
            </a:r>
            <a:r>
              <a:rPr lang="fr-FR" sz="2000" dirty="0" smtClean="0"/>
              <a:t>→forme </a:t>
            </a:r>
            <a:r>
              <a:rPr lang="fr-FR" sz="2000" dirty="0"/>
              <a:t>inactive </a:t>
            </a:r>
            <a:endParaRPr lang="en-US" sz="2000" dirty="0"/>
          </a:p>
          <a:p>
            <a:pPr lvl="1">
              <a:buFontTx/>
              <a:buChar char="-"/>
              <a:defRPr/>
            </a:pPr>
            <a:r>
              <a:rPr lang="fr-FR" sz="2000" b="1" dirty="0">
                <a:solidFill>
                  <a:srgbClr val="FF0000"/>
                </a:solidFill>
              </a:rPr>
              <a:t>glycogénogenèse verrouillée</a:t>
            </a:r>
          </a:p>
          <a:p>
            <a:pPr>
              <a:buFontTx/>
              <a:buChar char="-"/>
              <a:defRPr/>
            </a:pPr>
            <a:endParaRPr lang="en-US" sz="2000" dirty="0"/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4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501122" cy="464347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VII. Pathologies liées au métabolisme du glycogène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/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dirty="0" smtClean="0"/>
              <a:t>Anomalies du métabolisme du glycogène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200" dirty="0" smtClean="0">
                <a:solidFill>
                  <a:srgbClr val="FF0000"/>
                </a:solidFill>
              </a:rPr>
              <a:t>Glycogénoses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Grand nombre de </a:t>
            </a:r>
            <a:r>
              <a:rPr lang="fr-FR" sz="2400" dirty="0" smtClean="0">
                <a:solidFill>
                  <a:srgbClr val="FF0000"/>
                </a:solidFill>
              </a:rPr>
              <a:t>maladies génétiques </a:t>
            </a:r>
            <a:r>
              <a:rPr lang="fr-FR" sz="2400" dirty="0" smtClean="0"/>
              <a:t>liées au métabolisme du glycogène qui peuvent affecter:</a:t>
            </a:r>
          </a:p>
          <a:p>
            <a:pPr lvl="1">
              <a:defRPr/>
            </a:pPr>
            <a:r>
              <a:rPr lang="fr-FR" sz="2000" dirty="0" smtClean="0">
                <a:ea typeface="+mn-ea"/>
                <a:cs typeface="+mn-cs"/>
              </a:rPr>
              <a:t> sa dégradation</a:t>
            </a:r>
          </a:p>
          <a:p>
            <a:pPr lvl="1">
              <a:defRPr/>
            </a:pPr>
            <a:r>
              <a:rPr lang="fr-FR" sz="2000" dirty="0" smtClean="0">
                <a:ea typeface="+mn-ea"/>
                <a:cs typeface="+mn-cs"/>
              </a:rPr>
              <a:t>sa synthèse</a:t>
            </a:r>
          </a:p>
          <a:p>
            <a:pPr lvl="1">
              <a:defRPr/>
            </a:pPr>
            <a:r>
              <a:rPr lang="fr-FR" sz="2000" dirty="0" smtClean="0">
                <a:ea typeface="+mn-ea"/>
                <a:cs typeface="+mn-cs"/>
              </a:rPr>
              <a:t>sa structure </a:t>
            </a:r>
          </a:p>
          <a:p>
            <a:pPr lvl="1">
              <a:defRPr/>
            </a:pPr>
            <a:r>
              <a:rPr lang="fr-FR" sz="2000" dirty="0" smtClean="0">
                <a:ea typeface="+mn-ea"/>
                <a:cs typeface="+mn-cs"/>
              </a:rPr>
              <a:t>son stockage</a:t>
            </a:r>
          </a:p>
          <a:p>
            <a:pPr lvl="1">
              <a:buFontTx/>
              <a:buNone/>
              <a:defRPr/>
            </a:pPr>
            <a:endParaRPr lang="fr-FR" sz="20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fr-FR" sz="2400" dirty="0" smtClean="0"/>
              <a:t>Certaines: </a:t>
            </a:r>
            <a:r>
              <a:rPr lang="fr-FR" sz="2400" dirty="0" smtClean="0">
                <a:solidFill>
                  <a:srgbClr val="FF0000"/>
                </a:solidFill>
              </a:rPr>
              <a:t>très graves, mort prématurée pendant l’enfance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Autres: peu de conséquences, ne menaçant pas la vie.</a:t>
            </a:r>
          </a:p>
          <a:p>
            <a:pPr>
              <a:buFontTx/>
              <a:buNone/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enzymes concernées doivent être recherchées dans les </a:t>
            </a:r>
            <a:r>
              <a:rPr lang="fr-FR" sz="2400" dirty="0" smtClean="0">
                <a:solidFill>
                  <a:srgbClr val="FF0000"/>
                </a:solidFill>
              </a:rPr>
              <a:t>tissus spécifiques.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0000" t="16667" r="18124" b="15555"/>
          <a:stretch>
            <a:fillRect/>
          </a:stretch>
        </p:blipFill>
        <p:spPr bwMode="auto">
          <a:xfrm>
            <a:off x="914400" y="5334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667000" y="381000"/>
            <a:ext cx="4313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600" b="1"/>
              <a:t>Les glycogénoses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343400"/>
            <a:ext cx="7848600" cy="939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>
              <a:lnSpc>
                <a:spcPct val="95000"/>
              </a:lnSpc>
              <a:spcAft>
                <a:spcPct val="60000"/>
              </a:spcAft>
              <a:buClr>
                <a:schemeClr val="hlink"/>
              </a:buClr>
              <a:buFont typeface="Wingdings" pitchFamily="2" charset="2"/>
              <a:buChar char="w"/>
              <a:defRPr/>
            </a:pPr>
            <a:r>
              <a:rPr lang="en-US" sz="2000" dirty="0" err="1"/>
              <a:t>Quand</a:t>
            </a:r>
            <a:r>
              <a:rPr lang="en-US" sz="2000" dirty="0"/>
              <a:t> le </a:t>
            </a:r>
            <a:r>
              <a:rPr lang="en-US" sz="2000" dirty="0" err="1"/>
              <a:t>déficit</a:t>
            </a:r>
            <a:r>
              <a:rPr lang="en-US" sz="2000" dirty="0"/>
              <a:t> </a:t>
            </a:r>
            <a:r>
              <a:rPr lang="en-US" sz="2000" dirty="0" err="1"/>
              <a:t>touche</a:t>
            </a:r>
            <a:r>
              <a:rPr lang="en-US" sz="2000" dirty="0"/>
              <a:t> les </a:t>
            </a:r>
            <a:r>
              <a:rPr lang="en-US" sz="2000" dirty="0" err="1"/>
              <a:t>isoenzymes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hépatiques</a:t>
            </a:r>
            <a:r>
              <a:rPr lang="en-US" sz="2000" b="1" dirty="0">
                <a:solidFill>
                  <a:srgbClr val="FF0000"/>
                </a:solidFill>
              </a:rPr>
              <a:t>,  </a:t>
            </a:r>
            <a:r>
              <a:rPr lang="fr-F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Glycogénoses hépatiques: </a:t>
            </a:r>
            <a:r>
              <a:rPr lang="en-US" dirty="0"/>
              <a:t>le </a:t>
            </a:r>
            <a:r>
              <a:rPr lang="en-US" dirty="0" err="1"/>
              <a:t>symptome</a:t>
            </a:r>
            <a:r>
              <a:rPr lang="en-US" dirty="0"/>
              <a:t> </a:t>
            </a:r>
            <a:r>
              <a:rPr lang="en-US" dirty="0" err="1"/>
              <a:t>majeur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l’</a:t>
            </a:r>
            <a:r>
              <a:rPr lang="en-US" b="1" dirty="0" err="1">
                <a:solidFill>
                  <a:srgbClr val="FF0000"/>
                </a:solidFill>
              </a:rPr>
              <a:t>hypoglycemie</a:t>
            </a:r>
            <a:r>
              <a:rPr lang="en-US" b="1" dirty="0">
                <a:solidFill>
                  <a:srgbClr val="FF0000"/>
                </a:solidFill>
              </a:rPr>
              <a:t> et </a:t>
            </a:r>
            <a:r>
              <a:rPr lang="en-US" b="1" dirty="0" err="1">
                <a:solidFill>
                  <a:srgbClr val="FF0000"/>
                </a:solidFill>
              </a:rPr>
              <a:t>l’hépatomégalie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486400"/>
            <a:ext cx="7391400" cy="939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>
              <a:lnSpc>
                <a:spcPct val="95000"/>
              </a:lnSpc>
              <a:spcAft>
                <a:spcPct val="60000"/>
              </a:spcAft>
              <a:buClr>
                <a:schemeClr val="hlink"/>
              </a:buClr>
              <a:buFont typeface="Wingdings" pitchFamily="2" charset="2"/>
              <a:buChar char="w"/>
              <a:defRPr/>
            </a:pPr>
            <a:r>
              <a:rPr lang="en-US" sz="2000" dirty="0" err="1"/>
              <a:t>Quand</a:t>
            </a:r>
            <a:r>
              <a:rPr lang="en-US" sz="2000" dirty="0"/>
              <a:t> le </a:t>
            </a:r>
            <a:r>
              <a:rPr lang="en-US" sz="2000" dirty="0" err="1"/>
              <a:t>déficit</a:t>
            </a:r>
            <a:r>
              <a:rPr lang="en-US" sz="2000" dirty="0"/>
              <a:t> </a:t>
            </a:r>
            <a:r>
              <a:rPr lang="en-US" sz="2000" dirty="0" err="1"/>
              <a:t>touche</a:t>
            </a:r>
            <a:r>
              <a:rPr lang="en-US" sz="2000" dirty="0"/>
              <a:t> les cellules </a:t>
            </a:r>
            <a:r>
              <a:rPr lang="en-US" sz="2000" b="1" dirty="0" err="1">
                <a:solidFill>
                  <a:srgbClr val="000099"/>
                </a:solidFill>
              </a:rPr>
              <a:t>musclaires</a:t>
            </a:r>
            <a:r>
              <a:rPr lang="en-US" sz="2000" dirty="0"/>
              <a:t>,  </a:t>
            </a:r>
            <a:r>
              <a:rPr lang="fr-FR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Glycogénoses musculaires: </a:t>
            </a:r>
            <a:r>
              <a:rPr lang="en-US" b="1" dirty="0" err="1">
                <a:solidFill>
                  <a:srgbClr val="00B050"/>
                </a:solidFill>
              </a:rPr>
              <a:t>faiblesse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et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difficultés</a:t>
            </a:r>
            <a:r>
              <a:rPr lang="en-US" b="1" dirty="0">
                <a:solidFill>
                  <a:srgbClr val="00B050"/>
                </a:solidFill>
              </a:rPr>
              <a:t> à </a:t>
            </a:r>
            <a:r>
              <a:rPr lang="en-US" b="1" dirty="0" err="1">
                <a:solidFill>
                  <a:srgbClr val="00B050"/>
                </a:solidFill>
              </a:rPr>
              <a:t>l’exercice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/>
              <a:t>dominent</a:t>
            </a:r>
            <a:r>
              <a:rPr lang="en-US" b="1" dirty="0"/>
              <a:t> tableau </a:t>
            </a:r>
            <a:r>
              <a:rPr lang="en-US" b="1" dirty="0" err="1"/>
              <a:t>clinique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800" dirty="0" smtClean="0">
                <a:solidFill>
                  <a:srgbClr val="FF0000"/>
                </a:solidFill>
              </a:rPr>
              <a:t>Glycogénose </a:t>
            </a:r>
            <a:r>
              <a:rPr lang="fr-FR" sz="2700" b="1" dirty="0" smtClean="0"/>
              <a:t>Type I</a:t>
            </a:r>
            <a:r>
              <a:rPr lang="fr-FR" sz="2400" b="1" dirty="0" smtClean="0">
                <a:latin typeface="+mn-lt"/>
                <a:ea typeface="+mn-ea"/>
                <a:cs typeface="+mn-cs"/>
              </a:rPr>
              <a:t>:</a:t>
            </a:r>
            <a:r>
              <a:rPr lang="fr-F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DEFICIENCE EN GLUCOSE 6-</a:t>
            </a:r>
            <a:r>
              <a:rPr lang="fr-FR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Pase</a:t>
            </a:r>
            <a:r>
              <a:rPr lang="fr-F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fr-FR" sz="24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FOIE </a:t>
            </a:r>
            <a:br>
              <a:rPr lang="fr-FR" sz="24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MALADIE DE VON GIERKE</a:t>
            </a:r>
            <a:r>
              <a:rPr lang="fr-F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800" dirty="0" smtClean="0"/>
              <a:t>La plus fréquente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Le </a:t>
            </a:r>
            <a:r>
              <a:rPr lang="fr-FR" sz="2800" dirty="0" smtClean="0">
                <a:solidFill>
                  <a:srgbClr val="FF0000"/>
                </a:solidFill>
              </a:rPr>
              <a:t>glucose 6-P</a:t>
            </a:r>
            <a:r>
              <a:rPr lang="fr-FR" sz="2800" dirty="0" smtClean="0"/>
              <a:t>, issu de la dégradation du glycogène, </a:t>
            </a:r>
            <a:r>
              <a:rPr lang="fr-FR" sz="2800" dirty="0" smtClean="0">
                <a:solidFill>
                  <a:srgbClr val="FF0000"/>
                </a:solidFill>
              </a:rPr>
              <a:t>n’est plus hydrolysé </a:t>
            </a:r>
            <a:r>
              <a:rPr lang="fr-FR" sz="2800" dirty="0" smtClean="0"/>
              <a:t>en </a:t>
            </a:r>
            <a:r>
              <a:rPr lang="fr-FR" sz="2800" dirty="0" smtClean="0">
                <a:solidFill>
                  <a:srgbClr val="FF0000"/>
                </a:solidFill>
              </a:rPr>
              <a:t>glucose(foie)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Transmission autosomique récessive 	</a:t>
            </a:r>
            <a:r>
              <a:rPr lang="fr-FR" sz="2800" dirty="0" smtClean="0">
                <a:solidFill>
                  <a:srgbClr val="FF0000"/>
                </a:solidFill>
              </a:rPr>
              <a:t>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800" u="sng" dirty="0" smtClean="0"/>
              <a:t>Principaux symptômes rencontrés sont </a:t>
            </a:r>
            <a:r>
              <a:rPr lang="fr-FR" sz="2800" dirty="0" smtClean="0"/>
              <a:t>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FF0000"/>
                </a:solidFill>
              </a:rPr>
              <a:t> Hypoglycémie sévère </a:t>
            </a:r>
            <a:r>
              <a:rPr lang="fr-FR" sz="2400" dirty="0" smtClean="0"/>
              <a:t>pendant le </a:t>
            </a:r>
            <a:r>
              <a:rPr lang="fr-FR" sz="2400" dirty="0" smtClean="0">
                <a:solidFill>
                  <a:srgbClr val="FF0000"/>
                </a:solidFill>
              </a:rPr>
              <a:t>jeûne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Hyperlactacidémie</a:t>
            </a:r>
            <a:r>
              <a:rPr lang="fr-FR" sz="2400" dirty="0" smtClean="0"/>
              <a:t> (</a:t>
            </a:r>
            <a:r>
              <a:rPr lang="fr-FR" sz="2400" dirty="0" err="1" smtClean="0"/>
              <a:t>hyperacidose</a:t>
            </a:r>
            <a:r>
              <a:rPr lang="fr-FR" sz="2400" dirty="0" smtClean="0"/>
              <a:t> lactique) et </a:t>
            </a:r>
            <a:r>
              <a:rPr lang="fr-FR" sz="2400" dirty="0" err="1" smtClean="0">
                <a:solidFill>
                  <a:srgbClr val="FF0000"/>
                </a:solidFill>
              </a:rPr>
              <a:t>hyperuricémie</a:t>
            </a:r>
            <a:r>
              <a:rPr lang="fr-FR" sz="2400" dirty="0" smtClean="0"/>
              <a:t> (Acide urique augmenté).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FF0000"/>
                </a:solidFill>
              </a:rPr>
              <a:t>Accroissement </a:t>
            </a:r>
            <a:r>
              <a:rPr lang="fr-FR" sz="2400" dirty="0" smtClean="0"/>
              <a:t>des réserves </a:t>
            </a:r>
            <a:r>
              <a:rPr lang="fr-FR" sz="2400" dirty="0" smtClean="0">
                <a:solidFill>
                  <a:srgbClr val="FF0000"/>
                </a:solidFill>
              </a:rPr>
              <a:t>glycogéniques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hépatique</a:t>
            </a:r>
            <a:r>
              <a:rPr lang="fr-FR" sz="2400" dirty="0" smtClean="0"/>
              <a:t>s de </a:t>
            </a:r>
            <a:r>
              <a:rPr lang="fr-FR" sz="2400" b="1" dirty="0" smtClean="0">
                <a:solidFill>
                  <a:srgbClr val="FF0000"/>
                </a:solidFill>
              </a:rPr>
              <a:t>structure normale.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dirty="0" smtClean="0"/>
              <a:t>Cholestérol et TG augmentés</a:t>
            </a:r>
            <a:r>
              <a:rPr lang="fr-FR" dirty="0" smtClean="0"/>
              <a:t>.</a:t>
            </a:r>
          </a:p>
          <a:p>
            <a:r>
              <a:rPr lang="fr-FR" u="sng" dirty="0" smtClean="0"/>
              <a:t>Exploration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Glycémie à jeun basse.</a:t>
            </a:r>
          </a:p>
          <a:p>
            <a:pPr lvl="1"/>
            <a:r>
              <a:rPr lang="fr-FR" dirty="0" smtClean="0"/>
              <a:t>Dosage de l’enzyme dans un broyat tissulaire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2800" dirty="0" smtClean="0"/>
              <a:t>-</a:t>
            </a:r>
            <a:r>
              <a:rPr lang="fr-FR" sz="2800" dirty="0" smtClean="0">
                <a:solidFill>
                  <a:srgbClr val="FF0000"/>
                </a:solidFill>
              </a:rPr>
              <a:t> Glycogénose </a:t>
            </a:r>
            <a:r>
              <a:rPr lang="fr-FR" sz="2700" b="1" dirty="0" smtClean="0"/>
              <a:t>Type II:</a:t>
            </a:r>
            <a:r>
              <a:rPr lang="fr-FR" sz="2800" dirty="0" smtClean="0"/>
              <a:t> Déficit en alpha-</a:t>
            </a:r>
            <a:r>
              <a:rPr lang="fr-FR" sz="2800" dirty="0" err="1" smtClean="0"/>
              <a:t>glucosidase</a:t>
            </a:r>
            <a:r>
              <a:rPr lang="fr-FR" sz="2800" dirty="0" smtClean="0"/>
              <a:t> </a:t>
            </a:r>
            <a:r>
              <a:rPr lang="fr-FR" sz="2800" dirty="0" err="1" smtClean="0"/>
              <a:t>lysosomale</a:t>
            </a:r>
            <a:r>
              <a:rPr lang="fr-FR" sz="5400" b="1" dirty="0" smtClean="0">
                <a:solidFill>
                  <a:schemeClr val="tx1"/>
                </a:solidFill>
              </a:rPr>
              <a:t/>
            </a:r>
            <a:br>
              <a:rPr lang="fr-FR" sz="54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Maladie de Pompe</a:t>
            </a:r>
          </a:p>
        </p:txBody>
      </p:sp>
      <p:sp>
        <p:nvSpPr>
          <p:cNvPr id="34819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</a:pPr>
            <a:endParaRPr lang="fr-FR" sz="2400" dirty="0" smtClean="0"/>
          </a:p>
          <a:p>
            <a:r>
              <a:rPr lang="fr-FR" sz="3100" dirty="0" smtClean="0"/>
              <a:t>Accumulation de glycogène </a:t>
            </a:r>
            <a:r>
              <a:rPr lang="fr-FR" sz="3100" dirty="0" err="1" smtClean="0"/>
              <a:t>lysosomal</a:t>
            </a:r>
            <a:r>
              <a:rPr lang="fr-FR" sz="3100" dirty="0" smtClean="0"/>
              <a:t>: destruction des fibres musculaires</a:t>
            </a:r>
          </a:p>
          <a:p>
            <a:endParaRPr lang="fr-FR" sz="3100" dirty="0" smtClean="0"/>
          </a:p>
          <a:p>
            <a:r>
              <a:rPr lang="fr-FR" sz="3100" dirty="0" smtClean="0"/>
              <a:t>glycogénose généralisée.</a:t>
            </a:r>
          </a:p>
          <a:p>
            <a:endParaRPr lang="fr-FR" sz="3100" dirty="0" smtClean="0"/>
          </a:p>
          <a:p>
            <a:r>
              <a:rPr lang="fr-FR" sz="3100" dirty="0" smtClean="0"/>
              <a:t>Chez le </a:t>
            </a:r>
            <a:r>
              <a:rPr lang="fr-FR" sz="3100" dirty="0" err="1" smtClean="0"/>
              <a:t>nourisson</a:t>
            </a:r>
            <a:r>
              <a:rPr lang="fr-FR" sz="3100" dirty="0" smtClean="0"/>
              <a:t>: forme sévère</a:t>
            </a:r>
          </a:p>
          <a:p>
            <a:pPr lvl="1"/>
            <a:r>
              <a:rPr lang="fr-FR" sz="3100" dirty="0" smtClean="0"/>
              <a:t>Hypotonie majeure Grande faiblesse musculaire</a:t>
            </a:r>
          </a:p>
          <a:p>
            <a:pPr lvl="1"/>
            <a:r>
              <a:rPr lang="fr-FR" sz="3100" dirty="0" smtClean="0"/>
              <a:t>Insuffisance respiratoire</a:t>
            </a:r>
          </a:p>
          <a:p>
            <a:pPr lvl="1"/>
            <a:r>
              <a:rPr lang="fr-FR" sz="3100" dirty="0" smtClean="0"/>
              <a:t>Cardiomyopathie hypertrophique-</a:t>
            </a:r>
          </a:p>
          <a:p>
            <a:pPr lvl="1"/>
            <a:r>
              <a:rPr lang="fr-FR" sz="3100" dirty="0" smtClean="0"/>
              <a:t> Foie augmentés de volume.</a:t>
            </a:r>
          </a:p>
          <a:p>
            <a:pPr lvl="1"/>
            <a:r>
              <a:rPr lang="fr-FR" sz="3100" dirty="0" smtClean="0"/>
              <a:t> Troubles neurologiques</a:t>
            </a:r>
          </a:p>
          <a:p>
            <a:pPr lvl="1">
              <a:buNone/>
            </a:pPr>
            <a:endParaRPr lang="fr-FR" sz="3100" dirty="0" smtClean="0"/>
          </a:p>
          <a:p>
            <a:r>
              <a:rPr lang="fr-FR" sz="3100" dirty="0" smtClean="0"/>
              <a:t>Décès avant 1 an</a:t>
            </a:r>
          </a:p>
          <a:p>
            <a:endParaRPr lang="fr-FR" sz="3100" b="1" dirty="0" smtClean="0"/>
          </a:p>
          <a:p>
            <a:r>
              <a:rPr lang="fr-FR" sz="3100" b="1" dirty="0" smtClean="0"/>
              <a:t>Exploration:</a:t>
            </a:r>
          </a:p>
          <a:p>
            <a:endParaRPr lang="fr-FR" sz="3100" b="1" dirty="0" smtClean="0"/>
          </a:p>
          <a:p>
            <a:r>
              <a:rPr lang="fr-FR" sz="3100" dirty="0" smtClean="0"/>
              <a:t>- Glycémie normale.</a:t>
            </a:r>
          </a:p>
          <a:p>
            <a:r>
              <a:rPr lang="fr-FR" sz="3100" dirty="0" smtClean="0"/>
              <a:t>- Dosage de l’enzyme sur ponction-biopsie du foie ou sur homogénat de leucocytes.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endParaRPr lang="fr-FR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 l="23750" t="30000" r="51250" b="42223"/>
          <a:stretch>
            <a:fillRect/>
          </a:stretch>
        </p:blipFill>
        <p:spPr bwMode="auto">
          <a:xfrm>
            <a:off x="5143504" y="3500438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Glycogénose </a:t>
            </a:r>
            <a:r>
              <a:rPr lang="fr-FR" b="1" dirty="0" smtClean="0"/>
              <a:t>Type III = </a:t>
            </a:r>
            <a:r>
              <a:rPr lang="fr-FR" b="1" dirty="0" smtClean="0">
                <a:solidFill>
                  <a:srgbClr val="FF0000"/>
                </a:solidFill>
              </a:rPr>
              <a:t>Maladie de FARBES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Déficit en enzyme débranchant</a:t>
            </a:r>
            <a:r>
              <a:rPr lang="fr-FR" b="1" dirty="0" smtClean="0"/>
              <a:t>.</a:t>
            </a:r>
          </a:p>
          <a:p>
            <a:pPr>
              <a:buNone/>
            </a:pPr>
            <a:r>
              <a:rPr lang="fr-FR" dirty="0" smtClean="0"/>
              <a:t>    - </a:t>
            </a:r>
            <a:r>
              <a:rPr lang="fr-FR" dirty="0" smtClean="0">
                <a:solidFill>
                  <a:srgbClr val="FF0000"/>
                </a:solidFill>
              </a:rPr>
              <a:t>Foie</a:t>
            </a:r>
            <a:r>
              <a:rPr lang="fr-FR" dirty="0" smtClean="0"/>
              <a:t> +++ et muscles.</a:t>
            </a:r>
          </a:p>
          <a:p>
            <a:r>
              <a:rPr lang="fr-FR" dirty="0" smtClean="0"/>
              <a:t>- Hypoglycémie </a:t>
            </a:r>
            <a:r>
              <a:rPr lang="fr-FR" dirty="0" smtClean="0">
                <a:solidFill>
                  <a:srgbClr val="FF0000"/>
                </a:solidFill>
              </a:rPr>
              <a:t>moins sévère </a:t>
            </a:r>
            <a:r>
              <a:rPr lang="fr-FR" dirty="0" smtClean="0"/>
              <a:t>que dans le type I.</a:t>
            </a:r>
          </a:p>
          <a:p>
            <a:r>
              <a:rPr lang="fr-FR" dirty="0" smtClean="0"/>
              <a:t>- Accumulation de glycogène de structure </a:t>
            </a:r>
            <a:r>
              <a:rPr lang="fr-FR" dirty="0" smtClean="0">
                <a:solidFill>
                  <a:srgbClr val="FF0000"/>
                </a:solidFill>
              </a:rPr>
              <a:t>anormale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- Exploration: </a:t>
            </a:r>
            <a:r>
              <a:rPr lang="fr-FR" dirty="0" smtClean="0">
                <a:solidFill>
                  <a:srgbClr val="FF0000"/>
                </a:solidFill>
              </a:rPr>
              <a:t>Glycémie basse</a:t>
            </a:r>
            <a:r>
              <a:rPr lang="fr-FR" dirty="0" smtClean="0"/>
              <a:t>.</a:t>
            </a:r>
          </a:p>
          <a:p>
            <a:r>
              <a:rPr lang="fr-FR" dirty="0" smtClean="0"/>
              <a:t>Dosage de l’enzyme débranchant sur PBF ou sur PBM ou sur homogénat de leucocytes.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/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Glycogénose </a:t>
            </a:r>
            <a:r>
              <a:rPr lang="fr-FR" sz="3100" b="1" dirty="0" smtClean="0"/>
              <a:t>Type IV = Maladie </a:t>
            </a:r>
            <a:r>
              <a:rPr lang="fr-FR" sz="3100" b="1" dirty="0" smtClean="0">
                <a:solidFill>
                  <a:srgbClr val="FF0000"/>
                </a:solidFill>
              </a:rPr>
              <a:t>d’ANDERSON</a:t>
            </a:r>
            <a:r>
              <a:rPr lang="fr-FR" sz="3100" b="1" dirty="0" smtClean="0"/>
              <a:t>. déficit en </a:t>
            </a:r>
            <a:r>
              <a:rPr lang="fr-FR" sz="3100" b="1" dirty="0" smtClean="0">
                <a:solidFill>
                  <a:srgbClr val="FF0000"/>
                </a:solidFill>
              </a:rPr>
              <a:t>enzyme branchant hépatique</a:t>
            </a:r>
            <a:r>
              <a:rPr lang="fr-FR" sz="3100" b="1" dirty="0" smtClean="0"/>
              <a:t>.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Accumulation de glycogène de structure anormale dans le foie. (</a:t>
            </a:r>
            <a:r>
              <a:rPr lang="fr-FR" dirty="0" err="1" smtClean="0"/>
              <a:t>amylopectine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Amylopectine</a:t>
            </a:r>
            <a:r>
              <a:rPr lang="fr-FR" dirty="0" smtClean="0"/>
              <a:t> peu soluble à l’origine d’une réaction Immunologique suivie d’une</a:t>
            </a:r>
          </a:p>
          <a:p>
            <a:pPr>
              <a:buNone/>
            </a:pPr>
            <a:r>
              <a:rPr lang="fr-FR" dirty="0" smtClean="0"/>
              <a:t>     fibrose hépatique.</a:t>
            </a:r>
          </a:p>
          <a:p>
            <a:r>
              <a:rPr lang="fr-FR" dirty="0" smtClean="0"/>
              <a:t>Anomalies dès les premiers mois de la vie puis s’installe une cirrhose hépatique vers l’âge de 2 ans. </a:t>
            </a:r>
          </a:p>
          <a:p>
            <a:r>
              <a:rPr lang="fr-FR" dirty="0" smtClean="0"/>
              <a:t>Exploration: dosage de l’enzyme sur un homogénat de tissu hépatique.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000" dirty="0" smtClean="0">
                <a:solidFill>
                  <a:srgbClr val="FF0000"/>
                </a:solidFill>
              </a:rPr>
              <a:t> Glycogénose </a:t>
            </a:r>
            <a:r>
              <a:rPr lang="fr-FR" sz="2000" b="1" dirty="0" smtClean="0"/>
              <a:t>Type V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DEFICIENCE EN GLYCOGENE PHOSPHORYLASE DANS LES </a:t>
            </a:r>
            <a:r>
              <a:rPr lang="fr-FR" sz="20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 SQUELETTIQUES: 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SYNDROME DE Mc ARDLE</a:t>
            </a:r>
            <a: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800" dirty="0" smtClean="0"/>
              <a:t>Les </a:t>
            </a:r>
            <a:r>
              <a:rPr lang="fr-FR" sz="2800" dirty="0" smtClean="0">
                <a:solidFill>
                  <a:srgbClr val="FF0000"/>
                </a:solidFill>
              </a:rPr>
              <a:t>muscles</a:t>
            </a:r>
            <a:r>
              <a:rPr lang="fr-FR" sz="2800" dirty="0" smtClean="0"/>
              <a:t> sont déficients en </a:t>
            </a:r>
            <a:r>
              <a:rPr lang="fr-FR" sz="2800" dirty="0" smtClean="0">
                <a:solidFill>
                  <a:srgbClr val="FF0000"/>
                </a:solidFill>
              </a:rPr>
              <a:t>glycogène phosphorylase</a:t>
            </a:r>
            <a:r>
              <a:rPr lang="fr-FR" sz="2800" dirty="0" smtClean="0"/>
              <a:t>.</a:t>
            </a:r>
          </a:p>
          <a:p>
            <a:pPr>
              <a:buFontTx/>
              <a:buNone/>
              <a:defRPr/>
            </a:pPr>
            <a:r>
              <a:rPr lang="fr-FR" sz="2800" dirty="0" smtClean="0"/>
              <a:t> </a:t>
            </a:r>
          </a:p>
          <a:p>
            <a:pPr>
              <a:defRPr/>
            </a:pPr>
            <a:r>
              <a:rPr lang="fr-FR" sz="2800" dirty="0" smtClean="0"/>
              <a:t>Glycogène phosphorylase </a:t>
            </a:r>
            <a:r>
              <a:rPr lang="fr-FR" sz="2800" dirty="0" smtClean="0">
                <a:solidFill>
                  <a:srgbClr val="FF0000"/>
                </a:solidFill>
              </a:rPr>
              <a:t>hépatique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non affectée</a:t>
            </a:r>
          </a:p>
          <a:p>
            <a:pPr>
              <a:defRPr/>
            </a:pP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 Symptômes :</a:t>
            </a:r>
          </a:p>
          <a:p>
            <a:pPr lvl="1">
              <a:defRPr/>
            </a:pPr>
            <a:r>
              <a:rPr lang="fr-FR" sz="2400" dirty="0" smtClean="0">
                <a:ea typeface="+mn-ea"/>
                <a:cs typeface="+mn-cs"/>
              </a:rPr>
              <a:t>Faiblesse et crampes musculaires après exercice</a:t>
            </a:r>
          </a:p>
          <a:p>
            <a:pPr lvl="1">
              <a:defRPr/>
            </a:pPr>
            <a:r>
              <a:rPr lang="fr-FR" sz="2400" dirty="0" err="1" smtClean="0">
                <a:ea typeface="+mn-ea"/>
                <a:cs typeface="+mn-cs"/>
              </a:rPr>
              <a:t>Myoglobinurie</a:t>
            </a:r>
            <a:r>
              <a:rPr lang="fr-FR" sz="2400" dirty="0" smtClean="0">
                <a:ea typeface="+mn-ea"/>
                <a:cs typeface="+mn-cs"/>
              </a:rPr>
              <a:t> à l’âge avancé</a:t>
            </a:r>
          </a:p>
          <a:p>
            <a:pPr lvl="1">
              <a:defRPr/>
            </a:pPr>
            <a:r>
              <a:rPr lang="fr-FR" sz="2400" dirty="0" smtClean="0">
                <a:ea typeface="+mn-ea"/>
                <a:cs typeface="+mn-cs"/>
              </a:rPr>
              <a:t>Teneur élevée en glycogène muscul</a:t>
            </a:r>
            <a:r>
              <a:rPr lang="fr-FR" dirty="0" smtClean="0">
                <a:ea typeface="+mn-ea"/>
                <a:cs typeface="+mn-cs"/>
              </a:rPr>
              <a:t>aire de </a:t>
            </a:r>
            <a:r>
              <a:rPr lang="fr-FR" dirty="0" smtClean="0">
                <a:solidFill>
                  <a:srgbClr val="FF0000"/>
                </a:solidFill>
              </a:rPr>
              <a:t>structure normale.</a:t>
            </a:r>
            <a:endParaRPr lang="fr-FR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VIII. Conclusion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2954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Métabolisme du glycogène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ce qu’il faut retenir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Espace réservé du conten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defRPr/>
            </a:pPr>
            <a:r>
              <a:rPr lang="fr-FR" sz="2000" b="1" dirty="0" smtClean="0"/>
              <a:t>Glycogénogenèse: </a:t>
            </a:r>
            <a:r>
              <a:rPr lang="fr-FR" sz="2000" b="1" dirty="0" smtClean="0">
                <a:solidFill>
                  <a:srgbClr val="0070C0"/>
                </a:solidFill>
              </a:rPr>
              <a:t>cytoplasmique</a:t>
            </a:r>
          </a:p>
          <a:p>
            <a:pPr lvl="1">
              <a:defRPr/>
            </a:pPr>
            <a:r>
              <a:rPr lang="fr-FR" sz="1800" dirty="0" smtClean="0"/>
              <a:t>stockage du glucose sous forme de glycogène</a:t>
            </a:r>
          </a:p>
          <a:p>
            <a:pPr lvl="1">
              <a:defRPr/>
            </a:pPr>
            <a:r>
              <a:rPr lang="fr-FR" sz="1800" dirty="0" smtClean="0">
                <a:solidFill>
                  <a:srgbClr val="FF0000"/>
                </a:solidFill>
              </a:rPr>
              <a:t>Glycogène </a:t>
            </a:r>
            <a:r>
              <a:rPr lang="fr-FR" sz="1800" dirty="0" err="1" smtClean="0">
                <a:solidFill>
                  <a:srgbClr val="FF0000"/>
                </a:solidFill>
              </a:rPr>
              <a:t>synthase</a:t>
            </a:r>
            <a:r>
              <a:rPr lang="fr-FR" sz="1800" dirty="0" smtClean="0">
                <a:solidFill>
                  <a:srgbClr val="FF0000"/>
                </a:solidFill>
              </a:rPr>
              <a:t>: enzyme clé</a:t>
            </a:r>
          </a:p>
          <a:p>
            <a:pPr lvl="1">
              <a:buFontTx/>
              <a:buNone/>
              <a:defRPr/>
            </a:pPr>
            <a:endParaRPr lang="fr-FR" sz="1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2000" b="1" dirty="0" err="1" smtClean="0"/>
              <a:t>Glycogènolyse</a:t>
            </a:r>
            <a:r>
              <a:rPr lang="fr-FR" sz="2000" b="1" dirty="0" smtClean="0"/>
              <a:t>: </a:t>
            </a:r>
            <a:r>
              <a:rPr lang="fr-FR" sz="2000" b="1" dirty="0" smtClean="0">
                <a:solidFill>
                  <a:srgbClr val="0070C0"/>
                </a:solidFill>
              </a:rPr>
              <a:t>cytoplasmique</a:t>
            </a:r>
          </a:p>
          <a:p>
            <a:pPr lvl="1">
              <a:defRPr/>
            </a:pPr>
            <a:r>
              <a:rPr lang="fr-FR" sz="1800" dirty="0" smtClean="0"/>
              <a:t>Dégradation du glycogène</a:t>
            </a:r>
          </a:p>
          <a:p>
            <a:pPr lvl="1">
              <a:defRPr/>
            </a:pPr>
            <a:r>
              <a:rPr lang="fr-FR" sz="1800" dirty="0" smtClean="0"/>
              <a:t>Foie: maintien de la glycémie, G6Pase </a:t>
            </a:r>
            <a:r>
              <a:rPr lang="fr-FR" sz="2000" b="1" dirty="0" smtClean="0">
                <a:solidFill>
                  <a:srgbClr val="0070C0"/>
                </a:solidFill>
                <a:ea typeface="+mn-ea"/>
                <a:cs typeface="+mn-cs"/>
              </a:rPr>
              <a:t>(réticulum endoplasmique)</a:t>
            </a:r>
          </a:p>
          <a:p>
            <a:pPr lvl="1">
              <a:defRPr/>
            </a:pPr>
            <a:r>
              <a:rPr lang="fr-FR" sz="1800" dirty="0" smtClean="0"/>
              <a:t>Muscle: assure ses propres besoins énergétiques</a:t>
            </a:r>
          </a:p>
          <a:p>
            <a:pPr lvl="1">
              <a:defRPr/>
            </a:pPr>
            <a:r>
              <a:rPr lang="fr-FR" sz="1800" dirty="0" smtClean="0">
                <a:solidFill>
                  <a:srgbClr val="FF0000"/>
                </a:solidFill>
              </a:rPr>
              <a:t>Glycogène phosphorylase: enzyme clé</a:t>
            </a:r>
          </a:p>
          <a:p>
            <a:pPr lvl="1">
              <a:buFontTx/>
              <a:buNone/>
              <a:defRPr/>
            </a:pPr>
            <a:endParaRPr lang="fr-FR" sz="1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sz="2200" b="1" dirty="0" smtClean="0"/>
              <a:t>Régulation réciproque et coordonnée</a:t>
            </a:r>
            <a:r>
              <a:rPr lang="fr-FR" sz="2200" dirty="0" smtClean="0"/>
              <a:t>:+++++</a:t>
            </a:r>
          </a:p>
          <a:p>
            <a:pPr lvl="1">
              <a:defRPr/>
            </a:pPr>
            <a:r>
              <a:rPr lang="fr-FR" sz="1800" dirty="0" smtClean="0"/>
              <a:t> Glycogène </a:t>
            </a:r>
            <a:r>
              <a:rPr lang="fr-FR" sz="1800" dirty="0" err="1" smtClean="0"/>
              <a:t>synthase</a:t>
            </a:r>
            <a:r>
              <a:rPr lang="fr-FR" sz="1800" dirty="0" smtClean="0"/>
              <a:t> et Glycogène phosphorylase</a:t>
            </a:r>
          </a:p>
          <a:p>
            <a:pPr lvl="1">
              <a:defRPr/>
            </a:pPr>
            <a:r>
              <a:rPr lang="fr-FR" sz="1800" dirty="0" smtClean="0"/>
              <a:t>Phosphorylation / déphosphorylation assurée par Insuline / Glucagon </a:t>
            </a:r>
          </a:p>
          <a:p>
            <a:pPr lvl="1">
              <a:defRPr/>
            </a:pPr>
            <a:r>
              <a:rPr lang="fr-FR" sz="1800" dirty="0" smtClean="0"/>
              <a:t>Effecteurs allostériques</a:t>
            </a:r>
          </a:p>
          <a:p>
            <a:pPr lvl="1">
              <a:defRPr/>
            </a:pPr>
            <a:endParaRPr lang="fr-FR" sz="1800" dirty="0" smtClean="0"/>
          </a:p>
          <a:p>
            <a:pPr lvl="1">
              <a:defRPr/>
            </a:pPr>
            <a:endParaRPr lang="fr-FR" sz="1800" dirty="0" smtClean="0"/>
          </a:p>
          <a:p>
            <a:pPr lvl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III. Métabolisme du glycogène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ctr"/>
            <a:r>
              <a:rPr lang="fr-FR" sz="8800" dirty="0" smtClean="0"/>
              <a:t>MERCI POUR VOTRE ATTENTION</a:t>
            </a:r>
            <a:endParaRPr lang="fr-FR" sz="8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3681413" y="414338"/>
            <a:ext cx="117951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r>
              <a:rPr lang="en-US" altLang="zh-CN" b="1">
                <a:solidFill>
                  <a:schemeClr val="accent2"/>
                </a:solidFill>
                <a:latin typeface="Calibri" pitchFamily="34" charset="0"/>
                <a:ea typeface="宋体" pitchFamily="2" charset="-122"/>
              </a:rPr>
              <a:t>glycogène</a:t>
            </a:r>
            <a:endParaRPr lang="zh-CN" altLang="en-US" b="1">
              <a:solidFill>
                <a:schemeClr val="accent2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100263" y="1338263"/>
            <a:ext cx="18891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Glycogènogenèse</a:t>
            </a:r>
            <a:endParaRPr lang="zh-CN" altLang="en-US" b="1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540250" y="1322388"/>
            <a:ext cx="15938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r>
              <a:rPr lang="en-US" altLang="zh-CN" b="1" dirty="0" err="1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Glycogènolyse</a:t>
            </a:r>
            <a:endParaRPr lang="zh-CN" altLang="en-US" b="1" dirty="0">
              <a:solidFill>
                <a:srgbClr val="FF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77" name="Line 11"/>
          <p:cNvSpPr>
            <a:spLocks noChangeShapeType="1"/>
          </p:cNvSpPr>
          <p:nvPr/>
        </p:nvSpPr>
        <p:spPr bwMode="auto">
          <a:xfrm flipH="1" flipV="1">
            <a:off x="4405313" y="923925"/>
            <a:ext cx="17462" cy="1958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 lIns="116623" tIns="58311" rIns="116623" bIns="58311"/>
          <a:lstStyle/>
          <a:p>
            <a:endParaRPr lang="fr-FR"/>
          </a:p>
        </p:txBody>
      </p:sp>
      <p:sp>
        <p:nvSpPr>
          <p:cNvPr id="3078" name="Line 12"/>
          <p:cNvSpPr>
            <a:spLocks noChangeShapeType="1"/>
          </p:cNvSpPr>
          <p:nvPr/>
        </p:nvSpPr>
        <p:spPr bwMode="auto">
          <a:xfrm>
            <a:off x="4535488" y="890588"/>
            <a:ext cx="15875" cy="2008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 lIns="116623" tIns="58311" rIns="116623" bIns="58311"/>
          <a:lstStyle/>
          <a:p>
            <a:endParaRPr lang="fr-FR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4518025" y="4610100"/>
            <a:ext cx="35433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23" tIns="58311" rIns="116623" bIns="58311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b="1">
                <a:latin typeface="Calibri" pitchFamily="34" charset="0"/>
                <a:ea typeface="宋体" pitchFamily="2" charset="-122"/>
              </a:rPr>
              <a:t>Voie des Pentose phosphate</a:t>
            </a:r>
            <a:endParaRPr lang="zh-CN" altLang="en-US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80" name="Rectangle 15"/>
          <p:cNvSpPr>
            <a:spLocks noChangeArrowheads="1"/>
          </p:cNvSpPr>
          <p:nvPr/>
        </p:nvSpPr>
        <p:spPr bwMode="auto">
          <a:xfrm>
            <a:off x="3276600" y="5792788"/>
            <a:ext cx="16938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r>
              <a:rPr lang="en-US" altLang="zh-CN" b="1">
                <a:latin typeface="Calibri" pitchFamily="34" charset="0"/>
                <a:ea typeface="宋体" pitchFamily="2" charset="-122"/>
              </a:rPr>
              <a:t>Ribose, NADPH</a:t>
            </a:r>
            <a:endParaRPr lang="zh-CN" altLang="en-US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81" name="Line 18"/>
          <p:cNvSpPr>
            <a:spLocks noChangeShapeType="1"/>
          </p:cNvSpPr>
          <p:nvPr/>
        </p:nvSpPr>
        <p:spPr bwMode="auto">
          <a:xfrm flipV="1">
            <a:off x="5329238" y="2493963"/>
            <a:ext cx="1684337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 lIns="116623" tIns="58311" rIns="116623" bIns="58311"/>
          <a:lstStyle/>
          <a:p>
            <a:endParaRPr lang="fr-FR"/>
          </a:p>
        </p:txBody>
      </p:sp>
      <p:sp>
        <p:nvSpPr>
          <p:cNvPr id="3082" name="Rectangle 19"/>
          <p:cNvSpPr>
            <a:spLocks noChangeArrowheads="1"/>
          </p:cNvSpPr>
          <p:nvPr/>
        </p:nvSpPr>
        <p:spPr bwMode="auto">
          <a:xfrm rot="-1015650">
            <a:off x="5492750" y="2371725"/>
            <a:ext cx="10953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r>
              <a:rPr lang="en-US" altLang="zh-CN" b="1">
                <a:latin typeface="Calibri" pitchFamily="34" charset="0"/>
                <a:ea typeface="宋体" pitchFamily="2" charset="-122"/>
              </a:rPr>
              <a:t>glycolyse</a:t>
            </a:r>
            <a:endParaRPr lang="zh-CN" altLang="en-US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83" name="Rectangle 20"/>
          <p:cNvSpPr>
            <a:spLocks noChangeArrowheads="1"/>
          </p:cNvSpPr>
          <p:nvPr/>
        </p:nvSpPr>
        <p:spPr bwMode="auto">
          <a:xfrm>
            <a:off x="6997700" y="2181225"/>
            <a:ext cx="8842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r>
              <a:rPr lang="en-US" altLang="zh-CN" b="1">
                <a:latin typeface="Calibri" pitchFamily="34" charset="0"/>
                <a:ea typeface="宋体" pitchFamily="2" charset="-122"/>
              </a:rPr>
              <a:t>lactate</a:t>
            </a:r>
          </a:p>
        </p:txBody>
      </p:sp>
      <p:sp>
        <p:nvSpPr>
          <p:cNvPr id="3084" name="Line 21"/>
          <p:cNvSpPr>
            <a:spLocks noChangeShapeType="1"/>
          </p:cNvSpPr>
          <p:nvPr/>
        </p:nvSpPr>
        <p:spPr bwMode="auto">
          <a:xfrm>
            <a:off x="5329238" y="3579813"/>
            <a:ext cx="1652587" cy="534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 lIns="116623" tIns="58311" rIns="116623" bIns="58311"/>
          <a:lstStyle/>
          <a:p>
            <a:endParaRPr lang="fr-FR"/>
          </a:p>
        </p:txBody>
      </p:sp>
      <p:sp>
        <p:nvSpPr>
          <p:cNvPr id="3085" name="Rectangle 22"/>
          <p:cNvSpPr>
            <a:spLocks noChangeArrowheads="1"/>
          </p:cNvSpPr>
          <p:nvPr/>
        </p:nvSpPr>
        <p:spPr bwMode="auto">
          <a:xfrm>
            <a:off x="6981825" y="3897313"/>
            <a:ext cx="1084263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r>
              <a:rPr lang="en-US" altLang="zh-CN" b="1">
                <a:latin typeface="Calibri" pitchFamily="34" charset="0"/>
                <a:ea typeface="宋体" pitchFamily="2" charset="-122"/>
              </a:rPr>
              <a:t>H</a:t>
            </a:r>
            <a:r>
              <a:rPr lang="en-US" altLang="zh-CN" b="1" baseline="-25000">
                <a:latin typeface="Calibri" pitchFamily="34" charset="0"/>
                <a:ea typeface="宋体" pitchFamily="2" charset="-122"/>
              </a:rPr>
              <a:t>2</a:t>
            </a:r>
            <a:r>
              <a:rPr lang="en-US" altLang="zh-CN" b="1">
                <a:latin typeface="Calibri" pitchFamily="34" charset="0"/>
                <a:ea typeface="宋体" pitchFamily="2" charset="-122"/>
              </a:rPr>
              <a:t>O+CO</a:t>
            </a:r>
            <a:r>
              <a:rPr lang="en-US" altLang="zh-CN" b="1" baseline="-25000">
                <a:latin typeface="Calibri" pitchFamily="34" charset="0"/>
                <a:ea typeface="宋体" pitchFamily="2" charset="-122"/>
              </a:rPr>
              <a:t>2</a:t>
            </a:r>
          </a:p>
        </p:txBody>
      </p:sp>
      <p:sp>
        <p:nvSpPr>
          <p:cNvPr id="3086" name="Rectangle 23"/>
          <p:cNvSpPr>
            <a:spLocks noChangeArrowheads="1"/>
          </p:cNvSpPr>
          <p:nvPr/>
        </p:nvSpPr>
        <p:spPr bwMode="auto">
          <a:xfrm rot="1106974">
            <a:off x="5232400" y="3309938"/>
            <a:ext cx="18923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23" tIns="58311" rIns="116623" bIns="58311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b="1">
                <a:latin typeface="Calibri" pitchFamily="34" charset="0"/>
                <a:ea typeface="宋体" pitchFamily="2" charset="-122"/>
              </a:rPr>
              <a:t>Oxydation aérobique</a:t>
            </a:r>
            <a:endParaRPr lang="zh-CN" altLang="en-US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87" name="Line 24"/>
          <p:cNvSpPr>
            <a:spLocks noChangeShapeType="1"/>
          </p:cNvSpPr>
          <p:nvPr/>
        </p:nvSpPr>
        <p:spPr bwMode="auto">
          <a:xfrm flipV="1">
            <a:off x="2089150" y="3676650"/>
            <a:ext cx="15875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 lIns="116623" tIns="58311" rIns="116623" bIns="58311"/>
          <a:lstStyle/>
          <a:p>
            <a:endParaRPr lang="fr-FR"/>
          </a:p>
        </p:txBody>
      </p:sp>
      <p:sp>
        <p:nvSpPr>
          <p:cNvPr id="3088" name="Rectangle 25"/>
          <p:cNvSpPr>
            <a:spLocks noChangeArrowheads="1"/>
          </p:cNvSpPr>
          <p:nvPr/>
        </p:nvSpPr>
        <p:spPr bwMode="auto">
          <a:xfrm rot="1235501">
            <a:off x="1552575" y="2709863"/>
            <a:ext cx="1955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23" tIns="58311" rIns="116623" bIns="58311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altLang="zh-CN" b="1">
                <a:latin typeface="Calibri" pitchFamily="34" charset="0"/>
                <a:ea typeface="宋体" pitchFamily="2" charset="-122"/>
              </a:rPr>
              <a:t>Digestion absorption</a:t>
            </a:r>
          </a:p>
        </p:txBody>
      </p:sp>
      <p:sp>
        <p:nvSpPr>
          <p:cNvPr id="3089" name="Rectangle 26"/>
          <p:cNvSpPr>
            <a:spLocks noChangeArrowheads="1"/>
          </p:cNvSpPr>
          <p:nvPr/>
        </p:nvSpPr>
        <p:spPr bwMode="auto">
          <a:xfrm>
            <a:off x="566738" y="2001838"/>
            <a:ext cx="11366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23" tIns="58311" rIns="116623" bIns="58311">
            <a:spAutoFit/>
          </a:bodyPr>
          <a:lstStyle/>
          <a:p>
            <a:r>
              <a:rPr lang="en-US" altLang="zh-CN" b="1">
                <a:latin typeface="Calibri" pitchFamily="34" charset="0"/>
                <a:ea typeface="宋体" pitchFamily="2" charset="-122"/>
              </a:rPr>
              <a:t>Aliments </a:t>
            </a:r>
          </a:p>
        </p:txBody>
      </p:sp>
      <p:sp>
        <p:nvSpPr>
          <p:cNvPr id="3090" name="Line 27"/>
          <p:cNvSpPr>
            <a:spLocks noChangeShapeType="1"/>
          </p:cNvSpPr>
          <p:nvPr/>
        </p:nvSpPr>
        <p:spPr bwMode="auto">
          <a:xfrm>
            <a:off x="1781175" y="2284413"/>
            <a:ext cx="1863725" cy="663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 lIns="116623" tIns="58311" rIns="116623" bIns="58311"/>
          <a:lstStyle/>
          <a:p>
            <a:endParaRPr lang="fr-FR"/>
          </a:p>
        </p:txBody>
      </p:sp>
      <p:sp>
        <p:nvSpPr>
          <p:cNvPr id="3091" name="Rectangle 28"/>
          <p:cNvSpPr>
            <a:spLocks noChangeArrowheads="1"/>
          </p:cNvSpPr>
          <p:nvPr/>
        </p:nvSpPr>
        <p:spPr bwMode="auto">
          <a:xfrm>
            <a:off x="582613" y="3460750"/>
            <a:ext cx="14970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23" tIns="58311" rIns="116623" bIns="58311">
            <a:spAutoFit/>
          </a:bodyPr>
          <a:lstStyle/>
          <a:p>
            <a:r>
              <a:rPr lang="en-US" altLang="zh-CN" b="1">
                <a:latin typeface="Calibri" pitchFamily="34" charset="0"/>
                <a:ea typeface="宋体" pitchFamily="2" charset="-122"/>
              </a:rPr>
              <a:t>Lactate, acides aminés, glycerol</a:t>
            </a:r>
          </a:p>
        </p:txBody>
      </p:sp>
      <p:sp>
        <p:nvSpPr>
          <p:cNvPr id="3092" name="Rectangle 8"/>
          <p:cNvSpPr>
            <a:spLocks noChangeArrowheads="1"/>
          </p:cNvSpPr>
          <p:nvPr/>
        </p:nvSpPr>
        <p:spPr bwMode="auto">
          <a:xfrm>
            <a:off x="3838575" y="3087688"/>
            <a:ext cx="1425575" cy="3952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16623" tIns="58311" rIns="116623" bIns="58311">
            <a:spAutoFit/>
          </a:bodyPr>
          <a:lstStyle/>
          <a:p>
            <a:r>
              <a:rPr lang="en-US" altLang="zh-CN" b="1">
                <a:solidFill>
                  <a:schemeClr val="tx2"/>
                </a:solidFill>
                <a:latin typeface="Calibri" pitchFamily="34" charset="0"/>
                <a:ea typeface="宋体" pitchFamily="2" charset="-122"/>
              </a:rPr>
              <a:t>glucose</a:t>
            </a:r>
            <a:endParaRPr lang="zh-CN" altLang="en-US" b="1">
              <a:solidFill>
                <a:schemeClr val="tx2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93" name="Rectangle 29"/>
          <p:cNvSpPr>
            <a:spLocks noChangeArrowheads="1"/>
          </p:cNvSpPr>
          <p:nvPr/>
        </p:nvSpPr>
        <p:spPr bwMode="auto">
          <a:xfrm>
            <a:off x="3676650" y="2963863"/>
            <a:ext cx="1636713" cy="7461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lIns="116623" tIns="58311" rIns="116623" bIns="58311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094" name="Rectangle 31"/>
          <p:cNvSpPr>
            <a:spLocks noChangeArrowheads="1"/>
          </p:cNvSpPr>
          <p:nvPr/>
        </p:nvSpPr>
        <p:spPr bwMode="auto">
          <a:xfrm rot="-1455402">
            <a:off x="2085975" y="4156075"/>
            <a:ext cx="18303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23" tIns="58311" rIns="116623" bIns="58311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b="1">
                <a:latin typeface="Calibri" pitchFamily="34" charset="0"/>
                <a:ea typeface="宋体" pitchFamily="2" charset="-122"/>
              </a:rPr>
              <a:t>néoglucogénèse</a:t>
            </a:r>
            <a:endParaRPr lang="zh-CN" altLang="en-US" b="1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095" name="Line 32"/>
          <p:cNvSpPr>
            <a:spLocks noChangeShapeType="1"/>
          </p:cNvSpPr>
          <p:nvPr/>
        </p:nvSpPr>
        <p:spPr bwMode="auto">
          <a:xfrm>
            <a:off x="4486275" y="3725863"/>
            <a:ext cx="0" cy="2105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</p:spPr>
        <p:txBody>
          <a:bodyPr lIns="116623" tIns="58311" rIns="116623" bIns="58311"/>
          <a:lstStyle/>
          <a:p>
            <a:endParaRPr lang="fr-FR"/>
          </a:p>
        </p:txBody>
      </p:sp>
      <p:sp>
        <p:nvSpPr>
          <p:cNvPr id="3096" name="AutoShape 33"/>
          <p:cNvSpPr>
            <a:spLocks/>
          </p:cNvSpPr>
          <p:nvPr/>
        </p:nvSpPr>
        <p:spPr bwMode="auto">
          <a:xfrm>
            <a:off x="2008188" y="3709988"/>
            <a:ext cx="114300" cy="1133475"/>
          </a:xfrm>
          <a:prstGeom prst="rightBrace">
            <a:avLst>
              <a:gd name="adj1" fmla="val 8263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116623" tIns="58311" rIns="116623" bIns="58311" anchor="ctr"/>
          <a:lstStyle/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sz="3600" dirty="0" smtClean="0">
                <a:solidFill>
                  <a:srgbClr val="FF0000"/>
                </a:solidFill>
              </a:rPr>
              <a:t>III. Métabolisme du glycogène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Catabolisme: Glycogène →glucose 6P ou en glucose</a:t>
            </a:r>
          </a:p>
          <a:p>
            <a:pPr lvl="1"/>
            <a:r>
              <a:rPr lang="fr-FR" sz="2000" dirty="0" smtClean="0"/>
              <a:t>À partir du glycogène alimentaire (exogène)→digestion absorption intestinale</a:t>
            </a:r>
          </a:p>
          <a:p>
            <a:pPr lvl="1"/>
            <a:r>
              <a:rPr lang="fr-FR" sz="2000" dirty="0" smtClean="0"/>
              <a:t>À partir du glycogène endogène tissulaire: </a:t>
            </a:r>
            <a:r>
              <a:rPr lang="fr-FR" sz="2400" u="sng" dirty="0" smtClean="0">
                <a:solidFill>
                  <a:srgbClr val="FF0000"/>
                </a:solidFill>
              </a:rPr>
              <a:t>glycogénolyse</a:t>
            </a:r>
          </a:p>
          <a:p>
            <a:pPr lvl="1">
              <a:buFontTx/>
              <a:buNone/>
            </a:pPr>
            <a:endParaRPr lang="fr-FR" sz="2000" dirty="0" smtClean="0"/>
          </a:p>
          <a:p>
            <a:r>
              <a:rPr lang="fr-FR" sz="2400" dirty="0" smtClean="0">
                <a:solidFill>
                  <a:srgbClr val="FF0000"/>
                </a:solidFill>
              </a:rPr>
              <a:t>Synthèse</a:t>
            </a:r>
            <a:r>
              <a:rPr lang="fr-FR" sz="2400" dirty="0" smtClean="0"/>
              <a:t> tissulaire à partir de glucose: </a:t>
            </a:r>
            <a:r>
              <a:rPr lang="fr-FR" sz="2400" u="sng" dirty="0" smtClean="0">
                <a:solidFill>
                  <a:srgbClr val="FF0000"/>
                </a:solidFill>
              </a:rPr>
              <a:t>glycogénogenèse</a:t>
            </a: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Sites du métabolisme:</a:t>
            </a:r>
          </a:p>
          <a:p>
            <a:pPr lvl="1"/>
            <a:r>
              <a:rPr lang="fr-FR" sz="2000" b="1" dirty="0" smtClean="0">
                <a:solidFill>
                  <a:srgbClr val="0070C0"/>
                </a:solidFill>
              </a:rPr>
              <a:t>Intestin</a:t>
            </a:r>
            <a:r>
              <a:rPr lang="fr-FR" sz="2000" dirty="0" smtClean="0"/>
              <a:t>: site du catabolisme du glycogène exogène</a:t>
            </a:r>
          </a:p>
          <a:p>
            <a:pPr lvl="1"/>
            <a:r>
              <a:rPr lang="fr-FR" sz="2000" b="1" dirty="0" smtClean="0">
                <a:solidFill>
                  <a:srgbClr val="0070C0"/>
                </a:solidFill>
              </a:rPr>
              <a:t>Foie</a:t>
            </a:r>
            <a:r>
              <a:rPr lang="fr-FR" sz="2000" dirty="0" smtClean="0"/>
              <a:t>: </a:t>
            </a:r>
          </a:p>
          <a:p>
            <a:pPr lvl="2"/>
            <a:r>
              <a:rPr lang="fr-FR" sz="1600" dirty="0" smtClean="0"/>
              <a:t>Période </a:t>
            </a:r>
            <a:r>
              <a:rPr lang="fr-FR" sz="1600" dirty="0" err="1" smtClean="0"/>
              <a:t>post-prandiale</a:t>
            </a:r>
            <a:r>
              <a:rPr lang="fr-FR" sz="1600" dirty="0" smtClean="0"/>
              <a:t>: glycogénogenèse</a:t>
            </a:r>
          </a:p>
          <a:p>
            <a:pPr lvl="2"/>
            <a:r>
              <a:rPr lang="fr-FR" sz="1600" dirty="0" smtClean="0"/>
              <a:t>À distance d’un repas: glycogénolyse, </a:t>
            </a:r>
            <a:r>
              <a:rPr lang="fr-FR" sz="1600" u="sng" dirty="0" smtClean="0"/>
              <a:t>glucose exporté  vers  tissus </a:t>
            </a:r>
          </a:p>
          <a:p>
            <a:pPr lvl="1"/>
            <a:r>
              <a:rPr lang="fr-FR" sz="2000" b="1" dirty="0" smtClean="0">
                <a:solidFill>
                  <a:srgbClr val="0070C0"/>
                </a:solidFill>
              </a:rPr>
              <a:t>Muscles</a:t>
            </a:r>
            <a:r>
              <a:rPr lang="fr-FR" sz="2000" dirty="0" smtClean="0"/>
              <a:t>:</a:t>
            </a:r>
          </a:p>
          <a:p>
            <a:pPr lvl="2"/>
            <a:r>
              <a:rPr lang="fr-FR" sz="1600" dirty="0" smtClean="0"/>
              <a:t>Au repos: glycogénogenèse</a:t>
            </a:r>
          </a:p>
          <a:p>
            <a:pPr lvl="2"/>
            <a:r>
              <a:rPr lang="fr-FR" sz="1600" dirty="0" smtClean="0"/>
              <a:t>En activité: glycogénolyse, </a:t>
            </a:r>
            <a:r>
              <a:rPr lang="fr-FR" sz="1600" u="sng" dirty="0" smtClean="0"/>
              <a:t>glucose utilisé sur place</a:t>
            </a: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2574</Words>
  <Application>Microsoft Office PowerPoint</Application>
  <PresentationFormat>Affichage à l'écran (4:3)</PresentationFormat>
  <Paragraphs>574</Paragraphs>
  <Slides>70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1" baseType="lpstr">
      <vt:lpstr>Thème Office</vt:lpstr>
      <vt:lpstr>Métabolisme du glycogène</vt:lpstr>
      <vt:lpstr>Plan </vt:lpstr>
      <vt:lpstr> I. Introduction </vt:lpstr>
      <vt:lpstr>Taux de glycogène dans les tissus  Forme de stockage du glucose dans les cellules </vt:lpstr>
      <vt:lpstr>II.Rappel sur la structure du glycogène  </vt:lpstr>
      <vt:lpstr>Diapositive 6</vt:lpstr>
      <vt:lpstr>III. Métabolisme du glycogène</vt:lpstr>
      <vt:lpstr>Diapositive 8</vt:lpstr>
      <vt:lpstr>III. Métabolisme du glycogène</vt:lpstr>
      <vt:lpstr>VI- Glycogénogenèse </vt:lpstr>
      <vt:lpstr>objectifs</vt:lpstr>
      <vt:lpstr>Diapositive 12</vt:lpstr>
      <vt:lpstr>Etapes de la glycogénogenèse</vt:lpstr>
      <vt:lpstr>Diapositive 14</vt:lpstr>
      <vt:lpstr> ≠</vt:lpstr>
      <vt:lpstr>Diapositive 16</vt:lpstr>
      <vt:lpstr>Diapositive 17</vt:lpstr>
      <vt:lpstr>Diapositive 18</vt:lpstr>
      <vt:lpstr>Diapositive 19</vt:lpstr>
      <vt:lpstr>Diapositive 20</vt:lpstr>
      <vt:lpstr> D) synthèse des chaines linéaires  proprement dite linéaires (α1-4)  </vt:lpstr>
      <vt:lpstr>Diapositive 22</vt:lpstr>
      <vt:lpstr>Diapositive 23</vt:lpstr>
      <vt:lpstr>Les réactions de la glycogénogenèse voie cytoplasmique</vt:lpstr>
      <vt:lpstr>Diapositive 25</vt:lpstr>
      <vt:lpstr>Bilan énergétique de la  Glycogénogenèse </vt:lpstr>
      <vt:lpstr>V- Glycogénolyse </vt:lpstr>
      <vt:lpstr>Diapositive 28</vt:lpstr>
      <vt:lpstr>Glycogénolyse </vt:lpstr>
      <vt:lpstr>Glycogénolyse   exogène</vt:lpstr>
      <vt:lpstr>Glycogénolyse   endogène</vt:lpstr>
      <vt:lpstr>Objectifs ? </vt:lpstr>
      <vt:lpstr> Les réactions de la glycogénolyse </vt:lpstr>
      <vt:lpstr>Diapositive 34</vt:lpstr>
      <vt:lpstr>Diapositive 35</vt:lpstr>
      <vt:lpstr>Réaction 4: reprise de la phosphorolyse Enzyme: glycogène phosphorylase </vt:lpstr>
      <vt:lpstr>Diapositive 37</vt:lpstr>
      <vt:lpstr>Diapositive 38</vt:lpstr>
      <vt:lpstr>Devenir du glucose-6-phosphate </vt:lpstr>
      <vt:lpstr>Diapositive 40</vt:lpstr>
      <vt:lpstr>Diapositive 41</vt:lpstr>
      <vt:lpstr>Glycogénolyse lysosomale</vt:lpstr>
      <vt:lpstr>Bilan énergétique de la glycogénolyse</vt:lpstr>
      <vt:lpstr>Métabolisme du glycogène (2ème partie)</vt:lpstr>
      <vt:lpstr>Diapositive 45</vt:lpstr>
      <vt:lpstr>Glycogénolyse   exogène</vt:lpstr>
      <vt:lpstr>VI. Régulations du métabolisme du glycogène  1- contrôle hormonale par modification covalente  2- contrôle allostérique  </vt:lpstr>
      <vt:lpstr>Diapositive 48</vt:lpstr>
      <vt:lpstr>Glycogène phosphorylase</vt:lpstr>
      <vt:lpstr>Diapositive 50</vt:lpstr>
      <vt:lpstr>Glycogène synthase</vt:lpstr>
      <vt:lpstr>2- Contrôle allostérique</vt:lpstr>
      <vt:lpstr>Diapositive 53</vt:lpstr>
      <vt:lpstr>2- Contrôle allostérique</vt:lpstr>
      <vt:lpstr>Inter-régulation glycogénolyse et glycogénogenèse Foie: période de jeûne </vt:lpstr>
      <vt:lpstr>Inter-régulation glycogénolyse et glycogénogenèse Foie: période post-prandiale </vt:lpstr>
      <vt:lpstr>Inter-régulation glycogénolyse et glycogénogenèse Muscle</vt:lpstr>
      <vt:lpstr>VII. Pathologies liées au métabolisme du glycogène  Anomalies du métabolisme du glycogène  Glycogénoses </vt:lpstr>
      <vt:lpstr>Diapositive 59</vt:lpstr>
      <vt:lpstr>Diapositive 60</vt:lpstr>
      <vt:lpstr> Glycogénose Type I: DEFICIENCE EN GLUCOSE 6-Pase DU FOIE   MALADIE DE VON GIERKE </vt:lpstr>
      <vt:lpstr>Diapositive 62</vt:lpstr>
      <vt:lpstr>- Glycogénose Type II: Déficit en alpha-glucosidase lysosomale Maladie de Pompe</vt:lpstr>
      <vt:lpstr>Glycogénose Type III = Maladie de FARBES</vt:lpstr>
      <vt:lpstr> Glycogénose Type IV = Maladie d’ANDERSON. déficit en enzyme branchant hépatique. </vt:lpstr>
      <vt:lpstr>  Glycogénose Type V  DEFICIENCE EN GLYCOGENE PHOSPHORYLASE DANS LES MUSCLES SQUELETTIQUES:  SYNDROME DE Mc ARDLE </vt:lpstr>
      <vt:lpstr> VIII. Conclusion  </vt:lpstr>
      <vt:lpstr>Métabolisme du glycogène  ce qu’il faut retenir</vt:lpstr>
      <vt:lpstr>Diapositive 69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toshiba</dc:creator>
  <cp:lastModifiedBy>hp</cp:lastModifiedBy>
  <cp:revision>155</cp:revision>
  <dcterms:created xsi:type="dcterms:W3CDTF">2015-10-19T18:27:17Z</dcterms:created>
  <dcterms:modified xsi:type="dcterms:W3CDTF">2015-11-05T20:10:57Z</dcterms:modified>
</cp:coreProperties>
</file>