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6" r:id="rId4"/>
    <p:sldId id="260" r:id="rId5"/>
    <p:sldId id="288" r:id="rId6"/>
    <p:sldId id="261" r:id="rId7"/>
    <p:sldId id="263" r:id="rId8"/>
    <p:sldId id="289" r:id="rId9"/>
    <p:sldId id="264" r:id="rId10"/>
    <p:sldId id="267" r:id="rId11"/>
    <p:sldId id="268" r:id="rId12"/>
    <p:sldId id="269" r:id="rId13"/>
    <p:sldId id="290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91" r:id="rId23"/>
    <p:sldId id="280" r:id="rId24"/>
    <p:sldId id="281" r:id="rId25"/>
    <p:sldId id="282" r:id="rId26"/>
    <p:sldId id="292" r:id="rId27"/>
    <p:sldId id="283" r:id="rId28"/>
    <p:sldId id="284" r:id="rId29"/>
    <p:sldId id="285" r:id="rId30"/>
    <p:sldId id="287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971063-C374-4975-B2D3-152924F56E49}" type="datetimeFigureOut">
              <a:rPr lang="fr-FR" smtClean="0"/>
              <a:pPr/>
              <a:t>12/02/2017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F7A1E4-7F1B-40BF-A5CE-B48A46DB404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2500306"/>
            <a:ext cx="7239000" cy="1362075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>
                <a:solidFill>
                  <a:schemeClr val="accent1"/>
                </a:solidFill>
              </a:rPr>
              <a:t>MÉTHODES D’ÉTUDE DES PROTÉINES</a:t>
            </a:r>
            <a:endParaRPr lang="fr-FR" sz="6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L'électrophorèse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783560"/>
            <a:ext cx="7658128" cy="4572000"/>
          </a:xfrm>
        </p:spPr>
        <p:txBody>
          <a:bodyPr>
            <a:normAutofit fontScale="77500" lnSpcReduction="20000"/>
          </a:bodyPr>
          <a:lstStyle/>
          <a:p>
            <a:r>
              <a:rPr lang="fr-FR" sz="3100" dirty="0" smtClean="0"/>
              <a:t>base de cette technique de fractionnement: La </a:t>
            </a:r>
            <a:r>
              <a:rPr lang="fr-FR" sz="3100" dirty="0" smtClean="0">
                <a:solidFill>
                  <a:srgbClr val="FFFF00"/>
                </a:solidFill>
              </a:rPr>
              <a:t>migration différentielle </a:t>
            </a:r>
            <a:r>
              <a:rPr lang="fr-FR" sz="3100" dirty="0" smtClean="0"/>
              <a:t>de molécules chargées sous l'influence d'un </a:t>
            </a:r>
            <a:r>
              <a:rPr lang="fr-FR" sz="3100" dirty="0" smtClean="0">
                <a:solidFill>
                  <a:srgbClr val="FFFF00"/>
                </a:solidFill>
              </a:rPr>
              <a:t>champ électrique. </a:t>
            </a:r>
          </a:p>
          <a:p>
            <a:pPr>
              <a:buNone/>
            </a:pPr>
            <a:endParaRPr lang="fr-FR" sz="3100" dirty="0" smtClean="0">
              <a:solidFill>
                <a:srgbClr val="FFFF00"/>
              </a:solidFill>
            </a:endParaRPr>
          </a:p>
          <a:p>
            <a:r>
              <a:rPr lang="fr-FR" sz="3100" dirty="0" smtClean="0"/>
              <a:t>Le système comprend :</a:t>
            </a:r>
          </a:p>
          <a:p>
            <a:pPr>
              <a:buFont typeface="Wingdings" pitchFamily="2" charset="2"/>
              <a:buChar char="ü"/>
            </a:pPr>
            <a:r>
              <a:rPr lang="fr-FR" sz="3100" dirty="0" smtClean="0"/>
              <a:t>une plaque de</a:t>
            </a:r>
            <a:r>
              <a:rPr lang="fr-FR" sz="3100" dirty="0" smtClean="0">
                <a:solidFill>
                  <a:srgbClr val="FFFF00"/>
                </a:solidFill>
              </a:rPr>
              <a:t> verre </a:t>
            </a:r>
            <a:r>
              <a:rPr lang="fr-FR" sz="3100" dirty="0" smtClean="0"/>
              <a:t>recouverte de</a:t>
            </a:r>
            <a:r>
              <a:rPr lang="fr-FR" sz="3100" dirty="0" smtClean="0">
                <a:solidFill>
                  <a:srgbClr val="FFFF00"/>
                </a:solidFill>
              </a:rPr>
              <a:t> gel d'agarose ou d'</a:t>
            </a:r>
            <a:r>
              <a:rPr lang="fr-FR" sz="3100" dirty="0" err="1" smtClean="0">
                <a:solidFill>
                  <a:srgbClr val="FFFF00"/>
                </a:solidFill>
              </a:rPr>
              <a:t>acrylamide</a:t>
            </a:r>
            <a:r>
              <a:rPr lang="fr-FR" sz="3100" dirty="0" smtClean="0"/>
              <a:t> creusé à un bout </a:t>
            </a:r>
            <a:r>
              <a:rPr lang="fr-FR" sz="3100" dirty="0" smtClean="0">
                <a:solidFill>
                  <a:srgbClr val="FFFF00"/>
                </a:solidFill>
              </a:rPr>
              <a:t>de puits recevant les échantillons à étudier.</a:t>
            </a:r>
          </a:p>
          <a:p>
            <a:endParaRPr lang="fr-FR" sz="3100" dirty="0" smtClean="0"/>
          </a:p>
          <a:p>
            <a:pPr>
              <a:buFont typeface="Wingdings" pitchFamily="2" charset="2"/>
              <a:buChar char="ü"/>
            </a:pPr>
            <a:r>
              <a:rPr lang="fr-FR" sz="3100" dirty="0" smtClean="0"/>
              <a:t> De part et d'autre de cette plaque, se disposent </a:t>
            </a:r>
            <a:r>
              <a:rPr lang="fr-FR" sz="3100" dirty="0" smtClean="0">
                <a:solidFill>
                  <a:srgbClr val="FFFF00"/>
                </a:solidFill>
              </a:rPr>
              <a:t>cathode et anode </a:t>
            </a:r>
            <a:r>
              <a:rPr lang="fr-FR" sz="3100" dirty="0" smtClean="0"/>
              <a:t>au contact du </a:t>
            </a:r>
            <a:r>
              <a:rPr lang="fr-FR" sz="3100" dirty="0" smtClean="0">
                <a:solidFill>
                  <a:srgbClr val="FFFF00"/>
                </a:solidFill>
              </a:rPr>
              <a:t>tampon de migration.</a:t>
            </a:r>
            <a:endParaRPr lang="fr-FR" sz="31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428604"/>
            <a:ext cx="8501122" cy="592695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Une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ddp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entre les électrodes est réalisée par un </a:t>
            </a:r>
            <a:r>
              <a:rPr lang="fr-FR" dirty="0" smtClean="0">
                <a:solidFill>
                  <a:srgbClr val="FFFF00"/>
                </a:solidFill>
              </a:rPr>
              <a:t>courant continu haut voltage.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i="1" dirty="0" smtClean="0">
                <a:solidFill>
                  <a:schemeClr val="accent1"/>
                </a:solidFill>
              </a:rPr>
              <a:t>Plus les composés auront des charges importantes et plus vite ils migreront.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A la </a:t>
            </a:r>
            <a:r>
              <a:rPr lang="fr-FR" dirty="0" smtClean="0">
                <a:solidFill>
                  <a:srgbClr val="FFFF00"/>
                </a:solidFill>
              </a:rPr>
              <a:t>fin de la migration</a:t>
            </a:r>
            <a:r>
              <a:rPr lang="fr-FR" dirty="0" smtClean="0"/>
              <a:t>, il suffit de relever l'emplacement des composés d'aminoacides via des </a:t>
            </a:r>
            <a:r>
              <a:rPr lang="fr-FR" dirty="0" smtClean="0">
                <a:solidFill>
                  <a:srgbClr val="FFFF00"/>
                </a:solidFill>
              </a:rPr>
              <a:t>colorants </a:t>
            </a:r>
            <a:r>
              <a:rPr lang="fr-FR" dirty="0" smtClean="0"/>
              <a:t>(tels que le </a:t>
            </a:r>
            <a:r>
              <a:rPr lang="fr-FR" dirty="0" smtClean="0">
                <a:solidFill>
                  <a:srgbClr val="FFFF00"/>
                </a:solidFill>
              </a:rPr>
              <a:t>bleu de </a:t>
            </a:r>
            <a:r>
              <a:rPr lang="fr-FR" dirty="0" err="1" smtClean="0">
                <a:solidFill>
                  <a:srgbClr val="FFFF00"/>
                </a:solidFill>
              </a:rPr>
              <a:t>Coomassie</a:t>
            </a:r>
            <a:r>
              <a:rPr lang="fr-FR" dirty="0" smtClean="0"/>
              <a:t>) et la </a:t>
            </a:r>
            <a:r>
              <a:rPr lang="fr-FR" dirty="0" smtClean="0">
                <a:solidFill>
                  <a:srgbClr val="FFFF00"/>
                </a:solidFill>
              </a:rPr>
              <a:t>distance parcourue </a:t>
            </a:r>
            <a:r>
              <a:rPr lang="fr-FR" dirty="0" smtClean="0"/>
              <a:t>(leur déplacement) et de comparer avec des témoins.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solidFill>
                  <a:srgbClr val="FFFF00"/>
                </a:solidFill>
              </a:rPr>
              <a:t>«</a:t>
            </a:r>
            <a:r>
              <a:rPr lang="fr-FR" dirty="0" smtClean="0"/>
              <a:t> </a:t>
            </a:r>
            <a:r>
              <a:rPr lang="fr-FR" i="1" dirty="0" smtClean="0">
                <a:solidFill>
                  <a:srgbClr val="FFFF00"/>
                </a:solidFill>
              </a:rPr>
              <a:t>Dans l'électrophorèse, c'est un courant électrique qui entraîne les molécules. Seules celles qui sont chargées se déplaceront ».</a:t>
            </a:r>
            <a:endParaRPr lang="fr-FR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cap="small" dirty="0" smtClean="0">
                <a:solidFill>
                  <a:schemeClr val="accent1"/>
                </a:solidFill>
              </a:rPr>
              <a:t>Electrophorèse en gel de </a:t>
            </a:r>
            <a:r>
              <a:rPr lang="fr-FR" sz="3200" b="1" cap="small" dirty="0" err="1" smtClean="0">
                <a:solidFill>
                  <a:schemeClr val="accent1"/>
                </a:solidFill>
              </a:rPr>
              <a:t>polyacrylamide</a:t>
            </a:r>
            <a:r>
              <a:rPr lang="fr-FR" sz="3200" b="1" cap="small" dirty="0" smtClean="0">
                <a:solidFill>
                  <a:schemeClr val="accent1"/>
                </a:solidFill>
              </a:rPr>
              <a:t> SDS-PAGE</a:t>
            </a:r>
            <a:endParaRPr lang="fr-FR" sz="3200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100" y="1785926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La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err="1" smtClean="0">
                <a:solidFill>
                  <a:srgbClr val="FFFF00"/>
                </a:solidFill>
              </a:rPr>
              <a:t>polyacrylamide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est un </a:t>
            </a:r>
            <a:r>
              <a:rPr lang="fr-FR" dirty="0" smtClean="0">
                <a:solidFill>
                  <a:srgbClr val="FFFF00"/>
                </a:solidFill>
              </a:rPr>
              <a:t>gel finement réticulé,</a:t>
            </a:r>
            <a:r>
              <a:rPr lang="fr-FR" dirty="0" smtClean="0"/>
              <a:t> que l'on fabrique au moment de l'emploi en mélangeant de </a:t>
            </a:r>
            <a:r>
              <a:rPr lang="fr-FR" dirty="0" smtClean="0">
                <a:solidFill>
                  <a:srgbClr val="FFFF00"/>
                </a:solidFill>
              </a:rPr>
              <a:t>l'</a:t>
            </a:r>
            <a:r>
              <a:rPr lang="fr-FR" dirty="0" err="1" smtClean="0">
                <a:solidFill>
                  <a:srgbClr val="FFFF00"/>
                </a:solidFill>
              </a:rPr>
              <a:t>acrylamide</a:t>
            </a:r>
            <a:r>
              <a:rPr lang="fr-FR" dirty="0" smtClean="0"/>
              <a:t> qui polymérise en donnant des</a:t>
            </a:r>
            <a:r>
              <a:rPr lang="fr-FR" dirty="0" smtClean="0">
                <a:solidFill>
                  <a:srgbClr val="FFFF00"/>
                </a:solidFill>
              </a:rPr>
              <a:t> chaînes linéaires</a:t>
            </a:r>
            <a:r>
              <a:rPr lang="fr-FR" dirty="0" smtClean="0"/>
              <a:t>, et du </a:t>
            </a:r>
            <a:r>
              <a:rPr lang="fr-FR" dirty="0" smtClean="0">
                <a:solidFill>
                  <a:srgbClr val="FFFF00"/>
                </a:solidFill>
              </a:rPr>
              <a:t>bis-</a:t>
            </a:r>
            <a:r>
              <a:rPr lang="fr-FR" dirty="0" err="1" smtClean="0">
                <a:solidFill>
                  <a:srgbClr val="FFFF00"/>
                </a:solidFill>
              </a:rPr>
              <a:t>acrylamide</a:t>
            </a:r>
            <a:r>
              <a:rPr lang="fr-FR" dirty="0" smtClean="0"/>
              <a:t> qui forme des </a:t>
            </a:r>
            <a:r>
              <a:rPr lang="fr-FR" dirty="0" smtClean="0">
                <a:solidFill>
                  <a:schemeClr val="accent1"/>
                </a:solidFill>
              </a:rPr>
              <a:t>ponts </a:t>
            </a:r>
            <a:r>
              <a:rPr lang="fr-FR" dirty="0" smtClean="0"/>
              <a:t>entre les chaînes;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on obtient ainsi un </a:t>
            </a:r>
            <a:r>
              <a:rPr lang="fr-FR" dirty="0" smtClean="0">
                <a:solidFill>
                  <a:srgbClr val="FFFF00"/>
                </a:solidFill>
              </a:rPr>
              <a:t>réseau</a:t>
            </a:r>
            <a:r>
              <a:rPr lang="fr-FR" dirty="0" smtClean="0"/>
              <a:t>, dont les </a:t>
            </a:r>
            <a:r>
              <a:rPr lang="fr-FR" dirty="0" smtClean="0">
                <a:solidFill>
                  <a:srgbClr val="FFFF00"/>
                </a:solidFill>
              </a:rPr>
              <a:t>mailles sont de taille variable</a:t>
            </a:r>
            <a:r>
              <a:rPr lang="fr-FR" dirty="0" smtClean="0"/>
              <a:t> en fonction des </a:t>
            </a:r>
            <a:r>
              <a:rPr lang="fr-FR" dirty="0" smtClean="0">
                <a:solidFill>
                  <a:srgbClr val="FFFF00"/>
                </a:solidFill>
              </a:rPr>
              <a:t>proportions d'</a:t>
            </a:r>
            <a:r>
              <a:rPr lang="fr-FR" dirty="0" err="1" smtClean="0">
                <a:solidFill>
                  <a:srgbClr val="FFFF00"/>
                </a:solidFill>
              </a:rPr>
              <a:t>acrylamide</a:t>
            </a:r>
            <a:r>
              <a:rPr lang="fr-FR" dirty="0" smtClean="0">
                <a:solidFill>
                  <a:srgbClr val="FFFF00"/>
                </a:solidFill>
              </a:rPr>
              <a:t> et de bis-</a:t>
            </a:r>
            <a:r>
              <a:rPr lang="fr-FR" dirty="0" err="1" smtClean="0">
                <a:solidFill>
                  <a:srgbClr val="FFFF00"/>
                </a:solidFill>
              </a:rPr>
              <a:t>acrylamide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utilisées.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 gel obtenu se comporte donc comme un </a:t>
            </a:r>
            <a:r>
              <a:rPr lang="fr-FR" dirty="0" smtClean="0">
                <a:solidFill>
                  <a:srgbClr val="FFFF00"/>
                </a:solidFill>
              </a:rPr>
              <a:t>tamis moléculaire .</a:t>
            </a:r>
          </a:p>
          <a:p>
            <a:r>
              <a:rPr lang="fr-FR" i="1" dirty="0" smtClean="0">
                <a:solidFill>
                  <a:srgbClr val="FFFF00"/>
                </a:solidFill>
              </a:rPr>
              <a:t>les macromolécules migrent d'autant moins vite qu'elles sont plus grosses.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présence de </a:t>
            </a:r>
            <a:r>
              <a:rPr lang="fr-FR" dirty="0" smtClean="0">
                <a:solidFill>
                  <a:srgbClr val="FFFF00"/>
                </a:solidFill>
              </a:rPr>
              <a:t>Sodium </a:t>
            </a:r>
            <a:r>
              <a:rPr lang="fr-FR" dirty="0" err="1" smtClean="0">
                <a:solidFill>
                  <a:srgbClr val="FFFF00"/>
                </a:solidFill>
              </a:rPr>
              <a:t>Dodécylsulfate</a:t>
            </a:r>
            <a:r>
              <a:rPr lang="fr-FR" dirty="0" smtClean="0">
                <a:solidFill>
                  <a:srgbClr val="FFFF00"/>
                </a:solidFill>
              </a:rPr>
              <a:t> (SDS),</a:t>
            </a:r>
            <a:r>
              <a:rPr lang="fr-FR" dirty="0" smtClean="0"/>
              <a:t> détergent anionique qui </a:t>
            </a:r>
            <a:r>
              <a:rPr lang="fr-FR" dirty="0" smtClean="0">
                <a:solidFill>
                  <a:schemeClr val="accent1"/>
                </a:solidFill>
              </a:rPr>
              <a:t>défait la structure spatiale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chemeClr val="accent1"/>
                </a:solidFill>
              </a:rPr>
              <a:t>se fixe sur les protéines,</a:t>
            </a:r>
            <a:r>
              <a:rPr lang="fr-FR" dirty="0" smtClean="0"/>
              <a:t> toutes les </a:t>
            </a:r>
            <a:r>
              <a:rPr lang="fr-FR" dirty="0" smtClean="0">
                <a:solidFill>
                  <a:srgbClr val="FFFF00"/>
                </a:solidFill>
              </a:rPr>
              <a:t>molécules</a:t>
            </a:r>
            <a:r>
              <a:rPr lang="fr-FR" dirty="0" smtClean="0"/>
              <a:t> sont </a:t>
            </a:r>
            <a:r>
              <a:rPr lang="fr-FR" dirty="0" smtClean="0">
                <a:solidFill>
                  <a:srgbClr val="FFFF00"/>
                </a:solidFill>
              </a:rPr>
              <a:t>chargées de la même façon</a:t>
            </a:r>
            <a:r>
              <a:rPr lang="fr-FR" dirty="0" smtClean="0"/>
              <a:t>, et la </a:t>
            </a:r>
            <a:r>
              <a:rPr lang="fr-FR" dirty="0" smtClean="0">
                <a:solidFill>
                  <a:srgbClr val="FFFF00"/>
                </a:solidFill>
              </a:rPr>
              <a:t>séparation </a:t>
            </a:r>
            <a:r>
              <a:rPr lang="fr-FR" dirty="0" smtClean="0"/>
              <a:t>est alors uniquement fonction de la masse molaire.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:\Users\IMENE\Desktop\acides aminés et protéines\sds-page-diagram1 (1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8358214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fr-FR" b="1" cap="small" dirty="0" smtClean="0">
                <a:solidFill>
                  <a:schemeClr val="accent1"/>
                </a:solidFill>
              </a:rPr>
              <a:t>Électrolocalisation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L'</a:t>
            </a:r>
            <a:r>
              <a:rPr lang="fr-FR" dirty="0" err="1" smtClean="0">
                <a:solidFill>
                  <a:srgbClr val="FFFF00"/>
                </a:solidFill>
              </a:rPr>
              <a:t>électrofocalisation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ou focalisation isoélectrique utilise avantageusement </a:t>
            </a:r>
            <a:r>
              <a:rPr lang="fr-FR" dirty="0" smtClean="0">
                <a:solidFill>
                  <a:srgbClr val="FFFF00"/>
                </a:solidFill>
              </a:rPr>
              <a:t>la charge </a:t>
            </a:r>
            <a:r>
              <a:rPr lang="fr-FR" dirty="0" smtClean="0"/>
              <a:t>que possède chaque</a:t>
            </a:r>
            <a:r>
              <a:rPr lang="fr-FR" dirty="0" smtClean="0">
                <a:solidFill>
                  <a:srgbClr val="FFFF00"/>
                </a:solidFill>
              </a:rPr>
              <a:t> protéine </a:t>
            </a:r>
            <a:r>
              <a:rPr lang="fr-FR" dirty="0" smtClean="0"/>
              <a:t>à un </a:t>
            </a:r>
            <a:r>
              <a:rPr lang="fr-FR" dirty="0" smtClean="0">
                <a:solidFill>
                  <a:srgbClr val="FFFF00"/>
                </a:solidFill>
              </a:rPr>
              <a:t>pH donné.</a:t>
            </a:r>
          </a:p>
          <a:p>
            <a:r>
              <a:rPr lang="fr-FR" dirty="0" smtClean="0"/>
              <a:t>Elle consiste en une </a:t>
            </a:r>
            <a:r>
              <a:rPr lang="fr-FR" dirty="0" smtClean="0">
                <a:solidFill>
                  <a:srgbClr val="FFFF00"/>
                </a:solidFill>
              </a:rPr>
              <a:t>migration</a:t>
            </a:r>
            <a:r>
              <a:rPr lang="fr-FR" dirty="0" smtClean="0"/>
              <a:t>, induite par un </a:t>
            </a:r>
            <a:r>
              <a:rPr lang="fr-FR" dirty="0" smtClean="0">
                <a:solidFill>
                  <a:srgbClr val="FFFF00"/>
                </a:solidFill>
              </a:rPr>
              <a:t>courant électrique</a:t>
            </a:r>
            <a:r>
              <a:rPr lang="fr-FR" dirty="0" smtClean="0"/>
              <a:t>, des protéines dans un </a:t>
            </a:r>
            <a:r>
              <a:rPr lang="fr-FR" dirty="0" smtClean="0">
                <a:solidFill>
                  <a:srgbClr val="FFFF00"/>
                </a:solidFill>
              </a:rPr>
              <a:t>gradient de pH </a:t>
            </a:r>
            <a:r>
              <a:rPr lang="fr-FR" dirty="0" smtClean="0"/>
              <a:t>jusqu'à ce qu'elles atteignent </a:t>
            </a:r>
            <a:r>
              <a:rPr lang="fr-FR" dirty="0" smtClean="0">
                <a:solidFill>
                  <a:srgbClr val="FFFF00"/>
                </a:solidFill>
              </a:rPr>
              <a:t>un pH équivalent à leur </a:t>
            </a:r>
            <a:r>
              <a:rPr lang="fr-FR" dirty="0" err="1" smtClean="0">
                <a:solidFill>
                  <a:srgbClr val="FFFF00"/>
                </a:solidFill>
              </a:rPr>
              <a:t>pHi</a:t>
            </a:r>
            <a:r>
              <a:rPr lang="fr-FR" dirty="0" smtClean="0"/>
              <a:t> -moment auquel </a:t>
            </a:r>
            <a:r>
              <a:rPr lang="fr-FR" dirty="0" smtClean="0">
                <a:solidFill>
                  <a:srgbClr val="FFFF00"/>
                </a:solidFill>
              </a:rPr>
              <a:t>elles cessent de migrer, </a:t>
            </a:r>
            <a:r>
              <a:rPr lang="fr-FR" dirty="0" smtClean="0"/>
              <a:t>puisque leur </a:t>
            </a:r>
            <a:r>
              <a:rPr lang="fr-FR" dirty="0" smtClean="0">
                <a:solidFill>
                  <a:srgbClr val="FFFF00"/>
                </a:solidFill>
              </a:rPr>
              <a:t>charge nette est nulle</a:t>
            </a:r>
            <a:r>
              <a:rPr lang="fr-FR" dirty="0" smtClean="0"/>
              <a:t>.</a:t>
            </a:r>
          </a:p>
          <a:p>
            <a:r>
              <a:rPr lang="fr-FR" dirty="0" smtClean="0"/>
              <a:t>Cette technique, qui </a:t>
            </a:r>
            <a:r>
              <a:rPr lang="fr-FR" dirty="0" smtClean="0">
                <a:solidFill>
                  <a:srgbClr val="FFFF00"/>
                </a:solidFill>
              </a:rPr>
              <a:t>sépare les polypeptides </a:t>
            </a:r>
            <a:r>
              <a:rPr lang="fr-FR" dirty="0" smtClean="0"/>
              <a:t>en fonction de </a:t>
            </a:r>
            <a:r>
              <a:rPr lang="fr-FR" dirty="0" smtClean="0">
                <a:solidFill>
                  <a:srgbClr val="FFFF00"/>
                </a:solidFill>
              </a:rPr>
              <a:t>leur charge </a:t>
            </a:r>
            <a:r>
              <a:rPr lang="fr-FR" dirty="0" smtClean="0"/>
              <a:t>plutôt que de leur masse, est trè</a:t>
            </a:r>
            <a:r>
              <a:rPr lang="fr-FR" dirty="0" smtClean="0">
                <a:solidFill>
                  <a:srgbClr val="FFFF00"/>
                </a:solidFill>
              </a:rPr>
              <a:t>s sensible: </a:t>
            </a:r>
            <a:r>
              <a:rPr lang="fr-FR" dirty="0" smtClean="0"/>
              <a:t>elle peut distinguer des protéines dont la différence de </a:t>
            </a:r>
            <a:r>
              <a:rPr lang="fr-FR" dirty="0" err="1" smtClean="0">
                <a:solidFill>
                  <a:srgbClr val="FFFF00"/>
                </a:solidFill>
              </a:rPr>
              <a:t>pHi</a:t>
            </a:r>
            <a:r>
              <a:rPr lang="fr-FR" dirty="0" smtClean="0">
                <a:solidFill>
                  <a:srgbClr val="FFFF00"/>
                </a:solidFill>
              </a:rPr>
              <a:t> est aussi faible que 0,01 unité de pH.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Électrolocalisation</a:t>
            </a:r>
            <a:endParaRPr lang="fr-FR" dirty="0"/>
          </a:p>
        </p:txBody>
      </p:sp>
      <p:pic>
        <p:nvPicPr>
          <p:cNvPr id="4" name="Espace réservé du contenu 3" descr="C:\Users\IMENE\Desktop\acides aminés et protéines\Schéma_de_montage_focalisation_isoélectriqu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1438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pPr lvl="0" algn="ctr"/>
            <a:r>
              <a:rPr lang="fr-FR" b="1" cap="small" dirty="0" smtClean="0">
                <a:solidFill>
                  <a:schemeClr val="accent1"/>
                </a:solidFill>
              </a:rPr>
              <a:t>Electrophorèse bidimensionnelle</a:t>
            </a:r>
            <a:r>
              <a:rPr lang="fr-FR" cap="small" dirty="0" smtClean="0">
                <a:solidFill>
                  <a:schemeClr val="accent1"/>
                </a:solidFill>
              </a:rPr>
              <a:t/>
            </a:r>
            <a:br>
              <a:rPr lang="fr-FR" cap="small" dirty="0" smtClean="0">
                <a:solidFill>
                  <a:schemeClr val="accent1"/>
                </a:solidFill>
              </a:rPr>
            </a:b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83560"/>
            <a:ext cx="8501122" cy="45720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On sépare: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FF00"/>
                </a:solidFill>
              </a:rPr>
              <a:t>selon le </a:t>
            </a:r>
            <a:r>
              <a:rPr lang="fr-FR" dirty="0" err="1" smtClean="0">
                <a:solidFill>
                  <a:srgbClr val="FFFF00"/>
                </a:solidFill>
              </a:rPr>
              <a:t>pHi</a:t>
            </a: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dans une dimension </a:t>
            </a:r>
            <a:r>
              <a:rPr lang="fr-FR" dirty="0" smtClean="0">
                <a:solidFill>
                  <a:srgbClr val="FFFF00"/>
                </a:solidFill>
              </a:rPr>
              <a:t>(IEF).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 </a:t>
            </a:r>
            <a:r>
              <a:rPr lang="fr-FR" dirty="0" smtClean="0"/>
              <a:t>et </a:t>
            </a:r>
            <a:r>
              <a:rPr lang="fr-FR" dirty="0" smtClean="0">
                <a:solidFill>
                  <a:srgbClr val="FFFF00"/>
                </a:solidFill>
              </a:rPr>
              <a:t>selon la masse molaire </a:t>
            </a:r>
            <a:r>
              <a:rPr lang="fr-FR" dirty="0" smtClean="0"/>
              <a:t>dans l'autre dimension </a:t>
            </a:r>
            <a:r>
              <a:rPr lang="fr-FR" dirty="0" smtClean="0">
                <a:solidFill>
                  <a:srgbClr val="FFFF00"/>
                </a:solidFill>
              </a:rPr>
              <a:t>(PAGE-SDS);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on sépare ainsi environ 1000 protéines dans le sérum !</a:t>
            </a:r>
          </a:p>
          <a:p>
            <a:r>
              <a:rPr lang="fr-FR" dirty="0" smtClean="0"/>
              <a:t>On peut établir de cette manière </a:t>
            </a:r>
            <a:r>
              <a:rPr lang="fr-FR" dirty="0" smtClean="0">
                <a:solidFill>
                  <a:srgbClr val="FFFF00"/>
                </a:solidFill>
              </a:rPr>
              <a:t>la "carte d'identité protéique"</a:t>
            </a:r>
            <a:r>
              <a:rPr lang="fr-FR" dirty="0" smtClean="0"/>
              <a:t> des principaux tissus et organes humains.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La lecture </a:t>
            </a:r>
            <a:r>
              <a:rPr lang="fr-FR" dirty="0" smtClean="0"/>
              <a:t>nécessite alors </a:t>
            </a:r>
            <a:r>
              <a:rPr lang="fr-FR" dirty="0" smtClean="0">
                <a:solidFill>
                  <a:schemeClr val="accent1"/>
                </a:solidFill>
              </a:rPr>
              <a:t>un système informatisé</a:t>
            </a:r>
            <a:r>
              <a:rPr lang="fr-FR" dirty="0" smtClean="0"/>
              <a:t> d'analyse d'images.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Electrophorèse bidimensionnelle</a:t>
            </a:r>
            <a:r>
              <a:rPr lang="fr-FR" cap="small" dirty="0" smtClean="0">
                <a:solidFill>
                  <a:schemeClr val="accent1"/>
                </a:solidFill>
              </a:rPr>
              <a:t/>
            </a:r>
            <a:br>
              <a:rPr lang="fr-FR" cap="small" dirty="0" smtClean="0">
                <a:solidFill>
                  <a:schemeClr val="accent1"/>
                </a:solidFill>
              </a:rPr>
            </a:br>
            <a:endParaRPr lang="fr-FR" dirty="0"/>
          </a:p>
        </p:txBody>
      </p:sp>
      <p:pic>
        <p:nvPicPr>
          <p:cNvPr id="4" name="Espace réservé du contenu 3" descr="C:\Users\IMENE\Desktop\acides aminés et protéines\2D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4748234" cy="41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 </a:t>
            </a:r>
            <a:r>
              <a:rPr lang="fr-FR" b="1" dirty="0" smtClean="0">
                <a:solidFill>
                  <a:schemeClr val="accent1"/>
                </a:solidFill>
              </a:rPr>
              <a:t>PURIFICATION DE NOUVELLES PROTÉINES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2571744"/>
            <a:ext cx="7772400" cy="45720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Préparation de l'extrait protéique.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Homogénéisation.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Centrifugation, ultracentrifugation.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Elimination des petites molécules.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INTRODUCTION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1492" y="1785926"/>
            <a:ext cx="8372508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Pour </a:t>
            </a:r>
            <a:r>
              <a:rPr lang="fr-FR" u="sng" dirty="0" smtClean="0">
                <a:solidFill>
                  <a:srgbClr val="FFFF00"/>
                </a:solidFill>
              </a:rPr>
              <a:t>l’étude d’une protéine</a:t>
            </a:r>
            <a:r>
              <a:rPr lang="fr-FR" dirty="0" smtClean="0"/>
              <a:t>, il faut: </a:t>
            </a:r>
          </a:p>
          <a:p>
            <a:pPr lvl="0"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FFFF00"/>
                </a:solidFill>
              </a:rPr>
              <a:t>Isoler la protéine </a:t>
            </a:r>
            <a:r>
              <a:rPr lang="fr-FR" dirty="0" smtClean="0"/>
              <a:t>responsable d’une fonction/ fractionnement cellulaire, ultracentrifugation, purification, caractérisation, dosage…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FF00"/>
                </a:solidFill>
              </a:rPr>
              <a:t>Analyser la composition chimique </a:t>
            </a:r>
            <a:r>
              <a:rPr lang="fr-FR" dirty="0" smtClean="0"/>
              <a:t>de la protéine: composition globale, séquençage, spectrométrie de masse… 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Découvrir </a:t>
            </a:r>
            <a:r>
              <a:rPr lang="fr-FR" b="1" dirty="0" smtClean="0">
                <a:solidFill>
                  <a:srgbClr val="FFFF00"/>
                </a:solidFill>
              </a:rPr>
              <a:t>la structure spatiale </a:t>
            </a:r>
            <a:r>
              <a:rPr lang="fr-FR" dirty="0" smtClean="0"/>
              <a:t>de la protéine dichroïsme circulaire, diffraction des rayons X, RMN…</a:t>
            </a:r>
          </a:p>
          <a:p>
            <a:pPr lvl="0"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FF00"/>
                </a:solidFill>
              </a:rPr>
              <a:t>Corréler la structure à la fonction </a:t>
            </a:r>
            <a:r>
              <a:rPr lang="fr-FR" dirty="0" smtClean="0"/>
              <a:t>de la protéine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Préparation de l'extrait protéique</a:t>
            </a: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Celle-ci est réalisée quand l'extrait ne provient </a:t>
            </a:r>
            <a:r>
              <a:rPr lang="fr-FR" dirty="0" smtClean="0">
                <a:solidFill>
                  <a:srgbClr val="FFFF00"/>
                </a:solidFill>
              </a:rPr>
              <a:t>pas d'une source soluble </a:t>
            </a:r>
            <a:r>
              <a:rPr lang="fr-FR" dirty="0" smtClean="0"/>
              <a:t>(sérum, LCR...) mais </a:t>
            </a:r>
            <a:r>
              <a:rPr lang="fr-FR" dirty="0" smtClean="0">
                <a:solidFill>
                  <a:srgbClr val="FFFF00"/>
                </a:solidFill>
              </a:rPr>
              <a:t>d'un tissu </a:t>
            </a:r>
            <a:r>
              <a:rPr lang="fr-FR" dirty="0" smtClean="0"/>
              <a:t>dont il faut donc </a:t>
            </a:r>
            <a:r>
              <a:rPr lang="fr-FR" dirty="0" smtClean="0">
                <a:solidFill>
                  <a:srgbClr val="FFFF00"/>
                </a:solidFill>
              </a:rPr>
              <a:t>extraire un homogénat.</a:t>
            </a:r>
            <a:endParaRPr lang="fr-FR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Homogénéisation</a:t>
            </a: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000240"/>
            <a:ext cx="8258204" cy="4572000"/>
          </a:xfrm>
        </p:spPr>
        <p:txBody>
          <a:bodyPr>
            <a:normAutofit/>
          </a:bodyPr>
          <a:lstStyle/>
          <a:p>
            <a:r>
              <a:rPr lang="fr-FR" dirty="0" smtClean="0"/>
              <a:t>Elle peut être réalisée par: 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Des homogénéisations mécaniques.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 l'emploi d'ultrasons.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>
                <a:solidFill>
                  <a:srgbClr val="FFFF00"/>
                </a:solidFill>
              </a:rPr>
              <a:t> l'utilisation de chocs osmotiques.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sz="2800" dirty="0" smtClean="0"/>
              <a:t>lyse des membranes cellulaires </a:t>
            </a:r>
            <a:r>
              <a:rPr lang="fr-FR" dirty="0" smtClean="0"/>
              <a:t>ainsi effectuée va permettre la </a:t>
            </a:r>
            <a:r>
              <a:rPr lang="fr-FR" dirty="0" smtClean="0">
                <a:solidFill>
                  <a:srgbClr val="FFFF00"/>
                </a:solidFill>
              </a:rPr>
              <a:t>libération du contenu cytoplasmique. </a:t>
            </a:r>
          </a:p>
          <a:p>
            <a:r>
              <a:rPr lang="fr-FR" dirty="0" smtClean="0"/>
              <a:t>Ceci aboutit à l'obtention d'une </a:t>
            </a:r>
            <a:r>
              <a:rPr lang="fr-FR" dirty="0" smtClean="0">
                <a:solidFill>
                  <a:srgbClr val="FFFF00"/>
                </a:solidFill>
              </a:rPr>
              <a:t>"soupe cellulaire" </a:t>
            </a:r>
            <a:r>
              <a:rPr lang="fr-FR" dirty="0" smtClean="0"/>
              <a:t>qu'il est nécessaire de </a:t>
            </a:r>
            <a:r>
              <a:rPr lang="fr-FR" u="sng" dirty="0" smtClean="0">
                <a:solidFill>
                  <a:srgbClr val="FFFF00"/>
                </a:solidFill>
              </a:rPr>
              <a:t>clarifier</a:t>
            </a:r>
            <a:r>
              <a:rPr lang="fr-FR" dirty="0" smtClean="0"/>
              <a:t> par </a:t>
            </a:r>
            <a:r>
              <a:rPr lang="fr-FR" dirty="0" smtClean="0">
                <a:solidFill>
                  <a:srgbClr val="FFFF00"/>
                </a:solidFill>
              </a:rPr>
              <a:t>centrifugation</a:t>
            </a:r>
            <a:r>
              <a:rPr lang="fr-FR" dirty="0" smtClean="0"/>
              <a:t> pour séparer les protéines solubles, les sels minéraux, les petites molécules (oses, acides aminés, lipides, coenzymes).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772400" cy="914400"/>
          </a:xfrm>
        </p:spPr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Centrifugation, ultracentrifugation</a:t>
            </a:r>
            <a:r>
              <a:rPr lang="fr-FR" b="1" dirty="0" smtClean="0"/>
              <a:t>.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Elle permet la </a:t>
            </a:r>
            <a:r>
              <a:rPr lang="fr-FR" dirty="0" smtClean="0">
                <a:solidFill>
                  <a:srgbClr val="FFFF00"/>
                </a:solidFill>
              </a:rPr>
              <a:t>séparation des cellules, organites et macromolécules biologiques. </a:t>
            </a:r>
          </a:p>
          <a:p>
            <a:r>
              <a:rPr lang="fr-FR" dirty="0" smtClean="0"/>
              <a:t>Le dispositif comporte </a:t>
            </a:r>
            <a:r>
              <a:rPr lang="fr-FR" dirty="0" smtClean="0">
                <a:solidFill>
                  <a:srgbClr val="FFFF00"/>
                </a:solidFill>
              </a:rPr>
              <a:t>un moteur </a:t>
            </a:r>
            <a:r>
              <a:rPr lang="fr-FR" dirty="0" smtClean="0"/>
              <a:t>faisant </a:t>
            </a:r>
            <a:r>
              <a:rPr lang="fr-FR" dirty="0" smtClean="0">
                <a:solidFill>
                  <a:srgbClr val="FFFF00"/>
                </a:solidFill>
              </a:rPr>
              <a:t>tourner</a:t>
            </a:r>
            <a:r>
              <a:rPr lang="fr-FR" dirty="0" smtClean="0"/>
              <a:t> un axe auquel sont fixés des </a:t>
            </a:r>
            <a:r>
              <a:rPr lang="fr-FR" dirty="0" smtClean="0">
                <a:solidFill>
                  <a:srgbClr val="FFFF00"/>
                </a:solidFill>
              </a:rPr>
              <a:t>tubes contenant les solutions à clarifier.</a:t>
            </a:r>
          </a:p>
          <a:p>
            <a:r>
              <a:rPr lang="fr-FR" dirty="0" smtClean="0"/>
              <a:t> La </a:t>
            </a:r>
            <a:r>
              <a:rPr lang="fr-FR" dirty="0" smtClean="0">
                <a:solidFill>
                  <a:srgbClr val="FFFF00"/>
                </a:solidFill>
              </a:rPr>
              <a:t>vitesse de sédimentation</a:t>
            </a:r>
            <a:r>
              <a:rPr lang="fr-FR" dirty="0" smtClean="0"/>
              <a:t> est proportionnelle à </a:t>
            </a:r>
            <a:r>
              <a:rPr lang="fr-FR" dirty="0" smtClean="0">
                <a:solidFill>
                  <a:srgbClr val="FFFF00"/>
                </a:solidFill>
              </a:rPr>
              <a:t>l'intensité du champ centrifuge.</a:t>
            </a:r>
          </a:p>
          <a:p>
            <a:r>
              <a:rPr lang="fr-FR" dirty="0" smtClean="0"/>
              <a:t> L</a:t>
            </a:r>
            <a:r>
              <a:rPr lang="fr-FR" dirty="0" smtClean="0">
                <a:solidFill>
                  <a:srgbClr val="FFFF00"/>
                </a:solidFill>
              </a:rPr>
              <a:t>e résultat </a:t>
            </a:r>
            <a:r>
              <a:rPr lang="fr-FR" dirty="0" smtClean="0"/>
              <a:t>d'une centrifugation est </a:t>
            </a:r>
            <a:r>
              <a:rPr lang="fr-FR" dirty="0" smtClean="0">
                <a:solidFill>
                  <a:srgbClr val="FFFF00"/>
                </a:solidFill>
              </a:rPr>
              <a:t>l'obtention de deux fractions </a:t>
            </a:r>
            <a:r>
              <a:rPr lang="fr-FR" dirty="0" smtClean="0">
                <a:solidFill>
                  <a:schemeClr val="accent1"/>
                </a:solidFill>
              </a:rPr>
              <a:t>: le sédiment</a:t>
            </a:r>
            <a:r>
              <a:rPr lang="fr-FR" dirty="0" smtClean="0"/>
              <a:t> ou culot (solide, au fond du tube), </a:t>
            </a:r>
            <a:r>
              <a:rPr lang="fr-FR" dirty="0" smtClean="0">
                <a:solidFill>
                  <a:schemeClr val="accent1"/>
                </a:solidFill>
              </a:rPr>
              <a:t>le surnageant</a:t>
            </a:r>
            <a:r>
              <a:rPr lang="fr-FR" dirty="0" smtClean="0"/>
              <a:t> (fraction liquide).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:\Users\IMENE\Desktop\acides aminés et protéines\centrifugeuse-de-sang-dans-la-clinique-mdicale-20169163.jpg"/>
          <p:cNvPicPr>
            <a:picLocks noGrp="1"/>
          </p:cNvPicPr>
          <p:nvPr>
            <p:ph idx="1"/>
          </p:nvPr>
        </p:nvPicPr>
        <p:blipFill>
          <a:blip r:embed="rId2"/>
          <a:srcRect b="9384"/>
          <a:stretch>
            <a:fillRect/>
          </a:stretch>
        </p:blipFill>
        <p:spPr bwMode="auto">
          <a:xfrm>
            <a:off x="2324100" y="2418343"/>
            <a:ext cx="4953000" cy="330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Elimination des petites molécules</a:t>
            </a:r>
            <a:r>
              <a:rPr lang="fr-FR" cap="small" dirty="0" smtClean="0">
                <a:solidFill>
                  <a:schemeClr val="accent1"/>
                </a:solidFill>
              </a:rPr>
              <a:t/>
            </a:r>
            <a:br>
              <a:rPr lang="fr-FR" cap="small" dirty="0" smtClean="0">
                <a:solidFill>
                  <a:schemeClr val="accent1"/>
                </a:solidFill>
              </a:rPr>
            </a:b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La dialyse</a:t>
            </a:r>
            <a:r>
              <a:rPr lang="fr-FR" dirty="0" smtClean="0"/>
              <a:t> est la méthode la plus connue.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 Le dispositif est simple : </a:t>
            </a:r>
            <a:r>
              <a:rPr lang="fr-FR" dirty="0" smtClean="0">
                <a:solidFill>
                  <a:srgbClr val="FFFF00"/>
                </a:solidFill>
              </a:rPr>
              <a:t>un bac d'eau distillée</a:t>
            </a:r>
            <a:r>
              <a:rPr lang="fr-FR" dirty="0" smtClean="0"/>
              <a:t> contient un </a:t>
            </a:r>
            <a:r>
              <a:rPr lang="fr-FR" dirty="0" smtClean="0">
                <a:solidFill>
                  <a:srgbClr val="FFFF00"/>
                </a:solidFill>
              </a:rPr>
              <a:t>sac de cellophane </a:t>
            </a:r>
            <a:r>
              <a:rPr lang="fr-FR" dirty="0" smtClean="0"/>
              <a:t>contenant </a:t>
            </a:r>
            <a:r>
              <a:rPr lang="fr-FR" dirty="0" smtClean="0">
                <a:solidFill>
                  <a:srgbClr val="FFFF00"/>
                </a:solidFill>
              </a:rPr>
              <a:t>un extrait protéique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 smtClean="0">
                <a:solidFill>
                  <a:srgbClr val="FFFF00"/>
                </a:solidFill>
              </a:rPr>
              <a:t>petites molécules </a:t>
            </a:r>
            <a:r>
              <a:rPr lang="fr-FR" dirty="0" smtClean="0"/>
              <a:t>et l'eau vont </a:t>
            </a:r>
            <a:r>
              <a:rPr lang="fr-FR" dirty="0" smtClean="0">
                <a:solidFill>
                  <a:srgbClr val="FFFF00"/>
                </a:solidFill>
              </a:rPr>
              <a:t>diffuser à travers les pores </a:t>
            </a:r>
            <a:r>
              <a:rPr lang="fr-FR" dirty="0" smtClean="0"/>
              <a:t>du sac.</a:t>
            </a:r>
          </a:p>
          <a:p>
            <a:pPr>
              <a:buNone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Les </a:t>
            </a:r>
            <a:r>
              <a:rPr lang="fr-FR" dirty="0" smtClean="0">
                <a:solidFill>
                  <a:srgbClr val="FFFF00"/>
                </a:solidFill>
              </a:rPr>
              <a:t>macromolécules</a:t>
            </a:r>
            <a:r>
              <a:rPr lang="fr-FR" dirty="0" smtClean="0"/>
              <a:t> comme les </a:t>
            </a:r>
            <a:r>
              <a:rPr lang="fr-FR" dirty="0" smtClean="0">
                <a:solidFill>
                  <a:schemeClr val="accent1"/>
                </a:solidFill>
              </a:rPr>
              <a:t>protéines </a:t>
            </a:r>
            <a:r>
              <a:rPr lang="fr-FR" dirty="0" smtClean="0"/>
              <a:t>sont </a:t>
            </a:r>
            <a:r>
              <a:rPr lang="fr-FR" dirty="0" smtClean="0">
                <a:solidFill>
                  <a:schemeClr val="accent1"/>
                </a:solidFill>
              </a:rPr>
              <a:t>retenues dans le sac. </a:t>
            </a:r>
            <a:r>
              <a:rPr lang="fr-FR" dirty="0" smtClean="0"/>
              <a:t>Les protéines ne sont </a:t>
            </a:r>
            <a:r>
              <a:rPr lang="fr-FR" dirty="0" smtClean="0">
                <a:solidFill>
                  <a:srgbClr val="FFFF00"/>
                </a:solidFill>
              </a:rPr>
              <a:t>pas </a:t>
            </a:r>
            <a:r>
              <a:rPr lang="fr-FR" dirty="0" err="1" smtClean="0">
                <a:solidFill>
                  <a:srgbClr val="FFFF00"/>
                </a:solidFill>
              </a:rPr>
              <a:t>dialysables</a:t>
            </a:r>
            <a:r>
              <a:rPr lang="fr-FR" dirty="0" smtClean="0">
                <a:solidFill>
                  <a:srgbClr val="FFFF00"/>
                </a:solidFill>
              </a:rPr>
              <a:t>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chemeClr val="accent1"/>
                </a:solidFill>
              </a:rPr>
              <a:t>Dialyse </a:t>
            </a: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665354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DOSAGE GLOBAL DES PROTEINES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Spectrophotométrie à 280nm.</a:t>
            </a:r>
          </a:p>
          <a:p>
            <a:r>
              <a:rPr lang="fr-FR" b="1" dirty="0" smtClean="0"/>
              <a:t>Réaction du biuret.</a:t>
            </a:r>
          </a:p>
          <a:p>
            <a:r>
              <a:rPr lang="fr-FR" b="1" dirty="0" smtClean="0"/>
              <a:t>Technique de Lowry.</a:t>
            </a:r>
          </a:p>
          <a:p>
            <a:r>
              <a:rPr lang="fr-FR" b="1" dirty="0" smtClean="0"/>
              <a:t>Colorations spécifiques.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Spectrophotométrie à 280nm.</a:t>
            </a:r>
            <a:br>
              <a:rPr lang="fr-FR" b="1" cap="small" dirty="0" smtClean="0">
                <a:solidFill>
                  <a:schemeClr val="accent1"/>
                </a:solidFill>
              </a:rPr>
            </a:b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 spectrophotométrie n'est utile que </a:t>
            </a:r>
            <a:r>
              <a:rPr lang="fr-FR" dirty="0" smtClean="0">
                <a:solidFill>
                  <a:srgbClr val="FFFF00"/>
                </a:solidFill>
              </a:rPr>
              <a:t>pour les acides aminés aromatiques</a:t>
            </a:r>
            <a:r>
              <a:rPr lang="fr-FR" dirty="0" smtClean="0"/>
              <a:t> ( Tyr, </a:t>
            </a:r>
            <a:r>
              <a:rPr lang="fr-FR" dirty="0" err="1" smtClean="0"/>
              <a:t>Trp</a:t>
            </a:r>
            <a:r>
              <a:rPr lang="fr-FR" dirty="0" smtClean="0"/>
              <a:t>) mais d'autres substances peuvent absorber à 280nm.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Réaction du biuret</a:t>
            </a:r>
            <a:r>
              <a:rPr lang="fr-FR" b="1" dirty="0" smtClean="0"/>
              <a:t>.</a:t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protéines sont placées </a:t>
            </a:r>
            <a:r>
              <a:rPr lang="fr-FR" dirty="0" smtClean="0">
                <a:solidFill>
                  <a:srgbClr val="FFFF00"/>
                </a:solidFill>
              </a:rPr>
              <a:t>en milieu alcalin. Les ions cuivriques Cu2+</a:t>
            </a:r>
            <a:r>
              <a:rPr lang="fr-FR" dirty="0" smtClean="0"/>
              <a:t> forment un complexe violet proportionnel à la quantité de protéines.</a:t>
            </a:r>
          </a:p>
          <a:p>
            <a:r>
              <a:rPr lang="fr-FR" dirty="0" smtClean="0"/>
              <a:t> C'est en fait les liaisons peptidiques qui sont dosées dans cette technique.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Bases techniques de l’étude des protéines</a:t>
            </a: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1857364"/>
            <a:ext cx="8572528" cy="4572000"/>
          </a:xfrm>
        </p:spPr>
        <p:txBody>
          <a:bodyPr/>
          <a:lstStyle/>
          <a:p>
            <a:pPr marL="514350" marR="36576" lvl="1" indent="-514350">
              <a:spcBef>
                <a:spcPts val="0"/>
              </a:spcBef>
              <a:buSzPct val="80000"/>
              <a:buNone/>
            </a:pPr>
            <a:r>
              <a:rPr lang="fr-FR" sz="2800" b="1" dirty="0" smtClean="0">
                <a:solidFill>
                  <a:srgbClr val="FFFF00"/>
                </a:solidFill>
              </a:rPr>
              <a:t>1</a:t>
            </a:r>
            <a:r>
              <a:rPr lang="fr-FR" sz="2400" b="1" dirty="0" smtClean="0">
                <a:solidFill>
                  <a:srgbClr val="FFFF00"/>
                </a:solidFill>
              </a:rPr>
              <a:t>.La chromatographie</a:t>
            </a:r>
            <a:endParaRPr lang="fr-FR" sz="2400" b="1" dirty="0" smtClean="0">
              <a:solidFill>
                <a:schemeClr val="accent1"/>
              </a:solidFill>
            </a:endParaRPr>
          </a:p>
          <a:p>
            <a:pPr marL="514350" marR="36576" lvl="1" indent="-514350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fr-FR" sz="2400" b="1" dirty="0" smtClean="0"/>
              <a:t>Chromatographie liquide haute performance (HPLC)</a:t>
            </a:r>
          </a:p>
          <a:p>
            <a:pPr marL="514350" marR="36576" lvl="1" indent="-514350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fr-FR" sz="2400" b="1" dirty="0" smtClean="0"/>
              <a:t>Chromatographie par échanges d’ions.</a:t>
            </a:r>
          </a:p>
          <a:p>
            <a:pPr marL="514350" marR="36576" lvl="1" indent="-514350">
              <a:spcBef>
                <a:spcPts val="0"/>
              </a:spcBef>
              <a:buSzPct val="80000"/>
              <a:buNone/>
            </a:pPr>
            <a:endParaRPr lang="fr-FR" sz="2400" b="1" dirty="0" smtClean="0"/>
          </a:p>
          <a:p>
            <a:pPr marL="514350" marR="36576" lvl="1" indent="-514350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fr-FR" sz="2400" b="1" dirty="0" smtClean="0">
              <a:solidFill>
                <a:srgbClr val="FFFF00"/>
              </a:solidFill>
            </a:endParaRPr>
          </a:p>
          <a:p>
            <a:pPr marL="514350" marR="36576" lvl="1" indent="-514350">
              <a:spcBef>
                <a:spcPts val="0"/>
              </a:spcBef>
              <a:buSzPct val="80000"/>
              <a:buNone/>
            </a:pPr>
            <a:r>
              <a:rPr lang="fr-FR" sz="2400" b="1" dirty="0" smtClean="0">
                <a:solidFill>
                  <a:srgbClr val="FFFF00"/>
                </a:solidFill>
              </a:rPr>
              <a:t>2. </a:t>
            </a:r>
            <a:r>
              <a:rPr lang="fr-FR" sz="2400" dirty="0" smtClean="0">
                <a:solidFill>
                  <a:srgbClr val="FFFF00"/>
                </a:solidFill>
              </a:rPr>
              <a:t>L'électrophorèse </a:t>
            </a:r>
          </a:p>
          <a:p>
            <a:pPr marL="0" marR="36576" lvl="1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fr-FR" sz="2400" b="1" dirty="0" smtClean="0"/>
              <a:t> Electrophorèse en gel de </a:t>
            </a:r>
            <a:r>
              <a:rPr lang="fr-FR" sz="2400" b="1" dirty="0" err="1" smtClean="0"/>
              <a:t>polyacrylamide</a:t>
            </a:r>
            <a:r>
              <a:rPr lang="fr-FR" sz="2400" b="1" dirty="0" smtClean="0"/>
              <a:t> SDS-PAGE.</a:t>
            </a:r>
          </a:p>
          <a:p>
            <a:pPr marL="0" marR="36576" lvl="1">
              <a:spcBef>
                <a:spcPts val="0"/>
              </a:spcBef>
              <a:buSzPct val="80000"/>
              <a:buFont typeface="Wingdings" pitchFamily="2" charset="2"/>
              <a:buChar char="§"/>
            </a:pPr>
            <a:endParaRPr lang="fr-FR" sz="2400" dirty="0" smtClean="0"/>
          </a:p>
          <a:p>
            <a:pPr marL="0" marR="36576" lvl="1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fr-FR" sz="2400" b="1" dirty="0" err="1" smtClean="0"/>
              <a:t>Electrofocalisation</a:t>
            </a:r>
            <a:r>
              <a:rPr lang="fr-FR" sz="2400" b="1" dirty="0" smtClean="0"/>
              <a:t> (IEF — </a:t>
            </a:r>
            <a:r>
              <a:rPr lang="fr-FR" sz="2400" b="1" dirty="0" err="1" smtClean="0"/>
              <a:t>IsoElectric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Focussing</a:t>
            </a:r>
            <a:r>
              <a:rPr lang="fr-FR" sz="2400" b="1" dirty="0" smtClean="0"/>
              <a:t>).</a:t>
            </a:r>
          </a:p>
          <a:p>
            <a:pPr marL="0" marR="36576" lvl="1">
              <a:spcBef>
                <a:spcPts val="0"/>
              </a:spcBef>
              <a:buSzPct val="80000"/>
              <a:buNone/>
            </a:pPr>
            <a:endParaRPr lang="fr-FR" sz="2400" b="1" dirty="0" smtClean="0"/>
          </a:p>
          <a:p>
            <a:pPr marL="0" marR="36576" lvl="1">
              <a:spcBef>
                <a:spcPts val="0"/>
              </a:spcBef>
              <a:buSzPct val="80000"/>
              <a:buFont typeface="Wingdings" pitchFamily="2" charset="2"/>
              <a:buChar char="§"/>
            </a:pPr>
            <a:r>
              <a:rPr lang="fr-FR" sz="2400" b="1" dirty="0" smtClean="0"/>
              <a:t>Electrophorèse bidimensionnelle.</a:t>
            </a:r>
            <a:endParaRPr lang="fr-FR" sz="24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Colorations spécifiques.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La coloration</a:t>
            </a:r>
            <a:r>
              <a:rPr lang="fr-FR" dirty="0" smtClean="0"/>
              <a:t> dénature les protéines. </a:t>
            </a:r>
          </a:p>
          <a:p>
            <a:r>
              <a:rPr lang="fr-FR" dirty="0" smtClean="0"/>
              <a:t>Divers colorants comme </a:t>
            </a:r>
            <a:r>
              <a:rPr lang="fr-FR" dirty="0" smtClean="0">
                <a:solidFill>
                  <a:srgbClr val="FFFF00"/>
                </a:solidFill>
              </a:rPr>
              <a:t>le noir amide, le bleu de </a:t>
            </a:r>
            <a:r>
              <a:rPr lang="fr-FR" dirty="0" err="1" smtClean="0">
                <a:solidFill>
                  <a:srgbClr val="FFFF00"/>
                </a:solidFill>
              </a:rPr>
              <a:t>bromophénol</a:t>
            </a:r>
            <a:r>
              <a:rPr lang="fr-FR" dirty="0" smtClean="0">
                <a:solidFill>
                  <a:srgbClr val="FFFF00"/>
                </a:solidFill>
              </a:rPr>
              <a:t>, le rouge ponceau, le bleu de </a:t>
            </a:r>
            <a:r>
              <a:rPr lang="fr-FR" dirty="0" err="1" smtClean="0">
                <a:solidFill>
                  <a:srgbClr val="FFFF00"/>
                </a:solidFill>
              </a:rPr>
              <a:t>coomassie</a:t>
            </a:r>
            <a:r>
              <a:rPr lang="fr-FR" dirty="0" smtClean="0">
                <a:solidFill>
                  <a:srgbClr val="FFFF00"/>
                </a:solidFill>
              </a:rPr>
              <a:t> </a:t>
            </a:r>
            <a:r>
              <a:rPr lang="fr-FR" dirty="0" smtClean="0"/>
              <a:t>se fixent aux protéines. </a:t>
            </a:r>
          </a:p>
          <a:p>
            <a:r>
              <a:rPr lang="fr-FR" dirty="0" smtClean="0"/>
              <a:t>Généralement la coloration est effectuée pour </a:t>
            </a:r>
            <a:r>
              <a:rPr lang="fr-FR" dirty="0" smtClean="0">
                <a:solidFill>
                  <a:srgbClr val="FFFF00"/>
                </a:solidFill>
              </a:rPr>
              <a:t>révéler les résultats d'une électrophorèse.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fr-FR" sz="4000" b="1" cap="small" dirty="0">
                <a:solidFill>
                  <a:schemeClr val="accent1"/>
                </a:solidFill>
                <a:latin typeface="+mj-lt"/>
              </a:rPr>
              <a:t>Chromatographie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La chromatographie: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méthode </a:t>
            </a:r>
            <a:r>
              <a:rPr lang="fr-FR" dirty="0" smtClean="0">
                <a:solidFill>
                  <a:srgbClr val="FFFF00"/>
                </a:solidFill>
              </a:rPr>
              <a:t>physique</a:t>
            </a:r>
            <a:r>
              <a:rPr lang="fr-FR" dirty="0" smtClean="0"/>
              <a:t> de séparation.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basée sur les </a:t>
            </a:r>
            <a:r>
              <a:rPr lang="fr-FR" dirty="0" smtClean="0">
                <a:solidFill>
                  <a:srgbClr val="FFFF00"/>
                </a:solidFill>
              </a:rPr>
              <a:t>différentes affinités </a:t>
            </a:r>
            <a:r>
              <a:rPr lang="fr-FR" dirty="0" smtClean="0"/>
              <a:t>d’un ou plusieurs composés à l’égard de </a:t>
            </a:r>
            <a:r>
              <a:rPr lang="fr-FR" dirty="0" smtClean="0">
                <a:solidFill>
                  <a:srgbClr val="FFFF00"/>
                </a:solidFill>
              </a:rPr>
              <a:t>deux phases </a:t>
            </a:r>
            <a:r>
              <a:rPr lang="fr-FR" dirty="0" smtClean="0">
                <a:solidFill>
                  <a:schemeClr val="accent1"/>
                </a:solidFill>
              </a:rPr>
              <a:t>(stationnaire et mobile).</a:t>
            </a:r>
          </a:p>
          <a:p>
            <a:pPr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r>
              <a:rPr lang="fr-FR" b="1" dirty="0" smtClean="0">
                <a:solidFill>
                  <a:srgbClr val="FFFF00"/>
                </a:solidFill>
              </a:rPr>
              <a:t>Mécanisme général: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Entraînement </a:t>
            </a:r>
            <a:r>
              <a:rPr lang="fr-FR" dirty="0" smtClean="0"/>
              <a:t>de ces constituants par une </a:t>
            </a:r>
            <a:r>
              <a:rPr lang="fr-FR" dirty="0" smtClean="0">
                <a:solidFill>
                  <a:schemeClr val="accent1"/>
                </a:solidFill>
              </a:rPr>
              <a:t>phase mobile (liquide) </a:t>
            </a:r>
            <a:r>
              <a:rPr lang="fr-FR" dirty="0" smtClean="0"/>
              <a:t>le long d'une</a:t>
            </a:r>
            <a:r>
              <a:rPr lang="fr-FR" b="1" dirty="0" smtClean="0">
                <a:solidFill>
                  <a:schemeClr val="accent1"/>
                </a:solidFill>
              </a:rPr>
              <a:t> </a:t>
            </a:r>
            <a:r>
              <a:rPr lang="fr-FR" dirty="0" smtClean="0">
                <a:solidFill>
                  <a:schemeClr val="accent1"/>
                </a:solidFill>
              </a:rPr>
              <a:t>phase stationnaire ou fixe </a:t>
            </a:r>
            <a:r>
              <a:rPr lang="fr-FR" dirty="0" smtClean="0"/>
              <a:t>(solide, gel de silice sur plaque aluminium par exemple) contenue dans </a:t>
            </a:r>
            <a:r>
              <a:rPr lang="fr-FR" dirty="0" smtClean="0">
                <a:solidFill>
                  <a:schemeClr val="accent1"/>
                </a:solidFill>
              </a:rPr>
              <a:t>une colonne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>
                <a:solidFill>
                  <a:schemeClr val="accent1"/>
                </a:solidFill>
              </a:rPr>
              <a:t>La chromatographie liquide haute performance ou CLHP (HPLC en anglais)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572000"/>
          </a:xfrm>
        </p:spPr>
        <p:txBody>
          <a:bodyPr>
            <a:normAutofit/>
          </a:bodyPr>
          <a:lstStyle/>
          <a:p>
            <a:r>
              <a:rPr lang="fr-FR" dirty="0" smtClean="0"/>
              <a:t>améliore les performances de séparation en mettant </a:t>
            </a:r>
            <a:r>
              <a:rPr lang="fr-FR" dirty="0" smtClean="0">
                <a:solidFill>
                  <a:srgbClr val="FFFF00"/>
                </a:solidFill>
              </a:rPr>
              <a:t>la phase mobile sous pression (plus précise, plus rapide).</a:t>
            </a:r>
          </a:p>
          <a:p>
            <a:r>
              <a:rPr lang="fr-FR" dirty="0" smtClean="0"/>
              <a:t>le </a:t>
            </a:r>
            <a:r>
              <a:rPr lang="fr-FR" dirty="0" smtClean="0">
                <a:solidFill>
                  <a:srgbClr val="FFFF00"/>
                </a:solidFill>
              </a:rPr>
              <a:t>diamètre</a:t>
            </a:r>
            <a:r>
              <a:rPr lang="fr-FR" dirty="0" smtClean="0"/>
              <a:t> de la colonne est</a:t>
            </a:r>
            <a:r>
              <a:rPr lang="fr-FR" dirty="0" smtClean="0">
                <a:solidFill>
                  <a:srgbClr val="FFFF00"/>
                </a:solidFill>
              </a:rPr>
              <a:t> réduit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+++ pompes.</a:t>
            </a:r>
          </a:p>
          <a:p>
            <a:r>
              <a:rPr lang="fr-FR" dirty="0" smtClean="0"/>
              <a:t> </a:t>
            </a:r>
            <a:r>
              <a:rPr lang="fr-FR" dirty="0" smtClean="0">
                <a:solidFill>
                  <a:srgbClr val="FFFF00"/>
                </a:solidFill>
              </a:rPr>
              <a:t>phases fixes </a:t>
            </a:r>
            <a:r>
              <a:rPr lang="fr-FR" dirty="0" smtClean="0"/>
              <a:t>capables de </a:t>
            </a:r>
            <a:r>
              <a:rPr lang="fr-FR" dirty="0" smtClean="0">
                <a:solidFill>
                  <a:srgbClr val="FFFF00"/>
                </a:solidFill>
              </a:rPr>
              <a:t>résister à la pression </a:t>
            </a:r>
            <a:r>
              <a:rPr lang="fr-FR" dirty="0" smtClean="0"/>
              <a:t>(donc phase stationnaire en silice).</a:t>
            </a:r>
          </a:p>
          <a:p>
            <a:endParaRPr lang="fr-FR" dirty="0" smtClean="0">
              <a:solidFill>
                <a:srgbClr val="FFFF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 solvant </a:t>
            </a:r>
            <a:r>
              <a:rPr lang="fr-FR" dirty="0" smtClean="0"/>
              <a:t>de la phase mobile déposé en </a:t>
            </a:r>
            <a:r>
              <a:rPr lang="fr-FR" dirty="0" smtClean="0">
                <a:solidFill>
                  <a:srgbClr val="FFFF00"/>
                </a:solidFill>
              </a:rPr>
              <a:t>haut de colonne </a:t>
            </a:r>
            <a:r>
              <a:rPr lang="fr-FR" dirty="0" smtClean="0"/>
              <a:t>va </a:t>
            </a:r>
            <a:r>
              <a:rPr lang="fr-FR" dirty="0" smtClean="0">
                <a:solidFill>
                  <a:srgbClr val="FFFF00"/>
                </a:solidFill>
              </a:rPr>
              <a:t>descendre par capillarité</a:t>
            </a:r>
            <a:r>
              <a:rPr lang="fr-FR" dirty="0" smtClean="0"/>
              <a:t> dans la phase stationnaire entraînant avec lui les composants protéiques. </a:t>
            </a:r>
          </a:p>
          <a:p>
            <a:r>
              <a:rPr lang="fr-FR" dirty="0" smtClean="0"/>
              <a:t>Selon leur </a:t>
            </a:r>
            <a:r>
              <a:rPr lang="fr-FR" dirty="0" err="1" smtClean="0">
                <a:solidFill>
                  <a:srgbClr val="FFFF00"/>
                </a:solidFill>
              </a:rPr>
              <a:t>hydrophilie</a:t>
            </a:r>
            <a:r>
              <a:rPr lang="fr-FR" dirty="0" smtClean="0">
                <a:solidFill>
                  <a:srgbClr val="FFFF00"/>
                </a:solidFill>
              </a:rPr>
              <a:t>, </a:t>
            </a:r>
            <a:r>
              <a:rPr lang="fr-FR" dirty="0" err="1" smtClean="0">
                <a:solidFill>
                  <a:srgbClr val="FFFF00"/>
                </a:solidFill>
              </a:rPr>
              <a:t>pHi</a:t>
            </a:r>
            <a:r>
              <a:rPr lang="fr-FR" dirty="0" smtClean="0">
                <a:solidFill>
                  <a:srgbClr val="FFFF00"/>
                </a:solidFill>
              </a:rPr>
              <a:t> ou encore selon leur P.M</a:t>
            </a:r>
            <a:r>
              <a:rPr lang="fr-FR" dirty="0" smtClean="0"/>
              <a:t> ils </a:t>
            </a:r>
            <a:r>
              <a:rPr lang="fr-FR" dirty="0" smtClean="0">
                <a:solidFill>
                  <a:schemeClr val="accent1"/>
                </a:solidFill>
              </a:rPr>
              <a:t>migreront plus ou moins vite</a:t>
            </a:r>
            <a:r>
              <a:rPr lang="fr-FR" dirty="0" smtClean="0"/>
              <a:t> dans la phase fixe. 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chromatographie par échanges d’ions </a:t>
            </a:r>
            <a:endParaRPr lang="fr-FR" cap="small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783560"/>
            <a:ext cx="8186766" cy="45720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La phase mobile </a:t>
            </a:r>
            <a:r>
              <a:rPr lang="fr-FR" dirty="0" smtClean="0"/>
              <a:t>:solution tampon aqueuse.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la phase stationnaire: </a:t>
            </a:r>
            <a:r>
              <a:rPr lang="fr-FR" dirty="0" smtClean="0"/>
              <a:t>polystyrène sous forme de sphères de quelques micromètres de diamètre, lesquelles ont été chimiquement transformées en surface pour faire apparaître des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sites ioniques.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Ces phases permettent </a:t>
            </a:r>
            <a:r>
              <a:rPr lang="fr-FR" dirty="0" smtClean="0">
                <a:solidFill>
                  <a:srgbClr val="FFFF00"/>
                </a:solidFill>
              </a:rPr>
              <a:t>l’échange de leurs </a:t>
            </a:r>
            <a:r>
              <a:rPr lang="fr-FR" dirty="0" err="1" smtClean="0">
                <a:solidFill>
                  <a:srgbClr val="FFFF00"/>
                </a:solidFill>
              </a:rPr>
              <a:t>contre-ions</a:t>
            </a:r>
            <a:r>
              <a:rPr lang="fr-FR" dirty="0" smtClean="0">
                <a:solidFill>
                  <a:srgbClr val="FFFF00"/>
                </a:solidFill>
              </a:rPr>
              <a:t> mobiles</a:t>
            </a:r>
            <a:r>
              <a:rPr lang="fr-FR" dirty="0" smtClean="0"/>
              <a:t> avec des </a:t>
            </a:r>
            <a:r>
              <a:rPr lang="fr-FR" dirty="0" smtClean="0">
                <a:solidFill>
                  <a:srgbClr val="FFFF00"/>
                </a:solidFill>
              </a:rPr>
              <a:t>ions de même signes</a:t>
            </a:r>
            <a:r>
              <a:rPr lang="fr-FR" dirty="0" smtClean="0"/>
              <a:t> présents dans la phase mobile.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La séparation </a:t>
            </a:r>
            <a:r>
              <a:rPr lang="fr-FR" dirty="0" smtClean="0"/>
              <a:t>repose sur les </a:t>
            </a:r>
            <a:r>
              <a:rPr lang="fr-FR" dirty="0" smtClean="0">
                <a:solidFill>
                  <a:srgbClr val="FFFF00"/>
                </a:solidFill>
              </a:rPr>
              <a:t>forces de distributions</a:t>
            </a:r>
            <a:r>
              <a:rPr lang="fr-FR" dirty="0" smtClean="0"/>
              <a:t> ioniques </a:t>
            </a:r>
            <a:r>
              <a:rPr lang="fr-FR" dirty="0" smtClean="0">
                <a:solidFill>
                  <a:srgbClr val="FFFF00"/>
                </a:solidFill>
              </a:rPr>
              <a:t>entre les deux phases.</a:t>
            </a:r>
          </a:p>
          <a:p>
            <a:r>
              <a:rPr lang="fr-FR" dirty="0" smtClean="0"/>
              <a:t>Les protéines sont </a:t>
            </a:r>
            <a:r>
              <a:rPr lang="fr-FR" dirty="0" smtClean="0">
                <a:solidFill>
                  <a:srgbClr val="FFFF00"/>
                </a:solidFill>
              </a:rPr>
              <a:t>éluées sélectivement </a:t>
            </a:r>
            <a:r>
              <a:rPr lang="fr-FR" dirty="0" smtClean="0"/>
              <a:t>par </a:t>
            </a:r>
            <a:r>
              <a:rPr lang="fr-FR" dirty="0" smtClean="0">
                <a:solidFill>
                  <a:srgbClr val="FFFF00"/>
                </a:solidFill>
              </a:rPr>
              <a:t>augmentation progressive </a:t>
            </a:r>
            <a:r>
              <a:rPr lang="fr-FR" dirty="0" smtClean="0"/>
              <a:t>de la </a:t>
            </a:r>
            <a:r>
              <a:rPr lang="fr-FR" dirty="0" smtClean="0">
                <a:solidFill>
                  <a:schemeClr val="accent1"/>
                </a:solidFill>
              </a:rPr>
              <a:t>concentration du tampon </a:t>
            </a:r>
            <a:r>
              <a:rPr lang="fr-FR" dirty="0" smtClean="0"/>
              <a:t>et éventuellement </a:t>
            </a:r>
            <a:r>
              <a:rPr lang="fr-FR" dirty="0" smtClean="0">
                <a:solidFill>
                  <a:schemeClr val="accent1"/>
                </a:solidFill>
              </a:rPr>
              <a:t>variation du pH.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cap="small" dirty="0" smtClean="0">
                <a:solidFill>
                  <a:schemeClr val="accent1"/>
                </a:solidFill>
              </a:rPr>
              <a:t>chromatographie par échanges d’ions</a:t>
            </a:r>
            <a:endParaRPr lang="fr-FR" dirty="0"/>
          </a:p>
        </p:txBody>
      </p:sp>
      <p:pic>
        <p:nvPicPr>
          <p:cNvPr id="4" name="Espace réservé du contenu 3" descr="C:\Users\IMENE\Desktop\Cours première année médecine\ion (1)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236787"/>
            <a:ext cx="38100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ersonnalisé 4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1133</TotalTime>
  <Words>789</Words>
  <Application>Microsoft Office PowerPoint</Application>
  <PresentationFormat>Affichage à l'écran (4:3)</PresentationFormat>
  <Paragraphs>116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Métro</vt:lpstr>
      <vt:lpstr>MÉTHODES D’ÉTUDE DES PROTÉINES</vt:lpstr>
      <vt:lpstr>INTRODUCTION</vt:lpstr>
      <vt:lpstr>Bases techniques de l’étude des protéines</vt:lpstr>
      <vt:lpstr>Chromatographie </vt:lpstr>
      <vt:lpstr>La chromatographie liquide haute performance ou CLHP (HPLC en anglais) </vt:lpstr>
      <vt:lpstr>Diapositive 6</vt:lpstr>
      <vt:lpstr>chromatographie par échanges d’ions </vt:lpstr>
      <vt:lpstr>Diapositive 8</vt:lpstr>
      <vt:lpstr>chromatographie par échanges d’ions</vt:lpstr>
      <vt:lpstr>L'électrophorèse </vt:lpstr>
      <vt:lpstr>Diapositive 11</vt:lpstr>
      <vt:lpstr>Electrophorèse en gel de polyacrylamide SDS-PAGE</vt:lpstr>
      <vt:lpstr>Diapositive 13</vt:lpstr>
      <vt:lpstr>Diapositive 14</vt:lpstr>
      <vt:lpstr>Électrolocalisation  </vt:lpstr>
      <vt:lpstr>Électrolocalisation</vt:lpstr>
      <vt:lpstr>Electrophorèse bidimensionnelle </vt:lpstr>
      <vt:lpstr>Electrophorèse bidimensionnelle </vt:lpstr>
      <vt:lpstr> PURIFICATION DE NOUVELLES PROTÉINES </vt:lpstr>
      <vt:lpstr>Préparation de l'extrait protéique</vt:lpstr>
      <vt:lpstr>Homogénéisation</vt:lpstr>
      <vt:lpstr>Diapositive 22</vt:lpstr>
      <vt:lpstr>Centrifugation, ultracentrifugation. </vt:lpstr>
      <vt:lpstr>Diapositive 24</vt:lpstr>
      <vt:lpstr>Elimination des petites molécules </vt:lpstr>
      <vt:lpstr>Dialyse </vt:lpstr>
      <vt:lpstr>DOSAGE GLOBAL DES PROTEINES</vt:lpstr>
      <vt:lpstr>Spectrophotométrie à 280nm. </vt:lpstr>
      <vt:lpstr>Réaction du biuret. </vt:lpstr>
      <vt:lpstr>Colorations spécifiques.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MÉTHODES D’ÉTUDE DES PROTÉINES</dc:title>
  <dc:creator>imene fergani</dc:creator>
  <cp:lastModifiedBy>imene fergani</cp:lastModifiedBy>
  <cp:revision>5</cp:revision>
  <dcterms:created xsi:type="dcterms:W3CDTF">2017-02-11T16:55:03Z</dcterms:created>
  <dcterms:modified xsi:type="dcterms:W3CDTF">2017-02-12T14:49:44Z</dcterms:modified>
</cp:coreProperties>
</file>