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AF235-EA98-46D8-A98A-23A099620EF0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93149-8AE5-4AF0-A323-9C6E80676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56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8B0904-D8BA-4350-8EDE-70B86BE583DC}" type="slidenum">
              <a:rPr lang="fr-FR" altLang="fr-FR"/>
              <a:pPr eaLnBrk="1" hangingPunct="1"/>
              <a:t>12</a:t>
            </a:fld>
            <a:endParaRPr lang="fr-FR" altLang="fr-F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2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A023DA-C38D-4C94-A294-7A4607CBE64D}" type="slidenum">
              <a:rPr lang="fr-FR" altLang="fr-FR"/>
              <a:pPr eaLnBrk="1" hangingPunct="1"/>
              <a:t>13</a:t>
            </a:fld>
            <a:endParaRPr lang="fr-FR" altLang="fr-F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01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756429-C63F-4BFB-BBB7-973C9C3E73CA}" type="slidenum">
              <a:rPr lang="fr-FR" altLang="fr-FR"/>
              <a:pPr eaLnBrk="1" hangingPunct="1"/>
              <a:t>14</a:t>
            </a:fld>
            <a:endParaRPr lang="fr-FR" altLang="fr-F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8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FB6DD2-E4E8-4576-801C-86249304BFC4}" type="slidenum">
              <a:rPr lang="fr-FR" altLang="fr-FR"/>
              <a:pPr eaLnBrk="1" hangingPunct="1"/>
              <a:t>15</a:t>
            </a:fld>
            <a:endParaRPr lang="fr-FR" altLang="fr-FR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5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vaccins bactériens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</a:t>
            </a:r>
            <a:r>
              <a:rPr lang="fr-FR" dirty="0" err="1" smtClean="0"/>
              <a:t>Benkhemissa</a:t>
            </a:r>
            <a:r>
              <a:rPr lang="fr-FR" dirty="0" smtClean="0"/>
              <a:t>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88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93184"/>
            <a:ext cx="10363826" cy="6426558"/>
          </a:xfrm>
        </p:spPr>
        <p:txBody>
          <a:bodyPr/>
          <a:lstStyle/>
          <a:p>
            <a:r>
              <a:rPr lang="fr-FR" dirty="0"/>
              <a:t> C’est l’introduction chez un individu (réceptif) d’une préparation antigénique (vaccin) dérivée ou proche d’un agent infectieux déterminé de manière à créer une réponse immunitaire (artificielle) </a:t>
            </a:r>
            <a:r>
              <a:rPr lang="fr-FR" b="1" dirty="0">
                <a:solidFill>
                  <a:srgbClr val="FF0000"/>
                </a:solidFill>
              </a:rPr>
              <a:t>spécifique, solide et durable </a:t>
            </a:r>
            <a:r>
              <a:rPr lang="fr-FR" dirty="0"/>
              <a:t>capable de le protéger contre la survenu de l’infection (naturelle) liée à cette agent infectieux, on parle alors </a:t>
            </a:r>
            <a:r>
              <a:rPr lang="fr-FR" dirty="0" smtClean="0"/>
              <a:t>d’immunisation </a:t>
            </a:r>
            <a:r>
              <a:rPr lang="fr-FR" dirty="0"/>
              <a:t>active spécifique</a:t>
            </a:r>
            <a:r>
              <a:rPr lang="fr-FR" dirty="0" smtClean="0"/>
              <a:t>.</a:t>
            </a:r>
          </a:p>
          <a:p>
            <a:r>
              <a:rPr lang="fr-FR" dirty="0"/>
              <a:t> Les vaccins doivent entraîner une immunisation sans toutefois provoquer la maladie ; il n'est donc pas possible d'utiliser les bactéries ou virus dans leur état normal, il est nécessaire de les modifier pour qu'ils perdent leur pouvoir </a:t>
            </a:r>
            <a:r>
              <a:rPr lang="fr-FR" dirty="0" smtClean="0"/>
              <a:t>pathogène </a:t>
            </a:r>
            <a:r>
              <a:rPr lang="fr-FR" dirty="0"/>
              <a:t>tout en gardant leur pouvoir immunogène</a:t>
            </a:r>
            <a:r>
              <a:rPr lang="fr-FR" dirty="0" smtClean="0"/>
              <a:t>.</a:t>
            </a:r>
          </a:p>
          <a:p>
            <a:r>
              <a:rPr lang="fr-FR" dirty="0" smtClean="0"/>
              <a:t>La </a:t>
            </a:r>
            <a:r>
              <a:rPr lang="fr-FR" dirty="0"/>
              <a:t>vaccination = Antigène réalise une immunoprophylaxie active. La protection qu’elle induit est différée et durable.</a:t>
            </a:r>
          </a:p>
          <a:p>
            <a:r>
              <a:rPr lang="fr-FR" dirty="0" smtClean="0"/>
              <a:t>A </a:t>
            </a:r>
            <a:r>
              <a:rPr lang="fr-FR" dirty="0"/>
              <a:t>l’inverse la </a:t>
            </a:r>
            <a:r>
              <a:rPr lang="fr-FR" dirty="0" err="1"/>
              <a:t>séroprévention</a:t>
            </a:r>
            <a:r>
              <a:rPr lang="fr-FR" dirty="0"/>
              <a:t> ou la sérothérapie = immunoglobulines relève de l’immunoprophylaxie passive et induit une protection immédiate mais transitoire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62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bases immunologiques de la vaccination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32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450" y="260351"/>
            <a:ext cx="7138988" cy="561975"/>
          </a:xfrm>
          <a:ln>
            <a:solidFill>
              <a:srgbClr val="FF3399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b="1" dirty="0">
                <a:solidFill>
                  <a:srgbClr val="FF3399"/>
                </a:solidFill>
                <a:latin typeface="Comic Sans MS" panose="030F0702030302020204" pitchFamily="66" charset="0"/>
              </a:rPr>
              <a:t>RAPPELS IMMUNOLOGIQUES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93837" y="973362"/>
            <a:ext cx="10431999" cy="560774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400" u="sng" dirty="0">
                <a:solidFill>
                  <a:srgbClr val="FF0066"/>
                </a:solidFill>
                <a:latin typeface="Comic Sans MS" panose="030F0702030302020204" pitchFamily="66" charset="0"/>
              </a:rPr>
              <a:t>A/- Immunité naturelle</a:t>
            </a:r>
            <a:r>
              <a:rPr lang="fr-FR" altLang="fr-FR" sz="2400" dirty="0">
                <a:latin typeface="Comic Sans MS" panose="030F0702030302020204" pitchFamily="66" charset="0"/>
              </a:rPr>
              <a:t>              </a:t>
            </a:r>
            <a:r>
              <a:rPr lang="fr-FR" altLang="fr-FR" sz="2400" u="sng" dirty="0">
                <a:solidFill>
                  <a:srgbClr val="FF0066"/>
                </a:solidFill>
                <a:latin typeface="Comic Sans MS" panose="030F0702030302020204" pitchFamily="66" charset="0"/>
              </a:rPr>
              <a:t>B/- Immunité acquise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altLang="fr-FR" sz="2400" dirty="0">
                <a:latin typeface="Comic Sans MS" panose="030F0702030302020204" pitchFamily="66" charset="0"/>
              </a:rPr>
              <a:t>Rapide                                 </a:t>
            </a:r>
            <a:r>
              <a:rPr lang="fr-FR" altLang="fr-FR" sz="2400" dirty="0" smtClean="0">
                <a:latin typeface="Comic Sans MS" panose="030F0702030302020204" pitchFamily="66" charset="0"/>
              </a:rPr>
              <a:t>    - </a:t>
            </a:r>
            <a:r>
              <a:rPr lang="fr-FR" altLang="fr-FR" sz="2400" dirty="0">
                <a:latin typeface="Comic Sans MS" panose="030F0702030302020204" pitchFamily="66" charset="0"/>
              </a:rPr>
              <a:t>Lente au départ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altLang="fr-FR" sz="2400" dirty="0">
                <a:latin typeface="Comic Sans MS" panose="030F0702030302020204" pitchFamily="66" charset="0"/>
              </a:rPr>
              <a:t>Peu spécifique                     - Hautement spécifique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altLang="fr-FR" sz="2400" dirty="0">
                <a:latin typeface="Comic Sans MS" panose="030F0702030302020204" pitchFamily="66" charset="0"/>
              </a:rPr>
              <a:t>Pas de mémoire                  </a:t>
            </a:r>
            <a:r>
              <a:rPr lang="fr-FR" altLang="fr-FR" sz="2400" dirty="0" smtClean="0">
                <a:latin typeface="Comic Sans MS" panose="030F0702030302020204" pitchFamily="66" charset="0"/>
              </a:rPr>
              <a:t>  </a:t>
            </a:r>
            <a:r>
              <a:rPr lang="fr-FR" altLang="fr-FR" sz="2400" dirty="0">
                <a:latin typeface="Comic Sans MS" panose="030F0702030302020204" pitchFamily="66" charset="0"/>
              </a:rPr>
              <a:t>- Présence de mémoire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fr-FR" altLang="fr-FR" sz="24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2400" u="sng" dirty="0">
                <a:solidFill>
                  <a:srgbClr val="FF0066"/>
                </a:solidFill>
                <a:latin typeface="Comic Sans MS" panose="030F0702030302020204" pitchFamily="66" charset="0"/>
              </a:rPr>
              <a:t>Leurs cellules sont</a:t>
            </a:r>
            <a:r>
              <a:rPr lang="fr-FR" altLang="fr-FR" sz="2400" dirty="0"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fr-FR" altLang="fr-FR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fr-FR" sz="2400" dirty="0">
                <a:latin typeface="Comic Sans MS" panose="030F0702030302020204" pitchFamily="66" charset="0"/>
              </a:rPr>
              <a:t>¢ </a:t>
            </a:r>
            <a:r>
              <a:rPr lang="en-US" altLang="fr-FR" sz="2400" dirty="0" err="1">
                <a:latin typeface="Comic Sans MS" panose="030F0702030302020204" pitchFamily="66" charset="0"/>
              </a:rPr>
              <a:t>phagocytaires</a:t>
            </a:r>
            <a:r>
              <a:rPr lang="en-US" altLang="fr-FR" sz="2400" dirty="0">
                <a:latin typeface="Comic Sans MS" panose="030F0702030302020204" pitchFamily="66" charset="0"/>
              </a:rPr>
              <a:t>                     * lymphocytes 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r-FR" sz="2400" dirty="0">
                <a:latin typeface="Comic Sans MS" panose="030F0702030302020204" pitchFamily="66" charset="0"/>
              </a:rPr>
              <a:t>Mastocytes                            * lymphocytes 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r-FR" sz="2400" dirty="0">
                <a:latin typeface="Comic Sans MS" panose="030F0702030302020204" pitchFamily="66" charset="0"/>
              </a:rPr>
              <a:t>¢ </a:t>
            </a:r>
            <a:r>
              <a:rPr lang="en-US" altLang="fr-FR" sz="2400" dirty="0" err="1">
                <a:latin typeface="Comic Sans MS" panose="030F0702030302020204" pitchFamily="66" charset="0"/>
              </a:rPr>
              <a:t>dendritiques</a:t>
            </a:r>
            <a:endParaRPr lang="en-US" altLang="fr-FR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fr-FR" sz="2400" dirty="0">
                <a:latin typeface="Comic Sans MS" panose="030F0702030302020204" pitchFamily="66" charset="0"/>
              </a:rPr>
              <a:t>¢ NK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fr-FR" sz="2400" dirty="0">
                <a:solidFill>
                  <a:srgbClr val="FF0066"/>
                </a:solidFill>
                <a:latin typeface="Comic Sans MS" panose="030F0702030302020204" pitchFamily="66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4809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88914"/>
            <a:ext cx="8713788" cy="706437"/>
          </a:xfrm>
          <a:ln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FF0066"/>
                </a:solidFill>
                <a:latin typeface="Comic Sans MS" panose="030F0702030302020204" pitchFamily="66" charset="0"/>
              </a:rPr>
              <a:t>IMMUNITE A MEDIATION CELLULAIRE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3640" y="1052514"/>
            <a:ext cx="10779616" cy="56165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altLang="fr-FR" sz="2400">
                <a:solidFill>
                  <a:srgbClr val="FF0066"/>
                </a:solidFill>
                <a:latin typeface="Comic Sans MS" panose="030F0702030302020204" pitchFamily="66" charset="0"/>
              </a:rPr>
              <a:t>Présentation de l’Ag par le macrophage au lymphocyte T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6888163" y="1412875"/>
            <a:ext cx="1223962" cy="71913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7608888" y="162877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175501" y="1628776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/>
              <a:t>M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6959600" y="198913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rot="-8247259">
            <a:off x="6743700" y="2060575"/>
            <a:ext cx="444500" cy="300038"/>
          </a:xfrm>
          <a:custGeom>
            <a:avLst/>
            <a:gdLst>
              <a:gd name="T0" fmla="*/ 1936847795 w 21600"/>
              <a:gd name="T1" fmla="*/ 0 h 21600"/>
              <a:gd name="T2" fmla="*/ 484216229 w 21600"/>
              <a:gd name="T3" fmla="*/ 402081112 h 21600"/>
              <a:gd name="T4" fmla="*/ 1936847795 w 21600"/>
              <a:gd name="T5" fmla="*/ 201042001 h 21600"/>
              <a:gd name="T6" fmla="*/ 2147483647 w 21600"/>
              <a:gd name="T7" fmla="*/ 40208111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61" name="Oval 9" descr="Parchemin"/>
          <p:cNvSpPr>
            <a:spLocks noChangeArrowheads="1"/>
          </p:cNvSpPr>
          <p:nvPr/>
        </p:nvSpPr>
        <p:spPr bwMode="auto">
          <a:xfrm>
            <a:off x="6311900" y="2205038"/>
            <a:ext cx="649288" cy="576262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456364" y="2349501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/>
              <a:t>T</a:t>
            </a:r>
          </a:p>
        </p:txBody>
      </p:sp>
      <p:sp>
        <p:nvSpPr>
          <p:cNvPr id="23563" name="AutoShape 13"/>
          <p:cNvSpPr>
            <a:spLocks noChangeArrowheads="1"/>
          </p:cNvSpPr>
          <p:nvPr/>
        </p:nvSpPr>
        <p:spPr bwMode="auto">
          <a:xfrm rot="5400000">
            <a:off x="6419851" y="2889251"/>
            <a:ext cx="360362" cy="287337"/>
          </a:xfrm>
          <a:prstGeom prst="notchedRightArrow">
            <a:avLst>
              <a:gd name="adj1" fmla="val 50000"/>
              <a:gd name="adj2" fmla="val 31354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64" name="AutoShape 14"/>
          <p:cNvSpPr>
            <a:spLocks noChangeArrowheads="1"/>
          </p:cNvSpPr>
          <p:nvPr/>
        </p:nvSpPr>
        <p:spPr bwMode="auto">
          <a:xfrm rot="8043409">
            <a:off x="5195888" y="3392488"/>
            <a:ext cx="576262" cy="360362"/>
          </a:xfrm>
          <a:prstGeom prst="notchedRightArrow">
            <a:avLst>
              <a:gd name="adj1" fmla="val 50000"/>
              <a:gd name="adj2" fmla="val 3997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65" name="AutoShape 15"/>
          <p:cNvSpPr>
            <a:spLocks noChangeArrowheads="1"/>
          </p:cNvSpPr>
          <p:nvPr/>
        </p:nvSpPr>
        <p:spPr bwMode="auto">
          <a:xfrm rot="2792693">
            <a:off x="7788276" y="3392488"/>
            <a:ext cx="576262" cy="360363"/>
          </a:xfrm>
          <a:prstGeom prst="notchedRightArrow">
            <a:avLst>
              <a:gd name="adj1" fmla="val 50000"/>
              <a:gd name="adj2" fmla="val 3997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5519739" y="3068638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>
                <a:solidFill>
                  <a:srgbClr val="FF0066"/>
                </a:solidFill>
                <a:latin typeface="Comic Sans MS" panose="030F0702030302020204" pitchFamily="66" charset="0"/>
              </a:rPr>
              <a:t>Différenciation</a:t>
            </a:r>
          </a:p>
        </p:txBody>
      </p:sp>
      <p:sp>
        <p:nvSpPr>
          <p:cNvPr id="23567" name="Text Box 17"/>
          <p:cNvSpPr txBox="1">
            <a:spLocks noChangeArrowheads="1"/>
          </p:cNvSpPr>
          <p:nvPr/>
        </p:nvSpPr>
        <p:spPr bwMode="auto">
          <a:xfrm>
            <a:off x="8328025" y="3357563"/>
            <a:ext cx="1943100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accent2"/>
                </a:solidFill>
                <a:latin typeface="Comic Sans MS" panose="030F0702030302020204" pitchFamily="66" charset="0"/>
              </a:rPr>
              <a:t>L T Mémoire</a:t>
            </a:r>
          </a:p>
        </p:txBody>
      </p:sp>
      <p:sp>
        <p:nvSpPr>
          <p:cNvPr id="23568" name="Rectangle 18"/>
          <p:cNvSpPr>
            <a:spLocks noChangeArrowheads="1"/>
          </p:cNvSpPr>
          <p:nvPr/>
        </p:nvSpPr>
        <p:spPr bwMode="auto">
          <a:xfrm>
            <a:off x="2711451" y="3357564"/>
            <a:ext cx="2422525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chemeClr val="accent2"/>
                </a:solidFill>
                <a:latin typeface="Comic Sans MS" panose="030F0702030302020204" pitchFamily="66" charset="0"/>
              </a:rPr>
              <a:t>L T Effectrices</a:t>
            </a:r>
          </a:p>
        </p:txBody>
      </p:sp>
      <p:sp>
        <p:nvSpPr>
          <p:cNvPr id="23569" name="AutoShape 19"/>
          <p:cNvSpPr>
            <a:spLocks noChangeArrowheads="1"/>
          </p:cNvSpPr>
          <p:nvPr/>
        </p:nvSpPr>
        <p:spPr bwMode="auto">
          <a:xfrm rot="8227201">
            <a:off x="3359151" y="4076701"/>
            <a:ext cx="576263" cy="360363"/>
          </a:xfrm>
          <a:prstGeom prst="notchedRightArrow">
            <a:avLst>
              <a:gd name="adj1" fmla="val 50000"/>
              <a:gd name="adj2" fmla="val 3997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70" name="AutoShape 20"/>
          <p:cNvSpPr>
            <a:spLocks noChangeArrowheads="1"/>
          </p:cNvSpPr>
          <p:nvPr/>
        </p:nvSpPr>
        <p:spPr bwMode="auto">
          <a:xfrm rot="2886518">
            <a:off x="4259263" y="4041776"/>
            <a:ext cx="576263" cy="360362"/>
          </a:xfrm>
          <a:prstGeom prst="notchedRightArrow">
            <a:avLst>
              <a:gd name="adj1" fmla="val 50000"/>
              <a:gd name="adj2" fmla="val 3997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71" name="Rectangle 21"/>
          <p:cNvSpPr>
            <a:spLocks noChangeArrowheads="1"/>
          </p:cNvSpPr>
          <p:nvPr/>
        </p:nvSpPr>
        <p:spPr bwMode="auto">
          <a:xfrm>
            <a:off x="1703389" y="4076701"/>
            <a:ext cx="1711325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chemeClr val="accent2"/>
                </a:solidFill>
                <a:latin typeface="Comic Sans MS" panose="030F0702030302020204" pitchFamily="66" charset="0"/>
              </a:rPr>
              <a:t>L T Helper</a:t>
            </a:r>
          </a:p>
        </p:txBody>
      </p:sp>
      <p:sp>
        <p:nvSpPr>
          <p:cNvPr id="23572" name="Rectangle 22"/>
          <p:cNvSpPr>
            <a:spLocks noChangeArrowheads="1"/>
          </p:cNvSpPr>
          <p:nvPr/>
        </p:nvSpPr>
        <p:spPr bwMode="auto">
          <a:xfrm>
            <a:off x="4872038" y="4083051"/>
            <a:ext cx="2449512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>
                <a:solidFill>
                  <a:schemeClr val="accent2"/>
                </a:solidFill>
                <a:latin typeface="Comic Sans MS" panose="030F0702030302020204" pitchFamily="66" charset="0"/>
              </a:rPr>
              <a:t>L T Cytotoxique</a:t>
            </a:r>
          </a:p>
        </p:txBody>
      </p:sp>
      <p:sp>
        <p:nvSpPr>
          <p:cNvPr id="23573" name="Text Box 23"/>
          <p:cNvSpPr txBox="1">
            <a:spLocks noChangeArrowheads="1"/>
          </p:cNvSpPr>
          <p:nvPr/>
        </p:nvSpPr>
        <p:spPr bwMode="auto">
          <a:xfrm>
            <a:off x="1703389" y="4652964"/>
            <a:ext cx="43211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rgbClr val="FF0066"/>
                </a:solidFill>
                <a:latin typeface="Comic Sans MS" panose="030F0702030302020204" pitchFamily="66" charset="0"/>
              </a:rPr>
              <a:t>Synthèse de cytokines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rgbClr val="FF0066"/>
                </a:solidFill>
                <a:latin typeface="Comic Sans MS" panose="030F0702030302020204" pitchFamily="66" charset="0"/>
              </a:rPr>
              <a:t>1-</a:t>
            </a:r>
            <a:r>
              <a:rPr lang="fr-FR" altLang="fr-FR" sz="2000">
                <a:latin typeface="Comic Sans MS" panose="030F0702030302020204" pitchFamily="66" charset="0"/>
              </a:rPr>
              <a:t> Destruction du macrophage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000">
                <a:solidFill>
                  <a:srgbClr val="FF0066"/>
                </a:solidFill>
                <a:latin typeface="Comic Sans MS" panose="030F0702030302020204" pitchFamily="66" charset="0"/>
              </a:rPr>
              <a:t>2-</a:t>
            </a:r>
            <a:r>
              <a:rPr lang="fr-FR" altLang="fr-FR" sz="2000">
                <a:latin typeface="Comic Sans MS" panose="030F0702030302020204" pitchFamily="66" charset="0"/>
              </a:rPr>
              <a:t> Aide le M à se lier aux </a:t>
            </a:r>
            <a:r>
              <a:rPr lang="en-US" altLang="fr-FR" sz="2000">
                <a:latin typeface="Comic Sans MS" panose="030F0702030302020204" pitchFamily="66" charset="0"/>
              </a:rPr>
              <a:t>LT cytotoxiques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fr-FR" sz="2000">
                <a:solidFill>
                  <a:srgbClr val="FF0066"/>
                </a:solidFill>
                <a:latin typeface="Comic Sans MS" panose="030F0702030302020204" pitchFamily="66" charset="0"/>
              </a:rPr>
              <a:t>3-</a:t>
            </a:r>
            <a:r>
              <a:rPr lang="en-US" altLang="fr-FR" sz="2000">
                <a:latin typeface="Comic Sans MS" panose="030F0702030302020204" pitchFamily="66" charset="0"/>
              </a:rPr>
              <a:t> Aide les LB à se différencier</a:t>
            </a:r>
          </a:p>
        </p:txBody>
      </p:sp>
      <p:sp>
        <p:nvSpPr>
          <p:cNvPr id="23574" name="Text Box 25"/>
          <p:cNvSpPr txBox="1">
            <a:spLocks noChangeArrowheads="1"/>
          </p:cNvSpPr>
          <p:nvPr/>
        </p:nvSpPr>
        <p:spPr bwMode="auto">
          <a:xfrm>
            <a:off x="5951539" y="5084764"/>
            <a:ext cx="4319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rgbClr val="FF0066"/>
                </a:solidFill>
                <a:latin typeface="Comic Sans MS" panose="030F0702030302020204" pitchFamily="66" charset="0"/>
              </a:rPr>
              <a:t>Destruction des </a:t>
            </a:r>
            <a:r>
              <a:rPr lang="en-US" altLang="fr-FR" sz="2400">
                <a:solidFill>
                  <a:srgbClr val="FF0066"/>
                </a:solidFill>
                <a:latin typeface="Comic Sans MS" panose="030F0702030302020204" pitchFamily="66" charset="0"/>
              </a:rPr>
              <a:t>¢ contenant l’Ag / synthèse d’enzymes</a:t>
            </a:r>
          </a:p>
        </p:txBody>
      </p:sp>
      <p:sp>
        <p:nvSpPr>
          <p:cNvPr id="23575" name="AutoShape 26"/>
          <p:cNvSpPr>
            <a:spLocks noChangeArrowheads="1"/>
          </p:cNvSpPr>
          <p:nvPr/>
        </p:nvSpPr>
        <p:spPr bwMode="auto">
          <a:xfrm rot="2886518">
            <a:off x="6275388" y="4689476"/>
            <a:ext cx="576263" cy="360362"/>
          </a:xfrm>
          <a:prstGeom prst="notchedRightArrow">
            <a:avLst>
              <a:gd name="adj1" fmla="val 50000"/>
              <a:gd name="adj2" fmla="val 3997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01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274639"/>
            <a:ext cx="8642350" cy="706437"/>
          </a:xfrm>
          <a:ln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FF0066"/>
                </a:solidFill>
                <a:latin typeface="Comic Sans MS" panose="030F0702030302020204" pitchFamily="66" charset="0"/>
              </a:rPr>
              <a:t>IMMUNITE A MEDIATION HUMORALE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81188" y="1071563"/>
            <a:ext cx="8642350" cy="57150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 sz="2400">
                <a:solidFill>
                  <a:srgbClr val="FF0066"/>
                </a:solidFill>
              </a:rPr>
              <a:t>  1- </a:t>
            </a:r>
            <a:r>
              <a:rPr lang="fr-FR" altLang="fr-FR" sz="2400" u="sng">
                <a:solidFill>
                  <a:srgbClr val="FF0066"/>
                </a:solidFill>
              </a:rPr>
              <a:t>Ag T-indépendant</a:t>
            </a:r>
            <a:r>
              <a:rPr lang="fr-FR" altLang="fr-FR" sz="2400">
                <a:solidFill>
                  <a:srgbClr val="FF0066"/>
                </a:solidFill>
              </a:rPr>
              <a:t>:                           2-</a:t>
            </a:r>
            <a:r>
              <a:rPr lang="fr-FR" altLang="fr-FR" sz="2400" u="sng">
                <a:solidFill>
                  <a:srgbClr val="FF0066"/>
                </a:solidFill>
              </a:rPr>
              <a:t> Ag T-dépendant: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2927350" y="2003426"/>
            <a:ext cx="647700" cy="627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71814" y="2147889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 b="1"/>
              <a:t>B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 rot="5400000">
            <a:off x="2963863" y="2903538"/>
            <a:ext cx="576262" cy="360362"/>
          </a:xfrm>
          <a:prstGeom prst="notchedRightArrow">
            <a:avLst>
              <a:gd name="adj1" fmla="val 50000"/>
              <a:gd name="adj2" fmla="val 3997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774826" y="4524376"/>
            <a:ext cx="3097213" cy="830263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>
                <a:solidFill>
                  <a:srgbClr val="FF0066"/>
                </a:solidFill>
              </a:rPr>
              <a:t>Synthèse d’Anticorps IgM+++</a:t>
            </a: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2998788" y="1643064"/>
            <a:ext cx="215900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927350" y="1716089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 b="1">
                <a:solidFill>
                  <a:srgbClr val="FF0066"/>
                </a:solidFill>
              </a:rPr>
              <a:t>Y Y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351089" y="3444876"/>
            <a:ext cx="1800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FF0066"/>
                </a:solidFill>
              </a:rPr>
              <a:t>Y Y Y Y Y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FF0066"/>
                </a:solidFill>
              </a:rPr>
              <a:t>Y Y Y Y Y</a:t>
            </a:r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8112125" y="1931988"/>
            <a:ext cx="647700" cy="627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8256589" y="2076451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 b="1"/>
              <a:t>B</a:t>
            </a:r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8183563" y="1571626"/>
            <a:ext cx="215900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8112125" y="1644651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 b="1">
                <a:solidFill>
                  <a:srgbClr val="FF0066"/>
                </a:solidFill>
              </a:rPr>
              <a:t>Y Y</a:t>
            </a:r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8112125" y="258127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 rot="-8247259">
            <a:off x="7896225" y="2652714"/>
            <a:ext cx="444500" cy="300037"/>
          </a:xfrm>
          <a:custGeom>
            <a:avLst/>
            <a:gdLst>
              <a:gd name="T0" fmla="*/ 1936847795 w 21600"/>
              <a:gd name="T1" fmla="*/ 0 h 21600"/>
              <a:gd name="T2" fmla="*/ 484216229 w 21600"/>
              <a:gd name="T3" fmla="*/ 402079772 h 21600"/>
              <a:gd name="T4" fmla="*/ 1936847795 w 21600"/>
              <a:gd name="T5" fmla="*/ 201041330 h 21600"/>
              <a:gd name="T6" fmla="*/ 2147483647 w 21600"/>
              <a:gd name="T7" fmla="*/ 4020797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593" name="Oval 17" descr="Parchemin"/>
          <p:cNvSpPr>
            <a:spLocks noChangeArrowheads="1"/>
          </p:cNvSpPr>
          <p:nvPr/>
        </p:nvSpPr>
        <p:spPr bwMode="auto">
          <a:xfrm>
            <a:off x="7464425" y="2797176"/>
            <a:ext cx="649288" cy="576263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7608889" y="2941638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/>
              <a:t>T</a:t>
            </a: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>
            <a:off x="7032625" y="222091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7032625" y="2220914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7032625" y="35893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7535864" y="3444876"/>
            <a:ext cx="2160587" cy="4667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rgbClr val="FF0066"/>
                </a:solidFill>
              </a:rPr>
              <a:t>Différenciation</a:t>
            </a: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8112125" y="31559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V="1">
            <a:off x="8975725" y="2220914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H="1">
            <a:off x="8832851" y="222091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9048750" y="2005014"/>
            <a:ext cx="16192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/>
              <a:t>Synthèse de cytokines stimulation des L B</a:t>
            </a:r>
          </a:p>
        </p:txBody>
      </p:sp>
      <p:sp>
        <p:nvSpPr>
          <p:cNvPr id="24603" name="AutoShape 27"/>
          <p:cNvSpPr>
            <a:spLocks noChangeArrowheads="1"/>
          </p:cNvSpPr>
          <p:nvPr/>
        </p:nvSpPr>
        <p:spPr bwMode="auto">
          <a:xfrm rot="8065567">
            <a:off x="6996113" y="3984626"/>
            <a:ext cx="576263" cy="360362"/>
          </a:xfrm>
          <a:prstGeom prst="notchedRightArrow">
            <a:avLst>
              <a:gd name="adj1" fmla="val 50000"/>
              <a:gd name="adj2" fmla="val 3997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604" name="AutoShape 28"/>
          <p:cNvSpPr>
            <a:spLocks noChangeArrowheads="1"/>
          </p:cNvSpPr>
          <p:nvPr/>
        </p:nvSpPr>
        <p:spPr bwMode="auto">
          <a:xfrm rot="2987771">
            <a:off x="9588501" y="3984626"/>
            <a:ext cx="576263" cy="360363"/>
          </a:xfrm>
          <a:prstGeom prst="notchedRightArrow">
            <a:avLst>
              <a:gd name="adj1" fmla="val 50000"/>
              <a:gd name="adj2" fmla="val 3997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8328026" y="4452939"/>
            <a:ext cx="2124075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accent2"/>
                </a:solidFill>
              </a:rPr>
              <a:t>L.B Mémoire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6024563" y="4452939"/>
            <a:ext cx="2087562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>
                <a:solidFill>
                  <a:schemeClr val="accent2"/>
                </a:solidFill>
              </a:rPr>
              <a:t>Plasmocytes</a:t>
            </a:r>
          </a:p>
        </p:txBody>
      </p:sp>
      <p:sp>
        <p:nvSpPr>
          <p:cNvPr id="24607" name="AutoShape 31"/>
          <p:cNvSpPr>
            <a:spLocks noChangeArrowheads="1"/>
          </p:cNvSpPr>
          <p:nvPr/>
        </p:nvSpPr>
        <p:spPr bwMode="auto">
          <a:xfrm rot="5400000">
            <a:off x="6851650" y="4992688"/>
            <a:ext cx="433388" cy="360362"/>
          </a:xfrm>
          <a:prstGeom prst="notchedRightArrow">
            <a:avLst>
              <a:gd name="adj1" fmla="val 50000"/>
              <a:gd name="adj2" fmla="val 3006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6024564" y="5389563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FF0066"/>
                </a:solidFill>
              </a:rPr>
              <a:t>Y Y Y Y Y Y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5303838" y="5821363"/>
            <a:ext cx="3313112" cy="83026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>
                <a:solidFill>
                  <a:srgbClr val="FF0066"/>
                </a:solidFill>
              </a:rPr>
              <a:t>Synthèse d’Anticorps IgM+ IgG+++ IgA+++</a:t>
            </a:r>
          </a:p>
        </p:txBody>
      </p:sp>
    </p:spTree>
    <p:extLst>
      <p:ext uri="{BB962C8B-B14F-4D97-AF65-F5344CB8AC3E}">
        <p14:creationId xmlns:p14="http://schemas.microsoft.com/office/powerpoint/2010/main" val="13829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260350"/>
            <a:ext cx="8642350" cy="63373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Tx/>
              <a:buNone/>
            </a:pPr>
            <a:endParaRPr lang="fr-FR" altLang="fr-FR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fr-FR" altLang="fr-FR" dirty="0" smtClean="0">
                <a:latin typeface="Comic Sans MS" panose="030F0702030302020204" pitchFamily="66" charset="0"/>
              </a:rPr>
              <a:t> Selon le vaccin utilisé la réponse immunitaire peut être différente: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Vaccin vivant atténué =</a:t>
            </a:r>
            <a:r>
              <a:rPr lang="fr-FR" altLang="fr-FR" dirty="0" smtClean="0">
                <a:latin typeface="Comic Sans MS" panose="030F0702030302020204" pitchFamily="66" charset="0"/>
              </a:rPr>
              <a:t> </a:t>
            </a:r>
            <a:r>
              <a:rPr lang="fr-FR" altLang="fr-FR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Réponse </a:t>
            </a:r>
            <a:r>
              <a:rPr lang="fr-FR" altLang="fr-FR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humorale</a:t>
            </a:r>
            <a:r>
              <a:rPr lang="fr-FR" altLang="fr-FR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et </a:t>
            </a:r>
            <a:r>
              <a:rPr lang="fr-FR" altLang="fr-FR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cellulaire.</a:t>
            </a: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Tx/>
              <a:buNone/>
            </a:pPr>
            <a:endParaRPr lang="fr-FR" altLang="fr-FR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fr-FR" altLang="fr-FR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Vaccin inactivé ou sous unités protéiques =</a:t>
            </a:r>
            <a:r>
              <a:rPr lang="fr-FR" altLang="fr-FR" dirty="0" smtClean="0">
                <a:latin typeface="Comic Sans MS" panose="030F0702030302020204" pitchFamily="66" charset="0"/>
              </a:rPr>
              <a:t> </a:t>
            </a:r>
            <a:r>
              <a:rPr lang="fr-FR" altLang="fr-FR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Réponse </a:t>
            </a:r>
            <a:r>
              <a:rPr lang="fr-FR" altLang="fr-FR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humorale</a:t>
            </a:r>
            <a:r>
              <a:rPr lang="fr-FR" altLang="fr-FR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9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502276"/>
            <a:ext cx="10363826" cy="5288923"/>
          </a:xfrm>
        </p:spPr>
        <p:txBody>
          <a:bodyPr/>
          <a:lstStyle/>
          <a:p>
            <a:r>
              <a:rPr lang="fr-FR" dirty="0"/>
              <a:t>La vaccination déclenche une réponse immunitaire d’ordre humoral, cellulaire ou les deux, (identique à la réponse de l’organisme contre les affections virales ou bactériennes</a:t>
            </a:r>
            <a:r>
              <a:rPr lang="fr-FR" dirty="0" smtClean="0"/>
              <a:t>).</a:t>
            </a:r>
            <a:endParaRPr lang="fr-FR" dirty="0"/>
          </a:p>
          <a:p>
            <a:r>
              <a:rPr lang="fr-FR" dirty="0"/>
              <a:t>• Les macrophages: phagocytent l’antigène et facilitent sa présentation aux autres cellules immunocompétentes.</a:t>
            </a:r>
          </a:p>
          <a:p>
            <a:r>
              <a:rPr lang="fr-FR" dirty="0"/>
              <a:t>• Les lymphocytes T: (différentiation dépend du thymus) sont le support de l’immunité à médiation cellulaire et de la mémoire immunologique</a:t>
            </a:r>
          </a:p>
          <a:p>
            <a:r>
              <a:rPr lang="fr-FR" dirty="0"/>
              <a:t>• Les lymphocytes B: (origine médullaire) , se différencient en plasmocytes secteurs d’</a:t>
            </a:r>
            <a:r>
              <a:rPr lang="fr-FR" dirty="0" err="1"/>
              <a:t>Ig</a:t>
            </a:r>
            <a:r>
              <a:rPr lang="fr-FR" dirty="0"/>
              <a:t> spécifiques (</a:t>
            </a:r>
            <a:r>
              <a:rPr lang="fr-FR" dirty="0" err="1"/>
              <a:t>IgM</a:t>
            </a:r>
            <a:r>
              <a:rPr lang="fr-FR" dirty="0"/>
              <a:t> ,</a:t>
            </a:r>
            <a:r>
              <a:rPr lang="fr-FR" dirty="0" err="1"/>
              <a:t>IgG</a:t>
            </a:r>
            <a:r>
              <a:rPr lang="fr-FR" dirty="0"/>
              <a:t> et </a:t>
            </a:r>
            <a:r>
              <a:rPr lang="fr-FR" dirty="0" err="1"/>
              <a:t>IgA</a:t>
            </a:r>
            <a:r>
              <a:rPr lang="fr-FR" dirty="0"/>
              <a:t>) , support de l’immunité humorale.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2465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476518"/>
            <a:ext cx="10363826" cy="6001555"/>
          </a:xfrm>
        </p:spPr>
        <p:txBody>
          <a:bodyPr/>
          <a:lstStyle/>
          <a:p>
            <a:r>
              <a:rPr lang="fr-FR" b="1" dirty="0"/>
              <a:t>Réponse immunitaire primaire et secondaire</a:t>
            </a:r>
            <a:r>
              <a:rPr lang="fr-FR" dirty="0"/>
              <a:t> :</a:t>
            </a:r>
          </a:p>
          <a:p>
            <a:pPr marL="0" indent="0">
              <a:buNone/>
            </a:pPr>
            <a:r>
              <a:rPr lang="fr-FR" dirty="0"/>
              <a:t>*Le premier contact avec l’antigène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réponse primaire (ascension différée et lente des anticorps </a:t>
            </a:r>
            <a:r>
              <a:rPr lang="fr-FR" dirty="0" err="1"/>
              <a:t>IgM</a:t>
            </a:r>
            <a:r>
              <a:rPr lang="fr-FR" dirty="0"/>
              <a:t> + + +) qui culmine entre la 2</a:t>
            </a:r>
            <a:r>
              <a:rPr lang="fr-FR" baseline="30000" dirty="0"/>
              <a:t>eme</a:t>
            </a:r>
            <a:r>
              <a:rPr lang="fr-FR" dirty="0"/>
              <a:t> et la 4</a:t>
            </a:r>
            <a:r>
              <a:rPr lang="fr-FR" baseline="30000" dirty="0"/>
              <a:t>eme </a:t>
            </a:r>
            <a:r>
              <a:rPr lang="fr-FR" dirty="0"/>
              <a:t>semaine a un niveau faible, pour décroitre ensuite rapidement.</a:t>
            </a:r>
          </a:p>
          <a:p>
            <a:pPr marL="0" indent="0">
              <a:buNone/>
            </a:pPr>
            <a:r>
              <a:rPr lang="fr-FR" dirty="0"/>
              <a:t>*Un contact ultérieur avec le même Ag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 réponse secondaire, mettant en œuvre la </a:t>
            </a:r>
            <a:r>
              <a:rPr lang="fr-FR" dirty="0" smtClean="0"/>
              <a:t>mémoire immunologique</a:t>
            </a:r>
            <a:r>
              <a:rPr lang="fr-FR" dirty="0"/>
              <a:t>, </a:t>
            </a:r>
            <a:r>
              <a:rPr lang="fr-FR" dirty="0" err="1"/>
              <a:t>thymodépendante</a:t>
            </a:r>
            <a:r>
              <a:rPr lang="fr-FR" dirty="0"/>
              <a:t> (ascension rapide en quelques jours, importante et durable des anticorps protecteur essentiellement </a:t>
            </a:r>
            <a:r>
              <a:rPr lang="fr-FR" dirty="0" err="1"/>
              <a:t>IgG</a:t>
            </a:r>
            <a:r>
              <a:rPr lang="fr-FR" dirty="0"/>
              <a:t>, </a:t>
            </a:r>
            <a:r>
              <a:rPr lang="fr-FR" dirty="0" err="1"/>
              <a:t>IgA</a:t>
            </a:r>
            <a:r>
              <a:rPr lang="fr-FR" dirty="0"/>
              <a:t>)  = effet de rappel.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073" y="3935707"/>
            <a:ext cx="6825803" cy="241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51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fr-FR" dirty="0"/>
              <a:t>C’est le cas pour les vaccins inactivés protéiques (anatoxines)</a:t>
            </a:r>
          </a:p>
          <a:p>
            <a:pPr lvl="0"/>
            <a:r>
              <a:rPr lang="fr-FR" dirty="0"/>
              <a:t>Pour les vaccins polysaccharidiques: la réponse immunitaire est  </a:t>
            </a:r>
            <a:r>
              <a:rPr lang="fr-FR" dirty="0" err="1"/>
              <a:t>thymo</a:t>
            </a:r>
            <a:r>
              <a:rPr lang="fr-FR" dirty="0"/>
              <a:t>-indépendante , sans véritable effet rappel (vaccins généralement protecteurs après l’âge de 2 ans). </a:t>
            </a:r>
          </a:p>
          <a:p>
            <a:r>
              <a:rPr lang="fr-FR" dirty="0"/>
              <a:t> </a:t>
            </a:r>
            <a:r>
              <a:rPr lang="fr-FR" u="sng" dirty="0" smtClean="0">
                <a:solidFill>
                  <a:srgbClr val="FF0000"/>
                </a:solidFill>
              </a:rPr>
              <a:t>La </a:t>
            </a:r>
            <a:r>
              <a:rPr lang="fr-FR" u="sng" dirty="0">
                <a:solidFill>
                  <a:srgbClr val="FF0000"/>
                </a:solidFill>
              </a:rPr>
              <a:t>conjugaison</a:t>
            </a:r>
            <a:r>
              <a:rPr lang="fr-FR" dirty="0">
                <a:solidFill>
                  <a:srgbClr val="FF0000"/>
                </a:solidFill>
              </a:rPr>
              <a:t>: </a:t>
            </a:r>
            <a:r>
              <a:rPr lang="fr-FR" dirty="0"/>
              <a:t>polysaccharide + protéine améliore la réponse : protection dés les 1</a:t>
            </a:r>
            <a:r>
              <a:rPr lang="fr-FR" baseline="30000" dirty="0"/>
              <a:t>ers</a:t>
            </a:r>
            <a:r>
              <a:rPr lang="fr-FR" dirty="0"/>
              <a:t> mois de la vie avec effet rappel.</a:t>
            </a:r>
          </a:p>
          <a:p>
            <a:r>
              <a:rPr lang="fr-FR" dirty="0"/>
              <a:t>Pour les vaccins vivants: Du fait qu’ils se multiplient et diffusent habituellement dans l’organisme, induisent une protection immunitaire accélérée et prolongée</a:t>
            </a:r>
          </a:p>
        </p:txBody>
      </p:sp>
    </p:spTree>
    <p:extLst>
      <p:ext uri="{BB962C8B-B14F-4D97-AF65-F5344CB8AC3E}">
        <p14:creationId xmlns:p14="http://schemas.microsoft.com/office/powerpoint/2010/main" val="32651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Classification des vaccins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57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9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94373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Les vaccins vivants atténués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803042"/>
            <a:ext cx="10363826" cy="46750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Ils contiennent des pathogènes vivants qui ont été atténués par diverses méthodes :</a:t>
            </a:r>
          </a:p>
          <a:p>
            <a:pPr lvl="0"/>
            <a:r>
              <a:rPr lang="fr-FR" dirty="0"/>
              <a:t>La source est la plus souvent constituée de germes humains atténués par passage </a:t>
            </a:r>
            <a:r>
              <a:rPr lang="fr-FR" dirty="0" smtClean="0"/>
              <a:t>sur </a:t>
            </a:r>
            <a:r>
              <a:rPr lang="fr-FR" dirty="0"/>
              <a:t>des milieux de culture successifs : la rougeole, rubéole, oreillons....</a:t>
            </a:r>
          </a:p>
          <a:p>
            <a:pPr lvl="0"/>
            <a:r>
              <a:rPr lang="fr-FR" dirty="0"/>
              <a:t>D’autres sont préparés à partir des souches pathogènes pour l’animale et </a:t>
            </a:r>
            <a:r>
              <a:rPr lang="fr-FR" dirty="0" smtClean="0"/>
              <a:t>proches des </a:t>
            </a:r>
            <a:r>
              <a:rPr lang="fr-FR" dirty="0"/>
              <a:t>souches humaines : BCG, la variole</a:t>
            </a:r>
          </a:p>
          <a:p>
            <a:pPr lvl="0"/>
            <a:r>
              <a:rPr lang="fr-FR" dirty="0"/>
              <a:t>D’autres sont préparés par des procédés de recombinaison génétique : virus qui </a:t>
            </a:r>
            <a:r>
              <a:rPr lang="fr-FR" dirty="0" smtClean="0"/>
              <a:t>perd son </a:t>
            </a:r>
            <a:r>
              <a:rPr lang="fr-FR" dirty="0"/>
              <a:t>caractère pathogène tout en conservant ses propriétés antigéniques : vaccin grippal atténué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* Elles provoquent une infection inapparente (sans signes pathologiques) en stimulant de façon prolongée l’immunité spécifique surtout cellulaire.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42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avantages et les inconvénients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931832"/>
            <a:ext cx="10363826" cy="4649272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Les avantages: </a:t>
            </a:r>
          </a:p>
          <a:p>
            <a:r>
              <a:rPr lang="fr-FR" dirty="0" smtClean="0"/>
              <a:t>Immunité </a:t>
            </a:r>
            <a:r>
              <a:rPr lang="fr-FR" dirty="0">
                <a:solidFill>
                  <a:srgbClr val="FF0000"/>
                </a:solidFill>
              </a:rPr>
              <a:t>cellulaire + + +  </a:t>
            </a:r>
            <a:r>
              <a:rPr lang="fr-FR" dirty="0"/>
              <a:t>et</a:t>
            </a:r>
            <a:r>
              <a:rPr lang="fr-FR" dirty="0">
                <a:solidFill>
                  <a:srgbClr val="FF0000"/>
                </a:solidFill>
              </a:rPr>
              <a:t> humorale 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>de </a:t>
            </a:r>
            <a:r>
              <a:rPr lang="fr-FR" dirty="0">
                <a:solidFill>
                  <a:srgbClr val="FF0000"/>
                </a:solidFill>
              </a:rPr>
              <a:t>longue durée </a:t>
            </a:r>
            <a:r>
              <a:rPr lang="fr-FR" dirty="0"/>
              <a:t>proche de celle  </a:t>
            </a:r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naturelle.</a:t>
            </a:r>
          </a:p>
          <a:p>
            <a:r>
              <a:rPr lang="fr-FR" dirty="0"/>
              <a:t> Faible charge antigénique par dose.</a:t>
            </a:r>
          </a:p>
          <a:p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Une dose unique </a:t>
            </a:r>
            <a:r>
              <a:rPr lang="fr-FR" dirty="0"/>
              <a:t>est suffisante le </a:t>
            </a:r>
            <a:r>
              <a:rPr lang="fr-FR" dirty="0" smtClean="0"/>
              <a:t>plus </a:t>
            </a:r>
            <a:r>
              <a:rPr lang="fr-FR" dirty="0"/>
              <a:t>souvent.</a:t>
            </a:r>
          </a:p>
          <a:p>
            <a:r>
              <a:rPr lang="fr-FR" dirty="0"/>
              <a:t> Cout modéré.</a:t>
            </a:r>
          </a:p>
          <a:p>
            <a:r>
              <a:rPr lang="fr-FR" dirty="0"/>
              <a:t> Pas d’adjuvant.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Les inconvénients: </a:t>
            </a:r>
          </a:p>
          <a:p>
            <a:r>
              <a:rPr lang="fr-FR" dirty="0"/>
              <a:t>Vaccin fragile, pour rester vivant il faut respecter la chaine de froid.	</a:t>
            </a:r>
          </a:p>
          <a:p>
            <a:r>
              <a:rPr lang="fr-FR" dirty="0"/>
              <a:t>Contre indiqué chez l’immunodéprimé, la femme enceint car risque d’accidents</a:t>
            </a:r>
          </a:p>
        </p:txBody>
      </p:sp>
    </p:spTree>
    <p:extLst>
      <p:ext uri="{BB962C8B-B14F-4D97-AF65-F5344CB8AC3E}">
        <p14:creationId xmlns:p14="http://schemas.microsoft.com/office/powerpoint/2010/main" val="37635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5128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Les vaccins inertes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803042"/>
            <a:ext cx="10363826" cy="4881093"/>
          </a:xfrm>
        </p:spPr>
        <p:txBody>
          <a:bodyPr/>
          <a:lstStyle/>
          <a:p>
            <a:r>
              <a:rPr lang="fr-FR" dirty="0"/>
              <a:t>Ils ne contiennent aucun matériel vivant, ils sont préparés selon trois modalités : </a:t>
            </a:r>
            <a:r>
              <a:rPr lang="fr-FR" dirty="0" smtClean="0"/>
              <a:t>    </a:t>
            </a:r>
            <a:endParaRPr lang="fr-FR" dirty="0"/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        1</a:t>
            </a:r>
            <a:r>
              <a:rPr lang="fr-FR" dirty="0">
                <a:solidFill>
                  <a:srgbClr val="0070C0"/>
                </a:solidFill>
              </a:rPr>
              <a:t>)	Les vaccins à germes entiers :</a:t>
            </a:r>
          </a:p>
          <a:p>
            <a:r>
              <a:rPr lang="fr-FR" dirty="0"/>
              <a:t>Ils contiennent la bactérie ou le virus entier mais inactivé par un procédé chimique ou physique : vaccin contre l’hépatite A, la poliomyélite injectable, la rage, vaccin </a:t>
            </a:r>
            <a:r>
              <a:rPr lang="fr-FR" dirty="0" smtClean="0"/>
              <a:t>anticoquelucheux</a:t>
            </a:r>
          </a:p>
          <a:p>
            <a:pPr marL="0" indent="0">
              <a:buNone/>
            </a:pPr>
            <a:r>
              <a:rPr lang="fr-FR" dirty="0" smtClean="0"/>
              <a:t>        </a:t>
            </a:r>
            <a:r>
              <a:rPr lang="fr-FR" dirty="0" smtClean="0">
                <a:solidFill>
                  <a:srgbClr val="0070C0"/>
                </a:solidFill>
              </a:rPr>
              <a:t>2) Vaccins </a:t>
            </a:r>
            <a:r>
              <a:rPr lang="fr-FR" dirty="0">
                <a:solidFill>
                  <a:srgbClr val="0070C0"/>
                </a:solidFill>
              </a:rPr>
              <a:t>sous unitaires : </a:t>
            </a:r>
          </a:p>
          <a:p>
            <a:r>
              <a:rPr lang="fr-FR" dirty="0"/>
              <a:t>Ces vaccins utilisent la fraction du pathogène qui a été identifié comme responsable de la réaction immune. Cet antigène purifié est produit soit par extraction, soit par génie génétique. Ces vaccins sont bien tolérés mais nécessitent l’adjonction d’un </a:t>
            </a:r>
            <a:r>
              <a:rPr lang="fr-FR" dirty="0">
                <a:solidFill>
                  <a:srgbClr val="FF0000"/>
                </a:solidFill>
              </a:rPr>
              <a:t>adjuvant</a:t>
            </a:r>
            <a:r>
              <a:rPr lang="fr-FR" dirty="0"/>
              <a:t> pour être efficaces, on en distingue plusieurs catégories 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45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463640"/>
            <a:ext cx="10363826" cy="532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-	</a:t>
            </a:r>
            <a:r>
              <a:rPr lang="fr-FR" dirty="0">
                <a:solidFill>
                  <a:srgbClr val="FF0000"/>
                </a:solidFill>
              </a:rPr>
              <a:t>Les anatoxines </a:t>
            </a:r>
            <a:r>
              <a:rPr lang="fr-FR" dirty="0"/>
              <a:t>: de toxines bactériennes modifiées par des procédés chimiques ou physiques : vaccin antitétanique, antidiphtérique</a:t>
            </a:r>
          </a:p>
          <a:p>
            <a:pPr marL="0" indent="0">
              <a:buNone/>
            </a:pPr>
            <a:r>
              <a:rPr lang="fr-FR" dirty="0"/>
              <a:t>-	</a:t>
            </a:r>
            <a:r>
              <a:rPr lang="fr-FR" dirty="0">
                <a:solidFill>
                  <a:srgbClr val="FF0000"/>
                </a:solidFill>
              </a:rPr>
              <a:t>Vaccins sous-unitaires protéiques et pseudo-particules virales </a:t>
            </a:r>
            <a:r>
              <a:rPr lang="fr-FR" dirty="0"/>
              <a:t>: ils sont constitués par les protéines cibles de la réponse immune, c’est le cas des vaccins coquelucheux acellulaire, vaccin contre le choléra, méningocoque B, les papillomavirus, contre l’hépatite B (</a:t>
            </a:r>
            <a:r>
              <a:rPr lang="fr-FR" dirty="0" err="1"/>
              <a:t>HBs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-	</a:t>
            </a:r>
            <a:r>
              <a:rPr lang="fr-FR" dirty="0">
                <a:solidFill>
                  <a:srgbClr val="FF0000"/>
                </a:solidFill>
              </a:rPr>
              <a:t>Vaccins polysaccharidiques : </a:t>
            </a:r>
          </a:p>
          <a:p>
            <a:r>
              <a:rPr lang="fr-FR" dirty="0"/>
              <a:t>Ils sont dirigés contre les sucres d’enveloppe ou de la capsule : vaccin contre Haemophilus influenzae b, le pneumocoque, méningocoques, Salmonella </a:t>
            </a:r>
            <a:r>
              <a:rPr lang="fr-FR" dirty="0" err="1"/>
              <a:t>typhi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                  </a:t>
            </a:r>
          </a:p>
          <a:p>
            <a:r>
              <a:rPr lang="fr-FR" dirty="0"/>
              <a:t>NB : vaccins polysaccharidiques non conjugués </a:t>
            </a:r>
            <a:r>
              <a:rPr lang="fr-FR" dirty="0" smtClean="0"/>
              <a:t>:  </a:t>
            </a:r>
            <a:r>
              <a:rPr lang="fr-FR" dirty="0">
                <a:solidFill>
                  <a:srgbClr val="0070C0"/>
                </a:solidFill>
              </a:rPr>
              <a:t>immunité </a:t>
            </a:r>
            <a:r>
              <a:rPr lang="fr-FR" dirty="0" err="1">
                <a:solidFill>
                  <a:srgbClr val="0070C0"/>
                </a:solidFill>
              </a:rPr>
              <a:t>thymo</a:t>
            </a:r>
            <a:r>
              <a:rPr lang="fr-FR" dirty="0">
                <a:solidFill>
                  <a:srgbClr val="0070C0"/>
                </a:solidFill>
              </a:rPr>
              <a:t>-indépendante</a:t>
            </a:r>
            <a:r>
              <a:rPr lang="fr-FR" dirty="0"/>
              <a:t>, donc peu immunogènes, inefficaces pour les enfants de moins de 2 ans.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Principaux vaccins bactériens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398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81494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BCG (vaccin </a:t>
            </a:r>
            <a:r>
              <a:rPr lang="fr-FR" dirty="0" err="1">
                <a:solidFill>
                  <a:srgbClr val="FF0000"/>
                </a:solidFill>
              </a:rPr>
              <a:t>anti-tuberculeux</a:t>
            </a:r>
            <a:r>
              <a:rPr lang="fr-FR" dirty="0">
                <a:solidFill>
                  <a:srgbClr val="FF0000"/>
                </a:solidFill>
              </a:rPr>
              <a:t>) : 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0070C0"/>
                </a:solidFill>
              </a:rPr>
              <a:t>Vaccins vivants </a:t>
            </a:r>
            <a:r>
              <a:rPr lang="fr-FR" dirty="0" smtClean="0">
                <a:solidFill>
                  <a:srgbClr val="0070C0"/>
                </a:solidFill>
              </a:rPr>
              <a:t>atténué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21911" cy="4342801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Prévention contre les formes graves de tuberculose : les méningites tuberculeuses et les miliaires ;</a:t>
            </a:r>
          </a:p>
          <a:p>
            <a:r>
              <a:rPr lang="fr-FR" dirty="0" smtClean="0"/>
              <a:t>Bacille </a:t>
            </a:r>
            <a:r>
              <a:rPr lang="fr-FR" dirty="0"/>
              <a:t>de Calmette et Guérin (1927) : vaccin vivant atténué</a:t>
            </a:r>
          </a:p>
          <a:p>
            <a:r>
              <a:rPr lang="fr-FR" dirty="0" smtClean="0"/>
              <a:t>Caractéristique </a:t>
            </a:r>
            <a:r>
              <a:rPr lang="fr-FR" dirty="0"/>
              <a:t>du vaccin : dérive d’une souche de </a:t>
            </a:r>
            <a:r>
              <a:rPr lang="fr-FR" dirty="0" err="1"/>
              <a:t>Mycobacterium</a:t>
            </a:r>
            <a:r>
              <a:rPr lang="fr-FR" dirty="0"/>
              <a:t> </a:t>
            </a:r>
            <a:r>
              <a:rPr lang="fr-FR" dirty="0" err="1"/>
              <a:t>bovis</a:t>
            </a:r>
            <a:r>
              <a:rPr lang="fr-FR" dirty="0"/>
              <a:t> par atténuation de la virulence (230 passages sur pomme de terre biliée et glycérinée -13 ans-)</a:t>
            </a:r>
          </a:p>
          <a:p>
            <a:r>
              <a:rPr lang="fr-FR" dirty="0" smtClean="0"/>
              <a:t>Conservation </a:t>
            </a:r>
            <a:r>
              <a:rPr lang="fr-FR" dirty="0"/>
              <a:t>entre 2°C et 8°C, pas de congélation</a:t>
            </a:r>
          </a:p>
          <a:p>
            <a:r>
              <a:rPr lang="fr-FR" dirty="0" smtClean="0"/>
              <a:t>Injection </a:t>
            </a:r>
            <a:r>
              <a:rPr lang="fr-FR" dirty="0"/>
              <a:t>par voie intradermique : avant-bras</a:t>
            </a:r>
          </a:p>
          <a:p>
            <a:r>
              <a:rPr lang="fr-FR" dirty="0" smtClean="0"/>
              <a:t>Population </a:t>
            </a:r>
            <a:r>
              <a:rPr lang="fr-FR" dirty="0"/>
              <a:t>à vacciner : à la naissance et chez l’enfant sans cicatrice vaccinale.</a:t>
            </a:r>
          </a:p>
          <a:p>
            <a:r>
              <a:rPr lang="fr-FR" dirty="0" smtClean="0"/>
              <a:t>Effets </a:t>
            </a:r>
            <a:r>
              <a:rPr lang="fr-FR" dirty="0"/>
              <a:t>secondaires rares (abcès, adénopathies, </a:t>
            </a:r>
            <a:r>
              <a:rPr lang="fr-FR" dirty="0" err="1"/>
              <a:t>Bécégite</a:t>
            </a:r>
            <a:r>
              <a:rPr lang="fr-FR" dirty="0"/>
              <a:t> généralisée….)</a:t>
            </a:r>
          </a:p>
          <a:p>
            <a:r>
              <a:rPr lang="fr-FR" dirty="0" smtClean="0"/>
              <a:t> </a:t>
            </a:r>
            <a:r>
              <a:rPr lang="fr-FR" dirty="0"/>
              <a:t>Contres indications : corticothérapie, traitement immunosuppresseur, cancer,  immunodépression,  infection par le VIH ou nouveau-né de mère VIH+</a:t>
            </a:r>
          </a:p>
          <a:p>
            <a:r>
              <a:rPr lang="fr-FR" dirty="0" smtClean="0"/>
              <a:t>Protection </a:t>
            </a:r>
            <a:r>
              <a:rPr lang="fr-FR" dirty="0"/>
              <a:t>: plusieurs décennies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47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Vaccin anticoquelucheux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790164"/>
            <a:ext cx="10363826" cy="481669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  a</a:t>
            </a:r>
            <a:r>
              <a:rPr lang="fr-FR" dirty="0">
                <a:solidFill>
                  <a:srgbClr val="0070C0"/>
                </a:solidFill>
              </a:rPr>
              <a:t>) Vaccin anticoquelucheux inactivé (entier) :</a:t>
            </a:r>
          </a:p>
          <a:p>
            <a:r>
              <a:rPr lang="fr-FR" dirty="0" smtClean="0"/>
              <a:t>Prévention </a:t>
            </a:r>
            <a:r>
              <a:rPr lang="fr-FR" dirty="0"/>
              <a:t>contre la coqueluche</a:t>
            </a:r>
          </a:p>
          <a:p>
            <a:r>
              <a:rPr lang="fr-FR" dirty="0" smtClean="0"/>
              <a:t>Caractéristique </a:t>
            </a:r>
            <a:r>
              <a:rPr lang="fr-FR" dirty="0"/>
              <a:t>du vaccin : préparation à partir d’une culture de </a:t>
            </a:r>
            <a:r>
              <a:rPr lang="fr-FR" dirty="0" err="1"/>
              <a:t>Bordetella</a:t>
            </a:r>
            <a:r>
              <a:rPr lang="fr-FR" dirty="0"/>
              <a:t> </a:t>
            </a:r>
            <a:r>
              <a:rPr lang="fr-FR" dirty="0" err="1"/>
              <a:t>pertussis</a:t>
            </a:r>
            <a:r>
              <a:rPr lang="fr-FR" dirty="0"/>
              <a:t> , inactivé par la chaleur. </a:t>
            </a:r>
          </a:p>
          <a:p>
            <a:r>
              <a:rPr lang="fr-FR" dirty="0" smtClean="0"/>
              <a:t>Conservation </a:t>
            </a:r>
            <a:r>
              <a:rPr lang="fr-FR" dirty="0"/>
              <a:t>à +4°C, pas de congélation</a:t>
            </a:r>
          </a:p>
          <a:p>
            <a:r>
              <a:rPr lang="fr-FR" dirty="0" smtClean="0"/>
              <a:t>Utilisation </a:t>
            </a:r>
            <a:r>
              <a:rPr lang="fr-FR" dirty="0"/>
              <a:t>en combinaison : Vaccin pentavalent  </a:t>
            </a:r>
            <a:r>
              <a:rPr lang="fr-FR" dirty="0" err="1"/>
              <a:t>DTCoq+Hib+HVB</a:t>
            </a:r>
            <a:r>
              <a:rPr lang="fr-FR" dirty="0"/>
              <a:t> </a:t>
            </a:r>
          </a:p>
          <a:p>
            <a:r>
              <a:rPr lang="fr-FR" dirty="0" smtClean="0"/>
              <a:t>Tolérance </a:t>
            </a:r>
            <a:r>
              <a:rPr lang="fr-FR" dirty="0"/>
              <a:t>: MAUVAISE : réactions locales, hyperthermie, convulsions..</a:t>
            </a:r>
          </a:p>
          <a:p>
            <a:r>
              <a:rPr lang="fr-FR" dirty="0" smtClean="0"/>
              <a:t>Age </a:t>
            </a:r>
            <a:r>
              <a:rPr lang="fr-FR" dirty="0"/>
              <a:t>de la vaccination : la 1ère dose à l’âge de 2 mois, suivie de deux doses de rappel à l’âge de 4 mois et 12 mois.</a:t>
            </a:r>
          </a:p>
          <a:p>
            <a:r>
              <a:rPr lang="fr-FR" dirty="0" smtClean="0"/>
              <a:t> </a:t>
            </a:r>
            <a:r>
              <a:rPr lang="fr-FR" dirty="0"/>
              <a:t>Administration par voie IM.</a:t>
            </a:r>
          </a:p>
        </p:txBody>
      </p:sp>
    </p:spTree>
    <p:extLst>
      <p:ext uri="{BB962C8B-B14F-4D97-AF65-F5344CB8AC3E}">
        <p14:creationId xmlns:p14="http://schemas.microsoft.com/office/powerpoint/2010/main" val="25178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b) Vaccin anticoquelucheux acellulaire :</a:t>
            </a:r>
          </a:p>
          <a:p>
            <a:r>
              <a:rPr lang="fr-FR" dirty="0" smtClean="0"/>
              <a:t>Caractéristiques </a:t>
            </a:r>
            <a:r>
              <a:rPr lang="fr-FR" dirty="0"/>
              <a:t>du vaccin : préparation faite d’antigènes purifiés : toxine </a:t>
            </a:r>
            <a:r>
              <a:rPr lang="fr-FR" dirty="0" err="1"/>
              <a:t>pertussique</a:t>
            </a:r>
            <a:r>
              <a:rPr lang="fr-FR" dirty="0"/>
              <a:t> (PT) + Fimbriae (FIM2 et FIM 3) + </a:t>
            </a:r>
            <a:r>
              <a:rPr lang="fr-FR" dirty="0" err="1"/>
              <a:t>Pertactine</a:t>
            </a:r>
            <a:endParaRPr lang="fr-FR" dirty="0"/>
          </a:p>
          <a:p>
            <a:r>
              <a:rPr lang="fr-FR" dirty="0" smtClean="0"/>
              <a:t>Adjuvant </a:t>
            </a:r>
            <a:r>
              <a:rPr lang="fr-FR" dirty="0"/>
              <a:t>: Sels d’Aluminium</a:t>
            </a:r>
          </a:p>
          <a:p>
            <a:r>
              <a:rPr lang="fr-FR" dirty="0" smtClean="0"/>
              <a:t>Conservation </a:t>
            </a:r>
            <a:r>
              <a:rPr lang="fr-FR" dirty="0"/>
              <a:t>à +4°C, pas de congélation</a:t>
            </a:r>
          </a:p>
          <a:p>
            <a:r>
              <a:rPr lang="fr-FR" dirty="0" smtClean="0"/>
              <a:t> </a:t>
            </a:r>
            <a:r>
              <a:rPr lang="fr-FR" dirty="0"/>
              <a:t>Utilisation en combinaison : Vaccin pentavalent  </a:t>
            </a:r>
            <a:r>
              <a:rPr lang="fr-FR" dirty="0" err="1"/>
              <a:t>DTCoq+Hib+HVB</a:t>
            </a:r>
            <a:r>
              <a:rPr lang="fr-FR" dirty="0"/>
              <a:t> </a:t>
            </a:r>
          </a:p>
          <a:p>
            <a:r>
              <a:rPr lang="fr-FR" dirty="0" smtClean="0"/>
              <a:t>Tolérance </a:t>
            </a:r>
            <a:r>
              <a:rPr lang="fr-FR" dirty="0"/>
              <a:t>MEILLEURE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3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Vaccins à anatoxines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803042"/>
            <a:ext cx="10363826" cy="4675031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a) Vaccin antidiphtérique :</a:t>
            </a:r>
          </a:p>
          <a:p>
            <a:r>
              <a:rPr lang="fr-FR" dirty="0"/>
              <a:t>- Prévention contre la diphtérie</a:t>
            </a:r>
          </a:p>
          <a:p>
            <a:r>
              <a:rPr lang="fr-FR" dirty="0"/>
              <a:t>- Caractéristique du vaccin : préparation antigénique d’anatoxine diphtérique traitée par le formol - Adjonction d’un adjuvant : Hydroxyde d’Aluminium</a:t>
            </a:r>
          </a:p>
          <a:p>
            <a:r>
              <a:rPr lang="fr-FR" dirty="0"/>
              <a:t>- Conservation entre 2°C et 8°C, pas de congélation</a:t>
            </a:r>
          </a:p>
          <a:p>
            <a:r>
              <a:rPr lang="fr-FR" dirty="0"/>
              <a:t>- Utilisation en association : Vaccin pentavalent  </a:t>
            </a:r>
          </a:p>
          <a:p>
            <a:r>
              <a:rPr lang="fr-FR" dirty="0"/>
              <a:t>- Utilisation à 2, 4, 12 mois.</a:t>
            </a:r>
          </a:p>
          <a:p>
            <a:r>
              <a:rPr lang="fr-FR" dirty="0"/>
              <a:t>- Tolérance : réactions locales, hyperthermie, malaise…</a:t>
            </a:r>
          </a:p>
          <a:p>
            <a:r>
              <a:rPr lang="fr-FR" dirty="0"/>
              <a:t>- Contres indications : Allergie ou hypersensibilité lors de la 1ère dose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38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581481"/>
            <a:ext cx="10363826" cy="414961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b) Vaccin antitétanique :</a:t>
            </a:r>
          </a:p>
          <a:p>
            <a:r>
              <a:rPr lang="fr-FR" dirty="0"/>
              <a:t>- Prévention du tétanos et tétanos néonatal par vaccination des femmes enceintes ou en âge de procréer.</a:t>
            </a:r>
          </a:p>
          <a:p>
            <a:r>
              <a:rPr lang="fr-FR" dirty="0"/>
              <a:t>- Caractéristiques du vaccin : préparation antigénique d’anatoxine tétanique traitée par le formol- Adjonction d’un adjuvant : Hydroxyde d’Aluminium</a:t>
            </a:r>
          </a:p>
          <a:p>
            <a:r>
              <a:rPr lang="fr-FR" dirty="0"/>
              <a:t>- Conservation à +4°C, pas de congélation</a:t>
            </a:r>
          </a:p>
          <a:p>
            <a:r>
              <a:rPr lang="fr-FR" dirty="0"/>
              <a:t>- Utilisation en association ; Vaccin pentavalent</a:t>
            </a:r>
          </a:p>
          <a:p>
            <a:r>
              <a:rPr lang="fr-FR" dirty="0"/>
              <a:t>- Utilisation à 2, 4, 12 mois.</a:t>
            </a:r>
          </a:p>
          <a:p>
            <a:r>
              <a:rPr lang="fr-FR" dirty="0"/>
              <a:t>-Tolérance : réactions locales, douleur, rougeur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77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1094704"/>
            <a:ext cx="10363826" cy="5486400"/>
          </a:xfrm>
        </p:spPr>
        <p:txBody>
          <a:bodyPr/>
          <a:lstStyle/>
          <a:p>
            <a:pPr lvl="0"/>
            <a:r>
              <a:rPr lang="fr-FR" dirty="0"/>
              <a:t>Maladies infectieuses : Gros problème de santé publique dans le monde.</a:t>
            </a:r>
          </a:p>
          <a:p>
            <a:pPr lvl="0"/>
            <a:r>
              <a:rPr lang="fr-FR" dirty="0"/>
              <a:t>Parmi les moyens de lutte contre ces maladies : antibiotiques (rôle curatif) et les vaccins : (rôle préventif).</a:t>
            </a:r>
          </a:p>
          <a:p>
            <a:pPr lvl="0"/>
            <a:r>
              <a:rPr lang="fr-FR" dirty="0"/>
              <a:t>Un grand nombre de maladies infectieuses entraînent une protection plus ou moins longue.</a:t>
            </a:r>
          </a:p>
          <a:p>
            <a:pPr lvl="0"/>
            <a:r>
              <a:rPr lang="fr-FR" dirty="0"/>
              <a:t>D’où la recherche de moyens pour obtenir une immunité artificielle sans encourir les risques de la maladie et de ses séquelles. </a:t>
            </a:r>
          </a:p>
          <a:p>
            <a:pPr lvl="0"/>
            <a:r>
              <a:rPr lang="fr-FR" dirty="0"/>
              <a:t>Deux méthodes efficaces : </a:t>
            </a:r>
          </a:p>
          <a:p>
            <a:pPr lvl="0"/>
            <a:r>
              <a:rPr lang="fr-FR" dirty="0"/>
              <a:t>Avec collaboration de l’organisme (immunité active) = Vaccination</a:t>
            </a:r>
          </a:p>
          <a:p>
            <a:pPr lvl="0"/>
            <a:r>
              <a:rPr lang="fr-FR" dirty="0"/>
              <a:t>Sans collaboration de l’organisme (immunité passive) =  Sérothérapie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4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4) Vaccin anti-Haemophilus influenzae b:</a:t>
            </a:r>
          </a:p>
          <a:p>
            <a:r>
              <a:rPr lang="fr-FR" dirty="0"/>
              <a:t>- Virulence liée au </a:t>
            </a:r>
            <a:r>
              <a:rPr lang="fr-FR" dirty="0" err="1"/>
              <a:t>Polyribosyl-ribitol</a:t>
            </a:r>
            <a:r>
              <a:rPr lang="fr-FR" dirty="0"/>
              <a:t> phosphate (PRP)</a:t>
            </a:r>
          </a:p>
          <a:p>
            <a:r>
              <a:rPr lang="fr-FR" dirty="0"/>
              <a:t>- Vaccin composé du PRP conjugué à une protéine (l’anatoxine tétanique : PRP-T) :</a:t>
            </a:r>
          </a:p>
          <a:p>
            <a:r>
              <a:rPr lang="fr-FR" dirty="0"/>
              <a:t>- Association avec le </a:t>
            </a:r>
            <a:r>
              <a:rPr lang="fr-FR" dirty="0" err="1"/>
              <a:t>DTCoq</a:t>
            </a:r>
            <a:r>
              <a:rPr lang="fr-FR" dirty="0"/>
              <a:t>-</a:t>
            </a:r>
            <a:r>
              <a:rPr lang="fr-FR" dirty="0" err="1"/>
              <a:t>Hib</a:t>
            </a:r>
            <a:r>
              <a:rPr lang="fr-FR" dirty="0"/>
              <a:t>-HVB.</a:t>
            </a:r>
          </a:p>
          <a:p>
            <a:r>
              <a:rPr lang="fr-FR" dirty="0"/>
              <a:t>- Age : 2 mois, 4 mois, 12 mois.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9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60608" y="154546"/>
            <a:ext cx="11462198" cy="67034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   </a:t>
            </a:r>
            <a:r>
              <a:rPr lang="fr-FR" b="1" dirty="0">
                <a:solidFill>
                  <a:srgbClr val="0070C0"/>
                </a:solidFill>
              </a:rPr>
              <a:t>5) Vaccins anti-</a:t>
            </a:r>
            <a:r>
              <a:rPr lang="fr-FR" b="1" dirty="0" err="1">
                <a:solidFill>
                  <a:srgbClr val="0070C0"/>
                </a:solidFill>
              </a:rPr>
              <a:t>penumococciques</a:t>
            </a:r>
            <a:r>
              <a:rPr lang="fr-FR" b="1" dirty="0">
                <a:solidFill>
                  <a:srgbClr val="0070C0"/>
                </a:solidFill>
              </a:rPr>
              <a:t> :</a:t>
            </a:r>
          </a:p>
          <a:p>
            <a:endParaRPr lang="fr-FR" dirty="0"/>
          </a:p>
          <a:p>
            <a:r>
              <a:rPr lang="fr-FR" b="1" dirty="0"/>
              <a:t>* Vaccins </a:t>
            </a:r>
            <a:r>
              <a:rPr lang="fr-FR" b="1" dirty="0" err="1"/>
              <a:t>polyosidiques</a:t>
            </a:r>
            <a:r>
              <a:rPr lang="fr-FR" b="1" dirty="0"/>
              <a:t> conjugués</a:t>
            </a:r>
            <a:r>
              <a:rPr lang="fr-FR" dirty="0"/>
              <a:t> : il en existe plusieurs selon le nombre de sérotypes inclus dans le vaccin: 5 valences, 7, 9, 11, 13</a:t>
            </a:r>
          </a:p>
          <a:p>
            <a:r>
              <a:rPr lang="fr-FR" dirty="0"/>
              <a:t>- Le choix du vaccin dépend de la prévalence des sérotypes, qui est variable d’un pays à l’autre.</a:t>
            </a:r>
          </a:p>
          <a:p>
            <a:r>
              <a:rPr lang="fr-FR" dirty="0"/>
              <a:t>- </a:t>
            </a:r>
            <a:r>
              <a:rPr lang="fr-FR" dirty="0">
                <a:solidFill>
                  <a:srgbClr val="0070C0"/>
                </a:solidFill>
              </a:rPr>
              <a:t>Calendrier vaccinal algérien </a:t>
            </a:r>
            <a:r>
              <a:rPr lang="fr-FR" dirty="0"/>
              <a:t>: Le vaccin polyosidique conjugué à </a:t>
            </a:r>
            <a:r>
              <a:rPr lang="fr-FR" dirty="0">
                <a:solidFill>
                  <a:srgbClr val="0070C0"/>
                </a:solidFill>
              </a:rPr>
              <a:t>13 valences</a:t>
            </a:r>
            <a:r>
              <a:rPr lang="fr-FR" dirty="0"/>
              <a:t> : sérotypes : 1, 3, 4, 5, 6A, 6B, 7F, 9V, 14, 18C, 19A, 19F, 23F</a:t>
            </a:r>
          </a:p>
          <a:p>
            <a:r>
              <a:rPr lang="fr-FR" dirty="0"/>
              <a:t>- Fait de 13 polysaccharides capsulaires purifiés de </a:t>
            </a:r>
            <a:r>
              <a:rPr lang="fr-FR" dirty="0" err="1"/>
              <a:t>S.pneumoniae</a:t>
            </a:r>
            <a:r>
              <a:rPr lang="fr-FR" dirty="0"/>
              <a:t> fixés à une protéine (anatoxine diphtérique)</a:t>
            </a:r>
          </a:p>
          <a:p>
            <a:r>
              <a:rPr lang="fr-FR" dirty="0"/>
              <a:t>- Vaccination par voie IM</a:t>
            </a:r>
          </a:p>
          <a:p>
            <a:r>
              <a:rPr lang="fr-FR" dirty="0"/>
              <a:t>- Age de 2 mois, 4 mois puis rappel à 12 mois.</a:t>
            </a:r>
          </a:p>
          <a:p>
            <a:endParaRPr lang="fr-FR" dirty="0"/>
          </a:p>
          <a:p>
            <a:r>
              <a:rPr lang="fr-FR" b="1" dirty="0"/>
              <a:t>*Vaccin polyosidique non conjugué à 23 valences :</a:t>
            </a:r>
          </a:p>
          <a:p>
            <a:r>
              <a:rPr lang="fr-FR" dirty="0"/>
              <a:t>- composé de polyosides capsulaires</a:t>
            </a:r>
          </a:p>
          <a:p>
            <a:r>
              <a:rPr lang="fr-FR" dirty="0"/>
              <a:t>- non immunogène avant 2 ans à cause de l’immaturité immunologique à cet âge.</a:t>
            </a:r>
          </a:p>
          <a:p>
            <a:r>
              <a:rPr lang="fr-FR" dirty="0"/>
              <a:t>- renferme 23 valences.</a:t>
            </a:r>
          </a:p>
          <a:p>
            <a:r>
              <a:rPr lang="fr-FR" dirty="0"/>
              <a:t>- 1 injection SC ou IM, rappel après 3-5 ans</a:t>
            </a:r>
          </a:p>
          <a:p>
            <a:r>
              <a:rPr lang="fr-FR" dirty="0"/>
              <a:t>- Recommandé chez les sujets de plus de 5 ans : splénectomisés, drépanocytaires homozygotes, insuffisants respiratoires et cardiaques, syndrome néphrotique</a:t>
            </a:r>
          </a:p>
        </p:txBody>
      </p:sp>
    </p:spTree>
    <p:extLst>
      <p:ext uri="{BB962C8B-B14F-4D97-AF65-F5344CB8AC3E}">
        <p14:creationId xmlns:p14="http://schemas.microsoft.com/office/powerpoint/2010/main" val="9299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57577" y="231820"/>
            <a:ext cx="11020023" cy="64394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    </a:t>
            </a:r>
            <a:r>
              <a:rPr lang="fr-FR" dirty="0">
                <a:solidFill>
                  <a:srgbClr val="0070C0"/>
                </a:solidFill>
              </a:rPr>
              <a:t>6) Vaccins Anti-</a:t>
            </a:r>
            <a:r>
              <a:rPr lang="fr-FR" dirty="0" err="1">
                <a:solidFill>
                  <a:srgbClr val="0070C0"/>
                </a:solidFill>
              </a:rPr>
              <a:t>meningococcique</a:t>
            </a:r>
            <a:r>
              <a:rPr lang="fr-FR" dirty="0">
                <a:solidFill>
                  <a:srgbClr val="0070C0"/>
                </a:solidFill>
              </a:rPr>
              <a:t> :</a:t>
            </a:r>
          </a:p>
          <a:p>
            <a:pPr marL="0" indent="0">
              <a:buNone/>
            </a:pPr>
            <a:r>
              <a:rPr lang="fr-FR" b="1" dirty="0" smtClean="0"/>
              <a:t>   1</a:t>
            </a:r>
            <a:r>
              <a:rPr lang="fr-FR" b="1" dirty="0"/>
              <a:t>) Vaccins non conjugués :</a:t>
            </a:r>
          </a:p>
          <a:p>
            <a:r>
              <a:rPr lang="fr-FR" dirty="0"/>
              <a:t>- vaccin composé de polyosides purifiés de la capsule de </a:t>
            </a:r>
            <a:r>
              <a:rPr lang="fr-FR" dirty="0" err="1"/>
              <a:t>Neisseria</a:t>
            </a:r>
            <a:r>
              <a:rPr lang="fr-FR" dirty="0"/>
              <a:t> </a:t>
            </a:r>
            <a:r>
              <a:rPr lang="fr-FR" dirty="0" err="1"/>
              <a:t>meningitidis</a:t>
            </a:r>
            <a:endParaRPr lang="fr-FR" dirty="0"/>
          </a:p>
          <a:p>
            <a:r>
              <a:rPr lang="fr-FR" dirty="0"/>
              <a:t>- 2 formes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 vaccin </a:t>
            </a:r>
            <a:r>
              <a:rPr lang="fr-FR" dirty="0" err="1"/>
              <a:t>meningococcique</a:t>
            </a:r>
            <a:r>
              <a:rPr lang="fr-FR" dirty="0"/>
              <a:t> </a:t>
            </a:r>
            <a:r>
              <a:rPr lang="fr-FR" dirty="0" err="1"/>
              <a:t>sérogroupe</a:t>
            </a:r>
            <a:r>
              <a:rPr lang="fr-FR" dirty="0"/>
              <a:t> </a:t>
            </a:r>
            <a:r>
              <a:rPr lang="fr-FR" b="1" dirty="0">
                <a:solidFill>
                  <a:srgbClr val="FF3399"/>
                </a:solidFill>
              </a:rPr>
              <a:t>A+C</a:t>
            </a:r>
            <a:r>
              <a:rPr lang="fr-FR" dirty="0"/>
              <a:t>, qui contient les 2 polyosides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  </a:t>
            </a:r>
            <a:r>
              <a:rPr lang="fr-FR" dirty="0" smtClean="0"/>
              <a:t>vaccin </a:t>
            </a:r>
            <a:r>
              <a:rPr lang="fr-FR" dirty="0" err="1"/>
              <a:t>meningococcique</a:t>
            </a:r>
            <a:r>
              <a:rPr lang="fr-FR" dirty="0"/>
              <a:t> </a:t>
            </a:r>
            <a:r>
              <a:rPr lang="fr-FR" dirty="0" err="1"/>
              <a:t>sérogroupe</a:t>
            </a:r>
            <a:r>
              <a:rPr lang="fr-FR" dirty="0"/>
              <a:t> Tétravalent </a:t>
            </a:r>
            <a:r>
              <a:rPr lang="fr-FR" b="1" dirty="0">
                <a:solidFill>
                  <a:srgbClr val="FF3399"/>
                </a:solidFill>
              </a:rPr>
              <a:t>A,C,Y,W135</a:t>
            </a:r>
          </a:p>
          <a:p>
            <a:r>
              <a:rPr lang="fr-FR" dirty="0"/>
              <a:t>- A noter que ces vaccins ne protègent pas contre le méningocoque B. En 2013, Vaccin anti </a:t>
            </a:r>
            <a:r>
              <a:rPr lang="fr-FR" dirty="0" err="1"/>
              <a:t>Meningo</a:t>
            </a:r>
            <a:r>
              <a:rPr lang="fr-FR" dirty="0"/>
              <a:t> B (</a:t>
            </a:r>
            <a:r>
              <a:rPr lang="fr-FR" dirty="0" err="1"/>
              <a:t>Bexsero</a:t>
            </a:r>
            <a:r>
              <a:rPr lang="fr-FR" dirty="0"/>
              <a:t> ) , mais la protection serait de courte durée ??</a:t>
            </a:r>
          </a:p>
          <a:p>
            <a:r>
              <a:rPr lang="fr-FR" dirty="0"/>
              <a:t>- Utilisation : </a:t>
            </a:r>
          </a:p>
          <a:p>
            <a:pPr marL="0" indent="0">
              <a:buNone/>
            </a:pPr>
            <a:r>
              <a:rPr lang="fr-FR" dirty="0"/>
              <a:t>            Vaccination des sujets contact de malade </a:t>
            </a:r>
            <a:r>
              <a:rPr lang="fr-FR" dirty="0" smtClean="0"/>
              <a:t>: </a:t>
            </a:r>
            <a:r>
              <a:rPr lang="fr-FR" dirty="0"/>
              <a:t>(A+C)</a:t>
            </a:r>
          </a:p>
          <a:p>
            <a:pPr marL="0" indent="0">
              <a:buNone/>
            </a:pPr>
            <a:r>
              <a:rPr lang="fr-FR" dirty="0"/>
              <a:t>            Vaccination de personnel soignant  </a:t>
            </a:r>
            <a:r>
              <a:rPr lang="fr-FR" dirty="0" smtClean="0"/>
              <a:t>:Tétravalent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          Vaccination en cas d’épidémie </a:t>
            </a:r>
            <a:r>
              <a:rPr lang="fr-FR" dirty="0" smtClean="0"/>
              <a:t>:A+C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          Vaccination des pèlerins et les voyageurs en zones à risque (Afrique) </a:t>
            </a:r>
            <a:r>
              <a:rPr lang="fr-FR" dirty="0" smtClean="0"/>
              <a:t>:Tétravalent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          Enfant en bas âge : à partir de 2 ans sauf si contact avec </a:t>
            </a:r>
            <a:r>
              <a:rPr lang="fr-FR" dirty="0" smtClean="0"/>
              <a:t>malade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8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/>
              <a:t>    2</a:t>
            </a:r>
            <a:r>
              <a:rPr lang="fr-FR" b="1" dirty="0"/>
              <a:t>) Vaccins conjugués : </a:t>
            </a:r>
          </a:p>
          <a:p>
            <a:r>
              <a:rPr lang="fr-FR" dirty="0"/>
              <a:t> </a:t>
            </a:r>
            <a:r>
              <a:rPr lang="fr-FR" dirty="0" smtClean="0"/>
              <a:t>Vaccin </a:t>
            </a:r>
            <a:r>
              <a:rPr lang="fr-FR" dirty="0" err="1">
                <a:solidFill>
                  <a:srgbClr val="FF3399"/>
                </a:solidFill>
              </a:rPr>
              <a:t>méningococcique</a:t>
            </a:r>
            <a:r>
              <a:rPr lang="fr-FR" dirty="0">
                <a:solidFill>
                  <a:srgbClr val="FF3399"/>
                </a:solidFill>
              </a:rPr>
              <a:t> C conjugué </a:t>
            </a:r>
            <a:r>
              <a:rPr lang="fr-FR" dirty="0"/>
              <a:t>:</a:t>
            </a:r>
          </a:p>
          <a:p>
            <a:r>
              <a:rPr lang="fr-FR" dirty="0" smtClean="0"/>
              <a:t> </a:t>
            </a:r>
            <a:r>
              <a:rPr lang="fr-FR" dirty="0"/>
              <a:t>conjugué à une protéine de la toxine diphtérique ou tétanique + Adjonction d’un adjuvant (Hydroxyde d’Aluminium)</a:t>
            </a:r>
          </a:p>
          <a:p>
            <a:r>
              <a:rPr lang="fr-FR" dirty="0" smtClean="0"/>
              <a:t> </a:t>
            </a:r>
            <a:r>
              <a:rPr lang="fr-FR" dirty="0"/>
              <a:t>Immunisation possible à un âge &lt;2ans</a:t>
            </a:r>
          </a:p>
          <a:p>
            <a:r>
              <a:rPr lang="fr-FR" dirty="0" smtClean="0"/>
              <a:t>Vaccination </a:t>
            </a:r>
            <a:r>
              <a:rPr lang="fr-FR" dirty="0"/>
              <a:t>recommandée pour les groupes à risque : splénectomisés, déficit en fractions du complément, sujets contact, sujets résidant en zones d’endémie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effets indésirables des vaccins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082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9749933" cy="3424107"/>
          </a:xfrm>
        </p:spPr>
        <p:txBody>
          <a:bodyPr/>
          <a:lstStyle/>
          <a:p>
            <a:r>
              <a:rPr lang="fr-FR" dirty="0"/>
              <a:t>Réactions précoces : Avec les vaccins inactivés: Locales (douleur , infiltrations), ou générales (fièvre).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	Réactions tardives: (vaccins viraux) : fièvre, arthralgies 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/>
              <a:t>	Incidents : Nodules sous cutanés (</a:t>
            </a:r>
            <a:r>
              <a:rPr lang="fr-FR" dirty="0" err="1"/>
              <a:t>DTCoq</a:t>
            </a:r>
            <a:r>
              <a:rPr lang="fr-FR" dirty="0"/>
              <a:t>), </a:t>
            </a:r>
            <a:r>
              <a:rPr lang="fr-FR" dirty="0" err="1"/>
              <a:t>Becegite</a:t>
            </a:r>
            <a:r>
              <a:rPr lang="fr-FR" dirty="0"/>
              <a:t> avec adénite, convulsion hyperthermique (Coq)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78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92097"/>
          </a:xfrm>
        </p:spPr>
        <p:txBody>
          <a:bodyPr/>
          <a:lstStyle/>
          <a:p>
            <a:r>
              <a:rPr lang="fr-FR" dirty="0" smtClean="0">
                <a:solidFill>
                  <a:srgbClr val="FF3399"/>
                </a:solidFill>
              </a:rPr>
              <a:t>Calendrier vaccinal algérien</a:t>
            </a:r>
            <a:endParaRPr lang="fr-FR" dirty="0">
              <a:solidFill>
                <a:srgbClr val="FF3399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1390650"/>
            <a:ext cx="10672919" cy="5357880"/>
          </a:xfrm>
        </p:spPr>
      </p:pic>
    </p:spTree>
    <p:extLst>
      <p:ext uri="{BB962C8B-B14F-4D97-AF65-F5344CB8AC3E}">
        <p14:creationId xmlns:p14="http://schemas.microsoft.com/office/powerpoint/2010/main" val="8570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66322" y="965346"/>
            <a:ext cx="8272989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16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566670"/>
            <a:ext cx="10363826" cy="5756857"/>
          </a:xfrm>
        </p:spPr>
        <p:txBody>
          <a:bodyPr/>
          <a:lstStyle/>
          <a:p>
            <a:r>
              <a:rPr lang="fr-FR" dirty="0"/>
              <a:t>L’idée de la vaccination est ancienne (variolisation) faisant suite à l’inoculation volontaire de la variole (port de vêtements de sujets varioliques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en </a:t>
            </a:r>
            <a:r>
              <a:rPr lang="fr-FR" dirty="0"/>
              <a:t>1796 utilise la vaccine (virus apparenté à la variole) 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pour </a:t>
            </a:r>
            <a:r>
              <a:rPr lang="fr-FR" dirty="0"/>
              <a:t>prévenir la variole : Ce fut la première immunisation 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rationnelle </a:t>
            </a:r>
            <a:r>
              <a:rPr lang="fr-FR" dirty="0"/>
              <a:t>organisée</a:t>
            </a:r>
          </a:p>
          <a:p>
            <a:endParaRPr lang="fr-FR" dirty="0"/>
          </a:p>
        </p:txBody>
      </p:sp>
      <p:sp>
        <p:nvSpPr>
          <p:cNvPr id="4" name="Text Box 6" descr="Papier de soie rose"/>
          <p:cNvSpPr txBox="1">
            <a:spLocks noChangeArrowheads="1"/>
          </p:cNvSpPr>
          <p:nvPr/>
        </p:nvSpPr>
        <p:spPr bwMode="auto">
          <a:xfrm>
            <a:off x="913774" y="1595505"/>
            <a:ext cx="3091556" cy="52322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fr-FR" sz="2800" b="1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Edward JENNER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25058" y="2623718"/>
            <a:ext cx="373096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0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49081" y="1167293"/>
            <a:ext cx="2560542" cy="4023709"/>
          </a:xfrm>
          <a:prstGeom prst="rect">
            <a:avLst/>
          </a:prstGeom>
        </p:spPr>
      </p:pic>
      <p:sp>
        <p:nvSpPr>
          <p:cNvPr id="4" name="Text Box 5" descr="Papier de soie rose"/>
          <p:cNvSpPr txBox="1">
            <a:spLocks noChangeArrowheads="1"/>
          </p:cNvSpPr>
          <p:nvPr/>
        </p:nvSpPr>
        <p:spPr bwMode="auto">
          <a:xfrm>
            <a:off x="1173611" y="675269"/>
            <a:ext cx="3552935" cy="5847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fr-FR" sz="3200" b="1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Louis PASTEUR</a:t>
            </a:r>
          </a:p>
        </p:txBody>
      </p:sp>
      <p:sp>
        <p:nvSpPr>
          <p:cNvPr id="6" name="Rectangle 5"/>
          <p:cNvSpPr/>
          <p:nvPr/>
        </p:nvSpPr>
        <p:spPr>
          <a:xfrm>
            <a:off x="772732" y="1827452"/>
            <a:ext cx="570534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À la Fin du 19ème siècle établit </a:t>
            </a:r>
            <a:r>
              <a:rPr lang="fr-FR" sz="2400" dirty="0" smtClean="0"/>
              <a:t>scientifiquement le </a:t>
            </a:r>
            <a:r>
              <a:rPr lang="fr-FR" sz="2400" dirty="0"/>
              <a:t>principe général de la</a:t>
            </a:r>
          </a:p>
          <a:p>
            <a:r>
              <a:rPr lang="fr-FR" sz="2400" dirty="0" smtClean="0"/>
              <a:t>Vaccination</a:t>
            </a:r>
            <a:r>
              <a:rPr lang="fr-FR" sz="2400" dirty="0"/>
              <a:t>. </a:t>
            </a:r>
          </a:p>
          <a:p>
            <a:r>
              <a:rPr lang="fr-FR" sz="2400" dirty="0"/>
              <a:t>L’atténuation de la virulence  au laboratoire a aboutit à de nombreuses applications dont La 1ère vaccination </a:t>
            </a:r>
            <a:r>
              <a:rPr lang="fr-FR" sz="2400" dirty="0" err="1" smtClean="0"/>
              <a:t>anti-rabique</a:t>
            </a:r>
            <a:r>
              <a:rPr lang="fr-FR" sz="2400" dirty="0" smtClean="0"/>
              <a:t> humaine administrée </a:t>
            </a:r>
            <a:r>
              <a:rPr lang="fr-FR" sz="2400" dirty="0"/>
              <a:t>avec succès à l'enfant </a:t>
            </a:r>
          </a:p>
          <a:p>
            <a:r>
              <a:rPr lang="fr-FR" sz="2400" dirty="0"/>
              <a:t>Joseph MEISTER </a:t>
            </a:r>
            <a:r>
              <a:rPr lang="fr-FR" sz="2400" dirty="0" smtClean="0"/>
              <a:t>le </a:t>
            </a:r>
            <a:r>
              <a:rPr lang="fr-FR" sz="2400" dirty="0"/>
              <a:t>6 juillet 1885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36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Depuis ce temps la vaccination a beaucoup contribué au recul de certaines infections épidémiques (l’éradication complète de la </a:t>
            </a:r>
            <a:r>
              <a:rPr lang="fr-FR" dirty="0" smtClean="0"/>
              <a:t>variole </a:t>
            </a:r>
            <a:r>
              <a:rPr lang="fr-FR" dirty="0"/>
              <a:t>en 1980).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               un </a:t>
            </a:r>
            <a:r>
              <a:rPr lang="fr-FR" sz="2400" b="1" dirty="0">
                <a:solidFill>
                  <a:srgbClr val="FF0000"/>
                </a:solidFill>
              </a:rPr>
              <a:t>des plus beaux succès de la médecine</a:t>
            </a:r>
          </a:p>
        </p:txBody>
      </p:sp>
    </p:spTree>
    <p:extLst>
      <p:ext uri="{BB962C8B-B14F-4D97-AF65-F5344CB8AC3E}">
        <p14:creationId xmlns:p14="http://schemas.microsoft.com/office/powerpoint/2010/main" val="121843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Définition de la vaccination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78982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4365</TotalTime>
  <Words>1687</Words>
  <Application>Microsoft Office PowerPoint</Application>
  <PresentationFormat>Grand écran</PresentationFormat>
  <Paragraphs>211</Paragraphs>
  <Slides>36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Comic Sans MS</vt:lpstr>
      <vt:lpstr>Tw Cen MT</vt:lpstr>
      <vt:lpstr>Wingdings</vt:lpstr>
      <vt:lpstr>Ronds dans l’eau</vt:lpstr>
      <vt:lpstr>Les vaccins bactériens </vt:lpstr>
      <vt:lpstr>Introduction</vt:lpstr>
      <vt:lpstr>Présentation PowerPoint</vt:lpstr>
      <vt:lpstr>Présentation PowerPoint</vt:lpstr>
      <vt:lpstr>historique</vt:lpstr>
      <vt:lpstr>Présentation PowerPoint</vt:lpstr>
      <vt:lpstr>Présentation PowerPoint</vt:lpstr>
      <vt:lpstr>Présentation PowerPoint</vt:lpstr>
      <vt:lpstr>Définition de la vaccination </vt:lpstr>
      <vt:lpstr>Présentation PowerPoint</vt:lpstr>
      <vt:lpstr>Les bases immunologiques de la vaccination</vt:lpstr>
      <vt:lpstr>RAPPELS IMMUNOLOGIQUES</vt:lpstr>
      <vt:lpstr>IMMUNITE A MEDIATION CELLULAIRE</vt:lpstr>
      <vt:lpstr>IMMUNITE A MEDIATION HUMORALE</vt:lpstr>
      <vt:lpstr>Présentation PowerPoint</vt:lpstr>
      <vt:lpstr>Présentation PowerPoint</vt:lpstr>
      <vt:lpstr>Présentation PowerPoint</vt:lpstr>
      <vt:lpstr>Présentation PowerPoint</vt:lpstr>
      <vt:lpstr>Classification des vaccins</vt:lpstr>
      <vt:lpstr>Les vaccins vivants atténués</vt:lpstr>
      <vt:lpstr>Les avantages et les inconvénients</vt:lpstr>
      <vt:lpstr>Les vaccins inertes</vt:lpstr>
      <vt:lpstr>Présentation PowerPoint</vt:lpstr>
      <vt:lpstr>Principaux vaccins bactériens</vt:lpstr>
      <vt:lpstr>BCG (vaccin anti-tuberculeux) :  Vaccins vivants atténué</vt:lpstr>
      <vt:lpstr>Vaccin anticoquelucheux </vt:lpstr>
      <vt:lpstr>Présentation PowerPoint</vt:lpstr>
      <vt:lpstr>Vaccins à anatoxines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effets indésirables des vaccins</vt:lpstr>
      <vt:lpstr>Présentation PowerPoint</vt:lpstr>
      <vt:lpstr>Calendrier vaccinal algérien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vaccins bactériens</dc:title>
  <dc:creator>Hichem</dc:creator>
  <cp:lastModifiedBy>ency-education.com website</cp:lastModifiedBy>
  <cp:revision>37</cp:revision>
  <dcterms:created xsi:type="dcterms:W3CDTF">2020-09-01T18:02:54Z</dcterms:created>
  <dcterms:modified xsi:type="dcterms:W3CDTF">2020-11-18T21:07:53Z</dcterms:modified>
</cp:coreProperties>
</file>