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2" r:id="rId5"/>
    <p:sldId id="256" r:id="rId6"/>
    <p:sldId id="263" r:id="rId7"/>
    <p:sldId id="264" r:id="rId8"/>
    <p:sldId id="265" r:id="rId9"/>
    <p:sldId id="266" r:id="rId10"/>
    <p:sldId id="267" r:id="rId11"/>
    <p:sldId id="25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9" d="100"/>
          <a:sy n="69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80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56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89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4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94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85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48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87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00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40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91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AADE-5589-44BA-9D22-0A493177C1E9}" type="datetimeFigureOut">
              <a:rPr lang="fr-FR" smtClean="0"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A28B-1872-4D86-A71C-03CC6BFC44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82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8735" y="2537138"/>
            <a:ext cx="7866330" cy="1314741"/>
          </a:xfrm>
        </p:spPr>
        <p:txBody>
          <a:bodyPr>
            <a:noAutofit/>
          </a:bodyPr>
          <a:lstStyle/>
          <a:p>
            <a:pPr algn="ctr"/>
            <a:r>
              <a:rPr lang="fr-FR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Nerf facial </a:t>
            </a:r>
            <a:r>
              <a:rPr lang="fr-FR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933" y="145472"/>
            <a:ext cx="5256212" cy="602673"/>
          </a:xfrm>
        </p:spPr>
        <p:txBody>
          <a:bodyPr/>
          <a:lstStyle/>
          <a:p>
            <a:r>
              <a:rPr lang="fr-FR" b="1" i="1" dirty="0">
                <a:solidFill>
                  <a:srgbClr val="FF0000"/>
                </a:solidFill>
              </a:rPr>
              <a:t>La portion mastoïdienne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0188" y="983671"/>
            <a:ext cx="4975072" cy="5486401"/>
          </a:xfrm>
        </p:spPr>
        <p:txBody>
          <a:bodyPr>
            <a:normAutofit/>
          </a:bodyPr>
          <a:lstStyle/>
          <a:p>
            <a:r>
              <a:rPr lang="fr-FR" sz="3300" b="1" i="1" dirty="0" smtClean="0"/>
              <a:t> </a:t>
            </a:r>
            <a:r>
              <a:rPr lang="fr-FR" sz="3300" dirty="0"/>
              <a:t>Verticale, longue de 18 mm, elle descend en arrière du canal du muscle </a:t>
            </a:r>
            <a:r>
              <a:rPr lang="fr-FR" sz="3300" dirty="0" err="1"/>
              <a:t>stapédien</a:t>
            </a:r>
            <a:r>
              <a:rPr lang="fr-FR" sz="3300" dirty="0"/>
              <a:t> (muscle de l’étrier), elle est entourée par les cellules mastoïdiennes. Cette portion est accompagné par l’artère stylo-mastoïdienne.</a:t>
            </a:r>
            <a:endParaRPr lang="fr-FR" sz="3300" dirty="0"/>
          </a:p>
          <a:p>
            <a:r>
              <a:rPr lang="fr-FR" sz="3300" dirty="0"/>
              <a:t>Elle se termine dans le foramen stylo-mastoïdien.</a:t>
            </a:r>
            <a:endParaRPr lang="fr-FR" sz="3300" dirty="0"/>
          </a:p>
          <a:p>
            <a:endParaRPr lang="fr-FR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r="17398"/>
          <a:stretch/>
        </p:blipFill>
        <p:spPr bwMode="auto">
          <a:xfrm>
            <a:off x="5205260" y="983672"/>
            <a:ext cx="6709649" cy="454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>
            <a:off x="6691745" y="2784764"/>
            <a:ext cx="554182" cy="36021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6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02478" y="249381"/>
            <a:ext cx="4674321" cy="51954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Par le trou stylo-mastoïdien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02478" y="879764"/>
            <a:ext cx="5020686" cy="5160818"/>
          </a:xfrm>
        </p:spPr>
        <p:txBody>
          <a:bodyPr>
            <a:noAutofit/>
          </a:bodyPr>
          <a:lstStyle/>
          <a:p>
            <a:r>
              <a:rPr lang="fr-FR" sz="3200" dirty="0" smtClean="0"/>
              <a:t>le </a:t>
            </a:r>
            <a:r>
              <a:rPr lang="fr-FR" sz="3200" dirty="0"/>
              <a:t>nerf sort du rocher. </a:t>
            </a:r>
            <a:endParaRPr lang="fr-FR" sz="3200" dirty="0"/>
          </a:p>
          <a:p>
            <a:r>
              <a:rPr lang="fr-FR" sz="3200" dirty="0"/>
              <a:t>Il  se porte en bas, en avant et en dehors, il croise la face externe du processus styloïde et passe entre les muscles : digastrique et le </a:t>
            </a:r>
            <a:r>
              <a:rPr lang="fr-FR" sz="3200" dirty="0" smtClean="0"/>
              <a:t>stylo-hyoïdien puis pénètre la glande parotide.</a:t>
            </a:r>
            <a:endParaRPr lang="fr-FR" sz="3200" dirty="0"/>
          </a:p>
          <a:p>
            <a:endParaRPr lang="fr-FR" sz="3200" dirty="0"/>
          </a:p>
        </p:txBody>
      </p:sp>
      <p:pic>
        <p:nvPicPr>
          <p:cNvPr id="3" name="Picture 2" descr="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769" b="49258"/>
          <a:stretch/>
        </p:blipFill>
        <p:spPr bwMode="auto">
          <a:xfrm>
            <a:off x="5749637" y="637743"/>
            <a:ext cx="5181600" cy="584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3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" t="51720" r="31072" b="-1"/>
          <a:stretch/>
        </p:blipFill>
        <p:spPr bwMode="auto">
          <a:xfrm>
            <a:off x="5209709" y="484909"/>
            <a:ext cx="6566655" cy="628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7170" y="169718"/>
            <a:ext cx="3932237" cy="574964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parotide</a:t>
            </a:r>
            <a:endParaRPr 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38007" y="744682"/>
            <a:ext cx="6004357" cy="5681782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facial et la partie initiale de  ses branches terminales, divisent la parotide en deux lobes :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superficiel et profond.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Il se divise en deux branches terminales : 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fr-F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Temporo-faciale</a:t>
            </a:r>
            <a:r>
              <a:rPr lang="fr-F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Cervico-faciale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7647709" y="2092037"/>
            <a:ext cx="384878" cy="70658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7232835" y="3338396"/>
            <a:ext cx="829748" cy="57598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42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333" y="180109"/>
            <a:ext cx="8387340" cy="644236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 COLLATÉRALES</a:t>
            </a:r>
            <a:r>
              <a:rPr lang="fr-FR" b="1" dirty="0"/>
              <a:t> 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6333" y="987424"/>
            <a:ext cx="5754976" cy="5870576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COLLATÉRALES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INTRAPÉTREUSES</a:t>
            </a:r>
            <a:r>
              <a:rPr lang="fr-FR" b="1" dirty="0"/>
              <a:t> </a:t>
            </a:r>
            <a:endParaRPr lang="fr-FR" b="1" dirty="0" smtClean="0"/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naissent  dans le canal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</a:p>
          <a:p>
            <a:r>
              <a:rPr lang="fr-FR" sz="2000" b="1" i="1" dirty="0">
                <a:solidFill>
                  <a:srgbClr val="FF0000"/>
                </a:solidFill>
              </a:rPr>
              <a:t>le nerf grand pétreux </a:t>
            </a:r>
            <a:r>
              <a:rPr lang="fr-FR" sz="2000" b="1" dirty="0"/>
              <a:t> </a:t>
            </a:r>
            <a:r>
              <a:rPr lang="fr-FR" sz="2000" dirty="0"/>
              <a:t>: Sécrétoire lacrymo-nasal.</a:t>
            </a:r>
            <a:endParaRPr lang="fr-FR" sz="2000" dirty="0"/>
          </a:p>
          <a:p>
            <a:r>
              <a:rPr lang="fr-FR" sz="2000" dirty="0"/>
              <a:t>               − Vaso-moteur étendu aux fosses </a:t>
            </a:r>
            <a:r>
              <a:rPr lang="fr-FR" sz="2000" dirty="0" smtClean="0"/>
              <a:t>nasales</a:t>
            </a:r>
          </a:p>
          <a:p>
            <a:r>
              <a:rPr lang="fr-FR" sz="2000" b="1" i="1" dirty="0"/>
              <a:t>Le rameau communicant avec le nerf petit </a:t>
            </a:r>
            <a:r>
              <a:rPr lang="fr-FR" sz="2000" b="1" i="1" dirty="0" smtClean="0"/>
              <a:t>pétreux</a:t>
            </a:r>
          </a:p>
          <a:p>
            <a:r>
              <a:rPr lang="fr-FR" sz="2000" dirty="0" smtClean="0"/>
              <a:t>sécrétoire </a:t>
            </a:r>
            <a:r>
              <a:rPr lang="fr-FR" sz="2000" dirty="0"/>
              <a:t>et vaso-moteur </a:t>
            </a:r>
            <a:endParaRPr lang="fr-FR" sz="2000" dirty="0" smtClean="0"/>
          </a:p>
          <a:p>
            <a:r>
              <a:rPr lang="fr-FR" sz="2000" b="1" i="1" dirty="0"/>
              <a:t>Le nerf </a:t>
            </a:r>
            <a:r>
              <a:rPr lang="fr-FR" sz="2000" b="1" i="1" dirty="0" err="1"/>
              <a:t>stapédien</a:t>
            </a:r>
            <a:r>
              <a:rPr lang="fr-FR" sz="2000" dirty="0"/>
              <a:t> </a:t>
            </a:r>
            <a:endParaRPr lang="fr-FR" sz="2000" dirty="0" smtClean="0"/>
          </a:p>
          <a:p>
            <a:r>
              <a:rPr lang="fr-FR" sz="2000" b="1" i="1" dirty="0">
                <a:solidFill>
                  <a:srgbClr val="00B050"/>
                </a:solidFill>
              </a:rPr>
              <a:t>La corde du tympan</a:t>
            </a:r>
            <a:r>
              <a:rPr lang="fr-FR" sz="2000" dirty="0"/>
              <a:t> naît au-dessus du foramen stylo-mastoïdien, remonte dans le canal facial, puis dans le canal de la corde du </a:t>
            </a:r>
            <a:r>
              <a:rPr lang="fr-FR" sz="2000" dirty="0" smtClean="0"/>
              <a:t>tympan. </a:t>
            </a:r>
            <a:r>
              <a:rPr lang="fr-FR" sz="2000" dirty="0"/>
              <a:t>Puis elle traverse la fissure pétro-tympanique et s’anastomose avec le nerf lingual. </a:t>
            </a:r>
            <a:endParaRPr lang="fr-FR" sz="2000" dirty="0" smtClean="0"/>
          </a:p>
          <a:p>
            <a:r>
              <a:rPr lang="fr-FR" sz="2000" b="1" i="1" dirty="0"/>
              <a:t>Le rameau auriculaire </a:t>
            </a:r>
            <a:r>
              <a:rPr lang="fr-FR" sz="2000" dirty="0"/>
              <a:t>rameau sensitif du méat acoustique externe naît au niveau du foramen stylo-mastoïdien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6269" y="723900"/>
            <a:ext cx="605414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>
            <a:off x="10058400" y="1884218"/>
            <a:ext cx="13855" cy="9282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9240982" y="2909456"/>
            <a:ext cx="318654" cy="2909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6636327" y="2909456"/>
            <a:ext cx="554182" cy="29094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957849" cy="63038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COLLATÉRALES EXTRAPÉTREUSES</a:t>
            </a:r>
            <a:r>
              <a:rPr lang="fr-FR" dirty="0"/>
              <a:t> 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7061" y="987425"/>
            <a:ext cx="5948939" cy="381158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nerfs du digastrique et du 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stylo-hyoïdien</a:t>
            </a:r>
          </a:p>
          <a:p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nerf auriculaire postérieur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Les rameaux communicants avec le IX et le X.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IMAG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769" b="49258"/>
          <a:stretch/>
        </p:blipFill>
        <p:spPr bwMode="auto">
          <a:xfrm>
            <a:off x="6361734" y="526473"/>
            <a:ext cx="5606105" cy="632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0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42658" y="741218"/>
            <a:ext cx="9300915" cy="60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916" y="166254"/>
            <a:ext cx="6101339" cy="574964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 TERMINALES</a:t>
            </a:r>
            <a:r>
              <a:rPr lang="fr-FR" dirty="0"/>
              <a:t> 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916" y="987425"/>
            <a:ext cx="4563484" cy="3811588"/>
          </a:xfrm>
        </p:spPr>
        <p:txBody>
          <a:bodyPr/>
          <a:lstStyle/>
          <a:p>
            <a:r>
              <a:rPr lang="fr-FR" sz="2800" b="1" dirty="0">
                <a:solidFill>
                  <a:srgbClr val="FF0000"/>
                </a:solidFill>
              </a:rPr>
              <a:t>BRANCHE TEMPORO-FACIALE</a:t>
            </a:r>
            <a:r>
              <a:rPr lang="fr-FR" dirty="0"/>
              <a:t> 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5652655" y="2590800"/>
            <a:ext cx="443345" cy="67887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6719042" y="2341418"/>
            <a:ext cx="387927" cy="7365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6594764" y="3429000"/>
            <a:ext cx="41563" cy="32096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673239" y="987425"/>
            <a:ext cx="177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 branches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7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5347" y="568036"/>
            <a:ext cx="8480041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709"/>
            <a:ext cx="6323012" cy="699655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 CERVICO-FACIALE </a:t>
            </a:r>
            <a:endParaRPr 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625" y="727364"/>
            <a:ext cx="3932237" cy="1378527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 rameau marginal de la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mandibule</a:t>
            </a:r>
          </a:p>
          <a:p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rameau cervical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6774873" y="4710545"/>
            <a:ext cx="98208" cy="4156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5624945" y="5347855"/>
            <a:ext cx="886692" cy="138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7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700" dirty="0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fr-FR" sz="28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052238" y="0"/>
            <a:ext cx="3932237" cy="629801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Introduction 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2"/>
          </p:nvPr>
        </p:nvSpPr>
        <p:spPr>
          <a:xfrm>
            <a:off x="163089" y="0"/>
            <a:ext cx="5143007" cy="6858000"/>
          </a:xfrm>
        </p:spPr>
        <p:txBody>
          <a:bodyPr>
            <a:normAutofit lnSpcReduction="10000"/>
          </a:bodyPr>
          <a:lstStyle/>
          <a:p>
            <a:r>
              <a:rPr lang="fr-FR" sz="1900" dirty="0" smtClean="0"/>
              <a:t>nerf </a:t>
            </a:r>
            <a:r>
              <a:rPr lang="fr-FR" sz="1900" dirty="0"/>
              <a:t>mixte </a:t>
            </a:r>
            <a:r>
              <a:rPr lang="fr-FR" sz="1900" dirty="0" smtClean="0"/>
              <a:t>et </a:t>
            </a:r>
            <a:r>
              <a:rPr lang="fr-FR" sz="1900" dirty="0"/>
              <a:t>sensoriel (gustatif). </a:t>
            </a:r>
            <a:endParaRPr lang="fr-FR" sz="1900" dirty="0" smtClean="0"/>
          </a:p>
          <a:p>
            <a:r>
              <a:rPr lang="fr-FR" sz="1900" dirty="0" smtClean="0"/>
              <a:t>Formé par: </a:t>
            </a:r>
            <a:r>
              <a:rPr lang="fr-FR" sz="1900" dirty="0" smtClean="0"/>
              <a:t>- </a:t>
            </a:r>
            <a:r>
              <a:rPr lang="fr-FR" sz="1900" dirty="0"/>
              <a:t>le VII moteur et </a:t>
            </a:r>
            <a:endParaRPr lang="fr-FR" sz="1900" dirty="0" smtClean="0">
              <a:effectLst/>
            </a:endParaRPr>
          </a:p>
          <a:p>
            <a:r>
              <a:rPr lang="fr-FR" sz="1900" dirty="0"/>
              <a:t>           - le VII sensitif ou nerf  </a:t>
            </a:r>
            <a:r>
              <a:rPr lang="fr-FR" sz="1900" dirty="0" smtClean="0"/>
              <a:t>intermédiaire </a:t>
            </a:r>
            <a:r>
              <a:rPr lang="fr-FR" sz="1900" dirty="0"/>
              <a:t>qui présente sur son trajet le ganglion géniculé.</a:t>
            </a:r>
            <a:endParaRPr lang="fr-FR" sz="1900" dirty="0" smtClean="0">
              <a:effectLst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900" dirty="0" smtClean="0"/>
              <a:t>Une </a:t>
            </a:r>
            <a:r>
              <a:rPr lang="fr-FR" sz="1900" b="1" dirty="0">
                <a:solidFill>
                  <a:srgbClr val="FF0000"/>
                </a:solidFill>
              </a:rPr>
              <a:t>fonction motrice</a:t>
            </a:r>
            <a:r>
              <a:rPr lang="fr-FR" sz="1900" dirty="0"/>
              <a:t> : </a:t>
            </a:r>
            <a:r>
              <a:rPr lang="fr-FR" sz="1900" dirty="0" smtClean="0"/>
              <a:t>il </a:t>
            </a:r>
            <a:r>
              <a:rPr lang="fr-FR" sz="1900" dirty="0"/>
              <a:t>innerve :</a:t>
            </a:r>
            <a:endParaRPr lang="fr-FR" sz="1900" dirty="0" smtClean="0">
              <a:effectLst/>
            </a:endParaRPr>
          </a:p>
          <a:p>
            <a:r>
              <a:rPr lang="fr-FR" sz="1900" dirty="0"/>
              <a:t>  - Les muscles peauciers de la face et du cou, c’est le nerf de la mimique.</a:t>
            </a:r>
            <a:endParaRPr lang="fr-FR" sz="1900" dirty="0" smtClean="0">
              <a:effectLst/>
            </a:endParaRPr>
          </a:p>
          <a:p>
            <a:r>
              <a:rPr lang="fr-FR" sz="1900" dirty="0"/>
              <a:t>  - Le muscle stylo-hyoïdien.</a:t>
            </a:r>
            <a:endParaRPr lang="fr-FR" sz="1900" dirty="0" smtClean="0">
              <a:effectLst/>
            </a:endParaRPr>
          </a:p>
          <a:p>
            <a:r>
              <a:rPr lang="fr-FR" sz="1900" dirty="0"/>
              <a:t>  - Le ventre postérieur du digastrique.</a:t>
            </a:r>
            <a:endParaRPr lang="fr-FR" sz="1900" dirty="0" smtClean="0">
              <a:effectLst/>
            </a:endParaRPr>
          </a:p>
          <a:p>
            <a:r>
              <a:rPr lang="fr-FR" sz="1900" dirty="0"/>
              <a:t>  - Le muscle </a:t>
            </a:r>
            <a:r>
              <a:rPr lang="fr-FR" sz="1900" dirty="0" err="1"/>
              <a:t>stapédien</a:t>
            </a:r>
            <a:r>
              <a:rPr lang="fr-FR" sz="1900" dirty="0"/>
              <a:t> (muscle de l’étrier) </a:t>
            </a:r>
            <a:endParaRPr lang="fr-FR" sz="1900" dirty="0" smtClean="0">
              <a:effectLst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900" dirty="0" smtClean="0"/>
              <a:t>Une </a:t>
            </a:r>
            <a:r>
              <a:rPr lang="fr-FR" sz="1900" dirty="0"/>
              <a:t>fonction</a:t>
            </a:r>
            <a:r>
              <a:rPr lang="fr-FR" sz="1900" b="1" dirty="0">
                <a:solidFill>
                  <a:srgbClr val="FF0000"/>
                </a:solidFill>
              </a:rPr>
              <a:t> </a:t>
            </a:r>
            <a:r>
              <a:rPr lang="fr-FR" sz="1900" b="1" dirty="0" err="1">
                <a:solidFill>
                  <a:srgbClr val="FF0000"/>
                </a:solidFill>
              </a:rPr>
              <a:t>sensitivo</a:t>
            </a:r>
            <a:r>
              <a:rPr lang="fr-FR" sz="1900" b="1" dirty="0">
                <a:solidFill>
                  <a:srgbClr val="FF0000"/>
                </a:solidFill>
              </a:rPr>
              <a:t>-sensorielle </a:t>
            </a:r>
            <a:r>
              <a:rPr lang="fr-FR" sz="1900" dirty="0"/>
              <a:t>par le biais du nerf intermédiaire  pour : </a:t>
            </a:r>
            <a:endParaRPr lang="fr-FR" sz="1900" dirty="0" smtClean="0">
              <a:effectLst/>
            </a:endParaRPr>
          </a:p>
          <a:p>
            <a:r>
              <a:rPr lang="fr-FR" sz="1900" dirty="0"/>
              <a:t>            - </a:t>
            </a:r>
            <a:r>
              <a:rPr lang="fr-FR" sz="1900" dirty="0" smtClean="0"/>
              <a:t>méat </a:t>
            </a:r>
            <a:r>
              <a:rPr lang="fr-FR" sz="1900" dirty="0"/>
              <a:t>acoustique externe</a:t>
            </a:r>
            <a:endParaRPr lang="fr-FR" sz="1900" dirty="0" smtClean="0">
              <a:effectLst/>
            </a:endParaRPr>
          </a:p>
          <a:p>
            <a:r>
              <a:rPr lang="fr-FR" sz="1900" dirty="0"/>
              <a:t>            - l’innervation gustative des deux tiers antérieurs de l’hémi-langue.          </a:t>
            </a:r>
            <a:endParaRPr lang="fr-FR" sz="1900" dirty="0" smtClean="0">
              <a:effectLst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1900" dirty="0" smtClean="0"/>
              <a:t>Une </a:t>
            </a:r>
            <a:r>
              <a:rPr lang="fr-FR" sz="1900" dirty="0"/>
              <a:t>fonction </a:t>
            </a:r>
            <a:r>
              <a:rPr lang="fr-FR" sz="1900" b="1" dirty="0">
                <a:solidFill>
                  <a:srgbClr val="FF0000"/>
                </a:solidFill>
              </a:rPr>
              <a:t>vaso-motrice et sécrétoire</a:t>
            </a:r>
            <a:r>
              <a:rPr lang="fr-FR" sz="1900" dirty="0"/>
              <a:t>, </a:t>
            </a:r>
            <a:endParaRPr lang="fr-FR" sz="1900" dirty="0" smtClean="0">
              <a:effectLst/>
            </a:endParaRPr>
          </a:p>
          <a:p>
            <a:r>
              <a:rPr lang="fr-FR" sz="1900" dirty="0"/>
              <a:t>Il contrôle la sécrétion des glandes : lacrymales, nasales, mandibulaires et sublinguale.</a:t>
            </a:r>
            <a:endParaRPr lang="fr-FR" sz="1900" dirty="0" smtClean="0">
              <a:effectLst/>
            </a:endParaRPr>
          </a:p>
          <a:p>
            <a:r>
              <a:rPr lang="fr-FR" sz="1900" dirty="0" smtClean="0"/>
              <a:t>Par la corde du tympan, il contrôle la vasomotricité de la langue, et des glandes salivaires.</a:t>
            </a:r>
            <a:endParaRPr lang="fr-FR" sz="1900" dirty="0" smtClean="0">
              <a:effectLst/>
            </a:endParaRPr>
          </a:p>
          <a:p>
            <a:endParaRPr lang="fr-FR" dirty="0"/>
          </a:p>
        </p:txBody>
      </p:sp>
      <p:pic>
        <p:nvPicPr>
          <p:cNvPr id="6" name="Picture 2" descr="http://www.lafed-um1.fr/statique/upload/tuteur/99548641copie_de_nerf_facial_vii_png_7372ccdc8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68" y="718182"/>
            <a:ext cx="6062597" cy="64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6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7791" y="0"/>
            <a:ext cx="7848600" cy="666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169069" y="193182"/>
            <a:ext cx="3932237" cy="696166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b="1" dirty="0" smtClean="0">
                <a:solidFill>
                  <a:srgbClr val="FF0000"/>
                </a:solidFill>
              </a:rPr>
              <a:t>Origine apparente</a:t>
            </a:r>
            <a:r>
              <a:rPr lang="fr-FR" i="1" dirty="0" smtClean="0"/>
              <a:t> 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5164428"/>
            <a:ext cx="52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la partie latérale du sillon ponto-bulbaire </a:t>
            </a:r>
            <a:endParaRPr lang="fr-FR" sz="2400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7803715" y="2893512"/>
            <a:ext cx="413359" cy="4258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6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87863" y="378075"/>
            <a:ext cx="6708263" cy="567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5572" y="378075"/>
            <a:ext cx="5599135" cy="6135459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Trajet</a:t>
            </a:r>
            <a:r>
              <a:rPr lang="fr-FR" sz="2800" i="1" dirty="0"/>
              <a:t> : </a:t>
            </a:r>
            <a:r>
              <a:rPr lang="fr-FR" sz="2800" dirty="0"/>
              <a:t>Il traverse :</a:t>
            </a:r>
            <a:endParaRPr lang="fr-FR" sz="2800" dirty="0"/>
          </a:p>
          <a:p>
            <a:r>
              <a:rPr lang="fr-FR" sz="2800" dirty="0"/>
              <a:t>-  </a:t>
            </a:r>
            <a:r>
              <a:rPr lang="fr-FR" sz="2800" b="1" dirty="0"/>
              <a:t>L’étage postérieur du crâne</a:t>
            </a:r>
            <a:r>
              <a:rPr lang="fr-FR" sz="2800" dirty="0"/>
              <a:t>, au niveau de </a:t>
            </a:r>
            <a:r>
              <a:rPr lang="fr-FR" sz="2800" dirty="0">
                <a:solidFill>
                  <a:srgbClr val="FF0000"/>
                </a:solidFill>
              </a:rPr>
              <a:t>l’angle ponto-cérébelleux</a:t>
            </a:r>
            <a:r>
              <a:rPr lang="fr-FR" sz="2800" dirty="0"/>
              <a:t>.</a:t>
            </a:r>
            <a:endParaRPr lang="fr-FR" sz="2800" dirty="0"/>
          </a:p>
          <a:p>
            <a:r>
              <a:rPr lang="fr-FR" sz="2800" dirty="0"/>
              <a:t>- </a:t>
            </a:r>
            <a:r>
              <a:rPr lang="fr-FR" sz="2800" b="1" dirty="0"/>
              <a:t>Le méat acoustique interne</a:t>
            </a:r>
            <a:r>
              <a:rPr lang="fr-FR" sz="2800" dirty="0"/>
              <a:t>, pour pénétrer dans le rocher.</a:t>
            </a:r>
            <a:endParaRPr lang="fr-FR" sz="2800" dirty="0"/>
          </a:p>
          <a:p>
            <a:r>
              <a:rPr lang="fr-FR" sz="2800" b="1" dirty="0"/>
              <a:t>- Le canal facial </a:t>
            </a:r>
            <a:r>
              <a:rPr lang="fr-FR" sz="2800" dirty="0"/>
              <a:t>(ou aqueduc de Fallope) c’est un canal osseux intra-pétreux, où son trajet comprend trois segments : labyrinthique, tympanique et mastoïdien. </a:t>
            </a:r>
            <a:endParaRPr lang="fr-FR" sz="2800" dirty="0"/>
          </a:p>
          <a:p>
            <a:r>
              <a:rPr lang="fr-FR" sz="2800" dirty="0"/>
              <a:t>- </a:t>
            </a:r>
            <a:r>
              <a:rPr lang="fr-FR" sz="2800" b="1" dirty="0"/>
              <a:t>Le foramen stylo-mastoïdien </a:t>
            </a:r>
            <a:r>
              <a:rPr lang="fr-FR" sz="2800" dirty="0"/>
              <a:t>par lequel il sort du rocher.</a:t>
            </a:r>
            <a:endParaRPr lang="fr-FR" sz="28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562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626846" y="479121"/>
            <a:ext cx="5009866" cy="381158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Terminaison</a:t>
            </a:r>
            <a:r>
              <a:rPr lang="fr-FR" sz="3600" i="1" dirty="0">
                <a:solidFill>
                  <a:srgbClr val="FF0000"/>
                </a:solidFill>
              </a:rPr>
              <a:t> </a:t>
            </a:r>
            <a:endParaRPr lang="fr-FR" sz="3600" i="1" dirty="0" smtClean="0">
              <a:solidFill>
                <a:srgbClr val="FF0000"/>
              </a:solidFill>
            </a:endParaRPr>
          </a:p>
          <a:p>
            <a:r>
              <a:rPr lang="fr-FR" sz="3600" dirty="0" smtClean="0"/>
              <a:t> </a:t>
            </a:r>
            <a:r>
              <a:rPr lang="fr-FR" sz="3600" dirty="0"/>
              <a:t>il pénètre dans la parotide et se termine en ses deux branches terminales</a:t>
            </a:r>
            <a:endParaRPr lang="fr-FR" sz="3600" dirty="0"/>
          </a:p>
        </p:txBody>
      </p:sp>
      <p:pic>
        <p:nvPicPr>
          <p:cNvPr id="6" name="Picture 2" descr="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" t="51720" r="31072" b="-1"/>
          <a:stretch/>
        </p:blipFill>
        <p:spPr bwMode="auto">
          <a:xfrm>
            <a:off x="6096000" y="1257300"/>
            <a:ext cx="5624187" cy="538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4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87864" y="100207"/>
            <a:ext cx="6811944" cy="576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382" y="100207"/>
            <a:ext cx="3932237" cy="604381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0000"/>
                </a:solidFill>
                <a:latin typeface="+mn-lt"/>
              </a:rPr>
              <a:t>RAPPORTS </a:t>
            </a:r>
            <a:endParaRPr lang="fr-FR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871" y="704588"/>
            <a:ext cx="6512993" cy="5924811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>
                <a:solidFill>
                  <a:srgbClr val="FF0000"/>
                </a:solidFill>
              </a:rPr>
              <a:t>la fosse crânienne </a:t>
            </a:r>
            <a:r>
              <a:rPr lang="fr-FR" sz="3200" b="1" dirty="0" smtClean="0">
                <a:solidFill>
                  <a:srgbClr val="FF0000"/>
                </a:solidFill>
              </a:rPr>
              <a:t>postérieure</a:t>
            </a:r>
            <a:endParaRPr lang="fr-FR" sz="3200" dirty="0"/>
          </a:p>
          <a:p>
            <a:r>
              <a:rPr lang="fr-FR" sz="3200" dirty="0" smtClean="0"/>
              <a:t> </a:t>
            </a:r>
            <a:r>
              <a:rPr lang="fr-FR" sz="3200" b="1" dirty="0"/>
              <a:t>VII </a:t>
            </a:r>
            <a:r>
              <a:rPr lang="fr-FR" sz="3200" dirty="0"/>
              <a:t>est solidaire du </a:t>
            </a:r>
            <a:r>
              <a:rPr lang="fr-FR" sz="3200" dirty="0" smtClean="0"/>
              <a:t>nerf </a:t>
            </a:r>
            <a:r>
              <a:rPr lang="fr-FR" sz="3200" b="1" dirty="0" smtClean="0"/>
              <a:t>VIII</a:t>
            </a:r>
            <a:r>
              <a:rPr lang="fr-FR" sz="3200" dirty="0" smtClean="0"/>
              <a:t> , </a:t>
            </a:r>
            <a:r>
              <a:rPr lang="fr-FR" sz="3200" dirty="0"/>
              <a:t>les nerfs sont entourés par </a:t>
            </a:r>
            <a:r>
              <a:rPr lang="fr-FR" sz="3200" b="1" dirty="0"/>
              <a:t>une gaine pie-mérienne</a:t>
            </a:r>
            <a:r>
              <a:rPr lang="fr-FR" sz="3200" dirty="0"/>
              <a:t> et cheminent dans la </a:t>
            </a:r>
            <a:r>
              <a:rPr lang="fr-FR" sz="3200" b="1" dirty="0"/>
              <a:t>citerne  ponto-cérébelleuse</a:t>
            </a:r>
            <a:r>
              <a:rPr lang="fr-FR" sz="3200" dirty="0"/>
              <a:t>.</a:t>
            </a:r>
            <a:endParaRPr lang="fr-FR" sz="3200" dirty="0"/>
          </a:p>
          <a:p>
            <a:r>
              <a:rPr lang="fr-FR" sz="3200" dirty="0"/>
              <a:t>Le facial se dirige </a:t>
            </a:r>
            <a:r>
              <a:rPr lang="fr-FR" sz="3200" b="1" dirty="0"/>
              <a:t>en avant, en haut et latéralement</a:t>
            </a:r>
            <a:r>
              <a:rPr lang="fr-FR" sz="3200" dirty="0"/>
              <a:t> vers le méat acoustique interne. Il est surcroisé par </a:t>
            </a:r>
            <a:r>
              <a:rPr lang="fr-FR" sz="3200" b="1" dirty="0">
                <a:solidFill>
                  <a:srgbClr val="FF0000"/>
                </a:solidFill>
              </a:rPr>
              <a:t>l’artère cérébelleuse supérieure</a:t>
            </a:r>
            <a:r>
              <a:rPr lang="fr-FR" sz="3200" dirty="0"/>
              <a:t>, puis il surcroise le </a:t>
            </a:r>
            <a:r>
              <a:rPr lang="fr-FR" sz="3200" b="1" dirty="0">
                <a:solidFill>
                  <a:srgbClr val="00B050"/>
                </a:solidFill>
              </a:rPr>
              <a:t>sinus pétreux inférieur</a:t>
            </a:r>
            <a:r>
              <a:rPr lang="fr-FR" sz="3200" dirty="0"/>
              <a:t>.</a:t>
            </a:r>
            <a:endParaRPr lang="fr-FR" sz="3200" dirty="0"/>
          </a:p>
          <a:p>
            <a:r>
              <a:rPr lang="fr-FR" sz="3200" dirty="0"/>
              <a:t> </a:t>
            </a:r>
            <a:endParaRPr lang="fr-FR" sz="3200" dirty="0"/>
          </a:p>
        </p:txBody>
      </p:sp>
      <p:sp>
        <p:nvSpPr>
          <p:cNvPr id="6" name="Forme libre 5"/>
          <p:cNvSpPr/>
          <p:nvPr/>
        </p:nvSpPr>
        <p:spPr>
          <a:xfrm>
            <a:off x="9166225" y="2725826"/>
            <a:ext cx="445222" cy="480272"/>
          </a:xfrm>
          <a:custGeom>
            <a:avLst/>
            <a:gdLst>
              <a:gd name="connsiteX0" fmla="*/ 27879 w 445222"/>
              <a:gd name="connsiteY0" fmla="*/ 4848 h 480272"/>
              <a:gd name="connsiteX1" fmla="*/ 90509 w 445222"/>
              <a:gd name="connsiteY1" fmla="*/ 17374 h 480272"/>
              <a:gd name="connsiteX2" fmla="*/ 115561 w 445222"/>
              <a:gd name="connsiteY2" fmla="*/ 54952 h 480272"/>
              <a:gd name="connsiteX3" fmla="*/ 178191 w 445222"/>
              <a:gd name="connsiteY3" fmla="*/ 67478 h 480272"/>
              <a:gd name="connsiteX4" fmla="*/ 303452 w 445222"/>
              <a:gd name="connsiteY4" fmla="*/ 92530 h 480272"/>
              <a:gd name="connsiteX5" fmla="*/ 378608 w 445222"/>
              <a:gd name="connsiteY5" fmla="*/ 130108 h 480272"/>
              <a:gd name="connsiteX6" fmla="*/ 403660 w 445222"/>
              <a:gd name="connsiteY6" fmla="*/ 205264 h 480272"/>
              <a:gd name="connsiteX7" fmla="*/ 441238 w 445222"/>
              <a:gd name="connsiteY7" fmla="*/ 292947 h 480272"/>
              <a:gd name="connsiteX8" fmla="*/ 428712 w 445222"/>
              <a:gd name="connsiteY8" fmla="*/ 468311 h 480272"/>
              <a:gd name="connsiteX9" fmla="*/ 341030 w 445222"/>
              <a:gd name="connsiteY9" fmla="*/ 455785 h 480272"/>
              <a:gd name="connsiteX10" fmla="*/ 315978 w 445222"/>
              <a:gd name="connsiteY10" fmla="*/ 380629 h 480272"/>
              <a:gd name="connsiteX11" fmla="*/ 278400 w 445222"/>
              <a:gd name="connsiteY11" fmla="*/ 305473 h 480272"/>
              <a:gd name="connsiteX12" fmla="*/ 240822 w 445222"/>
              <a:gd name="connsiteY12" fmla="*/ 280421 h 480272"/>
              <a:gd name="connsiteX13" fmla="*/ 203243 w 445222"/>
              <a:gd name="connsiteY13" fmla="*/ 267895 h 480272"/>
              <a:gd name="connsiteX14" fmla="*/ 190717 w 445222"/>
              <a:gd name="connsiteY14" fmla="*/ 230316 h 480272"/>
              <a:gd name="connsiteX15" fmla="*/ 178191 w 445222"/>
              <a:gd name="connsiteY15" fmla="*/ 155160 h 480272"/>
              <a:gd name="connsiteX16" fmla="*/ 40405 w 445222"/>
              <a:gd name="connsiteY16" fmla="*/ 117582 h 480272"/>
              <a:gd name="connsiteX17" fmla="*/ 2827 w 445222"/>
              <a:gd name="connsiteY17" fmla="*/ 92530 h 480272"/>
              <a:gd name="connsiteX18" fmla="*/ 27879 w 445222"/>
              <a:gd name="connsiteY18" fmla="*/ 4848 h 48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5222" h="480272">
                <a:moveTo>
                  <a:pt x="27879" y="4848"/>
                </a:moveTo>
                <a:cubicBezTo>
                  <a:pt x="42493" y="-7678"/>
                  <a:pt x="72024" y="6811"/>
                  <a:pt x="90509" y="17374"/>
                </a:cubicBezTo>
                <a:cubicBezTo>
                  <a:pt x="103580" y="24843"/>
                  <a:pt x="102490" y="47483"/>
                  <a:pt x="115561" y="54952"/>
                </a:cubicBezTo>
                <a:cubicBezTo>
                  <a:pt x="134046" y="65515"/>
                  <a:pt x="157537" y="62314"/>
                  <a:pt x="178191" y="67478"/>
                </a:cubicBezTo>
                <a:cubicBezTo>
                  <a:pt x="294789" y="96627"/>
                  <a:pt x="88639" y="61842"/>
                  <a:pt x="303452" y="92530"/>
                </a:cubicBezTo>
                <a:cubicBezTo>
                  <a:pt x="323927" y="99355"/>
                  <a:pt x="365828" y="109660"/>
                  <a:pt x="378608" y="130108"/>
                </a:cubicBezTo>
                <a:cubicBezTo>
                  <a:pt x="392604" y="152501"/>
                  <a:pt x="391851" y="181645"/>
                  <a:pt x="403660" y="205264"/>
                </a:cubicBezTo>
                <a:cubicBezTo>
                  <a:pt x="434617" y="267179"/>
                  <a:pt x="422807" y="237654"/>
                  <a:pt x="441238" y="292947"/>
                </a:cubicBezTo>
                <a:cubicBezTo>
                  <a:pt x="437063" y="351402"/>
                  <a:pt x="459426" y="418401"/>
                  <a:pt x="428712" y="468311"/>
                </a:cubicBezTo>
                <a:cubicBezTo>
                  <a:pt x="413239" y="493455"/>
                  <a:pt x="364335" y="473911"/>
                  <a:pt x="341030" y="455785"/>
                </a:cubicBezTo>
                <a:cubicBezTo>
                  <a:pt x="320185" y="439573"/>
                  <a:pt x="324329" y="405681"/>
                  <a:pt x="315978" y="380629"/>
                </a:cubicBezTo>
                <a:cubicBezTo>
                  <a:pt x="305790" y="350066"/>
                  <a:pt x="302682" y="329755"/>
                  <a:pt x="278400" y="305473"/>
                </a:cubicBezTo>
                <a:cubicBezTo>
                  <a:pt x="267755" y="294828"/>
                  <a:pt x="254287" y="287153"/>
                  <a:pt x="240822" y="280421"/>
                </a:cubicBezTo>
                <a:cubicBezTo>
                  <a:pt x="229012" y="274516"/>
                  <a:pt x="215769" y="272070"/>
                  <a:pt x="203243" y="267895"/>
                </a:cubicBezTo>
                <a:cubicBezTo>
                  <a:pt x="199068" y="255369"/>
                  <a:pt x="193581" y="243205"/>
                  <a:pt x="190717" y="230316"/>
                </a:cubicBezTo>
                <a:cubicBezTo>
                  <a:pt x="185208" y="205523"/>
                  <a:pt x="194915" y="174274"/>
                  <a:pt x="178191" y="155160"/>
                </a:cubicBezTo>
                <a:cubicBezTo>
                  <a:pt x="164707" y="139749"/>
                  <a:pt x="62924" y="122086"/>
                  <a:pt x="40405" y="117582"/>
                </a:cubicBezTo>
                <a:cubicBezTo>
                  <a:pt x="27879" y="109231"/>
                  <a:pt x="7588" y="106812"/>
                  <a:pt x="2827" y="92530"/>
                </a:cubicBezTo>
                <a:cubicBezTo>
                  <a:pt x="-7642" y="61124"/>
                  <a:pt x="13265" y="17374"/>
                  <a:pt x="27879" y="484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8492647" y="2567836"/>
            <a:ext cx="438411" cy="2505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9589831" y="2818356"/>
            <a:ext cx="481095" cy="10960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6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3591" y="253652"/>
            <a:ext cx="5832409" cy="381158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3200" b="1" dirty="0" smtClean="0">
                <a:solidFill>
                  <a:srgbClr val="FF0000"/>
                </a:solidFill>
              </a:rPr>
              <a:t>Dans </a:t>
            </a:r>
            <a:r>
              <a:rPr lang="fr-FR" sz="3200" b="1" dirty="0">
                <a:solidFill>
                  <a:srgbClr val="FF0000"/>
                </a:solidFill>
              </a:rPr>
              <a:t>le méat acoustique</a:t>
            </a:r>
            <a:r>
              <a:rPr lang="fr-FR" sz="3200" dirty="0"/>
              <a:t> : (longueur du canal </a:t>
            </a:r>
            <a:r>
              <a:rPr lang="fr-FR" sz="3200" b="1" dirty="0"/>
              <a:t>=</a:t>
            </a:r>
            <a:r>
              <a:rPr lang="fr-FR" sz="3200" dirty="0"/>
              <a:t> 1cm)</a:t>
            </a:r>
            <a:endParaRPr lang="fr-FR" sz="3200" dirty="0"/>
          </a:p>
          <a:p>
            <a:r>
              <a:rPr lang="fr-FR" sz="3200" dirty="0"/>
              <a:t>Le VII repose sur le nerf </a:t>
            </a:r>
            <a:r>
              <a:rPr lang="fr-FR" sz="3200" dirty="0" err="1"/>
              <a:t>vestibulo</a:t>
            </a:r>
            <a:r>
              <a:rPr lang="fr-FR" sz="3200" dirty="0"/>
              <a:t>-cochléaire (VIII), le nerf intermédiaire est entre les deux nerfs. Il est accompagné par  l’artère labyrinthique </a:t>
            </a:r>
            <a:endParaRPr lang="fr-FR" sz="3200" dirty="0"/>
          </a:p>
          <a:p>
            <a:r>
              <a:rPr lang="fr-FR" sz="3200" dirty="0"/>
              <a:t>Il pénètre dans le rocher.</a:t>
            </a:r>
            <a:endParaRPr lang="fr-FR" sz="3200" dirty="0"/>
          </a:p>
          <a:p>
            <a:endParaRPr lang="fr-FR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65232"/>
            <a:ext cx="5831277" cy="593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6247" y="4560497"/>
            <a:ext cx="32035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16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3583" y="-1"/>
            <a:ext cx="8838417" cy="494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4701531"/>
            <a:ext cx="11598557" cy="2156469"/>
          </a:xfrm>
        </p:spPr>
        <p:txBody>
          <a:bodyPr>
            <a:no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La </a:t>
            </a:r>
            <a:r>
              <a:rPr lang="fr-FR" sz="2800" b="1" i="1" dirty="0">
                <a:solidFill>
                  <a:srgbClr val="FF0000"/>
                </a:solidFill>
              </a:rPr>
              <a:t>portion labyrinthique</a:t>
            </a:r>
            <a:r>
              <a:rPr lang="fr-FR" sz="2800" dirty="0"/>
              <a:t> : horizontale et longue de 4 mm, elle passe entre la cochlée en avant et le vestibule en arrière, puis se coude en arrière pour former </a:t>
            </a:r>
            <a:r>
              <a:rPr lang="fr-FR" sz="2800" i="1" dirty="0"/>
              <a:t>le genou du facial, </a:t>
            </a:r>
            <a:r>
              <a:rPr lang="fr-FR" sz="2800" dirty="0"/>
              <a:t>dans ce coude se trouve le </a:t>
            </a:r>
            <a:r>
              <a:rPr lang="fr-FR" sz="2800" i="1" dirty="0"/>
              <a:t>ganglion géniculé </a:t>
            </a:r>
            <a:r>
              <a:rPr lang="fr-FR" sz="2800" dirty="0"/>
              <a:t>(Ganglion sensitif) dans lequel pénètre l’intermédiaire pour former à partir de là un seul cordon nerveux avec le VII.</a:t>
            </a:r>
            <a:endParaRPr lang="fr-FR" sz="2800" dirty="0"/>
          </a:p>
          <a:p>
            <a:endParaRPr lang="fr-FR" sz="2800" dirty="0"/>
          </a:p>
          <a:p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80109" y="277091"/>
            <a:ext cx="317347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FF0000"/>
                </a:solidFill>
              </a:rPr>
              <a:t>Dans le canal facial</a:t>
            </a: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(cette portion du VII est </a:t>
            </a:r>
            <a:r>
              <a:rPr lang="fr-FR" sz="2800" dirty="0" err="1"/>
              <a:t>intrapétreuse</a:t>
            </a:r>
            <a:r>
              <a:rPr lang="fr-FR" sz="2800" dirty="0"/>
              <a:t>). </a:t>
            </a:r>
          </a:p>
          <a:p>
            <a:r>
              <a:rPr lang="fr-FR" sz="2800" dirty="0"/>
              <a:t>Il présente trois portions 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01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16018" y="535390"/>
            <a:ext cx="7611581" cy="425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3206" y="4668983"/>
            <a:ext cx="11643158" cy="2117330"/>
          </a:xfrm>
        </p:spPr>
        <p:txBody>
          <a:bodyPr>
            <a:normAutofit fontScale="92500" lnSpcReduction="10000"/>
          </a:bodyPr>
          <a:lstStyle/>
          <a:p>
            <a:r>
              <a:rPr lang="fr-FR" sz="2600" dirty="0"/>
              <a:t>- </a:t>
            </a:r>
            <a:r>
              <a:rPr lang="fr-FR" sz="2600" dirty="0" smtClean="0"/>
              <a:t>longue </a:t>
            </a:r>
            <a:r>
              <a:rPr lang="fr-FR" sz="2600" dirty="0"/>
              <a:t>de 10 mm, fait saillie sur la paroi médiale de la caisse du tympan.   Elle est située entre :</a:t>
            </a:r>
            <a:endParaRPr lang="fr-FR" sz="2600" dirty="0"/>
          </a:p>
          <a:p>
            <a:r>
              <a:rPr lang="fr-FR" sz="2600" dirty="0"/>
              <a:t>     • En haut : le conduit semi-circulaire latéral,</a:t>
            </a:r>
            <a:endParaRPr lang="fr-FR" sz="2600" dirty="0"/>
          </a:p>
          <a:p>
            <a:r>
              <a:rPr lang="fr-FR" sz="2600" dirty="0"/>
              <a:t>     • En avant : Le premier tour de spire de la cochlée </a:t>
            </a:r>
            <a:endParaRPr lang="fr-FR" sz="2600" dirty="0"/>
          </a:p>
          <a:p>
            <a:r>
              <a:rPr lang="fr-FR" sz="2600" dirty="0"/>
              <a:t>     • En bas : La fenêtre du vestibule</a:t>
            </a:r>
            <a:endParaRPr lang="fr-FR" sz="2600" dirty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212224"/>
            <a:ext cx="4973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</a:rPr>
              <a:t>La portion tympanique</a:t>
            </a:r>
            <a:endParaRPr lang="fr-FR" sz="3600" dirty="0">
              <a:solidFill>
                <a:srgbClr val="FF0000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6373091" y="1288473"/>
            <a:ext cx="1108364" cy="9005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3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296</Words>
  <Application>Microsoft Office PowerPoint</Application>
  <PresentationFormat>Grand écran</PresentationFormat>
  <Paragraphs>75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Thème Office</vt:lpstr>
      <vt:lpstr>Nerf facial  </vt:lpstr>
      <vt:lpstr>Introduction </vt:lpstr>
      <vt:lpstr>Présentation PowerPoint</vt:lpstr>
      <vt:lpstr>Présentation PowerPoint</vt:lpstr>
      <vt:lpstr>Présentation PowerPoint</vt:lpstr>
      <vt:lpstr>RAPPORTS </vt:lpstr>
      <vt:lpstr>Présentation PowerPoint</vt:lpstr>
      <vt:lpstr>Présentation PowerPoint</vt:lpstr>
      <vt:lpstr>Présentation PowerPoint</vt:lpstr>
      <vt:lpstr>La portion mastoïdienne</vt:lpstr>
      <vt:lpstr>Par le trou stylo-mastoïdien</vt:lpstr>
      <vt:lpstr>Dans la parotide</vt:lpstr>
      <vt:lpstr>BRANCHES COLLATÉRALES </vt:lpstr>
      <vt:lpstr>COLLATÉRALES EXTRAPÉTREUSES </vt:lpstr>
      <vt:lpstr>BRANCHES TERMINALES </vt:lpstr>
      <vt:lpstr>BRANCHE CERVICO-FACIALE 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ency-education.com</dc:creator>
  <cp:lastModifiedBy>tamer morsli</cp:lastModifiedBy>
  <cp:revision>47</cp:revision>
  <dcterms:created xsi:type="dcterms:W3CDTF">2016-05-09T09:39:37Z</dcterms:created>
  <dcterms:modified xsi:type="dcterms:W3CDTF">2016-05-09T21:54:47Z</dcterms:modified>
</cp:coreProperties>
</file>