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6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ECF0DD-B83D-4E89-A1AB-ABB6CE4B088F}" type="datetimeFigureOut">
              <a:rPr lang="fr-FR" smtClean="0"/>
              <a:pPr/>
              <a:t>17/10/2021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B4A5653-130E-40E2-BE7D-111961B546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64807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Dr </a:t>
            </a:r>
            <a:r>
              <a:rPr lang="fr-FR" b="1" dirty="0" err="1" smtClean="0">
                <a:solidFill>
                  <a:srgbClr val="0070C0"/>
                </a:solidFill>
              </a:rPr>
              <a:t>Dous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Vascularisation du cœur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10658"/>
          <a:stretch>
            <a:fillRect/>
          </a:stretch>
        </p:blipFill>
        <p:spPr bwMode="auto">
          <a:xfrm>
            <a:off x="6908177" y="4535413"/>
            <a:ext cx="2235823" cy="2061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10" descr="http://www.ands.dz/chu25/chu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208637"/>
            <a:ext cx="1867222" cy="12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1.bp.blogspot.com/-yFXCB9aOQi8/TV7FL0oJIqI/AAAAAAAABRE/EYI3su8FnE4/s1600/Logo_CHU_Constantine_Negati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8498"/>
            <a:ext cx="2161927" cy="119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chemeClr val="accent6">
                    <a:lumMod val="50000"/>
                  </a:schemeClr>
                </a:solidFill>
              </a:rPr>
              <a:t>C/ territoires vasculaires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4495800" cy="580526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1/Territoire </a:t>
            </a:r>
            <a:r>
              <a:rPr lang="fr-FR" b="1" dirty="0">
                <a:solidFill>
                  <a:srgbClr val="C00000"/>
                </a:solidFill>
              </a:rPr>
              <a:t>de l’artère coronaire droite :</a:t>
            </a:r>
            <a:r>
              <a:rPr lang="fr-FR" dirty="0">
                <a:solidFill>
                  <a:srgbClr val="C00000"/>
                </a:solidFill>
              </a:rPr>
              <a:t> </a:t>
            </a:r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/>
              <a:t>l’atrium </a:t>
            </a:r>
            <a:r>
              <a:rPr lang="fr-FR" dirty="0"/>
              <a:t>droit, </a:t>
            </a:r>
            <a:endParaRPr lang="fr-FR" dirty="0" smtClean="0"/>
          </a:p>
          <a:p>
            <a:r>
              <a:rPr lang="fr-FR" dirty="0" smtClean="0"/>
              <a:t>Le ventricule droit</a:t>
            </a:r>
          </a:p>
          <a:p>
            <a:r>
              <a:rPr lang="fr-FR" dirty="0" smtClean="0"/>
              <a:t>la </a:t>
            </a:r>
            <a:r>
              <a:rPr lang="fr-FR" dirty="0"/>
              <a:t>portion adjacente du ventricule gauche en </a:t>
            </a:r>
            <a:r>
              <a:rPr lang="fr-FR" dirty="0" smtClean="0"/>
              <a:t>arrière</a:t>
            </a:r>
          </a:p>
          <a:p>
            <a:r>
              <a:rPr lang="fr-FR" dirty="0" smtClean="0"/>
              <a:t>le </a:t>
            </a:r>
            <a:r>
              <a:rPr lang="fr-FR" dirty="0"/>
              <a:t>septum </a:t>
            </a:r>
            <a:r>
              <a:rPr lang="fr-FR" dirty="0" smtClean="0"/>
              <a:t>inter-atrial</a:t>
            </a:r>
          </a:p>
          <a:p>
            <a:r>
              <a:rPr lang="fr-FR" dirty="0" smtClean="0"/>
              <a:t>le </a:t>
            </a:r>
            <a:r>
              <a:rPr lang="fr-FR" dirty="0"/>
              <a:t>tiers postérieur de la cloison inter </a:t>
            </a:r>
            <a:r>
              <a:rPr lang="fr-FR" dirty="0" smtClean="0"/>
              <a:t>ventriculaire</a:t>
            </a:r>
          </a:p>
          <a:p>
            <a:r>
              <a:rPr lang="fr-FR" dirty="0" smtClean="0"/>
              <a:t>le </a:t>
            </a:r>
            <a:r>
              <a:rPr lang="fr-FR" dirty="0"/>
              <a:t>nœud sinusal de Keith et Flack (dans 2/3 des cas), le nœud auriculo-ventriculaire d’</a:t>
            </a:r>
            <a:r>
              <a:rPr lang="fr-FR" dirty="0" err="1"/>
              <a:t>Aschoff</a:t>
            </a:r>
            <a:r>
              <a:rPr lang="fr-FR" dirty="0"/>
              <a:t>-</a:t>
            </a:r>
            <a:r>
              <a:rPr lang="fr-FR" dirty="0" err="1"/>
              <a:t>Tawara</a:t>
            </a:r>
            <a:r>
              <a:rPr lang="fr-FR" dirty="0"/>
              <a:t>, le tronc du faisceau de </a:t>
            </a:r>
            <a:r>
              <a:rPr lang="fr-FR" dirty="0" err="1"/>
              <a:t>His</a:t>
            </a:r>
            <a:r>
              <a:rPr lang="fr-FR" dirty="0"/>
              <a:t> et une partie de la branche gauche du faisceau de </a:t>
            </a:r>
            <a:r>
              <a:rPr lang="fr-FR" dirty="0" err="1"/>
              <a:t>His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10242" name="Picture 2" descr="C:\Users\hp  2016\Desktop\vx du coeur\C24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2232248" cy="2204344"/>
          </a:xfrm>
          <a:prstGeom prst="rect">
            <a:avLst/>
          </a:prstGeom>
          <a:noFill/>
        </p:spPr>
      </p:pic>
      <p:pic>
        <p:nvPicPr>
          <p:cNvPr id="10243" name="Picture 3" descr="C:\Users\hp  2016\Desktop\vx du coeur\C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3861048"/>
            <a:ext cx="1672530" cy="2190750"/>
          </a:xfrm>
          <a:prstGeom prst="rect">
            <a:avLst/>
          </a:prstGeom>
          <a:noFill/>
        </p:spPr>
      </p:pic>
      <p:pic>
        <p:nvPicPr>
          <p:cNvPr id="7" name="Picture 3" descr="C:\Users\hp  2016\Desktop\vx du coeur\C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825" y="1268760"/>
            <a:ext cx="1910655" cy="1885950"/>
          </a:xfrm>
          <a:prstGeom prst="rect">
            <a:avLst/>
          </a:prstGeom>
          <a:noFill/>
        </p:spPr>
      </p:pic>
      <p:pic>
        <p:nvPicPr>
          <p:cNvPr id="10244" name="Picture 4" descr="C:\Users\hp  2016\Desktop\vx du coeur\C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5064"/>
            <a:ext cx="2195885" cy="1945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chemeClr val="accent6">
                    <a:lumMod val="50000"/>
                  </a:schemeClr>
                </a:solidFill>
              </a:rPr>
              <a:t>D/Anastomoses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4495800" cy="5733256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Les artères coronaires forment un riche réseau anastomotique </a:t>
            </a:r>
            <a:r>
              <a:rPr lang="fr-FR" b="1" dirty="0" err="1">
                <a:solidFill>
                  <a:schemeClr val="accent4">
                    <a:lumMod val="75000"/>
                  </a:schemeClr>
                </a:solidFill>
              </a:rPr>
              <a:t>épicardique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. A partir de ce réseau, des artères droites vont pénétrer dans le myocarde pour </a:t>
            </a:r>
            <a:r>
              <a:rPr lang="fr-FR" b="1" dirty="0" err="1">
                <a:solidFill>
                  <a:schemeClr val="accent4">
                    <a:lumMod val="75000"/>
                  </a:schemeClr>
                </a:solidFill>
              </a:rPr>
              <a:t>vasculariser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 les territoires correspondants. </a:t>
            </a:r>
          </a:p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Ces artères droites ne présentent pas d’anastomoses entre elles (</a:t>
            </a:r>
            <a:r>
              <a:rPr lang="fr-FR" b="1" dirty="0">
                <a:solidFill>
                  <a:srgbClr val="FF0000"/>
                </a:solidFill>
              </a:rPr>
              <a:t>elles sont dites de type terminales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). Ceci explique les mécanismes de </a:t>
            </a:r>
            <a:r>
              <a:rPr lang="fr-FR" b="1" dirty="0">
                <a:solidFill>
                  <a:srgbClr val="C00000"/>
                </a:solidFill>
              </a:rPr>
              <a:t>l’infarctus du myocarde. </a:t>
            </a:r>
          </a:p>
          <a:p>
            <a:endParaRPr lang="fr-FR" dirty="0"/>
          </a:p>
        </p:txBody>
      </p:sp>
      <p:pic>
        <p:nvPicPr>
          <p:cNvPr id="11266" name="Picture 2" descr="C:\Users\hp  2016\Desktop\vx du coeur\C15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737204" cy="398155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chemeClr val="tx2"/>
                </a:solidFill>
              </a:rPr>
              <a:t>II/Vascularisation veineuse du cœur :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Le drainage veineux du cœur est assuré par:</a:t>
            </a:r>
          </a:p>
          <a:p>
            <a:pPr lvl="0"/>
            <a:r>
              <a:rPr lang="fr-FR" b="1" dirty="0">
                <a:solidFill>
                  <a:schemeClr val="tx2"/>
                </a:solidFill>
              </a:rPr>
              <a:t>La grande veine coronaire ;</a:t>
            </a:r>
          </a:p>
          <a:p>
            <a:pPr lvl="0"/>
            <a:r>
              <a:rPr lang="fr-FR" b="1" dirty="0">
                <a:solidFill>
                  <a:schemeClr val="tx2"/>
                </a:solidFill>
              </a:rPr>
              <a:t>Le sinus coronaire ;</a:t>
            </a:r>
          </a:p>
          <a:p>
            <a:pPr lvl="0"/>
            <a:r>
              <a:rPr lang="fr-FR" b="1" dirty="0">
                <a:solidFill>
                  <a:schemeClr val="tx2"/>
                </a:solidFill>
              </a:rPr>
              <a:t>Les petites veines du cœur ;</a:t>
            </a:r>
          </a:p>
          <a:p>
            <a:pPr lvl="0"/>
            <a:r>
              <a:rPr lang="fr-FR" b="1" dirty="0">
                <a:solidFill>
                  <a:schemeClr val="tx2"/>
                </a:solidFill>
              </a:rPr>
              <a:t>Les veines de </a:t>
            </a:r>
            <a:r>
              <a:rPr lang="fr-FR" b="1" dirty="0" err="1">
                <a:solidFill>
                  <a:schemeClr val="tx2"/>
                </a:solidFill>
              </a:rPr>
              <a:t>Thébésius</a:t>
            </a:r>
            <a:r>
              <a:rPr lang="fr-FR" b="1" dirty="0">
                <a:solidFill>
                  <a:schemeClr val="tx2"/>
                </a:solidFill>
              </a:rPr>
              <a:t>.</a:t>
            </a:r>
          </a:p>
          <a:p>
            <a:endParaRPr lang="fr-FR" dirty="0"/>
          </a:p>
        </p:txBody>
      </p:sp>
      <p:pic>
        <p:nvPicPr>
          <p:cNvPr id="12290" name="Picture 2" descr="C:\Users\hp  2016\Desktop\vx du coeur\C14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3972120"/>
            <a:ext cx="2376264" cy="2484982"/>
          </a:xfrm>
          <a:prstGeom prst="rect">
            <a:avLst/>
          </a:prstGeom>
          <a:noFill/>
        </p:spPr>
      </p:pic>
      <p:pic>
        <p:nvPicPr>
          <p:cNvPr id="12291" name="Picture 3" descr="C:\Users\hp  2016\Desktop\vx du coeur\C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2634930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chemeClr val="tx2">
                    <a:lumMod val="50000"/>
                  </a:schemeClr>
                </a:solidFill>
              </a:rPr>
              <a:t>A/La grande veine coronaire :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4495800" cy="5040560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Elle commence au niveau de la pointe du cœur,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termine par une dilatation: Le sinus coronaire.</a:t>
            </a: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Elle reçoit les affluents suivant:</a:t>
            </a:r>
          </a:p>
          <a:p>
            <a:pPr lvl="0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veines septales ;</a:t>
            </a:r>
          </a:p>
          <a:p>
            <a:pPr lvl="0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veines ventriculaires de la face  antérieure des ventricules notamment la veine du bord gauche.</a:t>
            </a:r>
          </a:p>
          <a:p>
            <a:pPr lvl="0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veines de l’atrium et de l’auricule gauche.</a:t>
            </a:r>
          </a:p>
          <a:p>
            <a:endParaRPr lang="fr-FR" dirty="0"/>
          </a:p>
        </p:txBody>
      </p:sp>
      <p:pic>
        <p:nvPicPr>
          <p:cNvPr id="13314" name="Picture 2" descr="C:\Users\hp  2016\Desktop\vx du coeur\C18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499992" cy="3159908"/>
          </a:xfrm>
          <a:prstGeom prst="rect">
            <a:avLst/>
          </a:prstGeom>
          <a:noFill/>
        </p:spPr>
      </p:pic>
      <p:pic>
        <p:nvPicPr>
          <p:cNvPr id="13315" name="Picture 3" descr="C:\Users\hp  2016\Desktop\vx du coeur\C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365104"/>
            <a:ext cx="2123519" cy="2492896"/>
          </a:xfrm>
          <a:prstGeom prst="rect">
            <a:avLst/>
          </a:prstGeom>
          <a:noFill/>
        </p:spPr>
      </p:pic>
      <p:pic>
        <p:nvPicPr>
          <p:cNvPr id="7" name="Picture 2" descr="C:\Users\hp  2016\Desktop\vx du coeur\C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25144"/>
            <a:ext cx="2016224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solidFill>
                  <a:schemeClr val="tx2">
                    <a:lumMod val="75000"/>
                  </a:schemeClr>
                </a:solidFill>
              </a:rPr>
              <a:t>B/Le sinus coronaire :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Grosse veine </a:t>
            </a:r>
            <a:r>
              <a:rPr lang="fr-FR" b="1" dirty="0" smtClean="0"/>
              <a:t>mesurant </a:t>
            </a:r>
            <a:r>
              <a:rPr lang="fr-FR" b="1" dirty="0"/>
              <a:t>3cm de long et 1cm de large. </a:t>
            </a:r>
            <a:endParaRPr lang="fr-FR" b="1" dirty="0" smtClean="0"/>
          </a:p>
          <a:p>
            <a:r>
              <a:rPr lang="fr-FR" b="1" dirty="0" smtClean="0"/>
              <a:t>Il </a:t>
            </a:r>
            <a:r>
              <a:rPr lang="fr-FR" b="1" dirty="0"/>
              <a:t>recueille le sang veineux de presque la totalité du cœur et se déverse dans l’atrium droit. </a:t>
            </a:r>
          </a:p>
          <a:p>
            <a:pPr lvl="0"/>
            <a:r>
              <a:rPr lang="fr-FR" b="1" dirty="0"/>
              <a:t>La valvule de Vieussens à sa jonction avec la grande veine coronaire.</a:t>
            </a:r>
          </a:p>
          <a:p>
            <a:pPr lvl="0"/>
            <a:r>
              <a:rPr lang="fr-FR" b="1" dirty="0"/>
              <a:t>La valvule de </a:t>
            </a:r>
            <a:r>
              <a:rPr lang="fr-FR" b="1" dirty="0" err="1"/>
              <a:t>Thébésius</a:t>
            </a:r>
            <a:r>
              <a:rPr lang="fr-FR" b="1" dirty="0"/>
              <a:t> à sa terminaison.</a:t>
            </a:r>
          </a:p>
          <a:p>
            <a:r>
              <a:rPr lang="fr-FR" b="1" dirty="0"/>
              <a:t>Il reçoit les affluents suivants:</a:t>
            </a:r>
          </a:p>
          <a:p>
            <a:pPr lvl="0"/>
            <a:r>
              <a:rPr lang="fr-FR" b="1" dirty="0"/>
              <a:t>La veine oblique de l’atrium gauche ou la veine de </a:t>
            </a:r>
            <a:r>
              <a:rPr lang="fr-FR" b="1" dirty="0" err="1"/>
              <a:t>Marschall</a:t>
            </a:r>
            <a:endParaRPr lang="fr-FR" b="1" dirty="0"/>
          </a:p>
          <a:p>
            <a:pPr lvl="0"/>
            <a:r>
              <a:rPr lang="fr-FR" b="1" dirty="0"/>
              <a:t>La veine postérieure du ventricule gauche</a:t>
            </a:r>
          </a:p>
          <a:p>
            <a:pPr lvl="0"/>
            <a:r>
              <a:rPr lang="fr-FR" b="1" dirty="0"/>
              <a:t>La veine inter-ventriculaire postérieure</a:t>
            </a:r>
          </a:p>
          <a:p>
            <a:pPr lvl="0"/>
            <a:r>
              <a:rPr lang="fr-FR" b="1" dirty="0"/>
              <a:t>La petite veine coronaire: située dans le sillon </a:t>
            </a:r>
            <a:r>
              <a:rPr lang="fr-FR" b="1" dirty="0" err="1"/>
              <a:t>atrio</a:t>
            </a:r>
            <a:r>
              <a:rPr lang="fr-FR" b="1" dirty="0"/>
              <a:t>-ventriculaire au dessus de l’artère coronaire droite. </a:t>
            </a:r>
          </a:p>
          <a:p>
            <a:endParaRPr lang="fr-FR" dirty="0"/>
          </a:p>
        </p:txBody>
      </p:sp>
      <p:pic>
        <p:nvPicPr>
          <p:cNvPr id="14338" name="Picture 2" descr="C:\Users\hp  2016\Desktop\vx du coeur\C14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0023" y="2971693"/>
            <a:ext cx="1457529" cy="1524213"/>
          </a:xfrm>
          <a:prstGeom prst="rect">
            <a:avLst/>
          </a:prstGeom>
          <a:noFill/>
        </p:spPr>
      </p:pic>
      <p:pic>
        <p:nvPicPr>
          <p:cNvPr id="14339" name="Picture 3" descr="C:\Users\hp  2016\Desktop\vx du coeur\C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212976" cy="3390900"/>
          </a:xfrm>
          <a:prstGeom prst="rect">
            <a:avLst/>
          </a:prstGeom>
          <a:noFill/>
        </p:spPr>
      </p:pic>
      <p:pic>
        <p:nvPicPr>
          <p:cNvPr id="1026" name="Picture 2" descr="C:\Users\hp  2016\Desktop\anatomie\anatomie netter\208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869160"/>
            <a:ext cx="3060721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chemeClr val="accent3">
                    <a:lumMod val="50000"/>
                  </a:schemeClr>
                </a:solidFill>
              </a:rPr>
              <a:t>III/Les lymphatiques du cœur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 réseau lymphatique sous-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épicardique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draine les réseaux myocardique et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endocardique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 réseau sous-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épicardique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est drainé à son tour par deux collecteurs, principal et accessoire.</a:t>
            </a:r>
          </a:p>
          <a:p>
            <a:endParaRPr lang="fr-FR" dirty="0"/>
          </a:p>
        </p:txBody>
      </p:sp>
      <p:pic>
        <p:nvPicPr>
          <p:cNvPr id="15362" name="Picture 2" descr="C:\Users\hp  2016\Desktop\vx du coeur\C19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320480" cy="40083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chemeClr val="accent6">
                    <a:lumMod val="75000"/>
                  </a:schemeClr>
                </a:solidFill>
              </a:rPr>
              <a:t>A/Le collecteur principal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700" b="1" u="sng" dirty="0" smtClean="0">
                <a:solidFill>
                  <a:schemeClr val="accent6">
                    <a:lumMod val="75000"/>
                  </a:schemeClr>
                </a:solidFill>
              </a:rPr>
              <a:t>(collecteur principal gauche)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Il est situé à gauche, et formé de deux à trois vaisseaux lymphatiques qui drainent les ventricules.</a:t>
            </a:r>
          </a:p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Il chemine dans le sillon inter ventriculaire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antérieur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, puis contourne à gauche le tronc pulmonaire, pour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se terminer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dans les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lymphonœuds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trachéo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-bronchiques inférieurs.</a:t>
            </a:r>
          </a:p>
          <a:p>
            <a:endParaRPr lang="fr-FR" dirty="0"/>
          </a:p>
        </p:txBody>
      </p:sp>
      <p:pic>
        <p:nvPicPr>
          <p:cNvPr id="16386" name="Picture 2" descr="C:\Users\hp  2016\Desktop\vx du coeur\C19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1412776"/>
            <a:ext cx="4100265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chemeClr val="accent6">
                    <a:lumMod val="50000"/>
                  </a:schemeClr>
                </a:solidFill>
              </a:rPr>
              <a:t>B/Le collecteur accessoire </a:t>
            </a:r>
            <a:r>
              <a:rPr lang="fr-FR" b="1" u="sng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fr-FR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2700" b="1" u="sng" dirty="0" smtClean="0">
                <a:solidFill>
                  <a:schemeClr val="accent6">
                    <a:lumMod val="50000"/>
                  </a:schemeClr>
                </a:solidFill>
              </a:rPr>
              <a:t>(collecteur principal droit)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Situé à droite, il draine l'atrium droit et le bord droit du ventricule droit. Il suit l'artère coronaire droite, puis parcourt la face antérieure de l'aorte et se termine dans les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lymphonœuds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pré vasculaires.</a:t>
            </a:r>
          </a:p>
          <a:p>
            <a:endParaRPr lang="fr-FR" dirty="0"/>
          </a:p>
        </p:txBody>
      </p:sp>
      <p:pic>
        <p:nvPicPr>
          <p:cNvPr id="5" name="Picture 2" descr="C:\Users\hp  2016\Desktop\vx du coeur\C19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196752"/>
            <a:ext cx="424847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74133" y="2005013"/>
            <a:ext cx="8128000" cy="3352800"/>
          </a:xfrm>
        </p:spPr>
        <p:txBody>
          <a:bodyPr/>
          <a:lstStyle/>
          <a:p>
            <a:pPr algn="ctr">
              <a:buFont typeface="Monotype Sorts"/>
              <a:buNone/>
            </a:pPr>
            <a:r>
              <a:rPr lang="fr-FR" altLang="fr-FR" smtClean="0"/>
              <a:t>MEEEEEEERCI</a:t>
            </a:r>
          </a:p>
        </p:txBody>
      </p:sp>
      <p:pic>
        <p:nvPicPr>
          <p:cNvPr id="150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2" name="ZoneTexte 4"/>
          <p:cNvSpPr txBox="1">
            <a:spLocks noChangeArrowheads="1"/>
          </p:cNvSpPr>
          <p:nvPr/>
        </p:nvSpPr>
        <p:spPr bwMode="auto">
          <a:xfrm>
            <a:off x="0" y="5661026"/>
            <a:ext cx="3873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6600">
                <a:solidFill>
                  <a:srgbClr val="000000"/>
                </a:solidFill>
              </a:rPr>
              <a:t>MERCI</a:t>
            </a:r>
          </a:p>
          <a:p>
            <a:pPr algn="ctr" eaLnBrk="0" hangingPunct="0"/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fr-FR" sz="4000" b="1" u="sng" dirty="0" smtClean="0">
              <a:solidFill>
                <a:srgbClr val="FF0000"/>
              </a:solidFill>
            </a:endParaRPr>
          </a:p>
          <a:p>
            <a:r>
              <a:rPr lang="fr-FR" sz="4000" b="1" u="sng" dirty="0" smtClean="0">
                <a:solidFill>
                  <a:srgbClr val="FF0000"/>
                </a:solidFill>
              </a:rPr>
              <a:t>Objectifs </a:t>
            </a:r>
            <a:r>
              <a:rPr lang="fr-FR" sz="4000" b="1" u="sng" dirty="0">
                <a:solidFill>
                  <a:srgbClr val="FF0000"/>
                </a:solidFill>
              </a:rPr>
              <a:t>pédagogiques </a:t>
            </a:r>
            <a:r>
              <a:rPr lang="fr-FR" sz="4000" b="1" u="sng" dirty="0" smtClean="0">
                <a:solidFill>
                  <a:srgbClr val="FF0000"/>
                </a:solidFill>
              </a:rPr>
              <a:t>:</a:t>
            </a:r>
          </a:p>
          <a:p>
            <a:endParaRPr lang="fr-FR" sz="4000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A l’issue de ce cours l’étudiant doit être capable de :</a:t>
            </a:r>
          </a:p>
          <a:p>
            <a:pPr lvl="0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Décrire l’origine, trajet et terminaison des artères coronaires </a:t>
            </a:r>
          </a:p>
          <a:p>
            <a:pPr lvl="0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Décrire les branches collatérales et terminales des artères coronaires ainsi que leurs territoires d’irrigation ;</a:t>
            </a:r>
          </a:p>
          <a:p>
            <a:pPr lvl="0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Décrire le drainage veineux du cœur ;</a:t>
            </a:r>
          </a:p>
          <a:p>
            <a:pPr lvl="0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Décrire le drainage lymphatique du cœur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/>
              <a:t>I/Vascularisation artérielle du cœur 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sous </a:t>
            </a:r>
            <a:r>
              <a:rPr lang="fr-FR" b="1" dirty="0">
                <a:solidFill>
                  <a:srgbClr val="C00000"/>
                </a:solidFill>
              </a:rPr>
              <a:t>la dépendance des deux artères coronaires gauche et </a:t>
            </a:r>
            <a:r>
              <a:rPr lang="fr-FR" b="1" dirty="0" smtClean="0">
                <a:solidFill>
                  <a:srgbClr val="C00000"/>
                </a:solidFill>
              </a:rPr>
              <a:t>droite </a:t>
            </a:r>
          </a:p>
          <a:p>
            <a:endParaRPr lang="fr-FR" b="1" dirty="0" smtClean="0">
              <a:solidFill>
                <a:srgbClr val="C00000"/>
              </a:solidFill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issues </a:t>
            </a:r>
            <a:r>
              <a:rPr lang="fr-FR" b="1" dirty="0">
                <a:solidFill>
                  <a:srgbClr val="C00000"/>
                </a:solidFill>
              </a:rPr>
              <a:t>de l’aorte ascendante. </a:t>
            </a:r>
            <a:r>
              <a:rPr lang="fr-FR" b="1" dirty="0" smtClean="0">
                <a:solidFill>
                  <a:srgbClr val="C00000"/>
                </a:solidFill>
              </a:rPr>
              <a:t>Leurs troncs principaux cheminent dans les sillons coronaires (</a:t>
            </a:r>
            <a:r>
              <a:rPr lang="fr-FR" b="1" dirty="0" err="1" smtClean="0">
                <a:solidFill>
                  <a:srgbClr val="C00000"/>
                </a:solidFill>
              </a:rPr>
              <a:t>atrio</a:t>
            </a:r>
            <a:r>
              <a:rPr lang="fr-FR" b="1" dirty="0" smtClean="0">
                <a:solidFill>
                  <a:srgbClr val="C00000"/>
                </a:solidFill>
              </a:rPr>
              <a:t>-ventriculaires) réalisant ainsi une couronne autour de la base du cœur, d’où leurs noms d’artères coronaires. 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C:\Users\hp  2016\Desktop\vx du coeur\C1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4248471" cy="432821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« considérer que le cœur se nourrit du sang qui est dans le ventricule droit est inexact. La nutrition du cœur se fait par les vaisseaux répartis dans sa masse »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Ibn Al </a:t>
            </a:r>
            <a:r>
              <a:rPr lang="fr-FR" b="1" dirty="0" err="1" smtClean="0">
                <a:solidFill>
                  <a:srgbClr val="C00000"/>
                </a:solidFill>
              </a:rPr>
              <a:t>Nafis</a:t>
            </a:r>
            <a:r>
              <a:rPr lang="fr-FR" b="1" dirty="0" smtClean="0">
                <a:solidFill>
                  <a:srgbClr val="C00000"/>
                </a:solidFill>
              </a:rPr>
              <a:t> (1210—1288)</a:t>
            </a:r>
          </a:p>
        </p:txBody>
      </p:sp>
      <p:pic>
        <p:nvPicPr>
          <p:cNvPr id="3074" name="Picture 2" descr="C:\Users\hp  2016\Desktop\vx du coeur\C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12976"/>
            <a:ext cx="2600447" cy="314513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C00000"/>
                </a:solidFill>
              </a:rPr>
              <a:t>A/L’artère coronaire gauche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4123888" cy="5077544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Nait </a:t>
            </a:r>
            <a:r>
              <a:rPr lang="fr-FR" b="1" dirty="0"/>
              <a:t>sur le flanc gauche du segment ascendant de la crosse aortique au-dessus de la partie moyenne de la valvule(ou valve) aortique antérolatérale gauche. </a:t>
            </a:r>
          </a:p>
          <a:p>
            <a:r>
              <a:rPr lang="fr-FR" b="1" dirty="0" smtClean="0"/>
              <a:t>Long </a:t>
            </a:r>
            <a:r>
              <a:rPr lang="fr-FR" b="1" dirty="0"/>
              <a:t>de 3 à 4 </a:t>
            </a:r>
            <a:r>
              <a:rPr lang="fr-FR" b="1" dirty="0" smtClean="0"/>
              <a:t>cm</a:t>
            </a:r>
            <a:endParaRPr lang="fr-FR" b="1" dirty="0"/>
          </a:p>
          <a:p>
            <a:r>
              <a:rPr lang="fr-FR" b="1" dirty="0" smtClean="0"/>
              <a:t>Branches </a:t>
            </a:r>
            <a:r>
              <a:rPr lang="fr-FR" b="1" dirty="0"/>
              <a:t>terminales :</a:t>
            </a:r>
          </a:p>
          <a:p>
            <a:r>
              <a:rPr lang="fr-FR" b="1" dirty="0" smtClean="0"/>
              <a:t> </a:t>
            </a:r>
            <a:r>
              <a:rPr lang="fr-FR" b="1" dirty="0">
                <a:solidFill>
                  <a:srgbClr val="0070C0"/>
                </a:solidFill>
              </a:rPr>
              <a:t>L’artère inter ventriculaire antérieure 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>
                <a:solidFill>
                  <a:srgbClr val="7030A0"/>
                </a:solidFill>
              </a:rPr>
              <a:t>L’artère </a:t>
            </a:r>
            <a:r>
              <a:rPr lang="fr-FR" b="1" dirty="0" smtClean="0">
                <a:solidFill>
                  <a:srgbClr val="7030A0"/>
                </a:solidFill>
              </a:rPr>
              <a:t>coronaire circonflexe gauche  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pic>
        <p:nvPicPr>
          <p:cNvPr id="5122" name="Picture 2" descr="C:\Users\hp  2016\Desktop\vx du coeur\C7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592288" cy="3228953"/>
          </a:xfrm>
          <a:prstGeom prst="rect">
            <a:avLst/>
          </a:prstGeom>
          <a:noFill/>
        </p:spPr>
      </p:pic>
      <p:pic>
        <p:nvPicPr>
          <p:cNvPr id="5123" name="Picture 3" descr="C:\Users\hp  2016\Desktop\vx du coeur\C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09120"/>
            <a:ext cx="2324100" cy="1866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>
                <a:solidFill>
                  <a:srgbClr val="C00000"/>
                </a:solidFill>
              </a:rPr>
              <a:t>A/L’artère coronaire gauche :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4495800" cy="5445224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3/Branches collatérales :</a:t>
            </a:r>
          </a:p>
          <a:p>
            <a:pPr lvl="0"/>
            <a:r>
              <a:rPr lang="fr-FR" b="1" dirty="0">
                <a:solidFill>
                  <a:srgbClr val="C00000"/>
                </a:solidFill>
              </a:rPr>
              <a:t>Rameaux vasculaires (artère graisseuse gauche de Vieussens</a:t>
            </a:r>
            <a:r>
              <a:rPr lang="fr-FR" b="1" dirty="0" smtClean="0">
                <a:solidFill>
                  <a:srgbClr val="C00000"/>
                </a:solidFill>
              </a:rPr>
              <a:t>):</a:t>
            </a:r>
            <a:endParaRPr lang="fr-FR" b="1" dirty="0">
              <a:solidFill>
                <a:srgbClr val="C00000"/>
              </a:solidFill>
            </a:endParaRPr>
          </a:p>
          <a:p>
            <a:pPr lvl="0"/>
            <a:r>
              <a:rPr lang="fr-FR" b="1" dirty="0">
                <a:solidFill>
                  <a:srgbClr val="C00000"/>
                </a:solidFill>
              </a:rPr>
              <a:t>Les artères atriales:</a:t>
            </a:r>
          </a:p>
          <a:p>
            <a:r>
              <a:rPr lang="fr-FR" b="1" dirty="0">
                <a:solidFill>
                  <a:srgbClr val="C00000"/>
                </a:solidFill>
              </a:rPr>
              <a:t>                  - Les artères atriales gauches antérieures ;</a:t>
            </a:r>
          </a:p>
          <a:p>
            <a:r>
              <a:rPr lang="fr-FR" b="1" dirty="0">
                <a:solidFill>
                  <a:srgbClr val="C00000"/>
                </a:solidFill>
              </a:rPr>
              <a:t>                  - Les artères atriales gauches postérieures ;</a:t>
            </a:r>
          </a:p>
          <a:p>
            <a:r>
              <a:rPr lang="fr-FR" b="1" dirty="0">
                <a:solidFill>
                  <a:srgbClr val="C00000"/>
                </a:solidFill>
              </a:rPr>
              <a:t>                  -  L’artère atriale du bord gauche.</a:t>
            </a:r>
          </a:p>
          <a:p>
            <a:r>
              <a:rPr lang="fr-FR" b="1" dirty="0">
                <a:solidFill>
                  <a:srgbClr val="C00000"/>
                </a:solidFill>
              </a:rPr>
              <a:t>                  </a:t>
            </a:r>
          </a:p>
          <a:p>
            <a:pPr lvl="0"/>
            <a:r>
              <a:rPr lang="fr-FR" b="1" dirty="0">
                <a:solidFill>
                  <a:srgbClr val="C00000"/>
                </a:solidFill>
              </a:rPr>
              <a:t>Les artères ventriculaires</a:t>
            </a:r>
            <a:r>
              <a:rPr lang="fr-FR" b="1" dirty="0" smtClean="0">
                <a:solidFill>
                  <a:srgbClr val="C00000"/>
                </a:solidFill>
              </a:rPr>
              <a:t>:</a:t>
            </a:r>
          </a:p>
          <a:p>
            <a:pPr lvl="0"/>
            <a:r>
              <a:rPr lang="fr-FR" b="1" dirty="0" smtClean="0">
                <a:solidFill>
                  <a:srgbClr val="C00000"/>
                </a:solidFill>
              </a:rPr>
              <a:t>                -  Les artères marginales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>
                <a:solidFill>
                  <a:srgbClr val="C00000"/>
                </a:solidFill>
              </a:rPr>
              <a:t>                -  L’artère du bord </a:t>
            </a:r>
            <a:r>
              <a:rPr lang="fr-FR" b="1" dirty="0" smtClean="0">
                <a:solidFill>
                  <a:srgbClr val="C00000"/>
                </a:solidFill>
              </a:rPr>
              <a:t>gauche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>
                <a:solidFill>
                  <a:srgbClr val="C00000"/>
                </a:solidFill>
              </a:rPr>
              <a:t>                -  Les artères septales </a:t>
            </a:r>
            <a:r>
              <a:rPr lang="fr-FR" b="1" dirty="0" smtClean="0">
                <a:solidFill>
                  <a:srgbClr val="C00000"/>
                </a:solidFill>
              </a:rPr>
              <a:t>antérieures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pic>
        <p:nvPicPr>
          <p:cNvPr id="6146" name="Picture 2" descr="C:\Users\hp  2016\Desktop\anatomie\anatomie netter\207-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1628800"/>
            <a:ext cx="4464496" cy="374441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chemeClr val="accent6">
                    <a:lumMod val="50000"/>
                  </a:schemeClr>
                </a:solidFill>
              </a:rPr>
              <a:t>B/ L’artère coronaire droite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Nait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sur le flanc droit du segment ascendant de la crosse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aortique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parcourt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le sillon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atrio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-ventriculaire antérieur  jusqu’au niveau du bord droit qu’elle contourne  pour ensuite rejoindre le sillon inter ventriculaire postérieur et devient à ce niveau artère inter ventriculaire postérieure et s’anastomose avec l’artère inter ventriculaire antérieure.</a:t>
            </a:r>
          </a:p>
          <a:p>
            <a:endParaRPr lang="fr-FR" dirty="0"/>
          </a:p>
        </p:txBody>
      </p:sp>
      <p:pic>
        <p:nvPicPr>
          <p:cNvPr id="7170" name="Picture 2" descr="C:\Users\hp  2016\Desktop\vx du coeur\C3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2880320" cy="2862012"/>
          </a:xfrm>
          <a:prstGeom prst="rect">
            <a:avLst/>
          </a:prstGeom>
          <a:noFill/>
        </p:spPr>
      </p:pic>
      <p:pic>
        <p:nvPicPr>
          <p:cNvPr id="7171" name="Picture 3" descr="C:\Users\hp  2016\Desktop\vx du coeur\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068" y="5345832"/>
            <a:ext cx="1699412" cy="1317215"/>
          </a:xfrm>
          <a:prstGeom prst="rect">
            <a:avLst/>
          </a:prstGeom>
          <a:noFill/>
        </p:spPr>
      </p:pic>
      <p:pic>
        <p:nvPicPr>
          <p:cNvPr id="7172" name="Picture 4" descr="C:\Users\hp  2016\Desktop\vx du coeur\C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2520280" cy="272412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</a:rPr>
              <a:t>B/ L’artère coronaire droite :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Branches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collatérales : </a:t>
            </a:r>
          </a:p>
          <a:p>
            <a:pPr lvl="0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Rameaux vasculaires (1) (artère graisseuse droite de Vieussens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Les artères atriales :</a:t>
            </a:r>
          </a:p>
          <a:p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              -  Les artères atriales droites antérieures ;</a:t>
            </a:r>
          </a:p>
          <a:p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              -  Les artères atriales droites postérieures ;</a:t>
            </a:r>
          </a:p>
          <a:p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              -  L’artère atriale du bord droit.</a:t>
            </a:r>
          </a:p>
          <a:p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              </a:t>
            </a:r>
          </a:p>
          <a:p>
            <a:pPr lvl="0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Les artères ventriculaires :</a:t>
            </a:r>
          </a:p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- 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L’artère du bord droit: la plus importante.</a:t>
            </a:r>
          </a:p>
          <a:p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             -  Les artères septales postérieures: destinées à la cloison.</a:t>
            </a:r>
          </a:p>
          <a:p>
            <a:endParaRPr lang="fr-FR" dirty="0"/>
          </a:p>
        </p:txBody>
      </p:sp>
      <p:pic>
        <p:nvPicPr>
          <p:cNvPr id="8194" name="Picture 2" descr="C:\Users\hp  2016\Desktop\anatomie\anatomie netter\206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813916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chemeClr val="accent6">
                    <a:lumMod val="50000"/>
                  </a:schemeClr>
                </a:solidFill>
              </a:rPr>
              <a:t>C/ territoires vasculaires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4495800" cy="580526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1/Territoire de l’artère coronaire gauche : </a:t>
            </a:r>
            <a:endParaRPr lang="fr-FR" b="1" dirty="0" smtClean="0">
              <a:solidFill>
                <a:srgbClr val="C00000"/>
              </a:solidFill>
            </a:endParaRPr>
          </a:p>
          <a:p>
            <a:r>
              <a:rPr lang="fr-FR" dirty="0" smtClean="0"/>
              <a:t>l’atrium gauche</a:t>
            </a:r>
          </a:p>
          <a:p>
            <a:r>
              <a:rPr lang="fr-FR" dirty="0" smtClean="0"/>
              <a:t> </a:t>
            </a:r>
            <a:r>
              <a:rPr lang="fr-FR" dirty="0"/>
              <a:t>le ventricule </a:t>
            </a:r>
            <a:r>
              <a:rPr lang="fr-FR" dirty="0" smtClean="0"/>
              <a:t>gauche</a:t>
            </a:r>
          </a:p>
          <a:p>
            <a:r>
              <a:rPr lang="fr-FR" dirty="0" smtClean="0"/>
              <a:t> </a:t>
            </a:r>
            <a:r>
              <a:rPr lang="fr-FR" dirty="0"/>
              <a:t>la portion adjacente du ventricule droit (en avant),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deux tiers antérieurs du septum inter ventriculaire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/>
              <a:t>le nœud sinusal de Keith et Flack (dans 1/3 des cas), les deux branches du faisceau de </a:t>
            </a:r>
            <a:r>
              <a:rPr lang="fr-FR" dirty="0" err="1"/>
              <a:t>His</a:t>
            </a:r>
            <a:r>
              <a:rPr lang="fr-FR" dirty="0"/>
              <a:t> du tissu nodal.</a:t>
            </a:r>
          </a:p>
          <a:p>
            <a:endParaRPr lang="fr-FR" dirty="0"/>
          </a:p>
        </p:txBody>
      </p:sp>
      <p:pic>
        <p:nvPicPr>
          <p:cNvPr id="9218" name="Picture 2" descr="C:\Users\hp  2016\Desktop\vx du coeur\C24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2333424" cy="2304256"/>
          </a:xfrm>
          <a:prstGeom prst="rect">
            <a:avLst/>
          </a:prstGeom>
          <a:noFill/>
        </p:spPr>
      </p:pic>
      <p:pic>
        <p:nvPicPr>
          <p:cNvPr id="9219" name="Picture 3" descr="C:\Users\hp  2016\Desktop\vx du coeur\C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25" y="1628800"/>
            <a:ext cx="1910655" cy="1885950"/>
          </a:xfrm>
          <a:prstGeom prst="rect">
            <a:avLst/>
          </a:prstGeom>
          <a:noFill/>
        </p:spPr>
      </p:pic>
      <p:pic>
        <p:nvPicPr>
          <p:cNvPr id="9220" name="Picture 4" descr="C:\Users\hp  2016\Desktop\vx du coeur\C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149080"/>
            <a:ext cx="1924050" cy="2190750"/>
          </a:xfrm>
          <a:prstGeom prst="rect">
            <a:avLst/>
          </a:prstGeom>
          <a:noFill/>
        </p:spPr>
      </p:pic>
      <p:pic>
        <p:nvPicPr>
          <p:cNvPr id="9221" name="Picture 5" descr="C:\Users\hp  2016\Desktop\vx du coeur\C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365104"/>
            <a:ext cx="2123877" cy="188208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235</TotalTime>
  <Words>902</Words>
  <Application>Microsoft Office PowerPoint</Application>
  <PresentationFormat>Affichage à l'écran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Capitaux</vt:lpstr>
      <vt:lpstr>Vascularisation du cœur</vt:lpstr>
      <vt:lpstr>Diapositive 2</vt:lpstr>
      <vt:lpstr>I/Vascularisation artérielle du cœur : </vt:lpstr>
      <vt:lpstr>Diapositive 4</vt:lpstr>
      <vt:lpstr>A/L’artère coronaire gauche : </vt:lpstr>
      <vt:lpstr>A/L’artère coronaire gauche :</vt:lpstr>
      <vt:lpstr>B/ L’artère coronaire droite : </vt:lpstr>
      <vt:lpstr>B/ L’artère coronaire droite :</vt:lpstr>
      <vt:lpstr>C/ territoires vasculaires : </vt:lpstr>
      <vt:lpstr>C/ territoires vasculaires : </vt:lpstr>
      <vt:lpstr>D/Anastomoses : </vt:lpstr>
      <vt:lpstr>II/Vascularisation veineuse du cœur : </vt:lpstr>
      <vt:lpstr>A/La grande veine coronaire : </vt:lpstr>
      <vt:lpstr>B/Le sinus coronaire :</vt:lpstr>
      <vt:lpstr>III/Les lymphatiques du cœur : </vt:lpstr>
      <vt:lpstr>A/Le collecteur principal : (collecteur principal gauche)  </vt:lpstr>
      <vt:lpstr>B/Le collecteur accessoire : (collecteur principal droit) 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Vascularisation du cœur</dc:title>
  <dc:creator>hp  2016</dc:creator>
  <cp:lastModifiedBy>hp  2016</cp:lastModifiedBy>
  <cp:revision>17</cp:revision>
  <dcterms:created xsi:type="dcterms:W3CDTF">2021-10-15T21:49:48Z</dcterms:created>
  <dcterms:modified xsi:type="dcterms:W3CDTF">2021-10-17T10:31:20Z</dcterms:modified>
</cp:coreProperties>
</file>