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45" r:id="rId2"/>
    <p:sldId id="302" r:id="rId3"/>
    <p:sldId id="276" r:id="rId4"/>
    <p:sldId id="299" r:id="rId5"/>
    <p:sldId id="297" r:id="rId6"/>
    <p:sldId id="280" r:id="rId7"/>
    <p:sldId id="277" r:id="rId8"/>
    <p:sldId id="340" r:id="rId9"/>
    <p:sldId id="341" r:id="rId10"/>
    <p:sldId id="282" r:id="rId11"/>
    <p:sldId id="283" r:id="rId12"/>
    <p:sldId id="278" r:id="rId13"/>
    <p:sldId id="279" r:id="rId14"/>
    <p:sldId id="286" r:id="rId15"/>
    <p:sldId id="289" r:id="rId16"/>
    <p:sldId id="258" r:id="rId17"/>
    <p:sldId id="257" r:id="rId18"/>
    <p:sldId id="259" r:id="rId19"/>
    <p:sldId id="342" r:id="rId20"/>
    <p:sldId id="260" r:id="rId21"/>
    <p:sldId id="262" r:id="rId22"/>
    <p:sldId id="343" r:id="rId23"/>
    <p:sldId id="263" r:id="rId24"/>
    <p:sldId id="264" r:id="rId25"/>
    <p:sldId id="344" r:id="rId26"/>
    <p:sldId id="265" r:id="rId27"/>
    <p:sldId id="285" r:id="rId28"/>
    <p:sldId id="284" r:id="rId29"/>
    <p:sldId id="287" r:id="rId30"/>
    <p:sldId id="288" r:id="rId31"/>
    <p:sldId id="298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61" r:id="rId41"/>
    <p:sldId id="274" r:id="rId42"/>
    <p:sldId id="281" r:id="rId43"/>
    <p:sldId id="275" r:id="rId4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9A9494-CE45-45CF-82C6-EFC65E1255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F790-8579-4280-A693-1B9593CD191C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27DFC-F9D4-4591-9ADE-19236A084F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7812-E29F-4F07-A1CA-D2A83894D6A0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F6F5-538B-4C58-9171-8E0FC3D9E1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7A4D-50CF-48F9-955B-D69DFAE467BA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614DA-5171-4032-927E-BDDFFA85C3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EF91-36E8-42FD-9392-FD790D10EB2C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01D3F-CE44-453E-BE23-9DA6F29FA6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8EC8-4EFC-4123-935F-EB02395C4427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6351C-EECF-468A-A4B0-41F44C7E26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F69F7-AA7C-49A6-8C66-FCC40B36584F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C87B1-AB4C-4A65-B099-7FCF337FF1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B8F4B-466B-451A-867C-7FCF44497A76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4735-BEF9-4206-9E6F-B8E8BAE62A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DE783-5640-4BA6-B61C-DDEB4EB6EACB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D944-CBF5-49C6-A531-2248672323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A1AA-96EF-4AD5-8026-C980F91CD744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36AAE-68C1-4731-B7FF-670246C724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FCFD2-4127-482F-87B3-F200A5B8FE98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5163-9F2B-44FD-87F2-054427A497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B99-6BA6-4206-A7BA-80F34B3F18CD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5CFB6-D527-4B37-976B-CBEAEBC04E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BE5432D-C0AB-4C2B-95C6-CBD5196C836C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CEC9EF-F6D3-4864-AA3F-B1A4D86E56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asy-look.fr/anatomie_descriptive/muscle_hanche.php" TargetMode="External"/><Relationship Id="rId2" Type="http://schemas.openxmlformats.org/officeDocument/2006/relationships/hyperlink" Target="http://fr.academic.ru/pictures/frwiki/71/Gluteus_maximus_muscle.PN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fr-FR" b="1" dirty="0" smtClean="0"/>
              <a:t>Pr  BELHOULA-DJEROUA </a:t>
            </a:r>
            <a:r>
              <a:rPr lang="fr-FR" b="1" dirty="0" err="1" smtClean="0"/>
              <a:t>Hayette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Laboratoire </a:t>
            </a:r>
            <a:r>
              <a:rPr lang="fr-FR" b="1" dirty="0" smtClean="0"/>
              <a:t>d'Anatomie </a:t>
            </a:r>
            <a:r>
              <a:rPr lang="fr-FR" b="1" dirty="0" smtClean="0"/>
              <a:t>Générale</a:t>
            </a:r>
          </a:p>
          <a:p>
            <a:endParaRPr lang="fr-FR" b="1" dirty="0" smtClean="0"/>
          </a:p>
          <a:p>
            <a:r>
              <a:rPr lang="fr-FR" b="1" dirty="0" smtClean="0"/>
              <a:t>Faculté de Médecine de Constantine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CHU Dr </a:t>
            </a:r>
            <a:r>
              <a:rPr lang="fr-FR" b="1" dirty="0" err="1" smtClean="0"/>
              <a:t>Benbadis</a:t>
            </a:r>
            <a:r>
              <a:rPr lang="fr-FR" b="1" dirty="0" smtClean="0"/>
              <a:t>. Constantine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1EF91-36E8-42FD-9392-FD790D10EB2C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8195" name="Picture 5" descr="Legolas122929401998_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692150"/>
            <a:ext cx="6100762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04C39-6B03-47D5-A055-B62BD0842E61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29600" cy="4525962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9219" name="Picture 6" descr="pso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549275"/>
            <a:ext cx="3732213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B8EEB-6C62-4B65-BA01-90C769AA4C01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  <p:pic>
        <p:nvPicPr>
          <p:cNvPr id="10243" name="Picture 5" descr="iliopso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81001"/>
            <a:ext cx="6402387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8B4F-2B97-4794-8565-12C13A04F1C3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ctr" eaLnBrk="1" hangingPunct="1"/>
            <a:endParaRPr lang="fr-FR" sz="5400" b="1" dirty="0" smtClean="0">
              <a:solidFill>
                <a:srgbClr val="CC0000"/>
              </a:solidFill>
            </a:endParaRPr>
          </a:p>
          <a:p>
            <a:pPr algn="ctr" eaLnBrk="1" hangingPunct="1"/>
            <a:r>
              <a:rPr lang="fr-FR" sz="5400" b="1" dirty="0" smtClean="0">
                <a:solidFill>
                  <a:srgbClr val="CC0000"/>
                </a:solidFill>
              </a:rPr>
              <a:t>LES MUSCLES DE LA RÉGION GLUTÉALE(FESSIERE</a:t>
            </a:r>
            <a:r>
              <a:rPr lang="fr-FR" sz="5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43ED5-D509-465F-BA1C-8B1550824397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7058"/>
            <a:ext cx="8229600" cy="517910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fr-FR" sz="6000" b="1" dirty="0" smtClean="0">
                <a:solidFill>
                  <a:srgbClr val="CC0000"/>
                </a:solidFill>
              </a:rPr>
              <a:t>A- Groupe des muscles </a:t>
            </a:r>
            <a:r>
              <a:rPr lang="fr-FR" sz="6000" b="1" dirty="0" err="1" smtClean="0">
                <a:solidFill>
                  <a:srgbClr val="CC0000"/>
                </a:solidFill>
              </a:rPr>
              <a:t>glutéaux</a:t>
            </a:r>
            <a:r>
              <a:rPr lang="fr-FR" sz="6000" b="1" dirty="0" smtClean="0">
                <a:solidFill>
                  <a:srgbClr val="CC0000"/>
                </a:solidFill>
              </a:rPr>
              <a:t> (muscles fessiers) et tenseurs du fascia </a:t>
            </a:r>
            <a:r>
              <a:rPr lang="fr-FR" sz="6000" b="1" dirty="0" err="1" smtClean="0">
                <a:solidFill>
                  <a:srgbClr val="CC0000"/>
                </a:solidFill>
              </a:rPr>
              <a:t>lata</a:t>
            </a:r>
            <a:r>
              <a:rPr lang="fr-FR" sz="6000" dirty="0" smtClean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8EC6D-0DDD-4E8D-812F-1DBCE6421704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4339" name="Picture 6" descr="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76250"/>
            <a:ext cx="5400675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765F7-964F-4AAD-BBC2-4B4298372682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 b="1" dirty="0" smtClean="0">
                <a:solidFill>
                  <a:srgbClr val="FF0000"/>
                </a:solidFill>
              </a:rPr>
              <a:t>Muscle petit </a:t>
            </a:r>
            <a:r>
              <a:rPr lang="fr-FR" sz="4800" b="1" dirty="0" err="1" smtClean="0">
                <a:solidFill>
                  <a:srgbClr val="FF0000"/>
                </a:solidFill>
              </a:rPr>
              <a:t>glutéal</a:t>
            </a:r>
            <a:r>
              <a:rPr lang="fr-FR" sz="4800" b="1" dirty="0" smtClean="0">
                <a:solidFill>
                  <a:srgbClr val="FF0000"/>
                </a:solidFill>
              </a:rPr>
              <a:t> (petit fessier)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Origine :</a:t>
            </a:r>
            <a:r>
              <a:rPr lang="fr-FR" sz="2800" b="1" u="sng" dirty="0" smtClean="0"/>
              <a:t/>
            </a:r>
            <a:br>
              <a:rPr lang="fr-FR" sz="2800" b="1" u="sng" dirty="0" smtClean="0"/>
            </a:br>
            <a:r>
              <a:rPr lang="fr-FR" sz="2800" b="1" dirty="0" smtClean="0"/>
              <a:t>- dans la fosse iliaque externe, en avant de la ligne semi circulaire antérieure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Trajet 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muscle triangulaire à sommet inférieur et base supérieure, ses fibres convergent vers le bas, le dehors et l'arrière. Elles adhèrent à la capsule de la coxo-fémorale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Terminaison 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face antérieure du grand trochanter </a:t>
            </a:r>
            <a:br>
              <a:rPr lang="fr-FR" sz="2800" b="1" dirty="0" smtClean="0"/>
            </a:br>
            <a:endParaRPr lang="fr-FR" sz="2800" b="1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E4331-3F09-4ABF-8658-F0E849FAAF3A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petitfess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697"/>
            <a:ext cx="832008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B6F076-B95A-4557-8BC3-BB27F48EB271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900" dirty="0" smtClean="0"/>
              <a:t/>
            </a:r>
            <a:br>
              <a:rPr lang="fr-FR" sz="900" dirty="0" smtClean="0"/>
            </a:br>
            <a:endParaRPr lang="fr-FR" sz="900" dirty="0" smtClean="0"/>
          </a:p>
          <a:p>
            <a:pPr eaLnBrk="1" hangingPunct="1">
              <a:lnSpc>
                <a:spcPct val="80000"/>
              </a:lnSpc>
            </a:pPr>
            <a:endParaRPr lang="fr-FR" sz="9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fr-FR" sz="4400" b="1" dirty="0" smtClean="0">
                <a:solidFill>
                  <a:srgbClr val="FF0000"/>
                </a:solidFill>
              </a:rPr>
              <a:t>Muscle moyen </a:t>
            </a:r>
            <a:r>
              <a:rPr lang="fr-FR" sz="4400" b="1" dirty="0" err="1" smtClean="0">
                <a:solidFill>
                  <a:srgbClr val="FF0000"/>
                </a:solidFill>
              </a:rPr>
              <a:t>glutéal</a:t>
            </a:r>
            <a:r>
              <a:rPr lang="fr-FR" sz="4400" b="1" dirty="0" smtClean="0">
                <a:solidFill>
                  <a:srgbClr val="FF0000"/>
                </a:solidFill>
              </a:rPr>
              <a:t> (moyen fessier)</a:t>
            </a:r>
          </a:p>
          <a:p>
            <a:pPr eaLnBrk="1" hangingPunct="1">
              <a:lnSpc>
                <a:spcPct val="80000"/>
              </a:lnSpc>
            </a:pPr>
            <a:endParaRPr lang="fr-FR" sz="900" b="1" dirty="0" smtClean="0"/>
          </a:p>
          <a:p>
            <a:pPr eaLnBrk="1" hangingPunct="1">
              <a:lnSpc>
                <a:spcPct val="80000"/>
              </a:lnSpc>
            </a:pPr>
            <a:endParaRPr lang="fr-FR" sz="900" b="1" dirty="0" smtClean="0"/>
          </a:p>
          <a:p>
            <a:pPr eaLnBrk="1" hangingPunct="1">
              <a:lnSpc>
                <a:spcPct val="80000"/>
              </a:lnSpc>
            </a:pPr>
            <a:endParaRPr lang="fr-FR" sz="900" b="1" dirty="0" smtClean="0"/>
          </a:p>
          <a:p>
            <a:pPr eaLnBrk="1" hangingPunct="1">
              <a:lnSpc>
                <a:spcPct val="80000"/>
              </a:lnSpc>
            </a:pPr>
            <a:endParaRPr lang="fr-FR" sz="900" b="1" dirty="0" smtClean="0"/>
          </a:p>
          <a:p>
            <a:pPr eaLnBrk="1" hangingPunct="1">
              <a:lnSpc>
                <a:spcPct val="80000"/>
              </a:lnSpc>
            </a:pPr>
            <a:r>
              <a:rPr lang="fr-FR" sz="1800" b="1" u="sng" dirty="0" smtClean="0">
                <a:solidFill>
                  <a:srgbClr val="FF0000"/>
                </a:solidFill>
              </a:rPr>
              <a:t>Origine :</a:t>
            </a:r>
            <a:r>
              <a:rPr lang="fr-FR" sz="1800" b="1" dirty="0" smtClean="0"/>
              <a:t/>
            </a:r>
            <a:br>
              <a:rPr lang="fr-FR" sz="1800" b="1" dirty="0" smtClean="0"/>
            </a:br>
            <a:r>
              <a:rPr lang="fr-FR" sz="1800" b="1" dirty="0" smtClean="0"/>
              <a:t>- </a:t>
            </a:r>
            <a:r>
              <a:rPr lang="fr-FR" sz="2400" b="1" dirty="0" smtClean="0"/>
              <a:t>dans la fosse iliaque externe, entre les lignes semi circulaire antérieure et postérieure</a:t>
            </a:r>
            <a:br>
              <a:rPr lang="fr-FR" sz="2400" b="1" dirty="0" smtClean="0"/>
            </a:br>
            <a:r>
              <a:rPr lang="fr-FR" sz="2400" b="1" dirty="0" smtClean="0"/>
              <a:t>- sur la partie moyenne de la crête iliaque (dont fait partie le tubercule fessier)</a:t>
            </a:r>
            <a:br>
              <a:rPr lang="fr-FR" sz="2400" b="1" dirty="0" smtClean="0"/>
            </a:br>
            <a:r>
              <a:rPr lang="fr-FR" sz="2400" b="1" dirty="0" smtClean="0"/>
              <a:t>- par une arcade fibreuse qui rejoint l'arcade de Buisson </a:t>
            </a:r>
            <a:br>
              <a:rPr lang="fr-FR" sz="2400" b="1" dirty="0" smtClean="0"/>
            </a:br>
            <a:r>
              <a:rPr lang="fr-FR" sz="2400" b="1" u="sng" dirty="0" smtClean="0">
                <a:solidFill>
                  <a:srgbClr val="FF0000"/>
                </a:solidFill>
              </a:rPr>
              <a:t>Trajet :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 les fibres convergent en éventail : </a:t>
            </a:r>
            <a:br>
              <a:rPr lang="fr-FR" sz="2400" b="1" dirty="0" smtClean="0"/>
            </a:br>
            <a:r>
              <a:rPr lang="fr-FR" sz="2400" b="1" dirty="0" smtClean="0"/>
              <a:t>moyennes : verticalement vers le dehors</a:t>
            </a:r>
            <a:br>
              <a:rPr lang="fr-FR" sz="2400" b="1" dirty="0" smtClean="0"/>
            </a:br>
            <a:r>
              <a:rPr lang="fr-FR" sz="2400" b="1" dirty="0" smtClean="0"/>
              <a:t>antérieures : oblique vers l'arrière</a:t>
            </a:r>
            <a:br>
              <a:rPr lang="fr-FR" sz="2400" b="1" dirty="0" smtClean="0"/>
            </a:br>
            <a:r>
              <a:rPr lang="fr-FR" sz="2400" b="1" dirty="0" smtClean="0"/>
              <a:t>postérieures : oblique vers l'avant </a:t>
            </a:r>
            <a:br>
              <a:rPr lang="fr-FR" sz="2400" b="1" dirty="0" smtClean="0"/>
            </a:br>
            <a:endParaRPr lang="fr-FR" sz="2400" b="1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B8A5C9-8DD9-4891-AC0E-397DB719702A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fr-FR" sz="2800" b="1" u="sng" dirty="0" smtClean="0">
                <a:solidFill>
                  <a:srgbClr val="FF0000"/>
                </a:solidFill>
              </a:rPr>
              <a:t>Terminaison 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tendon sur la face latérale du grand trochanter. L'insertion est continue avec celle du vaste latéral du quadriceps : continuité fonctionnelle entre les deux insertions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Actions 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abducteur de la cuisse</a:t>
            </a:r>
            <a:br>
              <a:rPr lang="fr-FR" sz="2800" b="1" dirty="0" smtClean="0"/>
            </a:br>
            <a:r>
              <a:rPr lang="fr-FR" sz="2800" b="1" dirty="0" smtClean="0"/>
              <a:t>- stabilisateur frontal</a:t>
            </a:r>
            <a:br>
              <a:rPr lang="fr-FR" sz="2800" b="1" dirty="0" smtClean="0"/>
            </a:br>
            <a:r>
              <a:rPr lang="fr-FR" sz="2800" b="1" dirty="0" smtClean="0"/>
              <a:t>- il est impératif pour l'équilibre à la marche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Innervation 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nerf </a:t>
            </a:r>
            <a:r>
              <a:rPr lang="fr-FR" sz="2800" b="1" dirty="0" err="1" smtClean="0"/>
              <a:t>glutéal</a:t>
            </a:r>
            <a:r>
              <a:rPr lang="fr-FR" sz="2800" b="1" dirty="0" smtClean="0"/>
              <a:t> supérieur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1EF91-36E8-42FD-9392-FD790D10EB2C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/>
            <a:r>
              <a:rPr lang="fr-FR" sz="8000" b="1" dirty="0" smtClean="0"/>
              <a:t>MYOLOGIE DU MEMEBRE INFERIEUR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5E204-D392-4699-9EA8-AD2E097F6079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56213"/>
          </a:xfrm>
        </p:spPr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7411" name="Picture 5" descr="moyenfess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92150"/>
            <a:ext cx="77089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582AE5-B161-4B96-8BDF-7C13D8415FD2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fr-FR" sz="4000" b="1" u="sng" dirty="0" smtClean="0">
                <a:solidFill>
                  <a:srgbClr val="FF0000"/>
                </a:solidFill>
              </a:rPr>
              <a:t>Muscle grand </a:t>
            </a:r>
            <a:r>
              <a:rPr lang="fr-FR" sz="4000" b="1" u="sng" dirty="0" err="1" smtClean="0">
                <a:solidFill>
                  <a:srgbClr val="FF0000"/>
                </a:solidFill>
              </a:rPr>
              <a:t>glutéal</a:t>
            </a:r>
            <a:r>
              <a:rPr lang="fr-FR" sz="4000" b="1" u="sng" dirty="0" smtClean="0">
                <a:solidFill>
                  <a:srgbClr val="FF0000"/>
                </a:solidFill>
              </a:rPr>
              <a:t> (grand fessier</a:t>
            </a:r>
            <a:r>
              <a:rPr lang="fr-FR" sz="40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5462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800" b="1" dirty="0" smtClean="0"/>
              <a:t/>
            </a:r>
            <a:br>
              <a:rPr lang="fr-FR" sz="1800" b="1" dirty="0" smtClean="0"/>
            </a:br>
            <a:r>
              <a:rPr lang="fr-FR" b="1" u="sng" dirty="0" smtClean="0">
                <a:solidFill>
                  <a:srgbClr val="FF0000"/>
                </a:solidFill>
              </a:rPr>
              <a:t>Origine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:</a:t>
            </a:r>
            <a:r>
              <a:rPr lang="fr-FR" sz="1800" b="1" dirty="0" smtClean="0"/>
              <a:t/>
            </a:r>
            <a:br>
              <a:rPr lang="fr-FR" sz="1800" b="1" dirty="0" smtClean="0"/>
            </a:br>
            <a:r>
              <a:rPr lang="fr-FR" sz="1800" b="1" dirty="0" smtClean="0">
                <a:solidFill>
                  <a:srgbClr val="FF0000"/>
                </a:solidFill>
              </a:rPr>
              <a:t>- </a:t>
            </a:r>
            <a:r>
              <a:rPr lang="fr-FR" b="1" dirty="0" smtClean="0">
                <a:solidFill>
                  <a:srgbClr val="FF0000"/>
                </a:solidFill>
              </a:rPr>
              <a:t>faisceau profond :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fosse iliaque externe en arrière de la ligne semi circulaire postérieure</a:t>
            </a:r>
            <a:br>
              <a:rPr lang="fr-FR" b="1" dirty="0" smtClean="0"/>
            </a:br>
            <a:r>
              <a:rPr lang="fr-FR" b="1" dirty="0" smtClean="0"/>
              <a:t>bord latéral du sacrum, tubercules </a:t>
            </a:r>
            <a:r>
              <a:rPr lang="fr-FR" b="1" dirty="0" err="1" smtClean="0"/>
              <a:t>ilio</a:t>
            </a:r>
            <a:r>
              <a:rPr lang="fr-FR" b="1" dirty="0" smtClean="0"/>
              <a:t> conjugués, se prolonge sur le grand ligament sacro-sciatique</a:t>
            </a:r>
            <a:br>
              <a:rPr lang="fr-FR" b="1" dirty="0" smtClean="0"/>
            </a:br>
            <a:r>
              <a:rPr lang="fr-FR" b="1" dirty="0" smtClean="0">
                <a:solidFill>
                  <a:srgbClr val="FF0000"/>
                </a:solidFill>
              </a:rPr>
              <a:t>- faisceau superficiel </a:t>
            </a:r>
            <a:r>
              <a:rPr lang="fr-FR" b="1" dirty="0" smtClean="0"/>
              <a:t>:</a:t>
            </a:r>
            <a:br>
              <a:rPr lang="fr-FR" b="1" dirty="0" smtClean="0"/>
            </a:br>
            <a:r>
              <a:rPr lang="fr-FR" b="1" dirty="0" smtClean="0"/>
              <a:t>1/5 postérieur de la crête iliaque, sur l'épine iliaque postéro supérieur</a:t>
            </a:r>
            <a:br>
              <a:rPr lang="fr-FR" b="1" dirty="0" smtClean="0"/>
            </a:br>
            <a:r>
              <a:rPr lang="fr-FR" b="1" dirty="0" smtClean="0"/>
              <a:t>crêtes sacrées et cornes du sacrum </a:t>
            </a:r>
            <a:br>
              <a:rPr lang="fr-FR" b="1" dirty="0" smtClean="0"/>
            </a:br>
            <a:endParaRPr lang="fr-FR" b="1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0E73C-893D-40C2-B4C3-B55DD7209264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Terminaison :</a:t>
            </a:r>
            <a:r>
              <a:rPr lang="fr-FR" sz="2400" b="1" u="sng" dirty="0" smtClean="0"/>
              <a:t/>
            </a:r>
            <a:br>
              <a:rPr lang="fr-FR" sz="2400" b="1" u="sng" dirty="0" smtClean="0"/>
            </a:br>
            <a:r>
              <a:rPr lang="fr-FR" sz="2400" b="1" dirty="0" smtClean="0"/>
              <a:t>- faisceau profond : au niveau de la face postéro latérale du fémur, par trois bandelettes :</a:t>
            </a:r>
            <a:br>
              <a:rPr lang="fr-FR" sz="2400" b="1" dirty="0" smtClean="0"/>
            </a:br>
            <a:r>
              <a:rPr lang="fr-FR" sz="2400" b="1" dirty="0" smtClean="0"/>
              <a:t>branche de la </a:t>
            </a:r>
            <a:r>
              <a:rPr lang="fr-FR" sz="2400" b="1" dirty="0" err="1" smtClean="0"/>
              <a:t>trifurcation</a:t>
            </a:r>
            <a:r>
              <a:rPr lang="fr-FR" sz="2400" b="1" dirty="0" smtClean="0"/>
              <a:t> externe de la ligne âpre</a:t>
            </a:r>
            <a:br>
              <a:rPr lang="fr-FR" sz="2400" b="1" dirty="0" smtClean="0"/>
            </a:br>
            <a:r>
              <a:rPr lang="fr-FR" sz="2400" b="1" dirty="0" smtClean="0"/>
              <a:t>partie supérieure de la ligne âpre</a:t>
            </a:r>
            <a:br>
              <a:rPr lang="fr-FR" sz="2400" b="1" dirty="0" smtClean="0"/>
            </a:br>
            <a:r>
              <a:rPr lang="fr-FR" sz="2400" b="1" dirty="0" smtClean="0"/>
              <a:t>septum intermusculaire postéro-latéral</a:t>
            </a:r>
            <a:br>
              <a:rPr lang="fr-FR" sz="2400" b="1" dirty="0" smtClean="0"/>
            </a:br>
            <a:r>
              <a:rPr lang="fr-FR" sz="2400" b="1" dirty="0" smtClean="0"/>
              <a:t>- faisceau superficiel : sur l'aponévrose du moyen-fessier et sur son prolongement, le fascia </a:t>
            </a:r>
            <a:r>
              <a:rPr lang="fr-FR" sz="2400" b="1" dirty="0" err="1" smtClean="0"/>
              <a:t>latae</a:t>
            </a:r>
            <a:r>
              <a:rPr lang="fr-FR" sz="2400" b="1" dirty="0" smtClean="0"/>
              <a:t> </a:t>
            </a:r>
            <a:br>
              <a:rPr lang="fr-FR" sz="2400" b="1" dirty="0" smtClean="0"/>
            </a:br>
            <a:r>
              <a:rPr lang="fr-FR" sz="2400" b="1" u="sng" dirty="0" smtClean="0">
                <a:solidFill>
                  <a:srgbClr val="FF0000"/>
                </a:solidFill>
              </a:rPr>
              <a:t>Actions</a:t>
            </a:r>
            <a:r>
              <a:rPr lang="fr-FR" sz="2400" b="1" dirty="0" smtClean="0">
                <a:solidFill>
                  <a:srgbClr val="FF0000"/>
                </a:solidFill>
              </a:rPr>
              <a:t> :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 extenseur de la cuisse sur le bassin</a:t>
            </a:r>
            <a:br>
              <a:rPr lang="fr-FR" sz="2400" b="1" dirty="0" smtClean="0"/>
            </a:br>
            <a:r>
              <a:rPr lang="fr-FR" sz="2400" b="1" dirty="0" smtClean="0"/>
              <a:t>- rotateur externe cuisse/bassin</a:t>
            </a:r>
            <a:br>
              <a:rPr lang="fr-FR" sz="2400" b="1" dirty="0" smtClean="0"/>
            </a:br>
            <a:r>
              <a:rPr lang="fr-FR" sz="2400" b="1" dirty="0" smtClean="0"/>
              <a:t>- abducteur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1EF91-36E8-42FD-9392-FD790D10EB2C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9459" name="Picture 5" descr="grandfess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9"/>
            <a:ext cx="4585171" cy="65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445E2-8CAF-4E03-8FA7-602EE9ADCFBB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 b="1" u="sng" dirty="0" smtClean="0">
                <a:solidFill>
                  <a:srgbClr val="FF0000"/>
                </a:solidFill>
              </a:rPr>
              <a:t>Tenseur du fascia </a:t>
            </a:r>
            <a:r>
              <a:rPr lang="fr-FR" sz="4800" b="1" u="sng" dirty="0" err="1" smtClean="0">
                <a:solidFill>
                  <a:srgbClr val="FF0000"/>
                </a:solidFill>
              </a:rPr>
              <a:t>lata</a:t>
            </a:r>
            <a:endParaRPr lang="fr-FR" sz="4800" b="1" u="sng" dirty="0" smtClean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b="1" u="sng" dirty="0" smtClean="0">
                <a:solidFill>
                  <a:srgbClr val="FF0000"/>
                </a:solidFill>
              </a:rPr>
              <a:t>Origine </a:t>
            </a:r>
            <a:r>
              <a:rPr lang="fr-FR" sz="2400" b="1" dirty="0" smtClean="0">
                <a:solidFill>
                  <a:srgbClr val="FF0000"/>
                </a:solidFill>
              </a:rPr>
              <a:t>: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 épine iliaque </a:t>
            </a:r>
            <a:r>
              <a:rPr lang="fr-FR" sz="2400" b="1" dirty="0" err="1" smtClean="0"/>
              <a:t>antéro</a:t>
            </a:r>
            <a:r>
              <a:rPr lang="fr-FR" sz="2400" b="1" dirty="0" smtClean="0"/>
              <a:t>-supérieure </a:t>
            </a:r>
            <a:br>
              <a:rPr lang="fr-FR" sz="2400" b="1" dirty="0" smtClean="0"/>
            </a:br>
            <a:r>
              <a:rPr lang="fr-FR" sz="2400" b="1" u="sng" dirty="0" smtClean="0">
                <a:solidFill>
                  <a:srgbClr val="FF0000"/>
                </a:solidFill>
              </a:rPr>
              <a:t>Trajet</a:t>
            </a:r>
            <a:r>
              <a:rPr lang="fr-FR" sz="2400" b="1" u="sng" dirty="0" smtClean="0"/>
              <a:t> :</a:t>
            </a:r>
            <a:br>
              <a:rPr lang="fr-FR" sz="2400" b="1" u="sng" dirty="0" smtClean="0"/>
            </a:br>
            <a:r>
              <a:rPr lang="fr-FR" sz="2400" b="1" dirty="0" smtClean="0"/>
              <a:t>- verticale à la face externe de la cuisse, il se prolonge, à partir du grand trochanter, sous la forme d'une bandelette fibreuse </a:t>
            </a:r>
            <a:br>
              <a:rPr lang="fr-FR" sz="2400" b="1" dirty="0" smtClean="0"/>
            </a:br>
            <a:r>
              <a:rPr lang="fr-FR" sz="2400" b="1" u="sng" dirty="0" smtClean="0">
                <a:solidFill>
                  <a:srgbClr val="FF0000"/>
                </a:solidFill>
              </a:rPr>
              <a:t>Terminaison :</a:t>
            </a:r>
            <a:r>
              <a:rPr lang="fr-FR" sz="2400" b="1" u="sng" dirty="0" smtClean="0"/>
              <a:t/>
            </a:r>
            <a:br>
              <a:rPr lang="fr-FR" sz="2400" b="1" u="sng" dirty="0" smtClean="0"/>
            </a:br>
            <a:r>
              <a:rPr lang="fr-FR" sz="2400" b="1" dirty="0" smtClean="0"/>
              <a:t>- tubérosité externe du tibia </a:t>
            </a:r>
            <a:br>
              <a:rPr lang="fr-FR" sz="2400" b="1" dirty="0" smtClean="0"/>
            </a:br>
            <a:r>
              <a:rPr lang="fr-FR" sz="2400" b="1" u="sng" dirty="0" smtClean="0">
                <a:solidFill>
                  <a:srgbClr val="FF0000"/>
                </a:solidFill>
              </a:rPr>
              <a:t>Actions :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 fixateur de la tête du fémur dans la cavité cotyloïde</a:t>
            </a:r>
            <a:br>
              <a:rPr lang="fr-FR" sz="2400" b="1" dirty="0" smtClean="0"/>
            </a:br>
            <a:r>
              <a:rPr lang="fr-FR" sz="2400" b="1" dirty="0" smtClean="0"/>
              <a:t>- fléchisseur</a:t>
            </a:r>
            <a:br>
              <a:rPr lang="fr-FR" sz="2400" b="1" dirty="0" smtClean="0"/>
            </a:br>
            <a:r>
              <a:rPr lang="fr-FR" sz="2400" b="1" dirty="0" smtClean="0"/>
              <a:t>- rotateur interne</a:t>
            </a:r>
            <a:br>
              <a:rPr lang="fr-FR" sz="2400" b="1" dirty="0" smtClean="0"/>
            </a:br>
            <a:r>
              <a:rPr lang="fr-FR" sz="2400" b="1" dirty="0" smtClean="0"/>
              <a:t>- abducteur cuisse/bassin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BB268-FCF7-4F29-95AE-5AD5451922D4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60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4608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5888"/>
            <a:ext cx="5238750" cy="705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6F385-3351-4B6D-A5A5-D193A63E7EDD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1507" name="Picture 5" descr="tenseurfascia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515" y="332657"/>
            <a:ext cx="3949474" cy="62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B8D8C-0F8D-499D-926A-FB2045FA1EE5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ctr" eaLnBrk="1" hangingPunct="1"/>
            <a:r>
              <a:rPr lang="fr-FR" sz="8000" b="1" smtClean="0">
                <a:solidFill>
                  <a:srgbClr val="CC0000"/>
                </a:solidFill>
              </a:rPr>
              <a:t>B- Groupe des  muscles pelvi-trochantériens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D123D-BE1A-4C89-92B8-62726145B1C8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3555" name="Picture 5" descr="Semimembranosus_m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0"/>
            <a:ext cx="2808287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70A6E-6DD0-4884-B13B-7B404BE21F1F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4579" name="Picture 4" descr="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20713"/>
            <a:ext cx="5495925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AD4DF-D071-4D87-9C2D-D060DBCC5F64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257" y="573541"/>
            <a:ext cx="8229600" cy="5040312"/>
          </a:xfrm>
        </p:spPr>
        <p:txBody>
          <a:bodyPr/>
          <a:lstStyle/>
          <a:p>
            <a:pPr algn="ctr" eaLnBrk="1" hangingPunct="1"/>
            <a:r>
              <a:rPr lang="fr-FR" sz="6600" b="1" dirty="0" smtClean="0"/>
              <a:t>MUSCLES DU BASSIN</a:t>
            </a:r>
            <a:br>
              <a:rPr lang="fr-FR" sz="6600" b="1" dirty="0" smtClean="0"/>
            </a:br>
            <a:r>
              <a:rPr lang="fr-FR" sz="6600" b="1" dirty="0" smtClean="0"/>
              <a:t>ET  MUSCLES DE LA RÉGION GLUTÉALE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2DB8A-84F7-478F-B1A9-1A7683F79520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5604" name="Picture 4" descr="4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527675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8A610-CF86-40B1-922F-4C63E68E2489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662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4813"/>
            <a:ext cx="74882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19282-9CC8-4EC3-832C-E4B024EF1D7F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 b="1" u="sng" dirty="0" err="1" smtClean="0">
                <a:solidFill>
                  <a:srgbClr val="FF0000"/>
                </a:solidFill>
              </a:rPr>
              <a:t>m.piriforme</a:t>
            </a:r>
            <a:r>
              <a:rPr lang="fr-FR" sz="4800" b="1" u="sng" dirty="0" smtClean="0">
                <a:solidFill>
                  <a:srgbClr val="FF0000"/>
                </a:solidFill>
              </a:rPr>
              <a:t> (pyramidal)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z="2800" b="1" u="sng" dirty="0" smtClean="0">
                <a:solidFill>
                  <a:srgbClr val="FF0000"/>
                </a:solidFill>
              </a:rPr>
              <a:t>Origine 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sur la face antérieure du sacrum de S2 à S4 en dehors des trous sacrées antérieurs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Trajet 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oblique vers le dehors, l'avant et le bas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Terminaison 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face supérieure du grand trochanter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Actions 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abducteur</a:t>
            </a:r>
            <a:br>
              <a:rPr lang="fr-FR" sz="2800" b="1" dirty="0" smtClean="0"/>
            </a:br>
            <a:r>
              <a:rPr lang="fr-FR" sz="2800" b="1" dirty="0" smtClean="0"/>
              <a:t>- rotateur externe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EB356-EE16-44ED-9922-66764598D1FB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8675" name="Picture 5" descr="pyramid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549275"/>
            <a:ext cx="4592637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230E9-9D70-4B1E-BABA-65831553AEEE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 b="1" u="sng" dirty="0" err="1" smtClean="0">
                <a:solidFill>
                  <a:srgbClr val="FF0000"/>
                </a:solidFill>
              </a:rPr>
              <a:t>m.obturateur</a:t>
            </a:r>
            <a:r>
              <a:rPr lang="fr-FR" sz="4800" b="1" u="sng" dirty="0" smtClean="0">
                <a:solidFill>
                  <a:srgbClr val="FF0000"/>
                </a:solidFill>
              </a:rPr>
              <a:t> interne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b="1" u="sng" dirty="0" smtClean="0">
                <a:solidFill>
                  <a:srgbClr val="FF0000"/>
                </a:solidFill>
              </a:rPr>
              <a:t>Origine 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cadre interne du trou obturateur et de sa membrane obturatrice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Trajet 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oblique en dedans et en arrière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Terminaison</a:t>
            </a:r>
            <a:r>
              <a:rPr lang="fr-FR" sz="2800" b="1" dirty="0" smtClean="0">
                <a:solidFill>
                  <a:srgbClr val="FF0000"/>
                </a:solidFill>
              </a:rPr>
              <a:t> 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face interne du grand trochanter du fémur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Actions 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puissant rotateur externe de la cuisse si le point d'appui est l'os iliaque</a:t>
            </a:r>
            <a:br>
              <a:rPr lang="fr-FR" sz="2800" b="1" dirty="0" smtClean="0"/>
            </a:br>
            <a:r>
              <a:rPr lang="fr-FR" sz="2800" b="1" dirty="0" smtClean="0"/>
              <a:t>- abducteur lorsqu'on est assis avec les jambes levées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smtClean="0"/>
              <a:t> 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CD67CE-6A67-4D18-B7F3-C464259F0652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0723" name="Picture 5" descr="obturat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649"/>
            <a:ext cx="8239125" cy="612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469CB6-914D-474D-8BAA-535F56E95F4C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 b="1" u="sng" dirty="0" err="1" smtClean="0">
                <a:solidFill>
                  <a:srgbClr val="FF0000"/>
                </a:solidFill>
              </a:rPr>
              <a:t>m.obturateur</a:t>
            </a:r>
            <a:r>
              <a:rPr lang="fr-FR" sz="4800" b="1" u="sng" dirty="0" smtClean="0">
                <a:solidFill>
                  <a:srgbClr val="FF0000"/>
                </a:solidFill>
              </a:rPr>
              <a:t> externe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Origine :</a:t>
            </a:r>
            <a:r>
              <a:rPr lang="fr-FR" sz="2800" b="1" u="sng" dirty="0" smtClean="0"/>
              <a:t/>
            </a:r>
            <a:br>
              <a:rPr lang="fr-FR" sz="2800" b="1" u="sng" dirty="0" smtClean="0"/>
            </a:br>
            <a:r>
              <a:rPr lang="fr-FR" sz="2800" b="1" dirty="0" smtClean="0"/>
              <a:t>- cadre externe du trou obturateur et de sa membrane obturatrice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Trajet 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oblique en arrière et en dehors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Terminaison :</a:t>
            </a:r>
            <a:r>
              <a:rPr lang="fr-FR" sz="2800" b="1" u="sng" dirty="0" smtClean="0"/>
              <a:t/>
            </a:r>
            <a:br>
              <a:rPr lang="fr-FR" sz="2800" b="1" u="sng" dirty="0" smtClean="0"/>
            </a:br>
            <a:r>
              <a:rPr lang="fr-FR" sz="2800" b="1" dirty="0" smtClean="0"/>
              <a:t>- face interne du grand trochanter en arrière et au dessous de l'obturateur interne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Actions :</a:t>
            </a:r>
            <a:r>
              <a:rPr lang="fr-FR" sz="2800" b="1" u="sng" dirty="0" smtClean="0"/>
              <a:t/>
            </a:r>
            <a:br>
              <a:rPr lang="fr-FR" sz="2800" b="1" u="sng" dirty="0" smtClean="0"/>
            </a:br>
            <a:r>
              <a:rPr lang="fr-FR" sz="2800" b="1" dirty="0" smtClean="0"/>
              <a:t>- rotateur externe</a:t>
            </a:r>
            <a:br>
              <a:rPr lang="fr-FR" sz="2800" b="1" dirty="0" smtClean="0"/>
            </a:br>
            <a:r>
              <a:rPr lang="fr-FR" sz="2800" b="1" dirty="0" smtClean="0"/>
              <a:t>- adducteur faible</a:t>
            </a:r>
            <a:r>
              <a:rPr lang="fr-FR" sz="2800" dirty="0" smtClean="0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88A15-49C1-465C-9404-B9FD2EAEBEBA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2771" name="Picture 5" descr="obturat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79994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E5DEF-BB7A-4E59-A4DF-2E017C323399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fr-FR" sz="4800" b="1" u="sng" dirty="0" err="1" smtClean="0">
                <a:solidFill>
                  <a:srgbClr val="FF0000"/>
                </a:solidFill>
              </a:rPr>
              <a:t>m.jumeaux</a:t>
            </a:r>
            <a:endParaRPr lang="fr-FR" sz="4800" b="1" u="sng" dirty="0" smtClean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Origine :</a:t>
            </a:r>
            <a:r>
              <a:rPr lang="fr-FR" sz="2800" b="1" u="sng" dirty="0" smtClean="0"/>
              <a:t/>
            </a:r>
            <a:br>
              <a:rPr lang="fr-FR" sz="2800" b="1" u="sng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- jumeau supérieur </a:t>
            </a:r>
            <a:r>
              <a:rPr lang="fr-FR" sz="2800" b="1" dirty="0" smtClean="0"/>
              <a:t>: face externe de l'épine sciatique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- jumeau inférieur </a:t>
            </a:r>
            <a:r>
              <a:rPr lang="fr-FR" sz="2800" b="1" dirty="0" smtClean="0"/>
              <a:t>: tubérosité ischiatique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Trajet 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suivent les bords de l'obturateur interne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Terminaison 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- face interne du grand trochanter du fémur </a:t>
            </a:r>
            <a:br>
              <a:rPr lang="fr-FR" sz="2800" b="1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Actions :</a:t>
            </a:r>
            <a:r>
              <a:rPr lang="fr-FR" sz="2800" b="1" u="sng" dirty="0" smtClean="0"/>
              <a:t/>
            </a:r>
            <a:br>
              <a:rPr lang="fr-FR" sz="2800" b="1" u="sng" dirty="0" smtClean="0"/>
            </a:br>
            <a:r>
              <a:rPr lang="fr-FR" sz="2800" b="1" dirty="0" smtClean="0"/>
              <a:t>- rotateur externe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BFF3E4-3BC8-4336-B88D-BF75DED94ADB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4819" name="Picture 5" descr="obturat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641"/>
            <a:ext cx="8496300" cy="626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9FF1E-3FA8-4898-A43A-0DC2DD3C1AD5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100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1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102" name="Picture 8" descr="Résultat de recherche d'images pour &quot;muscles de la hanch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4813"/>
            <a:ext cx="76327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31ED9F-A2C1-4A29-B82E-2B8BCC3003BC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95400"/>
          </a:xfrm>
        </p:spPr>
        <p:txBody>
          <a:bodyPr/>
          <a:lstStyle/>
          <a:p>
            <a:pPr eaLnBrk="1" hangingPunct="1"/>
            <a:r>
              <a:rPr lang="fr-FR" b="1" u="sng" dirty="0" smtClean="0">
                <a:solidFill>
                  <a:srgbClr val="FF0000"/>
                </a:solidFill>
              </a:rPr>
              <a:t>M carré fémoral (carré crural)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b="1" u="sng" dirty="0" smtClean="0">
                <a:solidFill>
                  <a:srgbClr val="FF0000"/>
                </a:solidFill>
              </a:rPr>
              <a:t>Origine </a:t>
            </a:r>
            <a:r>
              <a:rPr lang="fr-FR" b="1" dirty="0" smtClean="0">
                <a:solidFill>
                  <a:srgbClr val="FF0000"/>
                </a:solidFill>
              </a:rPr>
              <a:t>: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- face externe de l'ischion en arrière de l'obturateur externe </a:t>
            </a:r>
            <a:br>
              <a:rPr lang="fr-FR" b="1" dirty="0" smtClean="0"/>
            </a:br>
            <a:r>
              <a:rPr lang="fr-FR" b="1" u="sng" dirty="0" smtClean="0">
                <a:solidFill>
                  <a:srgbClr val="FF0000"/>
                </a:solidFill>
              </a:rPr>
              <a:t>Trajet :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b="1" dirty="0" smtClean="0"/>
              <a:t>- vers dehors </a:t>
            </a:r>
            <a:br>
              <a:rPr lang="fr-FR" b="1" dirty="0" smtClean="0"/>
            </a:br>
            <a:r>
              <a:rPr lang="fr-FR" b="1" u="sng" dirty="0" smtClean="0">
                <a:solidFill>
                  <a:srgbClr val="FF0000"/>
                </a:solidFill>
              </a:rPr>
              <a:t>Terminaison :</a:t>
            </a:r>
            <a:r>
              <a:rPr lang="fr-FR" b="1" u="sng" dirty="0" smtClean="0"/>
              <a:t/>
            </a:r>
            <a:br>
              <a:rPr lang="fr-FR" b="1" u="sng" dirty="0" smtClean="0"/>
            </a:br>
            <a:r>
              <a:rPr lang="fr-FR" b="1" dirty="0" smtClean="0"/>
              <a:t>- ligne inter trochantérienne postérieure </a:t>
            </a:r>
            <a:br>
              <a:rPr lang="fr-FR" b="1" dirty="0" smtClean="0"/>
            </a:br>
            <a:r>
              <a:rPr lang="fr-FR" b="1" u="sng" dirty="0" smtClean="0">
                <a:solidFill>
                  <a:srgbClr val="FF0000"/>
                </a:solidFill>
              </a:rPr>
              <a:t>Actions :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- rotateur externe</a:t>
            </a:r>
            <a:br>
              <a:rPr lang="fr-FR" b="1" dirty="0" smtClean="0"/>
            </a:br>
            <a:r>
              <a:rPr lang="fr-FR" b="1" dirty="0" smtClean="0"/>
              <a:t>- puissant adducteur de la cuisse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F1AC3-4CC5-43EF-81FC-05E6C38DDA20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6867" name="Picture 5" descr="obturat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82708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7FE70-8992-4EF2-9844-C0F9756B2C73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/>
            <a:r>
              <a:rPr lang="fr-FR" sz="2800" b="1" u="sng" dirty="0" smtClean="0">
                <a:solidFill>
                  <a:srgbClr val="FF0000"/>
                </a:solidFill>
              </a:rPr>
              <a:t>RÉFÉRENCES</a:t>
            </a:r>
            <a:endParaRPr lang="fr-FR" sz="2800" u="sng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fr-FR" sz="2000" dirty="0" smtClean="0"/>
              <a:t>1- BRIZON J, CASTAING J. Les Feuillets d’Anatomie. Muscles du membre inférieur. Fascicule V. Librairie </a:t>
            </a:r>
            <a:r>
              <a:rPr lang="fr-FR" sz="2000" dirty="0" err="1" smtClean="0"/>
              <a:t>Maloine</a:t>
            </a:r>
            <a:r>
              <a:rPr lang="fr-FR" sz="2000" dirty="0" smtClean="0"/>
              <a:t> SA. Paris 1953.</a:t>
            </a:r>
          </a:p>
          <a:p>
            <a:pPr eaLnBrk="1" hangingPunct="1"/>
            <a:r>
              <a:rPr lang="fr-FR" sz="2000" dirty="0" smtClean="0"/>
              <a:t>2- HAMMOUDI SS. Le cours d’Anatomie, appareil locomoteur 2, membre inférieur. Auto édition.2004.p162-171.</a:t>
            </a:r>
          </a:p>
          <a:p>
            <a:pPr eaLnBrk="1" hangingPunct="1"/>
            <a:r>
              <a:rPr lang="fr-FR" sz="2000" dirty="0" smtClean="0"/>
              <a:t>3- ROUVIERE H. Anatomie Humaine. Descriptive, topographique et fonctionnelle. Tome troisième. Membres. 13ème Ed. Masson éd. Paris 2002:p410-422.</a:t>
            </a:r>
            <a:endParaRPr lang="fr-FR" sz="2000" dirty="0" smtClean="0">
              <a:hlinkClick r:id="rId2"/>
            </a:endParaRPr>
          </a:p>
          <a:p>
            <a:pPr eaLnBrk="1" hangingPunct="1"/>
            <a:r>
              <a:rPr lang="fr-FR" sz="2000" dirty="0" smtClean="0">
                <a:hlinkClick r:id="rId2"/>
              </a:rPr>
              <a:t>http://fr.academic.ru/pictures/frwiki/71/Gluteus_maximus_muscle.PN</a:t>
            </a:r>
            <a:endParaRPr lang="fr-FR" sz="2000" dirty="0" smtClean="0">
              <a:hlinkClick r:id="rId3"/>
            </a:endParaRPr>
          </a:p>
          <a:p>
            <a:pPr eaLnBrk="1" hangingPunct="1"/>
            <a:r>
              <a:rPr lang="fr-FR" sz="2000" dirty="0" smtClean="0">
                <a:hlinkClick r:id="rId3"/>
              </a:rPr>
              <a:t>http://easy-look.fr/anatomie_descriptive/muscle_hanche.php</a:t>
            </a:r>
            <a:r>
              <a:rPr lang="fr-FR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EC45E-2263-4D2F-938F-E428276850BA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algn="ctr" eaLnBrk="1" hangingPunct="1"/>
            <a:r>
              <a:rPr lang="fr-FR" sz="9600" dirty="0" smtClean="0"/>
              <a:t>Merci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118F70-7E3F-4B1F-8378-E172201C511A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512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33375"/>
            <a:ext cx="66675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5E98-6B9F-405E-83A2-E048D5359A98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ctr" eaLnBrk="1" hangingPunct="1"/>
            <a:r>
              <a:rPr lang="fr-FR" sz="9600" b="1" smtClean="0">
                <a:solidFill>
                  <a:srgbClr val="CC0000"/>
                </a:solidFill>
              </a:rPr>
              <a:t>LES MUSCLES DU BASSIN</a:t>
            </a:r>
            <a:r>
              <a:rPr lang="fr-FR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A108D-F3A0-41A8-A704-33B267993030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/>
          <a:lstStyle/>
          <a:p>
            <a:pPr eaLnBrk="1" hangingPunct="1"/>
            <a:r>
              <a:rPr lang="fr-FR" sz="5400" dirty="0" smtClean="0">
                <a:solidFill>
                  <a:srgbClr val="FF0000"/>
                </a:solidFill>
              </a:rPr>
              <a:t>Muscle psoas-iliaque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b="1" dirty="0" smtClean="0"/>
              <a:t>- il est composé par la réunion de deux corps musculaires : le muscle iliaque (</a:t>
            </a:r>
            <a:r>
              <a:rPr lang="fr-FR" sz="2400" b="1" dirty="0" err="1" smtClean="0"/>
              <a:t>monoarticulaire</a:t>
            </a:r>
            <a:r>
              <a:rPr lang="fr-FR" sz="2400" b="1" dirty="0" smtClean="0"/>
              <a:t>) et le muscle psoas (composé par deux faisceaux, </a:t>
            </a:r>
            <a:r>
              <a:rPr lang="fr-FR" sz="2400" b="1" dirty="0" err="1" smtClean="0"/>
              <a:t>polyarticulaire</a:t>
            </a:r>
            <a:r>
              <a:rPr lang="fr-FR" sz="2400" b="1" dirty="0" smtClean="0"/>
              <a:t>) </a:t>
            </a:r>
            <a:br>
              <a:rPr lang="fr-FR" sz="2400" b="1" dirty="0" smtClean="0"/>
            </a:br>
            <a:r>
              <a:rPr lang="fr-FR" sz="2400" b="1" dirty="0" smtClean="0"/>
              <a:t>- Il est tendu du rachis (psoas) et de l’os coxal (iliaque) au petit trochanter</a:t>
            </a:r>
            <a:br>
              <a:rPr lang="fr-FR" sz="2400" b="1" dirty="0" smtClean="0"/>
            </a:br>
            <a:r>
              <a:rPr lang="fr-FR" sz="2400" b="1" u="sng" dirty="0" smtClean="0">
                <a:solidFill>
                  <a:srgbClr val="FF0000"/>
                </a:solidFill>
              </a:rPr>
              <a:t>Origin</a:t>
            </a:r>
            <a:r>
              <a:rPr lang="fr-FR" sz="2400" b="1" dirty="0" smtClean="0">
                <a:solidFill>
                  <a:srgbClr val="FF0000"/>
                </a:solidFill>
              </a:rPr>
              <a:t>e </a:t>
            </a:r>
            <a:r>
              <a:rPr lang="fr-FR" sz="2400" b="1" dirty="0" smtClean="0"/>
              <a:t>: </a:t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FF0000"/>
                </a:solidFill>
              </a:rPr>
              <a:t>- iliaque </a:t>
            </a:r>
            <a:r>
              <a:rPr lang="fr-FR" sz="2400" b="1" dirty="0" smtClean="0"/>
              <a:t>: lèvre interne de la crête iliaque et fosse iliaque interne</a:t>
            </a:r>
            <a:br>
              <a:rPr lang="fr-FR" sz="2400" b="1" dirty="0" smtClean="0"/>
            </a:br>
            <a:r>
              <a:rPr lang="fr-FR" sz="2400" b="1" dirty="0" smtClean="0">
                <a:solidFill>
                  <a:srgbClr val="FF0000"/>
                </a:solidFill>
              </a:rPr>
              <a:t>- psoas </a:t>
            </a:r>
            <a:r>
              <a:rPr lang="fr-FR" sz="2400" b="1" dirty="0" smtClean="0"/>
              <a:t>: </a:t>
            </a:r>
            <a:br>
              <a:rPr lang="fr-FR" sz="2400" b="1" dirty="0" smtClean="0"/>
            </a:br>
            <a:r>
              <a:rPr lang="fr-FR" sz="2400" b="1" dirty="0" smtClean="0"/>
              <a:t>Le faisceau </a:t>
            </a:r>
            <a:r>
              <a:rPr lang="fr-FR" sz="2400" b="1" dirty="0" err="1" smtClean="0"/>
              <a:t>transversaire</a:t>
            </a:r>
            <a:r>
              <a:rPr lang="fr-FR" sz="2400" b="1" dirty="0" smtClean="0"/>
              <a:t> postérieur s'insère sur les processus transverses des quatre premières lombaires</a:t>
            </a:r>
            <a:br>
              <a:rPr lang="fr-FR" sz="2400" b="1" dirty="0" smtClean="0"/>
            </a:br>
            <a:r>
              <a:rPr lang="fr-FR" sz="2400" b="1" dirty="0" smtClean="0"/>
              <a:t>Le faisceau corporal antérieur s'insère du disque intervertébrale D12L1 au corps de la quatrième vertèbre lombaire</a:t>
            </a: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48019-913C-4EFF-9A9E-5DD06E838A78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fr-FR" sz="2800" b="1" u="sng" dirty="0" smtClean="0">
                <a:solidFill>
                  <a:srgbClr val="FF0000"/>
                </a:solidFill>
              </a:rPr>
              <a:t>Trajet</a:t>
            </a:r>
            <a:r>
              <a:rPr lang="fr-FR" sz="2800" dirty="0" smtClean="0">
                <a:solidFill>
                  <a:srgbClr val="FF0000"/>
                </a:solidFill>
              </a:rPr>
              <a:t> :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- les fibres se rejoignent au dessus de l'articulation coxo-fémorale pour former un tendon commun qui passe sous le ligament inguinal, qui cravate la coxo-fémorale vers l'avant et se réfléchie sur l'éminence </a:t>
            </a:r>
            <a:r>
              <a:rPr lang="fr-FR" sz="2800" dirty="0" err="1" smtClean="0"/>
              <a:t>ilio</a:t>
            </a:r>
            <a:r>
              <a:rPr lang="fr-FR" sz="2800" dirty="0" smtClean="0"/>
              <a:t>-pectinée pour se diriger vers le petit trochanter </a:t>
            </a:r>
            <a:br>
              <a:rPr lang="fr-FR" sz="2800" dirty="0" smtClean="0"/>
            </a:br>
            <a:r>
              <a:rPr lang="fr-FR" sz="2800" b="1" u="sng" dirty="0" smtClean="0">
                <a:solidFill>
                  <a:srgbClr val="FF0000"/>
                </a:solidFill>
              </a:rPr>
              <a:t>Terminaison</a:t>
            </a:r>
            <a:r>
              <a:rPr lang="fr-FR" sz="2800" u="sng" dirty="0" smtClean="0">
                <a:solidFill>
                  <a:srgbClr val="FF0000"/>
                </a:solidFill>
              </a:rPr>
              <a:t> :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- sur la face postérieure du petit trochanter (dont il est séparé avant son insertion par une bourse synoviale)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BBE79-A04B-44BA-8F28-DC058C93DC4E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m. bassin/Pr BELHOULA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fr-FR" sz="4000" b="1" u="sng" dirty="0" smtClean="0">
                <a:solidFill>
                  <a:srgbClr val="FF0000"/>
                </a:solidFill>
              </a:rPr>
              <a:t>Action </a:t>
            </a:r>
            <a:r>
              <a:rPr lang="fr-FR" sz="4000" b="1" u="sng" dirty="0" smtClean="0"/>
              <a:t>:</a:t>
            </a:r>
            <a:r>
              <a:rPr lang="fr-FR" sz="4000" b="1" dirty="0" smtClean="0"/>
              <a:t> </a:t>
            </a:r>
            <a:br>
              <a:rPr lang="fr-FR" sz="4000" b="1" dirty="0" smtClean="0"/>
            </a:br>
            <a:r>
              <a:rPr lang="fr-FR" sz="4000" b="1" dirty="0" smtClean="0"/>
              <a:t>- fléchisseur de la hanche</a:t>
            </a:r>
            <a:br>
              <a:rPr lang="fr-FR" sz="4000" b="1" dirty="0" smtClean="0"/>
            </a:br>
            <a:r>
              <a:rPr lang="fr-FR" sz="4000" b="1" dirty="0" smtClean="0"/>
              <a:t>- rotateur externe</a:t>
            </a:r>
            <a:br>
              <a:rPr lang="fr-FR" sz="4000" b="1" dirty="0" smtClean="0"/>
            </a:br>
            <a:r>
              <a:rPr lang="fr-FR" sz="4000" b="1" u="sng" dirty="0" smtClean="0">
                <a:solidFill>
                  <a:srgbClr val="FF0000"/>
                </a:solidFill>
              </a:rPr>
              <a:t>Innervation :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- par des branches du plexus lombaire</a:t>
            </a:r>
            <a:endParaRPr lang="fr-FR" sz="40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A0451-2AAA-4006-A2FD-CC2F132A2E07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bassin/Pr BELHOULA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01D3F-CE44-453E-BE23-9DA6F29FA68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471</Words>
  <Application>Microsoft Office PowerPoint</Application>
  <PresentationFormat>Affichage à l'écran (4:3)</PresentationFormat>
  <Paragraphs>182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Muscle psoas-iliaque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Muscle petit glutéal (petit fessier)</vt:lpstr>
      <vt:lpstr>Diapositive 17</vt:lpstr>
      <vt:lpstr>Diapositive 18</vt:lpstr>
      <vt:lpstr>Diapositive 19</vt:lpstr>
      <vt:lpstr>Diapositive 20</vt:lpstr>
      <vt:lpstr>Muscle grand glutéal (grand fessier)</vt:lpstr>
      <vt:lpstr>Diapositive 22</vt:lpstr>
      <vt:lpstr>Diapositive 23</vt:lpstr>
      <vt:lpstr>Tenseur du fascia lata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m.piriforme (pyramidal)</vt:lpstr>
      <vt:lpstr>Diapositive 33</vt:lpstr>
      <vt:lpstr>m.obturateur interne</vt:lpstr>
      <vt:lpstr>Diapositive 35</vt:lpstr>
      <vt:lpstr>m.obturateur externe</vt:lpstr>
      <vt:lpstr>Diapositive 37</vt:lpstr>
      <vt:lpstr>m.jumeaux</vt:lpstr>
      <vt:lpstr>Diapositive 39</vt:lpstr>
      <vt:lpstr>M carré fémoral (carré crural)</vt:lpstr>
      <vt:lpstr>Diapositive 41</vt:lpstr>
      <vt:lpstr>Diapositive 42</vt:lpstr>
      <vt:lpstr>Diapositive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189</cp:revision>
  <dcterms:created xsi:type="dcterms:W3CDTF">2010-02-16T18:54:55Z</dcterms:created>
  <dcterms:modified xsi:type="dcterms:W3CDTF">2020-03-29T21:53:36Z</dcterms:modified>
</cp:coreProperties>
</file>