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7" d="100"/>
          <a:sy n="67" d="100"/>
        </p:scale>
        <p:origin x="-61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48F93A-60E5-420A-8354-4A3295C0AB5E}" type="datetimeFigureOut">
              <a:rPr lang="fr-FR" smtClean="0"/>
              <a:pPr/>
              <a:t>14/10/2010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D45523-E6E1-44DD-8708-C7E9E4417D1F}"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6C89125-54F5-4A92-956F-3DF474B49034}" type="slidenum">
              <a:rPr lang="fr-FR" smtClean="0"/>
              <a:pPr/>
              <a:t>30</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D6C89125-54F5-4A92-956F-3DF474B49034}" type="slidenum">
              <a:rPr lang="fr-FR" smtClean="0"/>
              <a:pPr/>
              <a:t>43</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957E1FD-ECB9-4B61-A7A5-0BBF6A69D845}" type="datetimeFigureOut">
              <a:rPr lang="fr-FR" smtClean="0"/>
              <a:pPr/>
              <a:t>14/10/2010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7BE381-359F-45E1-AC3F-BE39F75C845C}"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957E1FD-ECB9-4B61-A7A5-0BBF6A69D845}" type="datetimeFigureOut">
              <a:rPr lang="fr-FR" smtClean="0"/>
              <a:pPr/>
              <a:t>14/10/2010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7BE381-359F-45E1-AC3F-BE39F75C845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957E1FD-ECB9-4B61-A7A5-0BBF6A69D845}" type="datetimeFigureOut">
              <a:rPr lang="fr-FR" smtClean="0"/>
              <a:pPr/>
              <a:t>14/10/2010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7BE381-359F-45E1-AC3F-BE39F75C845C}"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85800" y="228600"/>
            <a:ext cx="7772400" cy="12192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685800" y="1641475"/>
            <a:ext cx="3810000" cy="44545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41475"/>
            <a:ext cx="3810000" cy="44545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685800" y="6248400"/>
            <a:ext cx="1905000" cy="457200"/>
          </a:xfrm>
        </p:spPr>
        <p:txBody>
          <a:bodyPr/>
          <a:lstStyle>
            <a:lvl1pPr>
              <a:defRPr/>
            </a:lvl1pPr>
          </a:lstStyle>
          <a:p>
            <a:endParaRPr lang="fr-FR"/>
          </a:p>
        </p:txBody>
      </p:sp>
      <p:sp>
        <p:nvSpPr>
          <p:cNvPr id="6" name="Espace réservé du pied de page 5"/>
          <p:cNvSpPr>
            <a:spLocks noGrp="1"/>
          </p:cNvSpPr>
          <p:nvPr>
            <p:ph type="ftr" sz="quarter" idx="11"/>
          </p:nvPr>
        </p:nvSpPr>
        <p:spPr>
          <a:xfrm>
            <a:off x="3124200" y="6248400"/>
            <a:ext cx="2895600" cy="457200"/>
          </a:xfrm>
        </p:spPr>
        <p:txBody>
          <a:bodyPr/>
          <a:lstStyle>
            <a:lvl1pPr>
              <a:defRPr/>
            </a:lvl1pPr>
          </a:lstStyle>
          <a:p>
            <a:endParaRPr lang="fr-FR"/>
          </a:p>
        </p:txBody>
      </p:sp>
      <p:sp>
        <p:nvSpPr>
          <p:cNvPr id="7" name="Espace réservé du numéro de diapositive 6"/>
          <p:cNvSpPr>
            <a:spLocks noGrp="1"/>
          </p:cNvSpPr>
          <p:nvPr>
            <p:ph type="sldNum" sz="quarter" idx="12"/>
          </p:nvPr>
        </p:nvSpPr>
        <p:spPr>
          <a:xfrm>
            <a:off x="6553200" y="6248400"/>
            <a:ext cx="1905000" cy="457200"/>
          </a:xfrm>
        </p:spPr>
        <p:txBody>
          <a:bodyPr/>
          <a:lstStyle>
            <a:lvl1pPr>
              <a:defRPr/>
            </a:lvl1pPr>
          </a:lstStyle>
          <a:p>
            <a:fld id="{9365D411-E3D7-4957-B590-70B426B0505C}" type="slidenum">
              <a:rPr lang="fr-FR"/>
              <a:pPr/>
              <a:t>‹N°›</a:t>
            </a:fld>
            <a:endParaRPr lang="fr-F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957E1FD-ECB9-4B61-A7A5-0BBF6A69D845}" type="datetimeFigureOut">
              <a:rPr lang="fr-FR" smtClean="0"/>
              <a:pPr/>
              <a:t>14/10/2010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7BE381-359F-45E1-AC3F-BE39F75C845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957E1FD-ECB9-4B61-A7A5-0BBF6A69D845}" type="datetimeFigureOut">
              <a:rPr lang="fr-FR" smtClean="0"/>
              <a:pPr/>
              <a:t>14/10/2010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7BE381-359F-45E1-AC3F-BE39F75C845C}"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957E1FD-ECB9-4B61-A7A5-0BBF6A69D845}" type="datetimeFigureOut">
              <a:rPr lang="fr-FR" smtClean="0"/>
              <a:pPr/>
              <a:t>14/10/2010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97BE381-359F-45E1-AC3F-BE39F75C845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957E1FD-ECB9-4B61-A7A5-0BBF6A69D845}" type="datetimeFigureOut">
              <a:rPr lang="fr-FR" smtClean="0"/>
              <a:pPr/>
              <a:t>14/10/2010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97BE381-359F-45E1-AC3F-BE39F75C845C}"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5957E1FD-ECB9-4B61-A7A5-0BBF6A69D845}" type="datetimeFigureOut">
              <a:rPr lang="fr-FR" smtClean="0"/>
              <a:pPr/>
              <a:t>14/10/2010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97BE381-359F-45E1-AC3F-BE39F75C845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957E1FD-ECB9-4B61-A7A5-0BBF6A69D845}" type="datetimeFigureOut">
              <a:rPr lang="fr-FR" smtClean="0"/>
              <a:pPr/>
              <a:t>14/10/2010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97BE381-359F-45E1-AC3F-BE39F75C845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957E1FD-ECB9-4B61-A7A5-0BBF6A69D845}" type="datetimeFigureOut">
              <a:rPr lang="fr-FR" smtClean="0"/>
              <a:pPr/>
              <a:t>14/10/2010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97BE381-359F-45E1-AC3F-BE39F75C845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957E1FD-ECB9-4B61-A7A5-0BBF6A69D845}" type="datetimeFigureOut">
              <a:rPr lang="fr-FR" smtClean="0"/>
              <a:pPr/>
              <a:t>14/10/2010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97BE381-359F-45E1-AC3F-BE39F75C845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57E1FD-ECB9-4B61-A7A5-0BBF6A69D845}" type="datetimeFigureOut">
              <a:rPr lang="fr-FR" smtClean="0"/>
              <a:pPr/>
              <a:t>14/10/2010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7BE381-359F-45E1-AC3F-BE39F75C845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u="sng" dirty="0" smtClean="0"/>
              <a:t>D/LES </a:t>
            </a:r>
            <a:r>
              <a:rPr lang="fr-FR" i="1" u="sng" dirty="0"/>
              <a:t>PIECES OPERATOIRES</a:t>
            </a:r>
            <a:r>
              <a:rPr lang="fr-FR" i="1" dirty="0"/>
              <a:t> </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a:t>Il s’agit de matériel de résection à la curette (endomètre, vessie, prostate) ou de pièce d’exérèse segmentaire ou totale, d’une tumeur ou d’un organe. Chaque fois que possible, ce matériel doit être envoyé frais (non fixé) au laboratoire. Ceci permettra de congeler un fragment de tumeur et de le stocker au froid dans une banque de tissus (</a:t>
            </a:r>
            <a:r>
              <a:rPr lang="fr-FR" dirty="0" err="1"/>
              <a:t>tumorothèque</a:t>
            </a:r>
            <a:r>
              <a:rPr lang="fr-FR" dirty="0"/>
              <a:t>) avec possibilité, à tout moment, de l’utiliser pour des analyses complémentaires, en particulier de biologie moléculaire. Des fragments peuvent également être prélevés et placés dans un milieu de culture </a:t>
            </a:r>
            <a:r>
              <a:rPr lang="fr-FR" dirty="0" smtClean="0"/>
              <a:t> </a:t>
            </a:r>
            <a:r>
              <a:rPr lang="fr-FR" dirty="0"/>
              <a:t>en vue d’analyses cytogénétiques. </a:t>
            </a:r>
          </a:p>
          <a:p>
            <a:pPr>
              <a:buNone/>
            </a:pPr>
            <a:r>
              <a:rPr lang="fr-FR" b="1" dirty="0"/>
              <a:t> </a:t>
            </a:r>
            <a:endParaRPr lang="fr-FR" dirty="0"/>
          </a:p>
          <a:p>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err="1" smtClean="0"/>
              <a:t>Macroscpie</a:t>
            </a:r>
            <a:r>
              <a:rPr lang="fr-FR" dirty="0" smtClean="0"/>
              <a:t> : Prélèvement au niveau d’une pièce opératoire (larynx)</a:t>
            </a:r>
            <a:endParaRPr lang="fr-FR" dirty="0"/>
          </a:p>
        </p:txBody>
      </p:sp>
      <p:pic>
        <p:nvPicPr>
          <p:cNvPr id="4" name="Picture 4" descr="prélèvement-T-larynx"/>
          <p:cNvPicPr>
            <a:picLocks noGrp="1" noChangeAspect="1" noChangeArrowheads="1"/>
          </p:cNvPicPr>
          <p:nvPr>
            <p:ph idx="1"/>
          </p:nvPr>
        </p:nvPicPr>
        <p:blipFill>
          <a:blip r:embed="rId2"/>
          <a:stretch>
            <a:fillRect/>
          </a:stretch>
        </p:blipFill>
        <p:spPr bwMode="auto">
          <a:xfrm>
            <a:off x="944569" y="1935163"/>
            <a:ext cx="7254861" cy="438943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14290"/>
            <a:ext cx="9144000" cy="1214446"/>
          </a:xfrm>
        </p:spPr>
        <p:txBody>
          <a:bodyPr>
            <a:normAutofit/>
          </a:bodyPr>
          <a:lstStyle/>
          <a:p>
            <a:r>
              <a:rPr lang="fr-FR" sz="2800" b="1" u="sng" dirty="0" err="1" smtClean="0"/>
              <a:t>Cassettes:</a:t>
            </a:r>
            <a:r>
              <a:rPr lang="fr-FR" sz="2800" dirty="0" err="1" smtClean="0"/>
              <a:t>Elles</a:t>
            </a:r>
            <a:r>
              <a:rPr lang="fr-FR" sz="2800" dirty="0" smtClean="0"/>
              <a:t> comportent de petites perforations pour que les prélèvements baignent dans les produits </a:t>
            </a:r>
            <a:endParaRPr lang="fr-FR" sz="2800" dirty="0"/>
          </a:p>
        </p:txBody>
      </p:sp>
      <p:pic>
        <p:nvPicPr>
          <p:cNvPr id="5" name="Picture 3" descr="cassettes3"/>
          <p:cNvPicPr>
            <a:picLocks noGrp="1" noChangeAspect="1" noChangeArrowheads="1"/>
          </p:cNvPicPr>
          <p:nvPr>
            <p:ph idx="1"/>
          </p:nvPr>
        </p:nvPicPr>
        <p:blipFill>
          <a:blip r:embed="rId2"/>
          <a:stretch>
            <a:fillRect/>
          </a:stretch>
        </p:blipFill>
        <p:spPr>
          <a:xfrm>
            <a:off x="857224" y="1935163"/>
            <a:ext cx="7286676" cy="4389437"/>
          </a:xfrm>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Fragment prélevé de la pièce opératoire et placé dans une cassette</a:t>
            </a:r>
            <a:endParaRPr lang="fr-FR" dirty="0"/>
          </a:p>
        </p:txBody>
      </p:sp>
      <p:pic>
        <p:nvPicPr>
          <p:cNvPr id="4" name="Picture 4" descr="P1010017"/>
          <p:cNvPicPr>
            <a:picLocks noGrp="1" noChangeAspect="1" noChangeArrowheads="1"/>
          </p:cNvPicPr>
          <p:nvPr>
            <p:ph idx="1"/>
          </p:nvPr>
        </p:nvPicPr>
        <p:blipFill>
          <a:blip r:embed="rId2"/>
          <a:stretch>
            <a:fillRect/>
          </a:stretch>
        </p:blipFill>
        <p:spPr bwMode="auto">
          <a:xfrm>
            <a:off x="357158" y="1935163"/>
            <a:ext cx="8286808" cy="438943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u="sng" dirty="0" smtClean="0">
                <a:latin typeface="French Script MT" pitchFamily="66" charset="0"/>
              </a:rPr>
              <a:t>Le Traitement des tissus</a:t>
            </a:r>
            <a:endParaRPr lang="fr-FR" dirty="0"/>
          </a:p>
        </p:txBody>
      </p:sp>
      <p:sp>
        <p:nvSpPr>
          <p:cNvPr id="3" name="Espace réservé du contenu 2"/>
          <p:cNvSpPr>
            <a:spLocks noGrp="1"/>
          </p:cNvSpPr>
          <p:nvPr>
            <p:ph idx="1"/>
          </p:nvPr>
        </p:nvSpPr>
        <p:spPr/>
        <p:txBody>
          <a:bodyPr>
            <a:normAutofit fontScale="92500" lnSpcReduction="10000"/>
          </a:bodyPr>
          <a:lstStyle/>
          <a:p>
            <a:r>
              <a:rPr lang="fr-FR" sz="2800" dirty="0" smtClean="0"/>
              <a:t>Il est fait d’une manière automatique à l’aide d’un automate de traitement des tissus.</a:t>
            </a:r>
          </a:p>
          <a:p>
            <a:pPr>
              <a:buFont typeface="Wingdings" pitchFamily="2" charset="2"/>
              <a:buNone/>
            </a:pPr>
            <a:r>
              <a:rPr lang="fr-FR" sz="2800" dirty="0" smtClean="0"/>
              <a:t>   Celui-ci comporte 12 bacs :</a:t>
            </a:r>
          </a:p>
          <a:p>
            <a:pPr>
              <a:buFont typeface="Wingdings" pitchFamily="2" charset="2"/>
              <a:buNone/>
            </a:pPr>
            <a:r>
              <a:rPr lang="fr-FR" sz="2800" dirty="0" smtClean="0"/>
              <a:t>            * 7 d’alcool (éthanol) pour déshydrater les tissus.</a:t>
            </a:r>
          </a:p>
          <a:p>
            <a:pPr>
              <a:buFont typeface="Wingdings" pitchFamily="2" charset="2"/>
              <a:buNone/>
            </a:pPr>
            <a:r>
              <a:rPr lang="fr-FR" sz="2800" dirty="0" smtClean="0"/>
              <a:t>            * 3 de xylène pour éliminer les traces d’alcool (</a:t>
            </a:r>
            <a:r>
              <a:rPr lang="fr-FR" sz="2800" dirty="0" err="1" smtClean="0"/>
              <a:t>désalcoolisation</a:t>
            </a:r>
            <a:r>
              <a:rPr lang="fr-FR" sz="2800" dirty="0" smtClean="0"/>
              <a:t>) et  clarifier les tissus. </a:t>
            </a:r>
          </a:p>
          <a:p>
            <a:pPr>
              <a:buFont typeface="Wingdings" pitchFamily="2" charset="2"/>
              <a:buNone/>
            </a:pPr>
            <a:r>
              <a:rPr lang="fr-FR" sz="2800" dirty="0" smtClean="0"/>
              <a:t>            * 2 de paraffine pour occuper la place de l’eau retirée des cellules.</a:t>
            </a:r>
          </a:p>
          <a:p>
            <a:r>
              <a:rPr lang="fr-FR" sz="2800" dirty="0" smtClean="0"/>
              <a:t>    Il comporte, également, un programmateur qui permet de faire passer les </a:t>
            </a:r>
            <a:r>
              <a:rPr lang="en-US" sz="2800" dirty="0" err="1" smtClean="0"/>
              <a:t>paniers</a:t>
            </a:r>
            <a:r>
              <a:rPr lang="en-US" sz="2800" dirty="0" smtClean="0"/>
              <a:t> </a:t>
            </a:r>
            <a:r>
              <a:rPr lang="en-US" sz="2800" dirty="0" err="1" smtClean="0"/>
              <a:t>remplis</a:t>
            </a:r>
            <a:r>
              <a:rPr lang="en-US" sz="2800" dirty="0" smtClean="0"/>
              <a:t> de</a:t>
            </a:r>
            <a:r>
              <a:rPr lang="fr-FR" sz="2800" dirty="0" smtClean="0"/>
              <a:t> cassettes d’un bac à l’autre d’une manière automatique.</a:t>
            </a:r>
          </a:p>
          <a:p>
            <a:pPr>
              <a:buFont typeface="Wingdings" pitchFamily="2" charset="2"/>
              <a:buNone/>
            </a:pPr>
            <a:endParaRPr lang="fr-FR" sz="2800" dirty="0" smtClean="0"/>
          </a:p>
          <a:p>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4290"/>
            <a:ext cx="8229600" cy="1632798"/>
          </a:xfrm>
        </p:spPr>
        <p:txBody>
          <a:bodyPr>
            <a:normAutofit fontScale="90000"/>
          </a:bodyPr>
          <a:lstStyle/>
          <a:p>
            <a:r>
              <a:rPr lang="fr-FR" sz="4000" dirty="0" smtClean="0"/>
              <a:t>Automate de traitement de tissus( tableau de programmation)</a:t>
            </a:r>
            <a:br>
              <a:rPr lang="fr-FR" sz="4000" dirty="0" smtClean="0"/>
            </a:br>
            <a:endParaRPr lang="fr-FR" sz="4000" dirty="0"/>
          </a:p>
        </p:txBody>
      </p:sp>
      <p:pic>
        <p:nvPicPr>
          <p:cNvPr id="4" name="Picture 3" descr="1Automate3"/>
          <p:cNvPicPr>
            <a:picLocks noGrp="1" noChangeAspect="1" noChangeArrowheads="1"/>
          </p:cNvPicPr>
          <p:nvPr>
            <p:ph idx="1"/>
          </p:nvPr>
        </p:nvPicPr>
        <p:blipFill>
          <a:blip r:embed="rId2"/>
          <a:srcRect/>
          <a:stretch>
            <a:fillRect/>
          </a:stretch>
        </p:blipFill>
        <p:spPr>
          <a:xfrm>
            <a:off x="1071538" y="1428736"/>
            <a:ext cx="7358114" cy="5143536"/>
          </a:xfrm>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5400" b="1" dirty="0" smtClean="0"/>
              <a:t>Automate à inclusion ouvert avec 2 paniers</a:t>
            </a:r>
            <a:endParaRPr lang="fr-FR" dirty="0"/>
          </a:p>
        </p:txBody>
      </p:sp>
      <p:pic>
        <p:nvPicPr>
          <p:cNvPr id="4" name="Picture 4" descr="Tech_ouvertf"/>
          <p:cNvPicPr>
            <a:picLocks noGrp="1" noChangeAspect="1" noChangeArrowheads="1"/>
          </p:cNvPicPr>
          <p:nvPr>
            <p:ph idx="1"/>
          </p:nvPr>
        </p:nvPicPr>
        <p:blipFill>
          <a:blip r:embed="rId2"/>
          <a:srcRect/>
          <a:stretch>
            <a:fillRect/>
          </a:stretch>
        </p:blipFill>
        <p:spPr>
          <a:xfrm>
            <a:off x="857224" y="1935163"/>
            <a:ext cx="7215238" cy="4922837"/>
          </a:xfrm>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atin typeface="French Script MT" pitchFamily="66" charset="0"/>
              </a:rPr>
              <a:t>L’inclusion</a:t>
            </a:r>
            <a:endParaRPr lang="fr-FR" dirty="0"/>
          </a:p>
        </p:txBody>
      </p:sp>
      <p:sp>
        <p:nvSpPr>
          <p:cNvPr id="3" name="Espace réservé du contenu 2"/>
          <p:cNvSpPr>
            <a:spLocks noGrp="1"/>
          </p:cNvSpPr>
          <p:nvPr>
            <p:ph idx="1"/>
          </p:nvPr>
        </p:nvSpPr>
        <p:spPr/>
        <p:txBody>
          <a:bodyPr/>
          <a:lstStyle/>
          <a:p>
            <a:r>
              <a:rPr lang="fr-FR" sz="2400" dirty="0" smtClean="0"/>
              <a:t>Il s’agit de faire pénétrer à l’échelle cellulaire une substance homogène et </a:t>
            </a:r>
            <a:r>
              <a:rPr lang="fr-FR" sz="2400" dirty="0" err="1" smtClean="0"/>
              <a:t>solidifiable</a:t>
            </a:r>
            <a:r>
              <a:rPr lang="fr-FR" sz="2400" dirty="0" smtClean="0"/>
              <a:t> appelée paraffine.</a:t>
            </a:r>
          </a:p>
          <a:p>
            <a:pPr>
              <a:buFont typeface="Wingdings" pitchFamily="2" charset="2"/>
              <a:buNone/>
            </a:pPr>
            <a:endParaRPr lang="fr-FR" sz="2400" dirty="0" smtClean="0"/>
          </a:p>
          <a:p>
            <a:r>
              <a:rPr lang="fr-FR" sz="2400" dirty="0" smtClean="0"/>
              <a:t>Il s’agit, également, de confectionner des blocs de paraffine, dans lesquels sont inclus les prélèvements à étudier, à l’aide de moules.</a:t>
            </a:r>
          </a:p>
          <a:p>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paraffine</a:t>
            </a:r>
            <a:endParaRPr lang="fr-FR" dirty="0"/>
          </a:p>
        </p:txBody>
      </p:sp>
      <p:sp>
        <p:nvSpPr>
          <p:cNvPr id="3" name="Espace réservé du contenu 2"/>
          <p:cNvSpPr>
            <a:spLocks noGrp="1"/>
          </p:cNvSpPr>
          <p:nvPr>
            <p:ph idx="1"/>
          </p:nvPr>
        </p:nvSpPr>
        <p:spPr/>
        <p:txBody>
          <a:bodyPr/>
          <a:lstStyle/>
          <a:p>
            <a:pPr>
              <a:lnSpc>
                <a:spcPct val="90000"/>
              </a:lnSpc>
            </a:pPr>
            <a:r>
              <a:rPr lang="fr-FR" dirty="0" smtClean="0"/>
              <a:t>C’est une substance blanche, cristalline, insoluble dans l’eau et l’alcool.</a:t>
            </a:r>
          </a:p>
          <a:p>
            <a:pPr>
              <a:lnSpc>
                <a:spcPct val="90000"/>
              </a:lnSpc>
              <a:buFont typeface="Wingdings" pitchFamily="2" charset="2"/>
              <a:buNone/>
            </a:pPr>
            <a:endParaRPr lang="fr-FR" dirty="0" smtClean="0"/>
          </a:p>
          <a:p>
            <a:pPr>
              <a:lnSpc>
                <a:spcPct val="90000"/>
              </a:lnSpc>
            </a:pPr>
            <a:r>
              <a:rPr lang="fr-FR" dirty="0" smtClean="0"/>
              <a:t>Elle est soluble dans la plupart des essences.</a:t>
            </a:r>
          </a:p>
          <a:p>
            <a:pPr>
              <a:lnSpc>
                <a:spcPct val="90000"/>
              </a:lnSpc>
              <a:buFont typeface="Wingdings" pitchFamily="2" charset="2"/>
              <a:buNone/>
            </a:pPr>
            <a:endParaRPr lang="fr-FR" dirty="0" smtClean="0"/>
          </a:p>
          <a:p>
            <a:pPr>
              <a:lnSpc>
                <a:spcPct val="90000"/>
              </a:lnSpc>
            </a:pPr>
            <a:r>
              <a:rPr lang="fr-FR" dirty="0" smtClean="0"/>
              <a:t>Les paraffines idéales sont celles ayant un point de fusion entre 50 et 60°C et constituées de paraffine très purifiée mélangée à des polymères synthétiques.</a:t>
            </a:r>
          </a:p>
          <a:p>
            <a:pPr>
              <a:lnSpc>
                <a:spcPct val="90000"/>
              </a:lnSpc>
            </a:pPr>
            <a:endParaRPr lang="fr-FR" dirty="0" smtClean="0"/>
          </a:p>
          <a:p>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8000" dirty="0" smtClean="0"/>
              <a:t/>
            </a:r>
            <a:br>
              <a:rPr lang="fr-FR" sz="8000" dirty="0" smtClean="0"/>
            </a:br>
            <a:r>
              <a:rPr lang="fr-FR" sz="5400" dirty="0" smtClean="0"/>
              <a:t>Module d’enrobage complet</a:t>
            </a:r>
            <a:endParaRPr lang="fr-FR" dirty="0"/>
          </a:p>
        </p:txBody>
      </p:sp>
      <p:pic>
        <p:nvPicPr>
          <p:cNvPr id="4" name="Picture 7" descr="module_enrobage"/>
          <p:cNvPicPr>
            <a:picLocks noGrp="1" noChangeAspect="1" noChangeArrowheads="1"/>
          </p:cNvPicPr>
          <p:nvPr>
            <p:ph idx="1"/>
          </p:nvPr>
        </p:nvPicPr>
        <p:blipFill>
          <a:blip r:embed="rId2"/>
          <a:srcRect/>
          <a:stretch>
            <a:fillRect/>
          </a:stretch>
        </p:blipFill>
        <p:spPr>
          <a:xfrm>
            <a:off x="594330" y="1935163"/>
            <a:ext cx="7955340" cy="4389437"/>
          </a:xfrm>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Console chauffante</a:t>
            </a:r>
            <a:endParaRPr lang="fr-FR" dirty="0"/>
          </a:p>
        </p:txBody>
      </p:sp>
      <p:pic>
        <p:nvPicPr>
          <p:cNvPr id="4" name="Picture 3" descr="bac_cassettes"/>
          <p:cNvPicPr>
            <a:picLocks noGrp="1" noChangeAspect="1" noChangeArrowheads="1"/>
          </p:cNvPicPr>
          <p:nvPr>
            <p:ph idx="1"/>
          </p:nvPr>
        </p:nvPicPr>
        <p:blipFill>
          <a:blip r:embed="rId2"/>
          <a:srcRect/>
          <a:stretch>
            <a:fillRect/>
          </a:stretch>
        </p:blipFill>
        <p:spPr>
          <a:xfrm>
            <a:off x="285720" y="1935163"/>
            <a:ext cx="8643998" cy="4389437"/>
          </a:xfrm>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smtClean="0"/>
              <a:t>La pesée</a:t>
            </a:r>
            <a:endParaRPr lang="fr-FR" sz="4000" dirty="0"/>
          </a:p>
        </p:txBody>
      </p:sp>
      <p:sp>
        <p:nvSpPr>
          <p:cNvPr id="4" name="Espace réservé du texte 3"/>
          <p:cNvSpPr>
            <a:spLocks noGrp="1"/>
          </p:cNvSpPr>
          <p:nvPr>
            <p:ph type="body" idx="2"/>
          </p:nvPr>
        </p:nvSpPr>
        <p:spPr/>
        <p:txBody>
          <a:bodyPr>
            <a:normAutofit lnSpcReduction="10000"/>
          </a:bodyPr>
          <a:lstStyle/>
          <a:p>
            <a:r>
              <a:rPr lang="fr-FR" sz="3600" dirty="0" smtClean="0"/>
              <a:t>Balance Classique placée dans la salle de macroscopie  pour </a:t>
            </a:r>
            <a:r>
              <a:rPr lang="fr-FR" sz="3600" b="1" i="1" dirty="0" smtClean="0"/>
              <a:t>peser</a:t>
            </a:r>
            <a:r>
              <a:rPr lang="fr-FR" sz="3600" b="1" dirty="0" smtClean="0"/>
              <a:t> </a:t>
            </a:r>
            <a:r>
              <a:rPr lang="fr-FR" sz="3600" dirty="0" smtClean="0"/>
              <a:t>les pièces adressées au laboratoire.</a:t>
            </a:r>
          </a:p>
          <a:p>
            <a:endParaRPr lang="fr-FR" dirty="0"/>
          </a:p>
        </p:txBody>
      </p:sp>
      <p:pic>
        <p:nvPicPr>
          <p:cNvPr id="5" name="Picture 3" descr="Balance_R"/>
          <p:cNvPicPr>
            <a:picLocks noGrp="1" noChangeAspect="1" noChangeArrowheads="1"/>
          </p:cNvPicPr>
          <p:nvPr>
            <p:ph sz="half" idx="1"/>
          </p:nvPr>
        </p:nvPicPr>
        <p:blipFill>
          <a:blip r:embed="rId2"/>
          <a:stretch>
            <a:fillRect/>
          </a:stretch>
        </p:blipFill>
        <p:spPr>
          <a:xfrm>
            <a:off x="3833787" y="1676400"/>
            <a:ext cx="4594275" cy="4572000"/>
          </a:xfrm>
          <a:noFill/>
          <a:ln/>
        </p:spPr>
      </p:pic>
      <p:pic>
        <p:nvPicPr>
          <p:cNvPr id="6" name="Picture 3" descr="Balance_R"/>
          <p:cNvPicPr>
            <a:picLocks noGrp="1" noChangeAspect="1" noChangeArrowheads="1"/>
          </p:cNvPicPr>
          <p:nvPr>
            <p:ph type="clipArt" sz="half" idx="4294967295"/>
          </p:nvPr>
        </p:nvPicPr>
        <p:blipFill>
          <a:blip r:embed="rId2"/>
          <a:srcRect/>
          <a:stretch>
            <a:fillRect/>
          </a:stretch>
        </p:blipFill>
        <p:spPr>
          <a:xfrm>
            <a:off x="3352800" y="457200"/>
            <a:ext cx="5791200" cy="5762625"/>
          </a:xfrm>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1Bac_avec_moulesss"/>
          <p:cNvPicPr>
            <a:picLocks noChangeAspect="1" noChangeArrowheads="1"/>
          </p:cNvPicPr>
          <p:nvPr/>
        </p:nvPicPr>
        <p:blipFill>
          <a:blip r:embed="rId2"/>
          <a:srcRect/>
          <a:stretch>
            <a:fillRect/>
          </a:stretch>
        </p:blipFill>
        <p:spPr>
          <a:xfrm>
            <a:off x="0" y="1428736"/>
            <a:ext cx="8631214" cy="4895850"/>
          </a:xfrm>
          <a:prstGeom prst="rect">
            <a:avLst/>
          </a:prstGeom>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5400" dirty="0" smtClean="0"/>
              <a:t>Prélèvements placés au fond du moule</a:t>
            </a:r>
            <a:endParaRPr lang="fr-FR" dirty="0"/>
          </a:p>
        </p:txBody>
      </p:sp>
      <p:pic>
        <p:nvPicPr>
          <p:cNvPr id="4" name="Picture 4" descr="inclus_8"/>
          <p:cNvPicPr>
            <a:picLocks noGrp="1" noChangeAspect="1" noChangeArrowheads="1"/>
          </p:cNvPicPr>
          <p:nvPr>
            <p:ph idx="1"/>
          </p:nvPr>
        </p:nvPicPr>
        <p:blipFill>
          <a:blip r:embed="rId2"/>
          <a:srcRect/>
          <a:stretch>
            <a:fillRect/>
          </a:stretch>
        </p:blipFill>
        <p:spPr>
          <a:xfrm>
            <a:off x="2070972" y="1935163"/>
            <a:ext cx="5002055" cy="4389437"/>
          </a:xfrm>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5400" b="1" dirty="0" smtClean="0"/>
              <a:t>Blocs de paraffine</a:t>
            </a:r>
            <a:endParaRPr lang="fr-FR" dirty="0"/>
          </a:p>
        </p:txBody>
      </p:sp>
      <p:pic>
        <p:nvPicPr>
          <p:cNvPr id="4" name="Picture 3" descr="1Blocs5"/>
          <p:cNvPicPr>
            <a:picLocks noGrp="1" noChangeAspect="1" noChangeArrowheads="1"/>
          </p:cNvPicPr>
          <p:nvPr>
            <p:ph idx="1"/>
          </p:nvPr>
        </p:nvPicPr>
        <p:blipFill>
          <a:blip r:embed="rId2" cstate="print"/>
          <a:srcRect/>
          <a:stretch>
            <a:fillRect/>
          </a:stretch>
        </p:blipFill>
        <p:spPr>
          <a:xfrm>
            <a:off x="714348" y="1928802"/>
            <a:ext cx="8286808" cy="4929197"/>
          </a:xfrm>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French Script MT" pitchFamily="66" charset="0"/>
                <a:ea typeface="Arial Unicode MS" pitchFamily="34" charset="-128"/>
                <a:cs typeface="Arial Unicode MS" pitchFamily="34" charset="-128"/>
              </a:rPr>
              <a:t>La </a:t>
            </a:r>
            <a:r>
              <a:rPr lang="fr-FR" sz="5400" dirty="0" smtClean="0">
                <a:latin typeface="French Script MT" pitchFamily="66" charset="0"/>
                <a:ea typeface="Arial Unicode MS" pitchFamily="34" charset="-128"/>
                <a:cs typeface="Arial Unicode MS" pitchFamily="34" charset="-128"/>
              </a:rPr>
              <a:t>coupe</a:t>
            </a:r>
            <a:endParaRPr lang="fr-FR" dirty="0"/>
          </a:p>
        </p:txBody>
      </p:sp>
      <p:pic>
        <p:nvPicPr>
          <p:cNvPr id="4" name="Picture 4" descr="coupe2-"/>
          <p:cNvPicPr>
            <a:picLocks noGrp="1" noChangeAspect="1" noChangeArrowheads="1"/>
          </p:cNvPicPr>
          <p:nvPr>
            <p:ph idx="1"/>
          </p:nvPr>
        </p:nvPicPr>
        <p:blipFill>
          <a:blip r:embed="rId2"/>
          <a:srcRect/>
          <a:stretch>
            <a:fillRect/>
          </a:stretch>
        </p:blipFill>
        <p:spPr>
          <a:xfrm>
            <a:off x="214282" y="1935163"/>
            <a:ext cx="8501122" cy="4922837"/>
          </a:xfrm>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Ruban de prélèvement</a:t>
            </a:r>
            <a:endParaRPr lang="fr-FR" dirty="0"/>
          </a:p>
        </p:txBody>
      </p:sp>
      <p:pic>
        <p:nvPicPr>
          <p:cNvPr id="4" name="Picture 4" descr="film"/>
          <p:cNvPicPr>
            <a:picLocks noGrp="1" noChangeAspect="1" noChangeArrowheads="1"/>
          </p:cNvPicPr>
          <p:nvPr>
            <p:ph idx="1"/>
          </p:nvPr>
        </p:nvPicPr>
        <p:blipFill>
          <a:blip r:embed="rId2"/>
          <a:srcRect/>
          <a:stretch>
            <a:fillRect/>
          </a:stretch>
        </p:blipFill>
        <p:spPr>
          <a:xfrm>
            <a:off x="214282" y="1935163"/>
            <a:ext cx="8286807" cy="4389437"/>
          </a:xfrm>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4" descr="Film_coupe2"/>
          <p:cNvPicPr>
            <a:picLocks noGrp="1" noChangeAspect="1" noChangeArrowheads="1"/>
          </p:cNvPicPr>
          <p:nvPr>
            <p:ph idx="1"/>
          </p:nvPr>
        </p:nvPicPr>
        <p:blipFill>
          <a:blip r:embed="rId2"/>
          <a:srcRect/>
          <a:stretch>
            <a:fillRect/>
          </a:stretch>
        </p:blipFill>
        <p:spPr>
          <a:xfrm>
            <a:off x="-1071601" y="354513"/>
            <a:ext cx="11215766" cy="7454548"/>
          </a:xfrm>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5400" b="1" dirty="0" smtClean="0"/>
              <a:t>Etalement</a:t>
            </a:r>
            <a:endParaRPr lang="fr-FR" dirty="0"/>
          </a:p>
        </p:txBody>
      </p:sp>
      <p:pic>
        <p:nvPicPr>
          <p:cNvPr id="4" name="Picture 3" descr="instillation1"/>
          <p:cNvPicPr>
            <a:picLocks noGrp="1" noChangeAspect="1" noChangeArrowheads="1"/>
          </p:cNvPicPr>
          <p:nvPr>
            <p:ph idx="1"/>
          </p:nvPr>
        </p:nvPicPr>
        <p:blipFill>
          <a:blip r:embed="rId2"/>
          <a:srcRect/>
          <a:stretch>
            <a:fillRect/>
          </a:stretch>
        </p:blipFill>
        <p:spPr>
          <a:xfrm>
            <a:off x="1071538" y="1935163"/>
            <a:ext cx="7072362" cy="4389437"/>
          </a:xfrm>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Des prélèvements étalés sur des </a:t>
            </a:r>
            <a:r>
              <a:rPr lang="fr-FR" sz="3200" dirty="0" err="1" smtClean="0"/>
              <a:t>lamesdéposées</a:t>
            </a:r>
            <a:r>
              <a:rPr lang="fr-FR" sz="3200" dirty="0" smtClean="0"/>
              <a:t> sur une plaque chauffante</a:t>
            </a:r>
            <a:endParaRPr lang="fr-FR" sz="3200" dirty="0"/>
          </a:p>
        </p:txBody>
      </p:sp>
      <p:pic>
        <p:nvPicPr>
          <p:cNvPr id="4" name="Picture 3" descr="étalemt_"/>
          <p:cNvPicPr>
            <a:picLocks noGrp="1" noChangeAspect="1" noChangeArrowheads="1"/>
          </p:cNvPicPr>
          <p:nvPr>
            <p:ph idx="1"/>
          </p:nvPr>
        </p:nvPicPr>
        <p:blipFill>
          <a:blip r:embed="rId2"/>
          <a:srcRect/>
          <a:stretch>
            <a:fillRect/>
          </a:stretch>
        </p:blipFill>
        <p:spPr>
          <a:xfrm>
            <a:off x="785786" y="1935163"/>
            <a:ext cx="8001056" cy="4389437"/>
          </a:xfrm>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5400" b="1" dirty="0" smtClean="0"/>
              <a:t>Porte lames circulaire</a:t>
            </a:r>
            <a:endParaRPr lang="fr-FR" dirty="0"/>
          </a:p>
        </p:txBody>
      </p:sp>
      <p:pic>
        <p:nvPicPr>
          <p:cNvPr id="4" name="Picture 3" descr="Porte_lam"/>
          <p:cNvPicPr>
            <a:picLocks noGrp="1" noChangeAspect="1" noChangeArrowheads="1"/>
          </p:cNvPicPr>
          <p:nvPr>
            <p:ph idx="1"/>
          </p:nvPr>
        </p:nvPicPr>
        <p:blipFill>
          <a:blip r:embed="rId2"/>
          <a:srcRect/>
          <a:stretch>
            <a:fillRect/>
          </a:stretch>
        </p:blipFill>
        <p:spPr>
          <a:xfrm>
            <a:off x="285720" y="1935163"/>
            <a:ext cx="8429684" cy="4389437"/>
          </a:xfrm>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a:t>
            </a:r>
            <a:r>
              <a:rPr lang="fr-FR" sz="5400" dirty="0" smtClean="0"/>
              <a:t>coloration</a:t>
            </a:r>
            <a:endParaRPr lang="fr-FR" dirty="0"/>
          </a:p>
        </p:txBody>
      </p:sp>
      <p:pic>
        <p:nvPicPr>
          <p:cNvPr id="4" name="Picture 3" descr="1App_Coloration"/>
          <p:cNvPicPr>
            <a:picLocks noGrp="1" noChangeAspect="1" noChangeArrowheads="1"/>
          </p:cNvPicPr>
          <p:nvPr>
            <p:ph idx="1"/>
          </p:nvPr>
        </p:nvPicPr>
        <p:blipFill>
          <a:blip r:embed="rId2"/>
          <a:srcRect/>
          <a:stretch>
            <a:fillRect/>
          </a:stretch>
        </p:blipFill>
        <p:spPr>
          <a:xfrm>
            <a:off x="857225" y="1935163"/>
            <a:ext cx="6858048" cy="4389437"/>
          </a:xfrm>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Rate de 30 cm selon le grand axe</a:t>
            </a:r>
            <a:endParaRPr lang="fr-FR" dirty="0"/>
          </a:p>
        </p:txBody>
      </p:sp>
      <p:pic>
        <p:nvPicPr>
          <p:cNvPr id="4" name="Picture 4" descr="rate2"/>
          <p:cNvPicPr>
            <a:picLocks noGrp="1" noChangeAspect="1" noChangeArrowheads="1"/>
          </p:cNvPicPr>
          <p:nvPr>
            <p:ph idx="1"/>
          </p:nvPr>
        </p:nvPicPr>
        <p:blipFill>
          <a:blip r:embed="rId2"/>
          <a:stretch>
            <a:fillRect/>
          </a:stretch>
        </p:blipFill>
        <p:spPr>
          <a:xfrm>
            <a:off x="928662" y="1935163"/>
            <a:ext cx="7143800" cy="4389437"/>
          </a:xfrm>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montage</a:t>
            </a:r>
            <a:endParaRPr lang="fr-FR" dirty="0"/>
          </a:p>
        </p:txBody>
      </p:sp>
      <p:sp>
        <p:nvSpPr>
          <p:cNvPr id="3" name="Espace réservé du contenu 2"/>
          <p:cNvSpPr>
            <a:spLocks noGrp="1"/>
          </p:cNvSpPr>
          <p:nvPr>
            <p:ph idx="1"/>
          </p:nvPr>
        </p:nvSpPr>
        <p:spPr/>
        <p:txBody>
          <a:bodyPr>
            <a:noAutofit/>
          </a:bodyPr>
          <a:lstStyle/>
          <a:p>
            <a:pPr lvl="1">
              <a:buFontTx/>
              <a:buNone/>
            </a:pPr>
            <a:r>
              <a:rPr lang="fr-FR" sz="4000" dirty="0" smtClean="0"/>
              <a:t>Le montage consiste à protéger le prélèvement étalé sur la lame en collant une lamelle à l’aide d’une résine.</a:t>
            </a:r>
          </a:p>
          <a:p>
            <a:pPr lvl="1">
              <a:buFontTx/>
              <a:buNone/>
            </a:pPr>
            <a:r>
              <a:rPr lang="fr-FR" sz="4000" dirty="0" smtClean="0"/>
              <a:t>   Le prélèvement est, ainsi, protégé contre les traumatismes et le dessèchement. </a:t>
            </a:r>
          </a:p>
          <a:p>
            <a:pPr>
              <a:buNone/>
            </a:pPr>
            <a:endParaRPr lang="fr-FR" sz="4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704088"/>
            <a:ext cx="8472518" cy="1143000"/>
          </a:xfrm>
        </p:spPr>
        <p:txBody>
          <a:bodyPr>
            <a:normAutofit fontScale="90000"/>
          </a:bodyPr>
          <a:lstStyle/>
          <a:p>
            <a:r>
              <a:rPr lang="fr-FR" sz="3600" dirty="0" smtClean="0"/>
              <a:t>La lamelle avec la résine va être placée sur la lame</a:t>
            </a:r>
            <a:endParaRPr lang="fr-FR" sz="3600" dirty="0"/>
          </a:p>
        </p:txBody>
      </p:sp>
      <p:pic>
        <p:nvPicPr>
          <p:cNvPr id="4" name="Picture 3" descr="montage3"/>
          <p:cNvPicPr>
            <a:picLocks noGrp="1" noChangeAspect="1" noChangeArrowheads="1"/>
          </p:cNvPicPr>
          <p:nvPr>
            <p:ph idx="1"/>
          </p:nvPr>
        </p:nvPicPr>
        <p:blipFill>
          <a:blip r:embed="rId2"/>
          <a:srcRect/>
          <a:stretch>
            <a:fillRect/>
          </a:stretch>
        </p:blipFill>
        <p:spPr>
          <a:xfrm>
            <a:off x="457200" y="1938884"/>
            <a:ext cx="8229600" cy="4381995"/>
          </a:xfrm>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5400" dirty="0" smtClean="0"/>
              <a:t>Lames colorées</a:t>
            </a:r>
            <a:endParaRPr lang="fr-FR" dirty="0"/>
          </a:p>
        </p:txBody>
      </p:sp>
      <p:pic>
        <p:nvPicPr>
          <p:cNvPr id="4" name="Picture 3" descr="lamescolor"/>
          <p:cNvPicPr>
            <a:picLocks noGrp="1" noChangeAspect="1" noChangeArrowheads="1"/>
          </p:cNvPicPr>
          <p:nvPr>
            <p:ph idx="1"/>
          </p:nvPr>
        </p:nvPicPr>
        <p:blipFill>
          <a:blip r:embed="rId2"/>
          <a:srcRect/>
          <a:stretch>
            <a:fillRect/>
          </a:stretch>
        </p:blipFill>
        <p:spPr>
          <a:xfrm>
            <a:off x="457200" y="2353740"/>
            <a:ext cx="8229600" cy="3552282"/>
          </a:xfrm>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5400" dirty="0" smtClean="0">
                <a:effectLst>
                  <a:outerShdw blurRad="38100" dist="38100" dir="2700000" algn="tl">
                    <a:srgbClr val="000000">
                      <a:alpha val="43137"/>
                    </a:srgbClr>
                  </a:outerShdw>
                </a:effectLst>
              </a:rPr>
              <a:t>Plateau avec lames et bons de renseignements</a:t>
            </a:r>
            <a:endParaRPr lang="fr-FR" dirty="0">
              <a:effectLst>
                <a:outerShdw blurRad="38100" dist="38100" dir="2700000" algn="tl">
                  <a:srgbClr val="000000">
                    <a:alpha val="43137"/>
                  </a:srgbClr>
                </a:outerShdw>
              </a:effectLst>
            </a:endParaRPr>
          </a:p>
        </p:txBody>
      </p:sp>
      <p:pic>
        <p:nvPicPr>
          <p:cNvPr id="4" name="Picture 7" descr="distributions"/>
          <p:cNvPicPr>
            <a:picLocks noGrp="1" noChangeAspect="1" noChangeArrowheads="1"/>
          </p:cNvPicPr>
          <p:nvPr>
            <p:ph idx="1"/>
          </p:nvPr>
        </p:nvPicPr>
        <p:blipFill>
          <a:blip r:embed="rId2"/>
          <a:srcRect/>
          <a:stretch>
            <a:fillRect/>
          </a:stretch>
        </p:blipFill>
        <p:spPr>
          <a:xfrm>
            <a:off x="1645708" y="1935163"/>
            <a:ext cx="5852583" cy="4389437"/>
          </a:xfrm>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5400" b="1" dirty="0" smtClean="0"/>
              <a:t>Meuble  de rangement des blocs</a:t>
            </a:r>
            <a:endParaRPr lang="fr-FR" dirty="0"/>
          </a:p>
        </p:txBody>
      </p:sp>
      <p:pic>
        <p:nvPicPr>
          <p:cNvPr id="4" name="Picture 3" descr="1Rangement_blocs"/>
          <p:cNvPicPr>
            <a:picLocks noGrp="1" noChangeAspect="1" noChangeArrowheads="1"/>
          </p:cNvPicPr>
          <p:nvPr>
            <p:ph idx="1"/>
          </p:nvPr>
        </p:nvPicPr>
        <p:blipFill>
          <a:blip r:embed="rId2" cstate="print"/>
          <a:srcRect/>
          <a:stretch>
            <a:fillRect/>
          </a:stretch>
        </p:blipFill>
        <p:spPr>
          <a:xfrm>
            <a:off x="2621280" y="2666841"/>
            <a:ext cx="3901440" cy="2926080"/>
          </a:xfrm>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4290"/>
            <a:ext cx="8229600" cy="857256"/>
          </a:xfrm>
        </p:spPr>
        <p:txBody>
          <a:bodyPr>
            <a:normAutofit/>
          </a:bodyPr>
          <a:lstStyle/>
          <a:p>
            <a:r>
              <a:rPr lang="fr-FR" dirty="0" smtClean="0"/>
              <a:t>La Lecture</a:t>
            </a:r>
            <a:endParaRPr lang="fr-FR" dirty="0"/>
          </a:p>
        </p:txBody>
      </p:sp>
      <p:pic>
        <p:nvPicPr>
          <p:cNvPr id="4" name="Picture 5" descr="micro-photo"/>
          <p:cNvPicPr>
            <a:picLocks noGrp="1" noChangeAspect="1" noChangeArrowheads="1"/>
          </p:cNvPicPr>
          <p:nvPr>
            <p:ph idx="1"/>
          </p:nvPr>
        </p:nvPicPr>
        <p:blipFill>
          <a:blip r:embed="rId2"/>
          <a:srcRect/>
          <a:stretch>
            <a:fillRect/>
          </a:stretch>
        </p:blipFill>
        <p:spPr>
          <a:xfrm>
            <a:off x="1214414" y="1142985"/>
            <a:ext cx="6429420" cy="5715016"/>
          </a:xfrm>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Lymphome cutané</a:t>
            </a:r>
            <a:endParaRPr lang="fr-FR" dirty="0"/>
          </a:p>
        </p:txBody>
      </p:sp>
      <p:sp>
        <p:nvSpPr>
          <p:cNvPr id="3" name="Espace réservé du texte 2"/>
          <p:cNvSpPr>
            <a:spLocks noGrp="1"/>
          </p:cNvSpPr>
          <p:nvPr>
            <p:ph type="body" idx="1"/>
          </p:nvPr>
        </p:nvSpPr>
        <p:spPr/>
        <p:txBody>
          <a:bodyPr/>
          <a:lstStyle/>
          <a:p>
            <a:endParaRPr lang="fr-FR"/>
          </a:p>
        </p:txBody>
      </p:sp>
      <p:sp>
        <p:nvSpPr>
          <p:cNvPr id="4" name="Espace réservé du texte 3"/>
          <p:cNvSpPr>
            <a:spLocks noGrp="1"/>
          </p:cNvSpPr>
          <p:nvPr>
            <p:ph type="body" sz="half" idx="3"/>
          </p:nvPr>
        </p:nvSpPr>
        <p:spPr/>
        <p:txBody>
          <a:bodyPr/>
          <a:lstStyle/>
          <a:p>
            <a:endParaRPr lang="fr-FR"/>
          </a:p>
        </p:txBody>
      </p:sp>
      <p:pic>
        <p:nvPicPr>
          <p:cNvPr id="7" name="Picture 27" descr="10-107409"/>
          <p:cNvPicPr>
            <a:picLocks noGrp="1" noChangeAspect="1" noChangeArrowheads="1"/>
          </p:cNvPicPr>
          <p:nvPr>
            <p:ph sz="quarter" idx="2"/>
          </p:nvPr>
        </p:nvPicPr>
        <p:blipFill>
          <a:blip r:embed="rId2"/>
          <a:srcRect/>
          <a:stretch>
            <a:fillRect/>
          </a:stretch>
        </p:blipFill>
        <p:spPr bwMode="auto">
          <a:xfrm>
            <a:off x="357158" y="1785926"/>
            <a:ext cx="3557517" cy="4575187"/>
          </a:xfrm>
          <a:prstGeom prst="rect">
            <a:avLst/>
          </a:prstGeom>
          <a:noFill/>
        </p:spPr>
      </p:pic>
      <p:pic>
        <p:nvPicPr>
          <p:cNvPr id="8" name="Picture 28" descr="10-107411"/>
          <p:cNvPicPr>
            <a:picLocks noGrp="1" noChangeAspect="1" noChangeArrowheads="1"/>
          </p:cNvPicPr>
          <p:nvPr>
            <p:ph sz="quarter" idx="4"/>
          </p:nvPr>
        </p:nvPicPr>
        <p:blipFill>
          <a:blip r:embed="rId3"/>
          <a:srcRect/>
          <a:stretch>
            <a:fillRect/>
          </a:stretch>
        </p:blipFill>
        <p:spPr bwMode="auto">
          <a:xfrm>
            <a:off x="4500562" y="1785926"/>
            <a:ext cx="4143404" cy="4575187"/>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sp>
        <p:nvSpPr>
          <p:cNvPr id="4" name="Espace réservé du texte 3"/>
          <p:cNvSpPr>
            <a:spLocks noGrp="1"/>
          </p:cNvSpPr>
          <p:nvPr>
            <p:ph type="body" sz="half" idx="3"/>
          </p:nvPr>
        </p:nvSpPr>
        <p:spPr/>
        <p:txBody>
          <a:bodyPr/>
          <a:lstStyle/>
          <a:p>
            <a:endParaRPr lang="fr-FR"/>
          </a:p>
        </p:txBody>
      </p:sp>
      <p:sp>
        <p:nvSpPr>
          <p:cNvPr id="6" name="Espace réservé du contenu 5"/>
          <p:cNvSpPr>
            <a:spLocks noGrp="1"/>
          </p:cNvSpPr>
          <p:nvPr>
            <p:ph sz="quarter" idx="4"/>
          </p:nvPr>
        </p:nvSpPr>
        <p:spPr/>
        <p:txBody>
          <a:bodyPr/>
          <a:lstStyle/>
          <a:p>
            <a:endParaRPr lang="fr-FR"/>
          </a:p>
        </p:txBody>
      </p:sp>
      <p:pic>
        <p:nvPicPr>
          <p:cNvPr id="7" name="Picture 4" descr="10-107414"/>
          <p:cNvPicPr>
            <a:picLocks noGrp="1" noChangeAspect="1" noChangeArrowheads="1"/>
          </p:cNvPicPr>
          <p:nvPr>
            <p:ph sz="quarter" idx="2"/>
          </p:nvPr>
        </p:nvPicPr>
        <p:blipFill>
          <a:blip r:embed="rId2"/>
          <a:srcRect/>
          <a:stretch>
            <a:fillRect/>
          </a:stretch>
        </p:blipFill>
        <p:spPr bwMode="auto">
          <a:xfrm>
            <a:off x="0" y="642919"/>
            <a:ext cx="8929718" cy="6215082"/>
          </a:xfrm>
          <a:prstGeom prst="rect">
            <a:avLst/>
          </a:prstGeom>
          <a:noFill/>
          <a:ln w="57150">
            <a:solidFill>
              <a:srgbClr val="000000"/>
            </a:solid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5400" b="1" dirty="0" smtClean="0"/>
              <a:t>Epithélioma </a:t>
            </a:r>
            <a:r>
              <a:rPr lang="fr-FR" sz="5400" b="1" dirty="0" err="1" smtClean="0"/>
              <a:t>basocellulaire</a:t>
            </a:r>
            <a:r>
              <a:rPr lang="fr-FR" sz="5400" b="1" dirty="0" smtClean="0"/>
              <a:t> pigmenté</a:t>
            </a:r>
            <a:endParaRPr lang="fr-FR" dirty="0"/>
          </a:p>
        </p:txBody>
      </p:sp>
      <p:pic>
        <p:nvPicPr>
          <p:cNvPr id="4" name="Picture 4" descr="Basoc-paup40"/>
          <p:cNvPicPr>
            <a:picLocks noGrp="1" noChangeAspect="1" noChangeArrowheads="1"/>
          </p:cNvPicPr>
          <p:nvPr>
            <p:ph idx="1"/>
          </p:nvPr>
        </p:nvPicPr>
        <p:blipFill>
          <a:blip r:embed="rId2"/>
          <a:srcRect/>
          <a:stretch>
            <a:fillRect/>
          </a:stretch>
        </p:blipFill>
        <p:spPr>
          <a:xfrm>
            <a:off x="1257245" y="1935163"/>
            <a:ext cx="6629509" cy="4389437"/>
          </a:xfrm>
          <a:no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5400" b="1" dirty="0" smtClean="0"/>
              <a:t>Rétinoblastome de l’</a:t>
            </a:r>
            <a:r>
              <a:rPr lang="en-US" sz="5400" b="1" dirty="0" err="1" smtClean="0">
                <a:cs typeface="Times New Roman" pitchFamily="18" charset="0"/>
              </a:rPr>
              <a:t>œil</a:t>
            </a:r>
            <a:endParaRPr lang="fr-FR" dirty="0"/>
          </a:p>
        </p:txBody>
      </p:sp>
      <p:pic>
        <p:nvPicPr>
          <p:cNvPr id="4" name="Picture 4" descr="Rb_fx10"/>
          <p:cNvPicPr>
            <a:picLocks noGrp="1" noChangeAspect="1" noChangeArrowheads="1"/>
          </p:cNvPicPr>
          <p:nvPr>
            <p:ph idx="1"/>
          </p:nvPr>
        </p:nvPicPr>
        <p:blipFill>
          <a:blip r:embed="rId2" cstate="print"/>
          <a:srcRect/>
          <a:stretch>
            <a:fillRect/>
          </a:stretch>
        </p:blipFill>
        <p:spPr>
          <a:xfrm>
            <a:off x="357158" y="2071678"/>
            <a:ext cx="8429684" cy="4572032"/>
          </a:xfrm>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Kyste hydatique de la rate</a:t>
            </a:r>
            <a:endParaRPr lang="fr-FR" dirty="0"/>
          </a:p>
        </p:txBody>
      </p:sp>
      <p:pic>
        <p:nvPicPr>
          <p:cNvPr id="4" name="Picture 5" descr="k-Hydat-rate"/>
          <p:cNvPicPr>
            <a:picLocks noGrp="1" noChangeAspect="1" noChangeArrowheads="1"/>
          </p:cNvPicPr>
          <p:nvPr>
            <p:ph idx="1"/>
          </p:nvPr>
        </p:nvPicPr>
        <p:blipFill>
          <a:blip r:embed="rId2"/>
          <a:stretch>
            <a:fillRect/>
          </a:stretch>
        </p:blipFill>
        <p:spPr>
          <a:xfrm>
            <a:off x="571472" y="1935163"/>
            <a:ext cx="7715304" cy="4389437"/>
          </a:xfrm>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5400" b="1" dirty="0" smtClean="0"/>
              <a:t>Tumeur mixte</a:t>
            </a:r>
            <a:endParaRPr lang="fr-FR" dirty="0"/>
          </a:p>
        </p:txBody>
      </p:sp>
      <p:pic>
        <p:nvPicPr>
          <p:cNvPr id="4" name="Picture 4" descr="T_mixte_peau"/>
          <p:cNvPicPr>
            <a:picLocks noGrp="1" noChangeAspect="1" noChangeArrowheads="1"/>
          </p:cNvPicPr>
          <p:nvPr>
            <p:ph idx="1"/>
          </p:nvPr>
        </p:nvPicPr>
        <p:blipFill>
          <a:blip r:embed="rId2"/>
          <a:srcRect/>
          <a:stretch>
            <a:fillRect/>
          </a:stretch>
        </p:blipFill>
        <p:spPr bwMode="auto">
          <a:xfrm>
            <a:off x="214282" y="2301080"/>
            <a:ext cx="8715436" cy="4556919"/>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latin typeface="French Script MT" pitchFamily="66" charset="0"/>
              </a:rPr>
              <a:t>Colorations </a:t>
            </a:r>
            <a:r>
              <a:rPr lang="fr-FR" b="1" dirty="0" smtClean="0">
                <a:latin typeface="French Script MT" pitchFamily="66" charset="0"/>
              </a:rPr>
              <a:t>Spéciales: Trichrome</a:t>
            </a:r>
            <a:endParaRPr lang="fr-FR" dirty="0"/>
          </a:p>
        </p:txBody>
      </p:sp>
      <p:pic>
        <p:nvPicPr>
          <p:cNvPr id="4" name="Picture 4" descr="trichrome_Chordomx100"/>
          <p:cNvPicPr>
            <a:picLocks noGrp="1" noChangeAspect="1" noChangeArrowheads="1"/>
          </p:cNvPicPr>
          <p:nvPr>
            <p:ph idx="1"/>
          </p:nvPr>
        </p:nvPicPr>
        <p:blipFill>
          <a:blip r:embed="rId2"/>
          <a:srcRect/>
          <a:stretch>
            <a:fillRect/>
          </a:stretch>
        </p:blipFill>
        <p:spPr bwMode="auto">
          <a:xfrm>
            <a:off x="1237404" y="1935163"/>
            <a:ext cx="6669191" cy="4389437"/>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t>Coloration de Fontana mettant en évidence les pigments mélaniques (en noir)</a:t>
            </a:r>
            <a:endParaRPr lang="fr-FR" sz="2400" dirty="0"/>
          </a:p>
        </p:txBody>
      </p:sp>
      <p:pic>
        <p:nvPicPr>
          <p:cNvPr id="4" name="Picture 4" descr="Melan_ch_fx10"/>
          <p:cNvPicPr>
            <a:picLocks noGrp="1" noChangeAspect="1" noChangeArrowheads="1"/>
          </p:cNvPicPr>
          <p:nvPr>
            <p:ph idx="1"/>
          </p:nvPr>
        </p:nvPicPr>
        <p:blipFill>
          <a:blip r:embed="rId2"/>
          <a:srcRect/>
          <a:stretch>
            <a:fillRect/>
          </a:stretch>
        </p:blipFill>
        <p:spPr bwMode="auto">
          <a:xfrm>
            <a:off x="500034" y="2071678"/>
            <a:ext cx="7500990" cy="4357718"/>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10-107428"/>
          <p:cNvPicPr>
            <a:picLocks noChangeAspect="1" noChangeArrowheads="1"/>
          </p:cNvPicPr>
          <p:nvPr/>
        </p:nvPicPr>
        <p:blipFill>
          <a:blip r:embed="rId3"/>
          <a:srcRect/>
          <a:stretch>
            <a:fillRect/>
          </a:stretch>
        </p:blipFill>
        <p:spPr bwMode="auto">
          <a:xfrm>
            <a:off x="17463" y="0"/>
            <a:ext cx="5126037" cy="6884988"/>
          </a:xfrm>
          <a:prstGeom prst="rect">
            <a:avLst/>
          </a:prstGeom>
          <a:noFill/>
          <a:ln w="57150">
            <a:solidFill>
              <a:srgbClr val="000000"/>
            </a:solidFill>
            <a:miter lim="800000"/>
            <a:headEnd/>
            <a:tailEnd/>
          </a:ln>
        </p:spPr>
      </p:pic>
      <p:pic>
        <p:nvPicPr>
          <p:cNvPr id="3" name="Picture 4" descr="10-107429"/>
          <p:cNvPicPr>
            <a:picLocks noChangeAspect="1" noChangeArrowheads="1"/>
          </p:cNvPicPr>
          <p:nvPr/>
        </p:nvPicPr>
        <p:blipFill>
          <a:blip r:embed="rId4">
            <a:lum bright="-6000" contrast="12000"/>
          </a:blip>
          <a:srcRect t="23102" b="26898"/>
          <a:stretch>
            <a:fillRect/>
          </a:stretch>
        </p:blipFill>
        <p:spPr bwMode="auto">
          <a:xfrm>
            <a:off x="5214942" y="0"/>
            <a:ext cx="5126038" cy="3429000"/>
          </a:xfrm>
          <a:prstGeom prst="rect">
            <a:avLst/>
          </a:prstGeom>
          <a:noFill/>
          <a:ln w="57150">
            <a:solidFill>
              <a:srgbClr val="000000"/>
            </a:solidFill>
            <a:miter lim="800000"/>
            <a:headEnd/>
            <a:tailEnd/>
          </a:ln>
        </p:spPr>
      </p:pic>
      <p:pic>
        <p:nvPicPr>
          <p:cNvPr id="4" name="Picture 6" descr="10-107430"/>
          <p:cNvPicPr>
            <a:picLocks noChangeAspect="1" noChangeArrowheads="1"/>
          </p:cNvPicPr>
          <p:nvPr/>
        </p:nvPicPr>
        <p:blipFill>
          <a:blip r:embed="rId5"/>
          <a:srcRect t="50000"/>
          <a:stretch>
            <a:fillRect/>
          </a:stretch>
        </p:blipFill>
        <p:spPr bwMode="auto">
          <a:xfrm>
            <a:off x="5214942" y="3429000"/>
            <a:ext cx="5126038" cy="3429000"/>
          </a:xfrm>
          <a:prstGeom prst="rect">
            <a:avLst/>
          </a:prstGeom>
          <a:noFill/>
          <a:ln w="57150">
            <a:solidFill>
              <a:srgbClr val="000000"/>
            </a:solidFill>
            <a:miter lim="800000"/>
            <a:headEnd/>
            <a:tailEnd/>
          </a:ln>
        </p:spPr>
      </p:pic>
      <p:sp>
        <p:nvSpPr>
          <p:cNvPr id="7" name="Rectangle 6"/>
          <p:cNvSpPr/>
          <p:nvPr/>
        </p:nvSpPr>
        <p:spPr>
          <a:xfrm>
            <a:off x="2786051" y="3982998"/>
            <a:ext cx="2165220" cy="584775"/>
          </a:xfrm>
          <a:prstGeom prst="rect">
            <a:avLst/>
          </a:prstGeom>
        </p:spPr>
        <p:txBody>
          <a:bodyPr wrap="square">
            <a:spAutoFit/>
          </a:bodyPr>
          <a:lstStyle/>
          <a:p>
            <a:pPr>
              <a:spcBef>
                <a:spcPct val="50000"/>
              </a:spcBef>
            </a:pPr>
            <a:r>
              <a:rPr lang="fr-FR" sz="3200" b="1" dirty="0" smtClean="0">
                <a:solidFill>
                  <a:srgbClr val="FFC000"/>
                </a:solidFill>
              </a:rPr>
              <a:t>CD30</a:t>
            </a:r>
            <a:endParaRPr lang="fr-FR" sz="3200" b="1" dirty="0">
              <a:solidFill>
                <a:srgbClr val="FFC000"/>
              </a:solidFill>
            </a:endParaRPr>
          </a:p>
        </p:txBody>
      </p:sp>
      <p:sp>
        <p:nvSpPr>
          <p:cNvPr id="9" name="Rectangle 8"/>
          <p:cNvSpPr/>
          <p:nvPr/>
        </p:nvSpPr>
        <p:spPr>
          <a:xfrm>
            <a:off x="6357950" y="2500306"/>
            <a:ext cx="1500198" cy="584775"/>
          </a:xfrm>
          <a:prstGeom prst="rect">
            <a:avLst/>
          </a:prstGeom>
        </p:spPr>
        <p:txBody>
          <a:bodyPr wrap="square">
            <a:spAutoFit/>
          </a:bodyPr>
          <a:lstStyle/>
          <a:p>
            <a:pPr>
              <a:spcBef>
                <a:spcPct val="50000"/>
              </a:spcBef>
            </a:pPr>
            <a:r>
              <a:rPr lang="fr-FR" sz="3200" b="1" dirty="0" smtClean="0">
                <a:solidFill>
                  <a:srgbClr val="FFC000"/>
                </a:solidFill>
              </a:rPr>
              <a:t>EMA</a:t>
            </a:r>
            <a:endParaRPr lang="fr-FR" sz="3200" b="1" dirty="0">
              <a:solidFill>
                <a:srgbClr val="FFC000"/>
              </a:solidFill>
            </a:endParaRPr>
          </a:p>
        </p:txBody>
      </p:sp>
      <p:sp>
        <p:nvSpPr>
          <p:cNvPr id="10" name="Rectangle 9"/>
          <p:cNvSpPr/>
          <p:nvPr/>
        </p:nvSpPr>
        <p:spPr>
          <a:xfrm>
            <a:off x="6786578" y="4000504"/>
            <a:ext cx="3714776" cy="584775"/>
          </a:xfrm>
          <a:prstGeom prst="rect">
            <a:avLst/>
          </a:prstGeom>
        </p:spPr>
        <p:txBody>
          <a:bodyPr wrap="square">
            <a:spAutoFit/>
          </a:bodyPr>
          <a:lstStyle/>
          <a:p>
            <a:pPr>
              <a:spcBef>
                <a:spcPct val="50000"/>
              </a:spcBef>
            </a:pPr>
            <a:r>
              <a:rPr lang="fr-FR" sz="3200" b="1" dirty="0" smtClean="0">
                <a:solidFill>
                  <a:srgbClr val="FFC000"/>
                </a:solidFill>
              </a:rPr>
              <a:t>CK</a:t>
            </a:r>
            <a:endParaRPr lang="fr-FR" sz="3200" b="1" dirty="0">
              <a:solidFill>
                <a:srgbClr val="FFC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1" algn="ctr" rtl="0">
              <a:spcBef>
                <a:spcPct val="0"/>
              </a:spcBef>
            </a:pPr>
            <a:r>
              <a:rPr lang="fr-FR" sz="3200" i="1" u="sng" dirty="0" smtClean="0"/>
              <a:t>C/LES </a:t>
            </a:r>
            <a:r>
              <a:rPr lang="fr-FR" sz="3200" i="1" u="sng" dirty="0"/>
              <a:t>PRELEVEMENTS AUTOPSIQUES</a:t>
            </a:r>
            <a:r>
              <a:rPr lang="fr-FR" sz="3200" i="1" dirty="0"/>
              <a:t> : </a:t>
            </a:r>
            <a:r>
              <a:rPr lang="fr-FR" sz="3200" dirty="0"/>
              <a:t/>
            </a:r>
            <a:br>
              <a:rPr lang="fr-FR" sz="3200" dirty="0"/>
            </a:br>
            <a:endParaRPr lang="fr-FR" sz="3200" dirty="0"/>
          </a:p>
        </p:txBody>
      </p:sp>
      <p:sp>
        <p:nvSpPr>
          <p:cNvPr id="3" name="Espace réservé du contenu 2"/>
          <p:cNvSpPr>
            <a:spLocks noGrp="1"/>
          </p:cNvSpPr>
          <p:nvPr>
            <p:ph idx="1"/>
          </p:nvPr>
        </p:nvSpPr>
        <p:spPr/>
        <p:txBody>
          <a:bodyPr>
            <a:normAutofit fontScale="70000" lnSpcReduction="20000"/>
          </a:bodyPr>
          <a:lstStyle/>
          <a:p>
            <a:r>
              <a:rPr lang="fr-FR" dirty="0"/>
              <a:t>L’autopsie ou nécropsie est l’examen d’un cadavre et dissection de ces différents organes pour préciser les lésions responsables des symptômes observés et établir la cause de la mort. </a:t>
            </a:r>
          </a:p>
          <a:p>
            <a:r>
              <a:rPr lang="fr-FR" dirty="0"/>
              <a:t>Elle est faite dans un but scientifique et demandée par les médecins traitants. La famille du décédé a le droit de refuser cette nécropsie. </a:t>
            </a:r>
          </a:p>
          <a:p>
            <a:r>
              <a:rPr lang="fr-FR" dirty="0"/>
              <a:t>Il y a, également, l’autopsie médico-légale qui est réalisée par un médecin légiste sur réquisition du procureur de la république. </a:t>
            </a:r>
          </a:p>
          <a:p>
            <a:r>
              <a:rPr lang="fr-FR" dirty="0"/>
              <a:t>Des prélèvements ciblés et systématiques de chaque organe sont effectués. </a:t>
            </a:r>
          </a:p>
          <a:p>
            <a:r>
              <a:rPr lang="fr-FR" dirty="0"/>
              <a:t>Ils sont fixés et subissent le même traitement qu’un prélèvement biopsique.  </a:t>
            </a:r>
          </a:p>
          <a:p>
            <a:pPr>
              <a:buNone/>
            </a:pPr>
            <a:r>
              <a:rPr lang="fr-FR" dirty="0"/>
              <a:t> </a:t>
            </a:r>
          </a:p>
          <a:p>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Utérus ouvert, occupé par une mole </a:t>
            </a:r>
            <a:r>
              <a:rPr lang="fr-FR" b="1" dirty="0" err="1" smtClean="0"/>
              <a:t>hydatiforme</a:t>
            </a:r>
            <a:endParaRPr lang="fr-FR" dirty="0"/>
          </a:p>
        </p:txBody>
      </p:sp>
      <p:pic>
        <p:nvPicPr>
          <p:cNvPr id="4" name="Picture 4" descr="Mole_hydatiforme1"/>
          <p:cNvPicPr>
            <a:picLocks noGrp="1" noChangeAspect="1" noChangeArrowheads="1"/>
          </p:cNvPicPr>
          <p:nvPr>
            <p:ph idx="1"/>
          </p:nvPr>
        </p:nvPicPr>
        <p:blipFill>
          <a:blip r:embed="rId2"/>
          <a:stretch>
            <a:fillRect/>
          </a:stretch>
        </p:blipFill>
        <p:spPr>
          <a:xfrm>
            <a:off x="500034" y="1935163"/>
            <a:ext cx="8001055" cy="4922837"/>
          </a:xfrm>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Tumeur du colon, elle occupe une extrémité de la pièce opératoire </a:t>
            </a:r>
            <a:endParaRPr lang="fr-FR" dirty="0"/>
          </a:p>
        </p:txBody>
      </p:sp>
      <p:pic>
        <p:nvPicPr>
          <p:cNvPr id="4" name="Picture 10" descr="Macro t"/>
          <p:cNvPicPr>
            <a:picLocks noGrp="1" noChangeAspect="1" noChangeArrowheads="1"/>
          </p:cNvPicPr>
          <p:nvPr>
            <p:ph idx="1"/>
          </p:nvPr>
        </p:nvPicPr>
        <p:blipFill>
          <a:blip r:embed="rId2"/>
          <a:stretch>
            <a:fillRect/>
          </a:stretch>
        </p:blipFill>
        <p:spPr>
          <a:xfrm>
            <a:off x="500034" y="2416296"/>
            <a:ext cx="8072494" cy="3941662"/>
          </a:xfrm>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6" name="Rectangle 8"/>
          <p:cNvSpPr>
            <a:spLocks noGrp="1" noChangeArrowheads="1"/>
          </p:cNvSpPr>
          <p:nvPr>
            <p:ph type="title"/>
          </p:nvPr>
        </p:nvSpPr>
        <p:spPr>
          <a:xfrm>
            <a:off x="685800" y="228600"/>
            <a:ext cx="7772400" cy="608013"/>
          </a:xfrm>
          <a:noFill/>
          <a:ln/>
        </p:spPr>
        <p:txBody>
          <a:bodyPr>
            <a:normAutofit fontScale="90000"/>
          </a:bodyPr>
          <a:lstStyle/>
          <a:p>
            <a:r>
              <a:rPr lang="fr-FR"/>
              <a:t>Matériel de la macroscopie</a:t>
            </a:r>
          </a:p>
        </p:txBody>
      </p:sp>
      <p:sp>
        <p:nvSpPr>
          <p:cNvPr id="416773" name="Rectangle 5"/>
          <p:cNvSpPr>
            <a:spLocks noGrp="1" noChangeArrowheads="1"/>
          </p:cNvSpPr>
          <p:nvPr>
            <p:ph type="body" sz="half" idx="1"/>
          </p:nvPr>
        </p:nvSpPr>
        <p:spPr>
          <a:xfrm>
            <a:off x="323850" y="1412875"/>
            <a:ext cx="2592388" cy="4683125"/>
          </a:xfrm>
        </p:spPr>
        <p:txBody>
          <a:bodyPr/>
          <a:lstStyle/>
          <a:p>
            <a:r>
              <a:rPr lang="fr-FR" sz="2800"/>
              <a:t>Liège</a:t>
            </a:r>
          </a:p>
          <a:p>
            <a:r>
              <a:rPr lang="fr-FR" sz="2800"/>
              <a:t>Pinces</a:t>
            </a:r>
          </a:p>
          <a:p>
            <a:r>
              <a:rPr lang="fr-FR" sz="2800"/>
              <a:t>Bistouri</a:t>
            </a:r>
          </a:p>
          <a:p>
            <a:r>
              <a:rPr lang="fr-FR" sz="2800"/>
              <a:t>Couteaux</a:t>
            </a:r>
          </a:p>
          <a:p>
            <a:r>
              <a:rPr lang="fr-FR" sz="2800"/>
              <a:t>Mètre ruban</a:t>
            </a:r>
          </a:p>
          <a:p>
            <a:r>
              <a:rPr lang="fr-FR" sz="2800"/>
              <a:t>Gants</a:t>
            </a:r>
          </a:p>
          <a:p>
            <a:r>
              <a:rPr lang="fr-FR" sz="2800"/>
              <a:t>Canule</a:t>
            </a:r>
          </a:p>
          <a:p>
            <a:r>
              <a:rPr lang="fr-FR" sz="2800"/>
              <a:t>Ciseaux</a:t>
            </a:r>
          </a:p>
        </p:txBody>
      </p:sp>
      <p:pic>
        <p:nvPicPr>
          <p:cNvPr id="416775" name="Picture 7" descr="materiel-macro"/>
          <p:cNvPicPr>
            <a:picLocks noGrp="1" noChangeAspect="1" noChangeArrowheads="1"/>
          </p:cNvPicPr>
          <p:nvPr>
            <p:ph sz="half" idx="2"/>
          </p:nvPr>
        </p:nvPicPr>
        <p:blipFill>
          <a:blip r:embed="rId2"/>
          <a:srcRect/>
          <a:stretch>
            <a:fillRect/>
          </a:stretch>
        </p:blipFill>
        <p:spPr>
          <a:xfrm>
            <a:off x="2627313" y="1412875"/>
            <a:ext cx="6156325" cy="4895850"/>
          </a:xfrm>
          <a:noFill/>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Macroscopie : mesure de la pièce opératoire</a:t>
            </a:r>
            <a:endParaRPr lang="fr-FR" dirty="0"/>
          </a:p>
        </p:txBody>
      </p:sp>
      <p:pic>
        <p:nvPicPr>
          <p:cNvPr id="4" name="Picture 4" descr="mesure-larynx3"/>
          <p:cNvPicPr>
            <a:picLocks noGrp="1" noChangeAspect="1" noChangeArrowheads="1"/>
          </p:cNvPicPr>
          <p:nvPr>
            <p:ph idx="1"/>
          </p:nvPr>
        </p:nvPicPr>
        <p:blipFill>
          <a:blip r:embed="rId2"/>
          <a:stretch>
            <a:fillRect/>
          </a:stretch>
        </p:blipFill>
        <p:spPr bwMode="auto">
          <a:xfrm>
            <a:off x="928663" y="1928802"/>
            <a:ext cx="7358114" cy="450059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esure-T-larynx"/>
          <p:cNvPicPr>
            <a:picLocks noChangeAspect="1" noChangeArrowheads="1"/>
          </p:cNvPicPr>
          <p:nvPr/>
        </p:nvPicPr>
        <p:blipFill>
          <a:blip r:embed="rId2">
            <a:lum bright="6000" contrast="-6000"/>
          </a:blip>
          <a:srcRect/>
          <a:stretch>
            <a:fillRect/>
          </a:stretch>
        </p:blipFill>
        <p:spPr bwMode="auto">
          <a:xfrm>
            <a:off x="323850" y="1098550"/>
            <a:ext cx="8604250" cy="5430838"/>
          </a:xfrm>
          <a:prstGeom prst="rect">
            <a:avLst/>
          </a:prstGeom>
          <a:noFill/>
        </p:spPr>
      </p:pic>
      <p:sp>
        <p:nvSpPr>
          <p:cNvPr id="3" name="Rectangle 2"/>
          <p:cNvSpPr/>
          <p:nvPr/>
        </p:nvSpPr>
        <p:spPr>
          <a:xfrm>
            <a:off x="642910" y="357166"/>
            <a:ext cx="7143800" cy="523220"/>
          </a:xfrm>
          <a:prstGeom prst="rect">
            <a:avLst/>
          </a:prstGeom>
        </p:spPr>
        <p:txBody>
          <a:bodyPr wrap="square">
            <a:spAutoFit/>
          </a:bodyPr>
          <a:lstStyle/>
          <a:p>
            <a:r>
              <a:rPr lang="fr-FR" sz="2800" dirty="0" smtClean="0"/>
              <a:t>Macroscopie : mesure de la tumeur</a:t>
            </a:r>
            <a:endParaRPr lang="fr-FR"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662</Words>
  <Application>Microsoft Office PowerPoint</Application>
  <PresentationFormat>Affichage à l'écran (4:3)</PresentationFormat>
  <Paragraphs>78</Paragraphs>
  <Slides>44</Slides>
  <Notes>2</Notes>
  <HiddenSlides>0</HiddenSlides>
  <MMClips>0</MMClips>
  <ScaleCrop>false</ScaleCrop>
  <HeadingPairs>
    <vt:vector size="4" baseType="variant">
      <vt:variant>
        <vt:lpstr>Thème</vt:lpstr>
      </vt:variant>
      <vt:variant>
        <vt:i4>1</vt:i4>
      </vt:variant>
      <vt:variant>
        <vt:lpstr>Titres des diapositives</vt:lpstr>
      </vt:variant>
      <vt:variant>
        <vt:i4>44</vt:i4>
      </vt:variant>
    </vt:vector>
  </HeadingPairs>
  <TitlesOfParts>
    <vt:vector size="45" baseType="lpstr">
      <vt:lpstr>Thème Office</vt:lpstr>
      <vt:lpstr>D/LES PIECES OPERATOIRES </vt:lpstr>
      <vt:lpstr>La pesée</vt:lpstr>
      <vt:lpstr>Rate de 30 cm selon le grand axe</vt:lpstr>
      <vt:lpstr>Kyste hydatique de la rate</vt:lpstr>
      <vt:lpstr>Utérus ouvert, occupé par une mole hydatiforme</vt:lpstr>
      <vt:lpstr>Tumeur du colon, elle occupe une extrémité de la pièce opératoire </vt:lpstr>
      <vt:lpstr>Matériel de la macroscopie</vt:lpstr>
      <vt:lpstr>Macroscopie : mesure de la pièce opératoire</vt:lpstr>
      <vt:lpstr>Diapositive 9</vt:lpstr>
      <vt:lpstr>Macroscpie : Prélèvement au niveau d’une pièce opératoire (larynx)</vt:lpstr>
      <vt:lpstr>Cassettes:Elles comportent de petites perforations pour que les prélèvements baignent dans les produits </vt:lpstr>
      <vt:lpstr>Fragment prélevé de la pièce opératoire et placé dans une cassette</vt:lpstr>
      <vt:lpstr>Le Traitement des tissus</vt:lpstr>
      <vt:lpstr>Automate de traitement de tissus( tableau de programmation) </vt:lpstr>
      <vt:lpstr>Automate à inclusion ouvert avec 2 paniers</vt:lpstr>
      <vt:lpstr>L’inclusion</vt:lpstr>
      <vt:lpstr>La paraffine</vt:lpstr>
      <vt:lpstr> Module d’enrobage complet</vt:lpstr>
      <vt:lpstr>Console chauffante</vt:lpstr>
      <vt:lpstr>Diapositive 20</vt:lpstr>
      <vt:lpstr>Prélèvements placés au fond du moule</vt:lpstr>
      <vt:lpstr>Blocs de paraffine</vt:lpstr>
      <vt:lpstr>La coupe</vt:lpstr>
      <vt:lpstr>Ruban de prélèvement</vt:lpstr>
      <vt:lpstr>Diapositive 25</vt:lpstr>
      <vt:lpstr>Etalement</vt:lpstr>
      <vt:lpstr>Des prélèvements étalés sur des lamesdéposées sur une plaque chauffante</vt:lpstr>
      <vt:lpstr>Porte lames circulaire</vt:lpstr>
      <vt:lpstr>La coloration</vt:lpstr>
      <vt:lpstr>Le montage</vt:lpstr>
      <vt:lpstr>La lamelle avec la résine va être placée sur la lame</vt:lpstr>
      <vt:lpstr>Lames colorées</vt:lpstr>
      <vt:lpstr>Plateau avec lames et bons de renseignements</vt:lpstr>
      <vt:lpstr>Meuble  de rangement des blocs</vt:lpstr>
      <vt:lpstr>La Lecture</vt:lpstr>
      <vt:lpstr>Lymphome cutané</vt:lpstr>
      <vt:lpstr>Diapositive 37</vt:lpstr>
      <vt:lpstr>Epithélioma basocellulaire pigmenté</vt:lpstr>
      <vt:lpstr>Rétinoblastome de l’œil</vt:lpstr>
      <vt:lpstr>Tumeur mixte</vt:lpstr>
      <vt:lpstr>Colorations Spéciales: Trichrome</vt:lpstr>
      <vt:lpstr>Coloration de Fontana mettant en évidence les pigments mélaniques (en noir)</vt:lpstr>
      <vt:lpstr>Diapositive 43</vt:lpstr>
      <vt:lpstr>C/LES PRELEVEMENTS AUTOPSIQUES :  </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Lilas</dc:creator>
  <cp:lastModifiedBy>Silver</cp:lastModifiedBy>
  <cp:revision>4</cp:revision>
  <dcterms:created xsi:type="dcterms:W3CDTF">2010-10-13T08:06:35Z</dcterms:created>
  <dcterms:modified xsi:type="dcterms:W3CDTF">2010-10-14T16:35:51Z</dcterms:modified>
</cp:coreProperties>
</file>