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22/01/2015</a:t>
            </a:fld>
            <a:endParaRPr lang="fr-BE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-130758"/>
            <a:ext cx="8136904" cy="69887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Portes ouvertes sur la médecine</a:t>
            </a:r>
            <a:br>
              <a:rPr lang="fr-FR" dirty="0" smtClean="0"/>
            </a:br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année </a:t>
            </a:r>
            <a:br>
              <a:rPr lang="fr-FR" dirty="0" smtClean="0"/>
            </a:br>
            <a:r>
              <a:rPr lang="fr-FR" dirty="0" smtClean="0"/>
              <a:t>Premier trimestre </a:t>
            </a:r>
            <a:br>
              <a:rPr lang="fr-FR" dirty="0" smtClean="0"/>
            </a:br>
            <a:r>
              <a:rPr lang="fr-FR" dirty="0" smtClean="0"/>
              <a:t>Module d’anatomie pathologique</a:t>
            </a:r>
            <a:br>
              <a:rPr lang="fr-FR" dirty="0" smtClean="0"/>
            </a:br>
            <a:r>
              <a:rPr lang="fr-FR" dirty="0" smtClean="0"/>
              <a:t>Troubles du métabolisme protéique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116632" y="5661248"/>
            <a:ext cx="6400800" cy="1752600"/>
          </a:xfrm>
        </p:spPr>
        <p:txBody>
          <a:bodyPr/>
          <a:lstStyle/>
          <a:p>
            <a:r>
              <a:rPr lang="fr-FR" dirty="0" smtClean="0"/>
              <a:t>Présenté par : </a:t>
            </a:r>
            <a:r>
              <a:rPr lang="fr-FR" dirty="0" smtClean="0">
                <a:solidFill>
                  <a:srgbClr val="FF0000"/>
                </a:solidFill>
              </a:rPr>
              <a:t>Ryma OUARAS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Troubles métabolique des purines: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goutte: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Accumulation de </a:t>
            </a:r>
            <a:r>
              <a:rPr lang="fr-FR" dirty="0" smtClean="0">
                <a:solidFill>
                  <a:srgbClr val="FF0066"/>
                </a:solidFill>
              </a:rPr>
              <a:t>l’acide urique </a:t>
            </a:r>
            <a:r>
              <a:rPr lang="fr-FR" dirty="0" smtClean="0"/>
              <a:t>(urate) sous forme d’urates de sodium (cristaux).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Primaire: </a:t>
            </a:r>
            <a:r>
              <a:rPr lang="fr-FR" dirty="0" smtClean="0">
                <a:solidFill>
                  <a:srgbClr val="FF0066"/>
                </a:solidFill>
              </a:rPr>
              <a:t>héréditaire.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Secondaire: </a:t>
            </a:r>
            <a:r>
              <a:rPr lang="fr-FR" dirty="0" smtClean="0"/>
              <a:t>à un </a:t>
            </a:r>
            <a:r>
              <a:rPr lang="fr-FR" dirty="0" smtClean="0">
                <a:solidFill>
                  <a:srgbClr val="FF0066"/>
                </a:solidFill>
              </a:rPr>
              <a:t>catabolisme</a:t>
            </a:r>
            <a:r>
              <a:rPr lang="fr-FR" dirty="0" smtClean="0"/>
              <a:t> cellulaire </a:t>
            </a:r>
            <a:r>
              <a:rPr lang="fr-FR" dirty="0" smtClean="0">
                <a:solidFill>
                  <a:srgbClr val="FF0066"/>
                </a:solidFill>
              </a:rPr>
              <a:t>exagéré </a:t>
            </a:r>
            <a:r>
              <a:rPr lang="fr-FR" dirty="0" smtClean="0"/>
              <a:t>(hyper uricémie).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Macroscopiquement</a:t>
            </a:r>
            <a:r>
              <a:rPr lang="fr-FR" dirty="0" smtClean="0"/>
              <a:t>: tuméfaction péri-articulaire (petites articulation).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On peut avoir une </a:t>
            </a:r>
            <a:r>
              <a:rPr lang="fr-FR" dirty="0" smtClean="0">
                <a:solidFill>
                  <a:srgbClr val="FF0066"/>
                </a:solidFill>
              </a:rPr>
              <a:t>lithiase urique </a:t>
            </a:r>
            <a:r>
              <a:rPr lang="fr-FR" dirty="0" smtClean="0"/>
              <a:t>des </a:t>
            </a:r>
            <a:r>
              <a:rPr lang="fr-FR" dirty="0" smtClean="0">
                <a:solidFill>
                  <a:srgbClr val="FF0066"/>
                </a:solidFill>
              </a:rPr>
              <a:t>voies urinaires </a:t>
            </a:r>
            <a:r>
              <a:rPr lang="fr-FR" dirty="0" smtClean="0"/>
              <a:t>au cours d’une </a:t>
            </a:r>
            <a:r>
              <a:rPr lang="fr-FR" dirty="0" smtClean="0">
                <a:solidFill>
                  <a:srgbClr val="FF0066"/>
                </a:solidFill>
              </a:rPr>
              <a:t>néphrite goutteuse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tophus goutteux: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Une substance d’aspect </a:t>
            </a:r>
            <a:r>
              <a:rPr lang="fr-FR" dirty="0" smtClean="0">
                <a:solidFill>
                  <a:srgbClr val="FF0066"/>
                </a:solidFill>
              </a:rPr>
              <a:t>peignée peu colorable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0066"/>
                </a:solidFill>
              </a:rPr>
              <a:t>Entourée </a:t>
            </a:r>
            <a:r>
              <a:rPr lang="fr-FR" dirty="0" smtClean="0"/>
              <a:t>d’une réaction </a:t>
            </a:r>
            <a:r>
              <a:rPr lang="fr-FR" dirty="0" smtClean="0">
                <a:solidFill>
                  <a:srgbClr val="FF0066"/>
                </a:solidFill>
              </a:rPr>
              <a:t>macrophagique </a:t>
            </a:r>
            <a:r>
              <a:rPr lang="fr-FR" dirty="0" smtClean="0"/>
              <a:t>granulomatose histiocytaire &amp; gigantocellulaire.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0066"/>
                </a:solidFill>
              </a:rPr>
              <a:t>Dissous </a:t>
            </a:r>
            <a:r>
              <a:rPr lang="fr-FR" dirty="0" smtClean="0"/>
              <a:t>dans l’</a:t>
            </a:r>
            <a:r>
              <a:rPr lang="fr-FR" dirty="0" smtClean="0">
                <a:solidFill>
                  <a:srgbClr val="FF0066"/>
                </a:solidFill>
              </a:rPr>
              <a:t>alcool </a:t>
            </a:r>
            <a:r>
              <a:rPr lang="fr-FR" dirty="0" smtClean="0"/>
              <a:t>&amp; dans les </a:t>
            </a:r>
            <a:r>
              <a:rPr lang="fr-FR" dirty="0" smtClean="0">
                <a:solidFill>
                  <a:srgbClr val="FF0066"/>
                </a:solidFill>
              </a:rPr>
              <a:t>liquides articulaires </a:t>
            </a:r>
            <a:r>
              <a:rPr lang="fr-FR" dirty="0" smtClean="0"/>
              <a:t>&amp; dans le </a:t>
            </a:r>
            <a:r>
              <a:rPr lang="fr-FR" dirty="0" smtClean="0">
                <a:solidFill>
                  <a:srgbClr val="FF0066"/>
                </a:solidFill>
              </a:rPr>
              <a:t>formol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Lésions secondaires à des troubles métaboliques des acides aminés: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6408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a)La cystinose: (maladie rare)</a:t>
            </a:r>
          </a:p>
          <a:p>
            <a:r>
              <a:rPr lang="fr-FR" dirty="0" smtClean="0"/>
              <a:t>Maladie métabolique due à un trouble du </a:t>
            </a:r>
            <a:r>
              <a:rPr lang="fr-FR" dirty="0" smtClean="0">
                <a:solidFill>
                  <a:srgbClr val="FF0066"/>
                </a:solidFill>
              </a:rPr>
              <a:t>fonctionnement</a:t>
            </a:r>
            <a:r>
              <a:rPr lang="fr-FR" dirty="0" smtClean="0"/>
              <a:t> des </a:t>
            </a:r>
            <a:r>
              <a:rPr lang="fr-FR" dirty="0" smtClean="0">
                <a:solidFill>
                  <a:srgbClr val="FF0066"/>
                </a:solidFill>
              </a:rPr>
              <a:t>lysosomes.</a:t>
            </a:r>
          </a:p>
          <a:p>
            <a:r>
              <a:rPr lang="fr-FR" dirty="0" smtClean="0"/>
              <a:t>Formation de cristaux </a:t>
            </a:r>
            <a:r>
              <a:rPr lang="fr-FR" dirty="0" smtClean="0">
                <a:solidFill>
                  <a:srgbClr val="FF0066"/>
                </a:solidFill>
              </a:rPr>
              <a:t>intracellulaires </a:t>
            </a:r>
            <a:r>
              <a:rPr lang="fr-FR" dirty="0" smtClean="0"/>
              <a:t>de cystine.</a:t>
            </a:r>
          </a:p>
          <a:p>
            <a:r>
              <a:rPr lang="fr-FR" dirty="0" smtClean="0"/>
              <a:t>Facilement identifiable: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Dépôts au niveau de la </a:t>
            </a:r>
            <a:r>
              <a:rPr lang="fr-FR" dirty="0" smtClean="0">
                <a:solidFill>
                  <a:srgbClr val="FF0066"/>
                </a:solidFill>
              </a:rPr>
              <a:t>cornée.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Dépôts au niveau de la </a:t>
            </a:r>
            <a:r>
              <a:rPr lang="fr-FR" dirty="0" smtClean="0">
                <a:solidFill>
                  <a:srgbClr val="FF0066"/>
                </a:solidFill>
              </a:rPr>
              <a:t>conjonctive.</a:t>
            </a:r>
          </a:p>
          <a:p>
            <a:r>
              <a:rPr lang="fr-FR" dirty="0" smtClean="0"/>
              <a:t>La forme la plus grave s’accompagne de: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Troubles de fonctionnement </a:t>
            </a:r>
            <a:r>
              <a:rPr lang="fr-FR" dirty="0" smtClean="0">
                <a:solidFill>
                  <a:srgbClr val="FF0066"/>
                </a:solidFill>
              </a:rPr>
              <a:t>rénal.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Syndrome de </a:t>
            </a:r>
            <a:r>
              <a:rPr lang="fr-FR" dirty="0" smtClean="0">
                <a:solidFill>
                  <a:srgbClr val="FF0066"/>
                </a:solidFill>
              </a:rPr>
              <a:t>Fanconi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b)L’ochronose: (sujets âgés)</a:t>
            </a:r>
          </a:p>
          <a:p>
            <a:r>
              <a:rPr lang="fr-FR" dirty="0" smtClean="0">
                <a:solidFill>
                  <a:srgbClr val="FF0066"/>
                </a:solidFill>
              </a:rPr>
              <a:t>Noircissement </a:t>
            </a:r>
            <a:r>
              <a:rPr lang="fr-FR" dirty="0" smtClean="0"/>
              <a:t>spontané </a:t>
            </a:r>
            <a:r>
              <a:rPr lang="fr-FR" dirty="0" smtClean="0">
                <a:solidFill>
                  <a:srgbClr val="FF0066"/>
                </a:solidFill>
              </a:rPr>
              <a:t>des urines </a:t>
            </a:r>
            <a:r>
              <a:rPr lang="fr-FR" dirty="0" smtClean="0"/>
              <a:t>en présence d</a:t>
            </a:r>
            <a:r>
              <a:rPr lang="fr-FR" dirty="0" smtClean="0">
                <a:solidFill>
                  <a:srgbClr val="FF0066"/>
                </a:solidFill>
              </a:rPr>
              <a:t>’O2</a:t>
            </a:r>
            <a:r>
              <a:rPr lang="fr-FR" dirty="0" smtClean="0"/>
              <a:t>.</a:t>
            </a:r>
          </a:p>
          <a:p>
            <a:r>
              <a:rPr lang="fr-FR" dirty="0" smtClean="0"/>
              <a:t>Cette réaction caractérise un </a:t>
            </a:r>
            <a:r>
              <a:rPr lang="fr-FR" dirty="0" smtClean="0">
                <a:solidFill>
                  <a:srgbClr val="FF0066"/>
                </a:solidFill>
              </a:rPr>
              <a:t>dérivé de la tyrosine </a:t>
            </a:r>
            <a:r>
              <a:rPr lang="fr-FR" dirty="0" smtClean="0"/>
              <a:t>qui, en l’absence d’un enzyme, ne peut pas être métabolisé; il s’accumule dans le </a:t>
            </a:r>
            <a:r>
              <a:rPr lang="fr-FR" dirty="0" smtClean="0">
                <a:solidFill>
                  <a:srgbClr val="FF0066"/>
                </a:solidFill>
              </a:rPr>
              <a:t>cartilage </a:t>
            </a:r>
            <a:r>
              <a:rPr lang="fr-FR" dirty="0" smtClean="0"/>
              <a:t>(teinte brun sombre).</a:t>
            </a:r>
          </a:p>
          <a:p>
            <a:r>
              <a:rPr lang="fr-FR" dirty="0" smtClean="0"/>
              <a:t>Sa principale complication :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arthrite ochronotique.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12949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Lésions secondaires à des troubles du métabolisme protéique: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544616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 L’amylose: </a:t>
            </a:r>
          </a:p>
          <a:p>
            <a:r>
              <a:rPr lang="fr-FR" dirty="0" smtClean="0"/>
              <a:t>Dépôt dans les tissus </a:t>
            </a:r>
            <a:r>
              <a:rPr lang="fr-FR" dirty="0" smtClean="0">
                <a:solidFill>
                  <a:srgbClr val="FF0066"/>
                </a:solidFill>
              </a:rPr>
              <a:t>interstitiels</a:t>
            </a:r>
            <a:r>
              <a:rPr lang="fr-FR" dirty="0" smtClean="0"/>
              <a:t> de substances amyloïdes: nature </a:t>
            </a:r>
            <a:r>
              <a:rPr lang="fr-FR" dirty="0" smtClean="0">
                <a:solidFill>
                  <a:srgbClr val="FF0066"/>
                </a:solidFill>
              </a:rPr>
              <a:t>protéique</a:t>
            </a:r>
            <a:r>
              <a:rPr lang="fr-FR" dirty="0" smtClean="0"/>
              <a:t> ou </a:t>
            </a:r>
            <a:r>
              <a:rPr lang="fr-FR" dirty="0" smtClean="0">
                <a:solidFill>
                  <a:srgbClr val="FF0066"/>
                </a:solidFill>
              </a:rPr>
              <a:t>glycoprotéique endogène</a:t>
            </a:r>
            <a:r>
              <a:rPr lang="fr-FR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Aspect éosinophile homogène à l’hématéine-éosine.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Affinité tinctoriale particulière.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Aspect micro-fibrillaire en ME.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Structure tertiaire </a:t>
            </a:r>
            <a:r>
              <a:rPr lang="fr-FR" dirty="0" smtClean="0">
                <a:solidFill>
                  <a:srgbClr val="FF0066"/>
                </a:solidFill>
              </a:rPr>
              <a:t>béta plissée </a:t>
            </a:r>
            <a:r>
              <a:rPr lang="fr-FR" dirty="0" smtClean="0"/>
              <a:t>(grande résistance à la dégradation).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Remarque</a:t>
            </a:r>
            <a:r>
              <a:rPr lang="fr-FR" dirty="0" smtClean="0"/>
              <a:t>: Chaque substance amyloïde est caractérisée par la protéine fibrillaire qu’elle renferme.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8352928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L’amylose peut aussi résulter d’une </a:t>
            </a:r>
            <a:r>
              <a:rPr lang="fr-FR" dirty="0" smtClean="0">
                <a:solidFill>
                  <a:srgbClr val="FF0066"/>
                </a:solidFill>
              </a:rPr>
              <a:t>DDB</a:t>
            </a:r>
            <a:r>
              <a:rPr lang="fr-FR" dirty="0" smtClean="0"/>
              <a:t>,</a:t>
            </a:r>
            <a:r>
              <a:rPr lang="fr-FR" dirty="0" smtClean="0">
                <a:solidFill>
                  <a:srgbClr val="FF0066"/>
                </a:solidFill>
              </a:rPr>
              <a:t> tuberculose</a:t>
            </a:r>
            <a:r>
              <a:rPr lang="fr-FR" dirty="0" smtClean="0"/>
              <a:t> ou d’une </a:t>
            </a:r>
            <a:r>
              <a:rPr lang="fr-FR" dirty="0" smtClean="0">
                <a:solidFill>
                  <a:srgbClr val="FF0066"/>
                </a:solidFill>
              </a:rPr>
              <a:t>suppuration bronchique</a:t>
            </a:r>
            <a:r>
              <a:rPr lang="fr-FR" dirty="0" smtClean="0"/>
              <a:t>.</a:t>
            </a:r>
          </a:p>
          <a:p>
            <a:r>
              <a:rPr lang="fr-FR" dirty="0" smtClean="0"/>
              <a:t>L’amylose est souvent mise en évidence par une </a:t>
            </a:r>
            <a:r>
              <a:rPr lang="fr-FR" dirty="0" smtClean="0">
                <a:solidFill>
                  <a:srgbClr val="FF0066"/>
                </a:solidFill>
              </a:rPr>
              <a:t>biopsie rectale </a:t>
            </a:r>
            <a:r>
              <a:rPr lang="fr-FR" dirty="0" smtClean="0"/>
              <a:t>ou</a:t>
            </a:r>
            <a:r>
              <a:rPr lang="fr-FR" dirty="0" smtClean="0">
                <a:solidFill>
                  <a:srgbClr val="FF0066"/>
                </a:solidFill>
              </a:rPr>
              <a:t> gingivale </a:t>
            </a:r>
            <a:r>
              <a:rPr lang="fr-FR" dirty="0" smtClean="0"/>
              <a:t>mais jamais par une biopsie hépatique (dangereuse en ce cas).</a:t>
            </a:r>
          </a:p>
          <a:p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de la substance amyloïde: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fibrilles amyloïdes: </a:t>
            </a:r>
          </a:p>
          <a:p>
            <a:pPr>
              <a:buFont typeface="Wingdings" pitchFamily="2" charset="2"/>
              <a:buChar char="v"/>
            </a:pPr>
            <a:r>
              <a:rPr lang="fr-FR" u="sng" dirty="0" smtClean="0">
                <a:solidFill>
                  <a:srgbClr val="FF0066"/>
                </a:solidFill>
              </a:rPr>
              <a:t>Structure en ME: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Rectilignes.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Non-anastomosées: paquet d’épingle jetées à terre.</a:t>
            </a:r>
          </a:p>
          <a:p>
            <a:pPr>
              <a:buFont typeface="Wingdings" pitchFamily="2" charset="2"/>
              <a:buChar char="v"/>
            </a:pPr>
            <a:r>
              <a:rPr lang="fr-FR" u="sng" dirty="0" smtClean="0">
                <a:solidFill>
                  <a:srgbClr val="FF0066"/>
                </a:solidFill>
              </a:rPr>
              <a:t>Formation: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Protéine normale présente en excès.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Protéine anormale: mutation, atteinte acquise, anomalie des Ig.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protéolyse incomplète des précurseurs protéiques.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Composants communs à toutes les structures amyloïdes:</a:t>
            </a:r>
          </a:p>
          <a:p>
            <a:pPr>
              <a:buFont typeface="Wingdings" pitchFamily="2" charset="2"/>
              <a:buChar char="v"/>
            </a:pPr>
            <a:r>
              <a:rPr lang="fr-FR" u="sng" dirty="0" smtClean="0">
                <a:solidFill>
                  <a:srgbClr val="FF0066"/>
                </a:solidFill>
              </a:rPr>
              <a:t>Le composant P(pentamérique):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Une glycoprotéine d’origine hépatique.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Formé des 5 sous-unités polypeptidiques étroitement liées aux fibrilles.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Identique à une glycoprotéine sérique = SAP.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Homologie structurale avec la CRP.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Mis en évidence par IHC (Ac anti-composant P).</a:t>
            </a:r>
          </a:p>
          <a:p>
            <a:pPr>
              <a:buFont typeface="Wingdings" pitchFamily="2" charset="2"/>
              <a:buChar char="v"/>
            </a:pPr>
            <a:r>
              <a:rPr lang="fr-FR" u="sng" dirty="0" smtClean="0">
                <a:solidFill>
                  <a:srgbClr val="FF0066"/>
                </a:solidFill>
              </a:rPr>
              <a:t>Les GAG: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Responsables de la coloration par le PAS &amp; violet de Paris.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Facilitent la liaison fibrille-substance P.</a:t>
            </a:r>
          </a:p>
          <a:p>
            <a:pPr>
              <a:buFont typeface="Wingdings" pitchFamily="2" charset="2"/>
              <a:buChar char="v"/>
            </a:pPr>
            <a:r>
              <a:rPr lang="fr-FR" u="sng" dirty="0" smtClean="0">
                <a:solidFill>
                  <a:srgbClr val="FF0066"/>
                </a:solidFill>
              </a:rPr>
              <a:t>L’apolipoprotéine 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Synthétisée au niveau du cerveau.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66"/>
                </a:solidFill>
              </a:rPr>
              <a:t>Des inhibiteurs de protéases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984776"/>
          </a:xfrm>
        </p:spPr>
        <p:txBody>
          <a:bodyPr>
            <a:normAutofit fontScale="62500" lnSpcReduction="20000"/>
          </a:bodyPr>
          <a:lstStyle/>
          <a:p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principales protéines responsables d’une amylose systématique  (multi viscérale):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a)L’amylose AL (light chain):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Secondaire à la production de </a:t>
            </a:r>
            <a:r>
              <a:rPr lang="fr-FR" dirty="0" smtClean="0">
                <a:solidFill>
                  <a:srgbClr val="FF0066"/>
                </a:solidFill>
              </a:rPr>
              <a:t>chaines légères anormales </a:t>
            </a:r>
            <a:r>
              <a:rPr lang="fr-FR" dirty="0" smtClean="0"/>
              <a:t>en cas de </a:t>
            </a:r>
            <a:r>
              <a:rPr lang="fr-FR" dirty="0" smtClean="0">
                <a:solidFill>
                  <a:srgbClr val="FF0066"/>
                </a:solidFill>
              </a:rPr>
              <a:t>myélome multiple </a:t>
            </a:r>
            <a:r>
              <a:rPr lang="fr-FR" dirty="0" smtClean="0"/>
              <a:t>ou dans la </a:t>
            </a:r>
            <a:r>
              <a:rPr lang="fr-FR" dirty="0" smtClean="0">
                <a:solidFill>
                  <a:srgbClr val="FF0066"/>
                </a:solidFill>
              </a:rPr>
              <a:t>maladie de WALDENSTROM </a:t>
            </a:r>
            <a:r>
              <a:rPr lang="fr-FR" dirty="0" smtClean="0"/>
              <a:t>(IgM anormal).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Elle touche beaucoup plus le </a:t>
            </a:r>
            <a:r>
              <a:rPr lang="fr-FR" dirty="0" smtClean="0">
                <a:solidFill>
                  <a:srgbClr val="FF0066"/>
                </a:solidFill>
              </a:rPr>
              <a:t>cœur, </a:t>
            </a:r>
            <a:r>
              <a:rPr lang="fr-FR" dirty="0" smtClean="0"/>
              <a:t>les </a:t>
            </a:r>
            <a:r>
              <a:rPr lang="fr-FR" dirty="0" smtClean="0">
                <a:solidFill>
                  <a:srgbClr val="FF0066"/>
                </a:solidFill>
              </a:rPr>
              <a:t>artères</a:t>
            </a:r>
            <a:r>
              <a:rPr lang="fr-FR" dirty="0" smtClean="0"/>
              <a:t>, les</a:t>
            </a:r>
            <a:r>
              <a:rPr lang="fr-FR" dirty="0" smtClean="0">
                <a:solidFill>
                  <a:srgbClr val="FF0066"/>
                </a:solidFill>
              </a:rPr>
              <a:t> reins</a:t>
            </a:r>
            <a:r>
              <a:rPr lang="fr-FR" dirty="0" smtClean="0"/>
              <a:t>, le </a:t>
            </a:r>
            <a:r>
              <a:rPr lang="fr-FR" dirty="0" smtClean="0">
                <a:solidFill>
                  <a:srgbClr val="FF0066"/>
                </a:solidFill>
              </a:rPr>
              <a:t>foie</a:t>
            </a:r>
            <a:r>
              <a:rPr lang="fr-FR" dirty="0" smtClean="0"/>
              <a:t>, la </a:t>
            </a:r>
            <a:r>
              <a:rPr lang="fr-FR" dirty="0" smtClean="0">
                <a:solidFill>
                  <a:srgbClr val="FF0066"/>
                </a:solidFill>
              </a:rPr>
              <a:t>langue</a:t>
            </a:r>
            <a:r>
              <a:rPr lang="fr-FR" dirty="0" smtClean="0"/>
              <a:t> &amp; les </a:t>
            </a:r>
            <a:r>
              <a:rPr lang="fr-FR" dirty="0" smtClean="0">
                <a:solidFill>
                  <a:srgbClr val="FF0066"/>
                </a:solidFill>
              </a:rPr>
              <a:t>tissus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66"/>
                </a:solidFill>
              </a:rPr>
              <a:t>sous-cutanés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b)L’amylose AA: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Précurseur: </a:t>
            </a:r>
            <a:r>
              <a:rPr lang="fr-FR" dirty="0" smtClean="0"/>
              <a:t>la protéine sérique </a:t>
            </a:r>
            <a:r>
              <a:rPr lang="fr-FR" dirty="0" smtClean="0">
                <a:solidFill>
                  <a:srgbClr val="FF0066"/>
                </a:solidFill>
              </a:rPr>
              <a:t>SAA </a:t>
            </a:r>
            <a:r>
              <a:rPr lang="fr-FR" dirty="0" smtClean="0"/>
              <a:t>synthétisée par le foie dans </a:t>
            </a:r>
            <a:r>
              <a:rPr lang="fr-FR" dirty="0" smtClean="0">
                <a:solidFill>
                  <a:srgbClr val="FF0066"/>
                </a:solidFill>
              </a:rPr>
              <a:t>les états inflammatoires </a:t>
            </a:r>
            <a:r>
              <a:rPr lang="fr-FR" dirty="0" smtClean="0"/>
              <a:t>sous l’influence des cytokines.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C’est une amylose</a:t>
            </a:r>
            <a:r>
              <a:rPr lang="fr-FR" dirty="0" smtClean="0">
                <a:solidFill>
                  <a:srgbClr val="FF0066"/>
                </a:solidFill>
              </a:rPr>
              <a:t> acquise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Se caractérise par sa distribution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hépato-spléno-rénale. </a:t>
            </a:r>
            <a:r>
              <a:rPr lang="fr-FR" dirty="0" smtClean="0"/>
              <a:t>(foie, rate &amp; rein).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Au niveau du rein, les dépôts se localisent au niveau </a:t>
            </a:r>
            <a:r>
              <a:rPr lang="fr-FR" dirty="0" smtClean="0">
                <a:solidFill>
                  <a:srgbClr val="FF0066"/>
                </a:solidFill>
              </a:rPr>
              <a:t>des capillaires </a:t>
            </a:r>
            <a:r>
              <a:rPr lang="fr-FR" dirty="0" smtClean="0"/>
              <a:t>(voire l’insuffisance rénale).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Au niveau du foie, les dépôts se localisent dans les </a:t>
            </a:r>
            <a:r>
              <a:rPr lang="fr-FR" dirty="0" smtClean="0">
                <a:solidFill>
                  <a:srgbClr val="FF0066"/>
                </a:solidFill>
              </a:rPr>
              <a:t>parois des vaisseaux portaux &amp; des </a:t>
            </a:r>
            <a:r>
              <a:rPr lang="fr-FR" dirty="0" smtClean="0"/>
              <a:t>espace</a:t>
            </a:r>
            <a:r>
              <a:rPr lang="fr-FR" dirty="0" smtClean="0">
                <a:solidFill>
                  <a:srgbClr val="FF0066"/>
                </a:solidFill>
              </a:rPr>
              <a:t>s de DISS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Au niveau de la rate, les dépôts peuvent  donner une splénomégalie.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c)L’amylose AH (du patient hémodialysé):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Précurseur</a:t>
            </a:r>
            <a:r>
              <a:rPr lang="fr-FR" dirty="0" smtClean="0"/>
              <a:t>: la </a:t>
            </a:r>
            <a:r>
              <a:rPr lang="fr-FR" dirty="0" smtClean="0">
                <a:solidFill>
                  <a:srgbClr val="FF0066"/>
                </a:solidFill>
              </a:rPr>
              <a:t>béta-2 micro globuline </a:t>
            </a:r>
            <a:r>
              <a:rPr lang="fr-FR" dirty="0" smtClean="0"/>
              <a:t>(béta-2m).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Cette protéine, qui n’est pas épurée par les membranes de dialyse, s’accumule dans le sang en cas d’insuffisance rénale.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Localisation: </a:t>
            </a:r>
            <a:r>
              <a:rPr lang="fr-FR" dirty="0" smtClean="0"/>
              <a:t>ostéo-articulaire (+++).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d)L’amylose familiale héréditaire (ATTR):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Précurseur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0066"/>
                </a:solidFill>
              </a:rPr>
              <a:t>TTR </a:t>
            </a:r>
            <a:r>
              <a:rPr lang="fr-FR" dirty="0" smtClean="0"/>
              <a:t>(la transtirétine), d’origine hépatique (transport du vit A).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FF0066"/>
                </a:solidFill>
              </a:rPr>
              <a:t>Mutation</a:t>
            </a:r>
            <a:r>
              <a:rPr lang="fr-FR" dirty="0" smtClean="0"/>
              <a:t> du gène responsable de al sécrétion de la TTR ce qui va donner une </a:t>
            </a:r>
            <a:r>
              <a:rPr lang="fr-FR" dirty="0" smtClean="0">
                <a:solidFill>
                  <a:srgbClr val="FF0066"/>
                </a:solidFill>
              </a:rPr>
              <a:t>TTR anormale </a:t>
            </a:r>
            <a:r>
              <a:rPr lang="fr-FR" dirty="0" smtClean="0"/>
              <a:t>qui conduit à son accumulation au niveau </a:t>
            </a:r>
            <a:r>
              <a:rPr lang="fr-FR" dirty="0" smtClean="0">
                <a:solidFill>
                  <a:srgbClr val="FF0066"/>
                </a:solidFill>
              </a:rPr>
              <a:t>des nerfs périphériques</a:t>
            </a:r>
            <a:r>
              <a:rPr lang="fr-FR" dirty="0" smtClean="0"/>
              <a:t>:</a:t>
            </a:r>
            <a:r>
              <a:rPr lang="fr-FR" dirty="0" smtClean="0">
                <a:solidFill>
                  <a:srgbClr val="FF0066"/>
                </a:solidFill>
              </a:rPr>
              <a:t> neuropathie familiale Portugaise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Responsable de l’amylose sénile, systématique qui touche </a:t>
            </a:r>
            <a:r>
              <a:rPr lang="fr-FR" dirty="0" smtClean="0">
                <a:solidFill>
                  <a:srgbClr val="FF0066"/>
                </a:solidFill>
              </a:rPr>
              <a:t>le cœur </a:t>
            </a:r>
            <a:r>
              <a:rPr lang="fr-FR" dirty="0" smtClean="0"/>
              <a:t>(+++).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Traitement: </a:t>
            </a:r>
            <a:r>
              <a:rPr lang="fr-FR" dirty="0" smtClean="0"/>
              <a:t>transplantation hépatique.</a:t>
            </a:r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30932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principales amyloses localisées: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a)L’amylose cérébrale (Alzheimer):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Précurseur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0066"/>
                </a:solidFill>
              </a:rPr>
              <a:t>protéine Ab </a:t>
            </a:r>
            <a:r>
              <a:rPr lang="fr-FR" dirty="0" smtClean="0"/>
              <a:t>(chromosome 21).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Responsable de la </a:t>
            </a:r>
            <a:r>
              <a:rPr lang="fr-FR" dirty="0" smtClean="0">
                <a:solidFill>
                  <a:srgbClr val="FF0066"/>
                </a:solidFill>
              </a:rPr>
              <a:t>plaque sénile </a:t>
            </a:r>
            <a:r>
              <a:rPr lang="fr-FR" dirty="0" smtClean="0"/>
              <a:t>&amp; de </a:t>
            </a:r>
            <a:r>
              <a:rPr lang="fr-FR" dirty="0" smtClean="0">
                <a:solidFill>
                  <a:srgbClr val="FF0066"/>
                </a:solidFill>
              </a:rPr>
              <a:t>l’angiopathie </a:t>
            </a:r>
            <a:r>
              <a:rPr lang="fr-FR" dirty="0" smtClean="0"/>
              <a:t>retrouvée également dans la </a:t>
            </a:r>
            <a:r>
              <a:rPr lang="fr-FR" dirty="0" smtClean="0">
                <a:solidFill>
                  <a:srgbClr val="FF0066"/>
                </a:solidFill>
              </a:rPr>
              <a:t>trisomie 21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b)L’amylose pseudo-tumorale: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Sphères ORL.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Amylose des ilots de Langerhans dans le diabète (tumeur du pancréas).</a:t>
            </a:r>
          </a:p>
          <a:p>
            <a:pPr>
              <a:buNone/>
            </a:pPr>
            <a:r>
              <a:rPr lang="fr-FR" dirty="0" smtClean="0">
                <a:solidFill>
                  <a:srgbClr val="FF0066"/>
                </a:solidFill>
              </a:rPr>
              <a:t>c)L’amylose cutané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d)Le stroma amyloïde</a:t>
            </a:r>
            <a:r>
              <a:rPr lang="fr-FR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FF0066"/>
                </a:solidFill>
              </a:rPr>
              <a:t>Carcinome</a:t>
            </a:r>
            <a:r>
              <a:rPr lang="fr-FR" dirty="0" smtClean="0"/>
              <a:t> médullaire de la</a:t>
            </a:r>
            <a:r>
              <a:rPr lang="fr-FR" dirty="0" smtClean="0">
                <a:solidFill>
                  <a:srgbClr val="FF0066"/>
                </a:solidFill>
              </a:rPr>
              <a:t> thyroïde </a:t>
            </a:r>
            <a:r>
              <a:rPr lang="fr-FR" dirty="0" smtClean="0"/>
              <a:t>(calcitonine-like).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fr-FR" dirty="0" smtClean="0"/>
              <a:t>Étude anatomo-pathologique: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589240"/>
          </a:xfrm>
        </p:spPr>
        <p:txBody>
          <a:bodyPr>
            <a:normAutofit fontScale="70000" lnSpcReduction="20000"/>
          </a:bodyPr>
          <a:lstStyle/>
          <a:p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L’amylose discrète:</a:t>
            </a:r>
          </a:p>
          <a:p>
            <a:pPr>
              <a:buNone/>
            </a:pPr>
            <a:r>
              <a:rPr lang="fr-FR" dirty="0" smtClean="0"/>
              <a:t>Pas d’anomalies visibles des organes infiltrés.</a:t>
            </a:r>
          </a:p>
          <a:p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L’amylose importante: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Taille &amp; volume </a:t>
            </a:r>
            <a:r>
              <a:rPr lang="fr-FR" dirty="0" smtClean="0">
                <a:solidFill>
                  <a:srgbClr val="FF0066"/>
                </a:solidFill>
              </a:rPr>
              <a:t>augmentés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Coloration plus </a:t>
            </a:r>
            <a:r>
              <a:rPr lang="fr-FR" dirty="0" smtClean="0">
                <a:solidFill>
                  <a:srgbClr val="FF0066"/>
                </a:solidFill>
              </a:rPr>
              <a:t>pale</a:t>
            </a:r>
            <a:r>
              <a:rPr lang="fr-FR" dirty="0" smtClean="0"/>
              <a:t> que les organes normaux: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/>
              <a:t>Foie &amp; rein: </a:t>
            </a:r>
            <a:r>
              <a:rPr lang="fr-FR" dirty="0" smtClean="0">
                <a:solidFill>
                  <a:srgbClr val="FF0066"/>
                </a:solidFill>
              </a:rPr>
              <a:t>Vieil  ivoire </a:t>
            </a:r>
            <a:r>
              <a:rPr lang="fr-FR" dirty="0" smtClean="0"/>
              <a:t>(tranche de section </a:t>
            </a:r>
            <a:r>
              <a:rPr lang="fr-FR" dirty="0" smtClean="0">
                <a:solidFill>
                  <a:srgbClr val="FF0066"/>
                </a:solidFill>
              </a:rPr>
              <a:t>brillante</a:t>
            </a:r>
            <a:r>
              <a:rPr lang="fr-FR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/>
              <a:t>Rate: </a:t>
            </a:r>
            <a:r>
              <a:rPr lang="fr-FR" dirty="0" smtClean="0">
                <a:solidFill>
                  <a:srgbClr val="FF0066"/>
                </a:solidFill>
              </a:rPr>
              <a:t>jambon cuit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Remarque: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Les dépôts amyloïdes sont </a:t>
            </a:r>
            <a:r>
              <a:rPr lang="fr-FR" dirty="0" smtClean="0">
                <a:solidFill>
                  <a:srgbClr val="FF0066"/>
                </a:solidFill>
              </a:rPr>
              <a:t>toujours extracellulaires.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L’architecture e l’organe est </a:t>
            </a:r>
            <a:r>
              <a:rPr lang="fr-FR" dirty="0" smtClean="0">
                <a:solidFill>
                  <a:srgbClr val="FF0066"/>
                </a:solidFill>
              </a:rPr>
              <a:t>préservée</a:t>
            </a:r>
            <a:r>
              <a:rPr lang="fr-FR" dirty="0" smtClean="0"/>
              <a:t> lors de l’amylose.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Pas de réaction inflammatoire</a:t>
            </a:r>
            <a:r>
              <a:rPr lang="fr-FR" dirty="0" smtClean="0"/>
              <a:t>.</a:t>
            </a:r>
          </a:p>
          <a:p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L’affinité tinctoriale: 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</a:rPr>
              <a:t>À l’HE: </a:t>
            </a:r>
            <a:r>
              <a:rPr lang="fr-FR" dirty="0" smtClean="0"/>
              <a:t>rose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</a:rPr>
              <a:t>Au trichrome</a:t>
            </a:r>
            <a:r>
              <a:rPr lang="fr-FR" dirty="0" smtClean="0"/>
              <a:t>: vert.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</a:rPr>
              <a:t>Au PAS: </a:t>
            </a:r>
            <a:r>
              <a:rPr lang="fr-FR" dirty="0" smtClean="0"/>
              <a:t>PAS+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</a:rPr>
              <a:t>Au rouge Congo </a:t>
            </a:r>
            <a:r>
              <a:rPr lang="fr-FR" dirty="0" smtClean="0"/>
              <a:t>(le plus </a:t>
            </a:r>
            <a:r>
              <a:rPr lang="fr-FR" dirty="0" smtClean="0">
                <a:solidFill>
                  <a:srgbClr val="FF0066"/>
                </a:solidFill>
              </a:rPr>
              <a:t>spécifique</a:t>
            </a:r>
            <a:r>
              <a:rPr lang="fr-FR" dirty="0" smtClean="0"/>
              <a:t>, fixé par la </a:t>
            </a:r>
            <a:r>
              <a:rPr lang="fr-FR" dirty="0" smtClean="0">
                <a:solidFill>
                  <a:srgbClr val="FF0066"/>
                </a:solidFill>
              </a:rPr>
              <a:t>béta plissée): rouge en lumière transmise </a:t>
            </a:r>
            <a:r>
              <a:rPr lang="fr-FR" dirty="0" smtClean="0"/>
              <a:t>&amp; </a:t>
            </a:r>
            <a:r>
              <a:rPr lang="fr-FR" dirty="0" smtClean="0">
                <a:solidFill>
                  <a:srgbClr val="FF0066"/>
                </a:solidFill>
              </a:rPr>
              <a:t>jaune vert en lumière polarisée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</a:rPr>
              <a:t>Violet de Paris: </a:t>
            </a:r>
            <a:r>
              <a:rPr lang="fr-FR" dirty="0" smtClean="0"/>
              <a:t>rose.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</a:rPr>
              <a:t>Thioflavine T</a:t>
            </a:r>
            <a:r>
              <a:rPr lang="fr-FR" dirty="0" smtClean="0"/>
              <a:t>: fluorescence jaune-verte (lumière ultra-violet).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fr-FR" dirty="0" smtClean="0"/>
              <a:t>Diagnostic de l’amylose: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diagnostic repose sur: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L’aspect histologique.(nécrose de coagulation)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mise en évidence de la substance amyloïde.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Typage de l’amylose.</a:t>
            </a:r>
          </a:p>
          <a:p>
            <a:r>
              <a:rPr lang="fr-FR" u="sng" dirty="0" smtClean="0">
                <a:solidFill>
                  <a:srgbClr val="FF0066"/>
                </a:solidFill>
              </a:rPr>
              <a:t>Typage de l’amylose: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En coupe de paraffine: rouge Congo.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IHC: typage des composants: AA &amp; P (par des Ac).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IFD (immunofluorescence directe)pour l’amylose AL: IgA, IgG, IgM, kappa &amp; lambda.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IFI pour l’amylose AA: SAA.</a:t>
            </a:r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5973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B-Hyalinose:</a:t>
            </a:r>
          </a:p>
          <a:p>
            <a:r>
              <a:rPr lang="fr-FR" dirty="0" smtClean="0"/>
              <a:t>peut être </a:t>
            </a:r>
            <a:r>
              <a:rPr lang="fr-FR" dirty="0" smtClean="0">
                <a:solidFill>
                  <a:srgbClr val="FF0066"/>
                </a:solidFill>
              </a:rPr>
              <a:t>inter ou intracellulaire </a:t>
            </a:r>
            <a:r>
              <a:rPr lang="fr-FR" dirty="0" smtClean="0"/>
              <a:t>(corps de Mallory intra-hépatocytaire, corps de Russel intra-plasmocytaire).</a:t>
            </a:r>
          </a:p>
          <a:p>
            <a:r>
              <a:rPr lang="fr-FR" dirty="0" smtClean="0"/>
              <a:t>Modification des substances interstitielles conjonctives ou des parois vasculaires.</a:t>
            </a:r>
          </a:p>
          <a:p>
            <a:r>
              <a:rPr lang="fr-FR" dirty="0" smtClean="0"/>
              <a:t>L’aspect hyalin n’est pas un dépôt mais une notion purement descriptive pour qualifier un aspect microscopique: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éosinophile, dense, homogène, anhiste </a:t>
            </a:r>
            <a:r>
              <a:rPr lang="fr-FR" dirty="0" smtClean="0"/>
              <a:t>qui correspond à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Certaines variétés de sclérose.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Une surcharge des parois vasculaires.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Des fausses membranes intra-pulmonaires.</a:t>
            </a:r>
          </a:p>
          <a:p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différents types: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a)Hyalinose conjonctive  (scléro-Hyalinose: hyalinisation des fibres anciennes):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</a:rPr>
              <a:t>En macro:                                             En micro: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Plaque chondroïde.                       -substance anhiste.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Aspect blanc, opaque.                   -colorée en rose par l’HE, PAS+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Un peu brillante.                           -homogène sans fibres visibles.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Nacrée, ferme &amp; élastique.           -très pauvre en cellules.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b)Hyalinose artérielle &amp; artériolaire (média):</a:t>
            </a:r>
          </a:p>
          <a:p>
            <a:pPr>
              <a:buNone/>
            </a:pPr>
            <a:r>
              <a:rPr lang="fr-FR" dirty="0" smtClean="0"/>
              <a:t>Hyalinisation des parois vasculaires au cours du vieillissement artériel physiologique ou pathologique &amp; athérosclérose.</a:t>
            </a:r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 artériole de la pulpe blanche splénique.</a:t>
            </a:r>
          </a:p>
          <a:p>
            <a:pPr>
              <a:buNone/>
            </a:pPr>
            <a:r>
              <a:rPr lang="fr-FR" dirty="0" smtClean="0"/>
              <a:t>Artériole juxta-glomérulaire en cas d’hypertension artérielle.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c)Hyalinose capillaire: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Favorisée par le diabète.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Elle se présente sous l’aspect d’épaississement nodulaire de la membrane basale.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Remarque: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Ces lésions sont précédées par une inflammation diffuse.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Elle peut évoluer en fibrose collagène.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275856" y="314096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72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C-fibrinoïde: (ressemble à l’aspect microscopique de la fibrine).</a:t>
            </a:r>
          </a:p>
          <a:p>
            <a:r>
              <a:rPr lang="fr-FR" dirty="0" smtClean="0"/>
              <a:t>Filamenteuse, homogène, fibrillaire.</a:t>
            </a:r>
          </a:p>
          <a:p>
            <a:r>
              <a:rPr lang="fr-FR" dirty="0" smtClean="0"/>
              <a:t>C’est une </a:t>
            </a:r>
            <a:r>
              <a:rPr lang="fr-FR" dirty="0" smtClean="0">
                <a:solidFill>
                  <a:srgbClr val="FF0066"/>
                </a:solidFill>
              </a:rPr>
              <a:t>extravasion </a:t>
            </a:r>
            <a:r>
              <a:rPr lang="fr-FR" dirty="0" smtClean="0"/>
              <a:t>de </a:t>
            </a:r>
            <a:r>
              <a:rPr lang="fr-FR" dirty="0" smtClean="0">
                <a:solidFill>
                  <a:srgbClr val="FF0066"/>
                </a:solidFill>
              </a:rPr>
              <a:t>protéines plasmatiques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Peu de traductions macroscopiques.</a:t>
            </a:r>
          </a:p>
          <a:p>
            <a:r>
              <a:rPr lang="fr-FR" dirty="0" smtClean="0"/>
              <a:t>Fortement éosinophile, colorée </a:t>
            </a:r>
            <a:r>
              <a:rPr lang="fr-FR" dirty="0" smtClean="0">
                <a:solidFill>
                  <a:srgbClr val="FF0066"/>
                </a:solidFill>
              </a:rPr>
              <a:t>en rouge (HE), PAS+.</a:t>
            </a:r>
          </a:p>
          <a:p>
            <a:r>
              <a:rPr lang="fr-FR" u="sng" dirty="0" smtClean="0">
                <a:solidFill>
                  <a:srgbClr val="FF0066"/>
                </a:solidFill>
              </a:rPr>
              <a:t>Topographie: </a:t>
            </a:r>
            <a:r>
              <a:rPr lang="fr-FR" dirty="0" smtClean="0"/>
              <a:t>tissu conjonctif &amp; paroi vasculaire, membranes basales épithéliales.</a:t>
            </a:r>
          </a:p>
          <a:p>
            <a:r>
              <a:rPr lang="fr-FR" u="sng" dirty="0" smtClean="0">
                <a:solidFill>
                  <a:srgbClr val="FF0066"/>
                </a:solidFill>
              </a:rPr>
              <a:t>Mécanismes: 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Fibrinoïde avec complexes immuns: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</a:rPr>
              <a:t>a)Dans le tissu conjonctif:</a:t>
            </a:r>
          </a:p>
          <a:p>
            <a:pPr>
              <a:buNone/>
            </a:pP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Polyarthrite rhumatoïde </a:t>
            </a:r>
            <a:r>
              <a:rPr lang="fr-FR" dirty="0" smtClean="0"/>
              <a:t>(IgG + facteur rhumatoïde):</a:t>
            </a:r>
          </a:p>
          <a:p>
            <a:pPr>
              <a:buNone/>
            </a:pP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Nodule rhumatoïde </a:t>
            </a:r>
            <a:r>
              <a:rPr lang="fr-FR" dirty="0" smtClean="0"/>
              <a:t>(d’Aschoff)=foyer de </a:t>
            </a:r>
            <a:r>
              <a:rPr lang="fr-FR" dirty="0" smtClean="0">
                <a:solidFill>
                  <a:srgbClr val="FF0066"/>
                </a:solidFill>
              </a:rPr>
              <a:t>nécrose fibrinoïde </a:t>
            </a:r>
            <a:r>
              <a:rPr lang="fr-FR" dirty="0" smtClean="0"/>
              <a:t>dermique profond entouré d’une </a:t>
            </a:r>
            <a:r>
              <a:rPr lang="fr-FR" dirty="0" smtClean="0">
                <a:solidFill>
                  <a:srgbClr val="FF0066"/>
                </a:solidFill>
              </a:rPr>
              <a:t>couronne  histiocytaire </a:t>
            </a:r>
            <a:r>
              <a:rPr lang="fr-FR" dirty="0" smtClean="0"/>
              <a:t>&amp; </a:t>
            </a:r>
            <a:r>
              <a:rPr lang="fr-FR" dirty="0" smtClean="0">
                <a:solidFill>
                  <a:srgbClr val="FF0066"/>
                </a:solidFill>
              </a:rPr>
              <a:t>d’infiltration lymphocytaire en périphérie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u="sng" dirty="0" smtClean="0">
                <a:solidFill>
                  <a:srgbClr val="FF0066"/>
                </a:solidFill>
              </a:rPr>
              <a:t>b)Dans les vaisseaux: </a:t>
            </a:r>
          </a:p>
          <a:p>
            <a:pPr>
              <a:buNone/>
            </a:pPr>
            <a:r>
              <a:rPr lang="fr-FR" dirty="0" smtClean="0"/>
              <a:t>Nécrose fibrinoïde avec réaction inflammatoire.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Fibrinoïde sans complexes immuns:</a:t>
            </a:r>
          </a:p>
          <a:p>
            <a:pPr>
              <a:buNone/>
            </a:pPr>
            <a:r>
              <a:rPr lang="fr-FR" dirty="0" smtClean="0"/>
              <a:t>Dépôts de protéines plasmatiques sans réaction phagocytaire.</a:t>
            </a:r>
          </a:p>
          <a:p>
            <a:pPr>
              <a:buNone/>
            </a:pPr>
            <a:r>
              <a:rPr lang="fr-FR" u="sng" dirty="0" smtClean="0"/>
              <a:t>Exemple: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polype des cordes vocales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1341</Words>
  <Application>Microsoft Office PowerPoint</Application>
  <PresentationFormat>Affichage à l'écran (4:3)</PresentationFormat>
  <Paragraphs>183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Portes ouvertes sur la médecine 3ème année  Premier trimestre  Module d’anatomie pathologique Troubles du métabolisme protéique </vt:lpstr>
      <vt:lpstr>Lésions secondaires à des troubles du métabolisme protéique:</vt:lpstr>
      <vt:lpstr>Diapositive 3</vt:lpstr>
      <vt:lpstr>Diapositive 4</vt:lpstr>
      <vt:lpstr>Diapositive 5</vt:lpstr>
      <vt:lpstr>Étude anatomo-pathologique:</vt:lpstr>
      <vt:lpstr>Diagnostic de l’amylose:</vt:lpstr>
      <vt:lpstr>Diapositive 8</vt:lpstr>
      <vt:lpstr>Diapositive 9</vt:lpstr>
      <vt:lpstr>Troubles métabolique des purines:</vt:lpstr>
      <vt:lpstr>Lésions secondaires à des troubles métaboliques des acides aminés: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Portes ouvertes sur la médecine 3ème année  Premier trimestre  Module d’anatomie pathologique Troubles du métabolisme protéique </dc:title>
  <dc:creator>RYMA</dc:creator>
  <cp:lastModifiedBy>RYMA</cp:lastModifiedBy>
  <cp:revision>31</cp:revision>
  <dcterms:created xsi:type="dcterms:W3CDTF">2015-01-19T10:27:10Z</dcterms:created>
  <dcterms:modified xsi:type="dcterms:W3CDTF">2015-01-22T12:37:20Z</dcterms:modified>
</cp:coreProperties>
</file>